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22"/>
  </p:notesMasterIdLst>
  <p:sldIdLst>
    <p:sldId id="257" r:id="rId2"/>
    <p:sldId id="3100" r:id="rId3"/>
    <p:sldId id="3101" r:id="rId4"/>
    <p:sldId id="835" r:id="rId5"/>
    <p:sldId id="2955" r:id="rId6"/>
    <p:sldId id="3145" r:id="rId7"/>
    <p:sldId id="3146" r:id="rId8"/>
    <p:sldId id="3147" r:id="rId9"/>
    <p:sldId id="3148" r:id="rId10"/>
    <p:sldId id="3149" r:id="rId11"/>
    <p:sldId id="2956" r:id="rId12"/>
    <p:sldId id="2954" r:id="rId13"/>
    <p:sldId id="659" r:id="rId14"/>
    <p:sldId id="673" r:id="rId15"/>
    <p:sldId id="1605" r:id="rId16"/>
    <p:sldId id="3005" r:id="rId17"/>
    <p:sldId id="3006" r:id="rId18"/>
    <p:sldId id="3106" r:id="rId19"/>
    <p:sldId id="272" r:id="rId20"/>
    <p:sldId id="3186" r:id="rId21"/>
    <p:sldId id="878" r:id="rId22"/>
    <p:sldId id="688" r:id="rId23"/>
    <p:sldId id="649" r:id="rId24"/>
    <p:sldId id="3184" r:id="rId25"/>
    <p:sldId id="3116" r:id="rId26"/>
    <p:sldId id="3161" r:id="rId27"/>
    <p:sldId id="3113" r:id="rId28"/>
    <p:sldId id="3162" r:id="rId29"/>
    <p:sldId id="701" r:id="rId30"/>
    <p:sldId id="2881" r:id="rId31"/>
    <p:sldId id="3163" r:id="rId32"/>
    <p:sldId id="557" r:id="rId33"/>
    <p:sldId id="3177" r:id="rId34"/>
    <p:sldId id="3164" r:id="rId35"/>
    <p:sldId id="1608" r:id="rId36"/>
    <p:sldId id="3178" r:id="rId37"/>
    <p:sldId id="3165" r:id="rId38"/>
    <p:sldId id="691" r:id="rId39"/>
    <p:sldId id="3197" r:id="rId40"/>
    <p:sldId id="3199" r:id="rId41"/>
    <p:sldId id="3194" r:id="rId42"/>
    <p:sldId id="1346" r:id="rId43"/>
    <p:sldId id="3195" r:id="rId44"/>
    <p:sldId id="1606" r:id="rId45"/>
    <p:sldId id="3196" r:id="rId46"/>
    <p:sldId id="1607" r:id="rId47"/>
    <p:sldId id="3166" r:id="rId48"/>
    <p:sldId id="1154" r:id="rId49"/>
    <p:sldId id="1609" r:id="rId50"/>
    <p:sldId id="1311" r:id="rId51"/>
    <p:sldId id="1314" r:id="rId52"/>
    <p:sldId id="692" r:id="rId53"/>
    <p:sldId id="3136" r:id="rId54"/>
    <p:sldId id="3137" r:id="rId55"/>
    <p:sldId id="3138" r:id="rId56"/>
    <p:sldId id="3200" r:id="rId57"/>
    <p:sldId id="1155" r:id="rId58"/>
    <p:sldId id="3188" r:id="rId59"/>
    <p:sldId id="3168" r:id="rId60"/>
    <p:sldId id="3107" r:id="rId61"/>
    <p:sldId id="3201" r:id="rId62"/>
    <p:sldId id="3108" r:id="rId63"/>
    <p:sldId id="3170" r:id="rId64"/>
    <p:sldId id="3202" r:id="rId65"/>
    <p:sldId id="984" r:id="rId66"/>
    <p:sldId id="3153" r:id="rId67"/>
    <p:sldId id="3169" r:id="rId68"/>
    <p:sldId id="546" r:id="rId69"/>
    <p:sldId id="693" r:id="rId70"/>
    <p:sldId id="3139" r:id="rId71"/>
    <p:sldId id="3171" r:id="rId72"/>
    <p:sldId id="547" r:id="rId73"/>
    <p:sldId id="694" r:id="rId74"/>
    <p:sldId id="3141" r:id="rId75"/>
    <p:sldId id="3172" r:id="rId76"/>
    <p:sldId id="548" r:id="rId77"/>
    <p:sldId id="1145" r:id="rId78"/>
    <p:sldId id="3142" r:id="rId79"/>
    <p:sldId id="3173" r:id="rId80"/>
    <p:sldId id="1153" r:id="rId81"/>
    <p:sldId id="549" r:id="rId82"/>
    <p:sldId id="3143" r:id="rId83"/>
    <p:sldId id="3174" r:id="rId84"/>
    <p:sldId id="352" r:id="rId85"/>
    <p:sldId id="1148" r:id="rId86"/>
    <p:sldId id="3144" r:id="rId87"/>
    <p:sldId id="3182" r:id="rId88"/>
    <p:sldId id="3189" r:id="rId89"/>
    <p:sldId id="1383" r:id="rId90"/>
    <p:sldId id="3175" r:id="rId91"/>
    <p:sldId id="1150" r:id="rId92"/>
    <p:sldId id="2878" r:id="rId93"/>
    <p:sldId id="2879" r:id="rId94"/>
    <p:sldId id="2880" r:id="rId95"/>
    <p:sldId id="2873" r:id="rId96"/>
    <p:sldId id="2872" r:id="rId97"/>
    <p:sldId id="2874" r:id="rId98"/>
    <p:sldId id="3176" r:id="rId99"/>
    <p:sldId id="705" r:id="rId100"/>
    <p:sldId id="698" r:id="rId101"/>
    <p:sldId id="3117" r:id="rId102"/>
    <p:sldId id="699" r:id="rId103"/>
    <p:sldId id="3118" r:id="rId104"/>
    <p:sldId id="3185" r:id="rId105"/>
    <p:sldId id="3183" r:id="rId106"/>
    <p:sldId id="1644" r:id="rId107"/>
    <p:sldId id="1350" r:id="rId108"/>
    <p:sldId id="1603" r:id="rId109"/>
    <p:sldId id="258" r:id="rId110"/>
    <p:sldId id="1556" r:id="rId111"/>
    <p:sldId id="1645" r:id="rId112"/>
    <p:sldId id="1604" r:id="rId113"/>
    <p:sldId id="1555" r:id="rId114"/>
    <p:sldId id="1572" r:id="rId115"/>
    <p:sldId id="1294" r:id="rId116"/>
    <p:sldId id="1351" r:id="rId117"/>
    <p:sldId id="1451" r:id="rId118"/>
    <p:sldId id="668" r:id="rId119"/>
    <p:sldId id="1573" r:id="rId120"/>
    <p:sldId id="1574" r:id="rId1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A66750-B118-40AE-8309-CD756CBD8982}" v="240" dt="2026-01-03T09:57:33.6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355" autoAdjust="0"/>
    <p:restoredTop sz="94660"/>
  </p:normalViewPr>
  <p:slideViewPr>
    <p:cSldViewPr snapToGrid="0">
      <p:cViewPr varScale="1">
        <p:scale>
          <a:sx n="80" d="100"/>
          <a:sy n="80" d="100"/>
        </p:scale>
        <p:origin x="67" y="4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128" Type="http://schemas.microsoft.com/office/2015/10/relationships/revisionInfo" Target="revisionInfo.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is cleto" userId="a76db6c301978307" providerId="LiveId" clId="{860A4F2C-1596-4ACD-95D2-7AE3CD351458}"/>
    <pc:docChg chg="custSel addSld modSld">
      <pc:chgData name="luis cleto" userId="a76db6c301978307" providerId="LiveId" clId="{860A4F2C-1596-4ACD-95D2-7AE3CD351458}" dt="2026-01-03T12:44:19.524" v="139" actId="20577"/>
      <pc:docMkLst>
        <pc:docMk/>
      </pc:docMkLst>
      <pc:sldChg chg="addSp delSp modSp new mod modClrScheme chgLayout">
        <pc:chgData name="luis cleto" userId="a76db6c301978307" providerId="LiveId" clId="{860A4F2C-1596-4ACD-95D2-7AE3CD351458}" dt="2025-12-16T11:42:03.740" v="9" actId="1076"/>
        <pc:sldMkLst>
          <pc:docMk/>
          <pc:sldMk cId="3360944375" sldId="3153"/>
        </pc:sldMkLst>
        <pc:spChg chg="add mod">
          <ac:chgData name="luis cleto" userId="a76db6c301978307" providerId="LiveId" clId="{860A4F2C-1596-4ACD-95D2-7AE3CD351458}" dt="2025-12-16T11:41:23.068" v="5" actId="1076"/>
          <ac:spMkLst>
            <pc:docMk/>
            <pc:sldMk cId="3360944375" sldId="3153"/>
            <ac:spMk id="5" creationId="{83D27476-A1FB-F7A8-CF82-45E19AE00456}"/>
          </ac:spMkLst>
        </pc:spChg>
      </pc:sldChg>
      <pc:sldChg chg="modSp mod">
        <pc:chgData name="luis cleto" userId="a76db6c301978307" providerId="LiveId" clId="{860A4F2C-1596-4ACD-95D2-7AE3CD351458}" dt="2026-01-02T19:26:35.454" v="19" actId="1076"/>
        <pc:sldMkLst>
          <pc:docMk/>
          <pc:sldMk cId="3065491664" sldId="3194"/>
        </pc:sldMkLst>
        <pc:spChg chg="mod">
          <ac:chgData name="luis cleto" userId="a76db6c301978307" providerId="LiveId" clId="{860A4F2C-1596-4ACD-95D2-7AE3CD351458}" dt="2026-01-02T19:26:35.454" v="19" actId="1076"/>
          <ac:spMkLst>
            <pc:docMk/>
            <pc:sldMk cId="3065491664" sldId="3194"/>
            <ac:spMk id="3" creationId="{DE863EC3-415C-0BD0-3EEE-DAA8549F1704}"/>
          </ac:spMkLst>
        </pc:spChg>
      </pc:sldChg>
      <pc:sldChg chg="modSp mod">
        <pc:chgData name="luis cleto" userId="a76db6c301978307" providerId="LiveId" clId="{860A4F2C-1596-4ACD-95D2-7AE3CD351458}" dt="2026-01-02T19:27:03.431" v="24" actId="1076"/>
        <pc:sldMkLst>
          <pc:docMk/>
          <pc:sldMk cId="3748536854" sldId="3195"/>
        </pc:sldMkLst>
        <pc:spChg chg="mod">
          <ac:chgData name="luis cleto" userId="a76db6c301978307" providerId="LiveId" clId="{860A4F2C-1596-4ACD-95D2-7AE3CD351458}" dt="2026-01-02T19:27:03.431" v="24" actId="1076"/>
          <ac:spMkLst>
            <pc:docMk/>
            <pc:sldMk cId="3748536854" sldId="3195"/>
            <ac:spMk id="3" creationId="{EB158562-9F6A-C082-B7D9-CBF80900A517}"/>
          </ac:spMkLst>
        </pc:spChg>
      </pc:sldChg>
      <pc:sldChg chg="modSp mod">
        <pc:chgData name="luis cleto" userId="a76db6c301978307" providerId="LiveId" clId="{860A4F2C-1596-4ACD-95D2-7AE3CD351458}" dt="2026-01-02T19:27:35.972" v="29" actId="1076"/>
        <pc:sldMkLst>
          <pc:docMk/>
          <pc:sldMk cId="1447734050" sldId="3196"/>
        </pc:sldMkLst>
        <pc:spChg chg="mod">
          <ac:chgData name="luis cleto" userId="a76db6c301978307" providerId="LiveId" clId="{860A4F2C-1596-4ACD-95D2-7AE3CD351458}" dt="2026-01-02T19:27:35.972" v="29" actId="1076"/>
          <ac:spMkLst>
            <pc:docMk/>
            <pc:sldMk cId="1447734050" sldId="3196"/>
            <ac:spMk id="3" creationId="{76875379-94DD-37A3-BB99-D08A984B1531}"/>
          </ac:spMkLst>
        </pc:spChg>
      </pc:sldChg>
      <pc:sldChg chg="modSp mod">
        <pc:chgData name="luis cleto" userId="a76db6c301978307" providerId="LiveId" clId="{860A4F2C-1596-4ACD-95D2-7AE3CD351458}" dt="2026-01-02T19:25:52.487" v="14" actId="1076"/>
        <pc:sldMkLst>
          <pc:docMk/>
          <pc:sldMk cId="2303262577" sldId="3197"/>
        </pc:sldMkLst>
        <pc:spChg chg="mod">
          <ac:chgData name="luis cleto" userId="a76db6c301978307" providerId="LiveId" clId="{860A4F2C-1596-4ACD-95D2-7AE3CD351458}" dt="2026-01-02T19:25:52.487" v="14" actId="1076"/>
          <ac:spMkLst>
            <pc:docMk/>
            <pc:sldMk cId="2303262577" sldId="3197"/>
            <ac:spMk id="3" creationId="{E6A33D06-A399-584C-D241-AA48CBAFFF68}"/>
          </ac:spMkLst>
        </pc:spChg>
      </pc:sldChg>
      <pc:sldChg chg="modSp mod">
        <pc:chgData name="luis cleto" userId="a76db6c301978307" providerId="LiveId" clId="{860A4F2C-1596-4ACD-95D2-7AE3CD351458}" dt="2026-01-03T12:44:19.524" v="139" actId="20577"/>
        <pc:sldMkLst>
          <pc:docMk/>
          <pc:sldMk cId="2412641588" sldId="3202"/>
        </pc:sldMkLst>
        <pc:spChg chg="mod">
          <ac:chgData name="luis cleto" userId="a76db6c301978307" providerId="LiveId" clId="{860A4F2C-1596-4ACD-95D2-7AE3CD351458}" dt="2026-01-03T12:42:57.454" v="77" actId="20577"/>
          <ac:spMkLst>
            <pc:docMk/>
            <pc:sldMk cId="2412641588" sldId="3202"/>
            <ac:spMk id="10" creationId="{F9938959-37CF-F3A9-051A-AD77ADFD49EF}"/>
          </ac:spMkLst>
        </pc:spChg>
        <pc:spChg chg="mod">
          <ac:chgData name="luis cleto" userId="a76db6c301978307" providerId="LiveId" clId="{860A4F2C-1596-4ACD-95D2-7AE3CD351458}" dt="2026-01-03T12:44:19.524" v="139" actId="20577"/>
          <ac:spMkLst>
            <pc:docMk/>
            <pc:sldMk cId="2412641588" sldId="3202"/>
            <ac:spMk id="12" creationId="{E72F67B1-2594-1011-A04C-F49247784238}"/>
          </ac:spMkLst>
        </pc:spChg>
      </pc:sldChg>
    </pc:docChg>
  </pc:docChgLst>
  <pc:docChgLst>
    <pc:chgData name="luis cleto" userId="a76db6c301978307" providerId="LiveId" clId="{BB93E05D-BE05-4453-8BDD-E5B3B775B63B}"/>
    <pc:docChg chg="undo custSel addSld delSld modSld sldOrd">
      <pc:chgData name="luis cleto" userId="a76db6c301978307" providerId="LiveId" clId="{BB93E05D-BE05-4453-8BDD-E5B3B775B63B}" dt="2026-01-03T10:01:24.120" v="7232"/>
      <pc:docMkLst>
        <pc:docMk/>
      </pc:docMkLst>
      <pc:sldChg chg="modSp mod ord">
        <pc:chgData name="luis cleto" userId="a76db6c301978307" providerId="LiveId" clId="{BB93E05D-BE05-4453-8BDD-E5B3B775B63B}" dt="2026-01-03T09:28:59.884" v="6575" actId="20577"/>
        <pc:sldMkLst>
          <pc:docMk/>
          <pc:sldMk cId="1357478509" sldId="257"/>
        </pc:sldMkLst>
        <pc:spChg chg="mod">
          <ac:chgData name="luis cleto" userId="a76db6c301978307" providerId="LiveId" clId="{BB93E05D-BE05-4453-8BDD-E5B3B775B63B}" dt="2026-01-03T09:28:59.884" v="6575" actId="20577"/>
          <ac:spMkLst>
            <pc:docMk/>
            <pc:sldMk cId="1357478509" sldId="257"/>
            <ac:spMk id="2" creationId="{315733AF-E71A-4333-B751-32EC77A0B7E4}"/>
          </ac:spMkLst>
        </pc:spChg>
      </pc:sldChg>
      <pc:sldChg chg="ord">
        <pc:chgData name="luis cleto" userId="a76db6c301978307" providerId="LiveId" clId="{BB93E05D-BE05-4453-8BDD-E5B3B775B63B}" dt="2025-12-12T18:31:25.366" v="310"/>
        <pc:sldMkLst>
          <pc:docMk/>
          <pc:sldMk cId="341866141" sldId="258"/>
        </pc:sldMkLst>
      </pc:sldChg>
      <pc:sldChg chg="add">
        <pc:chgData name="luis cleto" userId="a76db6c301978307" providerId="LiveId" clId="{BB93E05D-BE05-4453-8BDD-E5B3B775B63B}" dt="2025-12-12T18:29:01.831" v="271"/>
        <pc:sldMkLst>
          <pc:docMk/>
          <pc:sldMk cId="198482355" sldId="272"/>
        </pc:sldMkLst>
      </pc:sldChg>
      <pc:sldChg chg="ord">
        <pc:chgData name="luis cleto" userId="a76db6c301978307" providerId="LiveId" clId="{BB93E05D-BE05-4453-8BDD-E5B3B775B63B}" dt="2026-01-02T11:08:50.211" v="6566"/>
        <pc:sldMkLst>
          <pc:docMk/>
          <pc:sldMk cId="1922342413" sldId="546"/>
        </pc:sldMkLst>
      </pc:sldChg>
      <pc:sldChg chg="modSp mod">
        <pc:chgData name="luis cleto" userId="a76db6c301978307" providerId="LiveId" clId="{BB93E05D-BE05-4453-8BDD-E5B3B775B63B}" dt="2025-12-18T19:18:02.833" v="4446" actId="33524"/>
        <pc:sldMkLst>
          <pc:docMk/>
          <pc:sldMk cId="512742619" sldId="549"/>
        </pc:sldMkLst>
        <pc:spChg chg="mod">
          <ac:chgData name="luis cleto" userId="a76db6c301978307" providerId="LiveId" clId="{BB93E05D-BE05-4453-8BDD-E5B3B775B63B}" dt="2025-12-18T19:17:55.426" v="4445" actId="1076"/>
          <ac:spMkLst>
            <pc:docMk/>
            <pc:sldMk cId="512742619" sldId="549"/>
            <ac:spMk id="5" creationId="{6ABF6FC9-5D2F-4799-BB47-2CE2DF89AC4C}"/>
          </ac:spMkLst>
        </pc:spChg>
        <pc:spChg chg="mod">
          <ac:chgData name="luis cleto" userId="a76db6c301978307" providerId="LiveId" clId="{BB93E05D-BE05-4453-8BDD-E5B3B775B63B}" dt="2025-12-18T19:18:02.833" v="4446" actId="33524"/>
          <ac:spMkLst>
            <pc:docMk/>
            <pc:sldMk cId="512742619" sldId="549"/>
            <ac:spMk id="7" creationId="{2828452E-284D-4D9E-B0DF-3717BCDAFF16}"/>
          </ac:spMkLst>
        </pc:spChg>
        <pc:picChg chg="mod">
          <ac:chgData name="luis cleto" userId="a76db6c301978307" providerId="LiveId" clId="{BB93E05D-BE05-4453-8BDD-E5B3B775B63B}" dt="2025-12-18T19:17:44.604" v="4443" actId="14100"/>
          <ac:picMkLst>
            <pc:docMk/>
            <pc:sldMk cId="512742619" sldId="549"/>
            <ac:picMk id="3" creationId="{4618ADD8-4C2F-4023-9CEC-C1AEAA136824}"/>
          </ac:picMkLst>
        </pc:picChg>
        <pc:picChg chg="mod">
          <ac:chgData name="luis cleto" userId="a76db6c301978307" providerId="LiveId" clId="{BB93E05D-BE05-4453-8BDD-E5B3B775B63B}" dt="2025-12-18T19:17:39.379" v="4442" actId="14100"/>
          <ac:picMkLst>
            <pc:docMk/>
            <pc:sldMk cId="512742619" sldId="549"/>
            <ac:picMk id="8" creationId="{F859191B-FFED-45A5-8225-A4021A3A58B6}"/>
          </ac:picMkLst>
        </pc:picChg>
      </pc:sldChg>
      <pc:sldChg chg="modSp mod modAnim">
        <pc:chgData name="luis cleto" userId="a76db6c301978307" providerId="LiveId" clId="{BB93E05D-BE05-4453-8BDD-E5B3B775B63B}" dt="2025-12-13T11:37:14.250" v="3143" actId="20577"/>
        <pc:sldMkLst>
          <pc:docMk/>
          <pc:sldMk cId="664163018" sldId="557"/>
        </pc:sldMkLst>
        <pc:spChg chg="mod">
          <ac:chgData name="luis cleto" userId="a76db6c301978307" providerId="LiveId" clId="{BB93E05D-BE05-4453-8BDD-E5B3B775B63B}" dt="2025-12-12T20:52:59.539" v="1425" actId="1076"/>
          <ac:spMkLst>
            <pc:docMk/>
            <pc:sldMk cId="664163018" sldId="557"/>
            <ac:spMk id="2" creationId="{05E30A37-FCFD-4D5E-AE89-CE7E707F53E1}"/>
          </ac:spMkLst>
        </pc:spChg>
        <pc:spChg chg="mod">
          <ac:chgData name="luis cleto" userId="a76db6c301978307" providerId="LiveId" clId="{BB93E05D-BE05-4453-8BDD-E5B3B775B63B}" dt="2025-12-13T11:37:14.250" v="3143" actId="20577"/>
          <ac:spMkLst>
            <pc:docMk/>
            <pc:sldMk cId="664163018" sldId="557"/>
            <ac:spMk id="4" creationId="{523F035C-CF14-4A11-88D9-951C1AC09503}"/>
          </ac:spMkLst>
        </pc:spChg>
        <pc:picChg chg="mod">
          <ac:chgData name="luis cleto" userId="a76db6c301978307" providerId="LiveId" clId="{BB93E05D-BE05-4453-8BDD-E5B3B775B63B}" dt="2025-12-12T20:52:55.982" v="1424" actId="1076"/>
          <ac:picMkLst>
            <pc:docMk/>
            <pc:sldMk cId="664163018" sldId="557"/>
            <ac:picMk id="1026" creationId="{A9CDB383-3844-4F1F-BFE8-D8FFAFDB418A}"/>
          </ac:picMkLst>
        </pc:picChg>
      </pc:sldChg>
      <pc:sldChg chg="modSp mod ord modAnim">
        <pc:chgData name="luis cleto" userId="a76db6c301978307" providerId="LiveId" clId="{BB93E05D-BE05-4453-8BDD-E5B3B775B63B}" dt="2025-12-12T18:37:06.691" v="445"/>
        <pc:sldMkLst>
          <pc:docMk/>
          <pc:sldMk cId="4131824486" sldId="649"/>
        </pc:sldMkLst>
        <pc:spChg chg="mod">
          <ac:chgData name="luis cleto" userId="a76db6c301978307" providerId="LiveId" clId="{BB93E05D-BE05-4453-8BDD-E5B3B775B63B}" dt="2025-12-12T18:36:48.616" v="443" actId="20577"/>
          <ac:spMkLst>
            <pc:docMk/>
            <pc:sldMk cId="4131824486" sldId="649"/>
            <ac:spMk id="5" creationId="{720909AD-120C-4198-AE70-8D4CFBC6D221}"/>
          </ac:spMkLst>
        </pc:spChg>
      </pc:sldChg>
      <pc:sldChg chg="modSp add mod setBg">
        <pc:chgData name="luis cleto" userId="a76db6c301978307" providerId="LiveId" clId="{BB93E05D-BE05-4453-8BDD-E5B3B775B63B}" dt="2025-12-12T18:30:23.787" v="304" actId="1076"/>
        <pc:sldMkLst>
          <pc:docMk/>
          <pc:sldMk cId="2155723805" sldId="659"/>
        </pc:sldMkLst>
        <pc:spChg chg="mod">
          <ac:chgData name="luis cleto" userId="a76db6c301978307" providerId="LiveId" clId="{BB93E05D-BE05-4453-8BDD-E5B3B775B63B}" dt="2025-12-12T18:30:23.787" v="304" actId="1076"/>
          <ac:spMkLst>
            <pc:docMk/>
            <pc:sldMk cId="2155723805" sldId="659"/>
            <ac:spMk id="2" creationId="{2A4A943F-B93A-41AD-96D4-B4D66338A1AC}"/>
          </ac:spMkLst>
        </pc:spChg>
      </pc:sldChg>
      <pc:sldChg chg="modSp mod ord">
        <pc:chgData name="luis cleto" userId="a76db6c301978307" providerId="LiveId" clId="{BB93E05D-BE05-4453-8BDD-E5B3B775B63B}" dt="2025-12-12T18:33:34.101" v="329" actId="20577"/>
        <pc:sldMkLst>
          <pc:docMk/>
          <pc:sldMk cId="2123421400" sldId="673"/>
        </pc:sldMkLst>
        <pc:spChg chg="mod">
          <ac:chgData name="luis cleto" userId="a76db6c301978307" providerId="LiveId" clId="{BB93E05D-BE05-4453-8BDD-E5B3B775B63B}" dt="2025-12-12T18:33:13.513" v="322" actId="1076"/>
          <ac:spMkLst>
            <pc:docMk/>
            <pc:sldMk cId="2123421400" sldId="673"/>
            <ac:spMk id="2" creationId="{2A4A943F-B93A-41AD-96D4-B4D66338A1AC}"/>
          </ac:spMkLst>
        </pc:spChg>
        <pc:spChg chg="mod">
          <ac:chgData name="luis cleto" userId="a76db6c301978307" providerId="LiveId" clId="{BB93E05D-BE05-4453-8BDD-E5B3B775B63B}" dt="2025-12-12T18:33:34.101" v="329" actId="20577"/>
          <ac:spMkLst>
            <pc:docMk/>
            <pc:sldMk cId="2123421400" sldId="673"/>
            <ac:spMk id="3" creationId="{A81A2B42-2D9D-4D48-8CB4-72EAF9177BAB}"/>
          </ac:spMkLst>
        </pc:spChg>
      </pc:sldChg>
      <pc:sldChg chg="modSp ord">
        <pc:chgData name="luis cleto" userId="a76db6c301978307" providerId="LiveId" clId="{BB93E05D-BE05-4453-8BDD-E5B3B775B63B}" dt="2025-12-12T18:35:20.590" v="356"/>
        <pc:sldMkLst>
          <pc:docMk/>
          <pc:sldMk cId="536924729" sldId="688"/>
        </pc:sldMkLst>
        <pc:spChg chg="mod">
          <ac:chgData name="luis cleto" userId="a76db6c301978307" providerId="LiveId" clId="{BB93E05D-BE05-4453-8BDD-E5B3B775B63B}" dt="2025-12-12T18:35:07.392" v="354" actId="20577"/>
          <ac:spMkLst>
            <pc:docMk/>
            <pc:sldMk cId="536924729" sldId="688"/>
            <ac:spMk id="3" creationId="{174B3CA7-43AA-45A8-8A62-A29F695BB6EA}"/>
          </ac:spMkLst>
        </pc:spChg>
      </pc:sldChg>
      <pc:sldChg chg="modSp mod modAnim">
        <pc:chgData name="luis cleto" userId="a76db6c301978307" providerId="LiveId" clId="{BB93E05D-BE05-4453-8BDD-E5B3B775B63B}" dt="2025-12-12T21:02:56.446" v="1870" actId="1076"/>
        <pc:sldMkLst>
          <pc:docMk/>
          <pc:sldMk cId="1005024852" sldId="691"/>
        </pc:sldMkLst>
        <pc:spChg chg="mod">
          <ac:chgData name="luis cleto" userId="a76db6c301978307" providerId="LiveId" clId="{BB93E05D-BE05-4453-8BDD-E5B3B775B63B}" dt="2025-12-12T21:02:56.446" v="1870" actId="1076"/>
          <ac:spMkLst>
            <pc:docMk/>
            <pc:sldMk cId="1005024852" sldId="691"/>
            <ac:spMk id="2" creationId="{DC7EF415-B40B-409D-A378-0A3C2013AD02}"/>
          </ac:spMkLst>
        </pc:spChg>
        <pc:spChg chg="mod">
          <ac:chgData name="luis cleto" userId="a76db6c301978307" providerId="LiveId" clId="{BB93E05D-BE05-4453-8BDD-E5B3B775B63B}" dt="2025-12-12T21:02:48.394" v="1867" actId="14100"/>
          <ac:spMkLst>
            <pc:docMk/>
            <pc:sldMk cId="1005024852" sldId="691"/>
            <ac:spMk id="3" creationId="{4546BAB7-D786-493D-B236-1145432D52A4}"/>
          </ac:spMkLst>
        </pc:spChg>
        <pc:picChg chg="mod">
          <ac:chgData name="luis cleto" userId="a76db6c301978307" providerId="LiveId" clId="{BB93E05D-BE05-4453-8BDD-E5B3B775B63B}" dt="2025-12-12T21:02:51.649" v="1869" actId="14100"/>
          <ac:picMkLst>
            <pc:docMk/>
            <pc:sldMk cId="1005024852" sldId="691"/>
            <ac:picMk id="8" creationId="{9D05D773-53F4-4F81-A03B-973A5CEF6DAE}"/>
          </ac:picMkLst>
        </pc:picChg>
      </pc:sldChg>
      <pc:sldChg chg="modSp mod ord">
        <pc:chgData name="luis cleto" userId="a76db6c301978307" providerId="LiveId" clId="{BB93E05D-BE05-4453-8BDD-E5B3B775B63B}" dt="2026-01-02T10:56:06.305" v="6348"/>
        <pc:sldMkLst>
          <pc:docMk/>
          <pc:sldMk cId="488027970" sldId="692"/>
        </pc:sldMkLst>
        <pc:spChg chg="mod">
          <ac:chgData name="luis cleto" userId="a76db6c301978307" providerId="LiveId" clId="{BB93E05D-BE05-4453-8BDD-E5B3B775B63B}" dt="2025-12-13T11:39:40.016" v="3151" actId="1076"/>
          <ac:spMkLst>
            <pc:docMk/>
            <pc:sldMk cId="488027970" sldId="692"/>
            <ac:spMk id="3" creationId="{CC0FFE6C-49FD-44E9-A3AB-7A0514C846FE}"/>
          </ac:spMkLst>
        </pc:spChg>
      </pc:sldChg>
      <pc:sldChg chg="modSp mod">
        <pc:chgData name="luis cleto" userId="a76db6c301978307" providerId="LiveId" clId="{BB93E05D-BE05-4453-8BDD-E5B3B775B63B}" dt="2025-12-18T19:18:32.515" v="4449" actId="1076"/>
        <pc:sldMkLst>
          <pc:docMk/>
          <pc:sldMk cId="3449903318" sldId="694"/>
        </pc:sldMkLst>
        <pc:spChg chg="mod">
          <ac:chgData name="luis cleto" userId="a76db6c301978307" providerId="LiveId" clId="{BB93E05D-BE05-4453-8BDD-E5B3B775B63B}" dt="2025-12-18T19:18:32.515" v="4449" actId="1076"/>
          <ac:spMkLst>
            <pc:docMk/>
            <pc:sldMk cId="3449903318" sldId="694"/>
            <ac:spMk id="3" creationId="{0AC2429C-7A0E-47F7-9734-C6E8A02ABB3C}"/>
          </ac:spMkLst>
        </pc:spChg>
        <pc:picChg chg="mod">
          <ac:chgData name="luis cleto" userId="a76db6c301978307" providerId="LiveId" clId="{BB93E05D-BE05-4453-8BDD-E5B3B775B63B}" dt="2025-12-18T19:18:29.077" v="4448" actId="1076"/>
          <ac:picMkLst>
            <pc:docMk/>
            <pc:sldMk cId="3449903318" sldId="694"/>
            <ac:picMk id="2050" creationId="{74FFFE44-1721-48DA-98E4-BE2AD0C719A5}"/>
          </ac:picMkLst>
        </pc:picChg>
      </pc:sldChg>
      <pc:sldChg chg="modSp mod modAnim">
        <pc:chgData name="luis cleto" userId="a76db6c301978307" providerId="LiveId" clId="{BB93E05D-BE05-4453-8BDD-E5B3B775B63B}" dt="2026-01-02T10:26:47.147" v="5569" actId="20577"/>
        <pc:sldMkLst>
          <pc:docMk/>
          <pc:sldMk cId="1626061553" sldId="701"/>
        </pc:sldMkLst>
        <pc:spChg chg="mod">
          <ac:chgData name="luis cleto" userId="a76db6c301978307" providerId="LiveId" clId="{BB93E05D-BE05-4453-8BDD-E5B3B775B63B}" dt="2025-12-12T20:57:38.849" v="1520" actId="1076"/>
          <ac:spMkLst>
            <pc:docMk/>
            <pc:sldMk cId="1626061553" sldId="701"/>
            <ac:spMk id="7" creationId="{F0E6AEA8-E17B-4CAE-A1FA-1F0B064AA72E}"/>
          </ac:spMkLst>
        </pc:spChg>
        <pc:spChg chg="mod">
          <ac:chgData name="luis cleto" userId="a76db6c301978307" providerId="LiveId" clId="{BB93E05D-BE05-4453-8BDD-E5B3B775B63B}" dt="2026-01-02T10:26:47.147" v="5569" actId="20577"/>
          <ac:spMkLst>
            <pc:docMk/>
            <pc:sldMk cId="1626061553" sldId="701"/>
            <ac:spMk id="8" creationId="{D3236CC4-57E5-4A0E-9055-6CF7C172D93B}"/>
          </ac:spMkLst>
        </pc:spChg>
      </pc:sldChg>
      <pc:sldChg chg="add">
        <pc:chgData name="luis cleto" userId="a76db6c301978307" providerId="LiveId" clId="{BB93E05D-BE05-4453-8BDD-E5B3B775B63B}" dt="2025-12-12T18:09:02.069" v="233"/>
        <pc:sldMkLst>
          <pc:docMk/>
          <pc:sldMk cId="3142999915" sldId="835"/>
        </pc:sldMkLst>
      </pc:sldChg>
      <pc:sldChg chg="add">
        <pc:chgData name="luis cleto" userId="a76db6c301978307" providerId="LiveId" clId="{BB93E05D-BE05-4453-8BDD-E5B3B775B63B}" dt="2025-12-12T18:29:01.831" v="271"/>
        <pc:sldMkLst>
          <pc:docMk/>
          <pc:sldMk cId="2765672924" sldId="878"/>
        </pc:sldMkLst>
      </pc:sldChg>
      <pc:sldChg chg="modSp mod">
        <pc:chgData name="luis cleto" userId="a76db6c301978307" providerId="LiveId" clId="{BB93E05D-BE05-4453-8BDD-E5B3B775B63B}" dt="2026-01-03T09:58:35.383" v="7198" actId="1076"/>
        <pc:sldMkLst>
          <pc:docMk/>
          <pc:sldMk cId="3374064133" sldId="984"/>
        </pc:sldMkLst>
        <pc:spChg chg="mod">
          <ac:chgData name="luis cleto" userId="a76db6c301978307" providerId="LiveId" clId="{BB93E05D-BE05-4453-8BDD-E5B3B775B63B}" dt="2026-01-01T10:21:06.333" v="4989" actId="20577"/>
          <ac:spMkLst>
            <pc:docMk/>
            <pc:sldMk cId="3374064133" sldId="984"/>
            <ac:spMk id="3" creationId="{18A3E631-0921-C735-C1AE-97E05A80B11C}"/>
          </ac:spMkLst>
        </pc:spChg>
        <pc:spChg chg="mod">
          <ac:chgData name="luis cleto" userId="a76db6c301978307" providerId="LiveId" clId="{BB93E05D-BE05-4453-8BDD-E5B3B775B63B}" dt="2026-01-03T09:58:35.383" v="7198" actId="1076"/>
          <ac:spMkLst>
            <pc:docMk/>
            <pc:sldMk cId="3374064133" sldId="984"/>
            <ac:spMk id="5" creationId="{43DFD2A1-90C3-48D0-AC28-9B46080FD363}"/>
          </ac:spMkLst>
        </pc:spChg>
      </pc:sldChg>
      <pc:sldChg chg="modSp mod modAnim">
        <pc:chgData name="luis cleto" userId="a76db6c301978307" providerId="LiveId" clId="{BB93E05D-BE05-4453-8BDD-E5B3B775B63B}" dt="2025-12-18T19:17:16.325" v="4439" actId="27636"/>
        <pc:sldMkLst>
          <pc:docMk/>
          <pc:sldMk cId="3704867716" sldId="1148"/>
        </pc:sldMkLst>
        <pc:spChg chg="mod">
          <ac:chgData name="luis cleto" userId="a76db6c301978307" providerId="LiveId" clId="{BB93E05D-BE05-4453-8BDD-E5B3B775B63B}" dt="2025-12-18T19:17:16.325" v="4439" actId="27636"/>
          <ac:spMkLst>
            <pc:docMk/>
            <pc:sldMk cId="3704867716" sldId="1148"/>
            <ac:spMk id="8" creationId="{870757CA-63A2-47FD-A38A-B5F9248E40A0}"/>
          </ac:spMkLst>
        </pc:spChg>
      </pc:sldChg>
      <pc:sldChg chg="delSp modSp del mod ord">
        <pc:chgData name="luis cleto" userId="a76db6c301978307" providerId="LiveId" clId="{BB93E05D-BE05-4453-8BDD-E5B3B775B63B}" dt="2026-01-03T09:56:32.531" v="7149" actId="2696"/>
        <pc:sldMkLst>
          <pc:docMk/>
          <pc:sldMk cId="3457166201" sldId="1151"/>
        </pc:sldMkLst>
        <pc:spChg chg="mod">
          <ac:chgData name="luis cleto" userId="a76db6c301978307" providerId="LiveId" clId="{BB93E05D-BE05-4453-8BDD-E5B3B775B63B}" dt="2026-01-03T09:42:17.327" v="6780" actId="21"/>
          <ac:spMkLst>
            <pc:docMk/>
            <pc:sldMk cId="3457166201" sldId="1151"/>
            <ac:spMk id="7" creationId="{7B1BB3A3-3273-C963-EF48-53CB4C3871E1}"/>
          </ac:spMkLst>
        </pc:spChg>
        <pc:picChg chg="mod">
          <ac:chgData name="luis cleto" userId="a76db6c301978307" providerId="LiveId" clId="{BB93E05D-BE05-4453-8BDD-E5B3B775B63B}" dt="2026-01-02T10:28:24.083" v="5604" actId="14100"/>
          <ac:picMkLst>
            <pc:docMk/>
            <pc:sldMk cId="3457166201" sldId="1151"/>
            <ac:picMk id="2050" creationId="{CDADE90E-47F6-406B-A521-BB73FF646C22}"/>
          </ac:picMkLst>
        </pc:picChg>
      </pc:sldChg>
      <pc:sldChg chg="modSp mod modAnim">
        <pc:chgData name="luis cleto" userId="a76db6c301978307" providerId="LiveId" clId="{BB93E05D-BE05-4453-8BDD-E5B3B775B63B}" dt="2026-01-02T10:44:52.748" v="6005" actId="255"/>
        <pc:sldMkLst>
          <pc:docMk/>
          <pc:sldMk cId="2772390322" sldId="1154"/>
        </pc:sldMkLst>
        <pc:spChg chg="mod">
          <ac:chgData name="luis cleto" userId="a76db6c301978307" providerId="LiveId" clId="{BB93E05D-BE05-4453-8BDD-E5B3B775B63B}" dt="2025-12-12T21:41:00.463" v="3071" actId="1076"/>
          <ac:spMkLst>
            <pc:docMk/>
            <pc:sldMk cId="2772390322" sldId="1154"/>
            <ac:spMk id="4" creationId="{9EAAE50B-42C0-4590-9254-C224E49D9E23}"/>
          </ac:spMkLst>
        </pc:spChg>
        <pc:spChg chg="mod">
          <ac:chgData name="luis cleto" userId="a76db6c301978307" providerId="LiveId" clId="{BB93E05D-BE05-4453-8BDD-E5B3B775B63B}" dt="2026-01-02T10:44:52.748" v="6005" actId="255"/>
          <ac:spMkLst>
            <pc:docMk/>
            <pc:sldMk cId="2772390322" sldId="1154"/>
            <ac:spMk id="5" creationId="{67E24C34-B17B-4ED8-9AC0-058733A73824}"/>
          </ac:spMkLst>
        </pc:spChg>
      </pc:sldChg>
      <pc:sldChg chg="modSp">
        <pc:chgData name="luis cleto" userId="a76db6c301978307" providerId="LiveId" clId="{BB93E05D-BE05-4453-8BDD-E5B3B775B63B}" dt="2026-01-02T10:56:25.786" v="6349" actId="207"/>
        <pc:sldMkLst>
          <pc:docMk/>
          <pc:sldMk cId="621566874" sldId="1155"/>
        </pc:sldMkLst>
        <pc:spChg chg="mod">
          <ac:chgData name="luis cleto" userId="a76db6c301978307" providerId="LiveId" clId="{BB93E05D-BE05-4453-8BDD-E5B3B775B63B}" dt="2026-01-02T10:56:25.786" v="6349" actId="207"/>
          <ac:spMkLst>
            <pc:docMk/>
            <pc:sldMk cId="621566874" sldId="1155"/>
            <ac:spMk id="13" creationId="{49CD4B10-9A9B-4649-AC1D-1A41DCDAB63A}"/>
          </ac:spMkLst>
        </pc:spChg>
      </pc:sldChg>
      <pc:sldChg chg="modSp mod">
        <pc:chgData name="luis cleto" userId="a76db6c301978307" providerId="LiveId" clId="{BB93E05D-BE05-4453-8BDD-E5B3B775B63B}" dt="2026-01-02T10:51:00.382" v="6304" actId="20577"/>
        <pc:sldMkLst>
          <pc:docMk/>
          <pc:sldMk cId="1044437526" sldId="1311"/>
        </pc:sldMkLst>
        <pc:spChg chg="mod">
          <ac:chgData name="luis cleto" userId="a76db6c301978307" providerId="LiveId" clId="{BB93E05D-BE05-4453-8BDD-E5B3B775B63B}" dt="2026-01-02T10:51:00.382" v="6304" actId="20577"/>
          <ac:spMkLst>
            <pc:docMk/>
            <pc:sldMk cId="1044437526" sldId="1311"/>
            <ac:spMk id="7" creationId="{04F7B3BB-6AEC-2C2A-817A-E2A90933B05E}"/>
          </ac:spMkLst>
        </pc:spChg>
      </pc:sldChg>
      <pc:sldChg chg="ord">
        <pc:chgData name="luis cleto" userId="a76db6c301978307" providerId="LiveId" clId="{BB93E05D-BE05-4453-8BDD-E5B3B775B63B}" dt="2026-01-02T10:56:06.305" v="6348"/>
        <pc:sldMkLst>
          <pc:docMk/>
          <pc:sldMk cId="1701743299" sldId="1314"/>
        </pc:sldMkLst>
      </pc:sldChg>
      <pc:sldChg chg="modSp mod modAnim">
        <pc:chgData name="luis cleto" userId="a76db6c301978307" providerId="LiveId" clId="{BB93E05D-BE05-4453-8BDD-E5B3B775B63B}" dt="2026-01-02T10:42:21.336" v="5984" actId="20577"/>
        <pc:sldMkLst>
          <pc:docMk/>
          <pc:sldMk cId="177161988" sldId="1346"/>
        </pc:sldMkLst>
        <pc:spChg chg="mod">
          <ac:chgData name="luis cleto" userId="a76db6c301978307" providerId="LiveId" clId="{BB93E05D-BE05-4453-8BDD-E5B3B775B63B}" dt="2025-12-12T21:04:46.516" v="1874" actId="1076"/>
          <ac:spMkLst>
            <pc:docMk/>
            <pc:sldMk cId="177161988" sldId="1346"/>
            <ac:spMk id="2" creationId="{DC7EF415-B40B-409D-A378-0A3C2013AD02}"/>
          </ac:spMkLst>
        </pc:spChg>
        <pc:spChg chg="mod">
          <ac:chgData name="luis cleto" userId="a76db6c301978307" providerId="LiveId" clId="{BB93E05D-BE05-4453-8BDD-E5B3B775B63B}" dt="2026-01-02T10:42:21.336" v="5984" actId="20577"/>
          <ac:spMkLst>
            <pc:docMk/>
            <pc:sldMk cId="177161988" sldId="1346"/>
            <ac:spMk id="3" creationId="{4546BAB7-D786-493D-B236-1145432D52A4}"/>
          </ac:spMkLst>
        </pc:spChg>
        <pc:spChg chg="mod">
          <ac:chgData name="luis cleto" userId="a76db6c301978307" providerId="LiveId" clId="{BB93E05D-BE05-4453-8BDD-E5B3B775B63B}" dt="2026-01-02T10:42:08.978" v="5978" actId="1076"/>
          <ac:spMkLst>
            <pc:docMk/>
            <pc:sldMk cId="177161988" sldId="1346"/>
            <ac:spMk id="6" creationId="{185BDCE8-2351-7725-9E3F-D711F6BC56D3}"/>
          </ac:spMkLst>
        </pc:spChg>
      </pc:sldChg>
      <pc:sldChg chg="ord">
        <pc:chgData name="luis cleto" userId="a76db6c301978307" providerId="LiveId" clId="{BB93E05D-BE05-4453-8BDD-E5B3B775B63B}" dt="2026-01-01T10:29:10.747" v="5081"/>
        <pc:sldMkLst>
          <pc:docMk/>
          <pc:sldMk cId="2331460274" sldId="1350"/>
        </pc:sldMkLst>
      </pc:sldChg>
      <pc:sldChg chg="add ord">
        <pc:chgData name="luis cleto" userId="a76db6c301978307" providerId="LiveId" clId="{BB93E05D-BE05-4453-8BDD-E5B3B775B63B}" dt="2026-01-03T10:01:24.120" v="7232"/>
        <pc:sldMkLst>
          <pc:docMk/>
          <pc:sldMk cId="1077935118" sldId="1383"/>
        </pc:sldMkLst>
      </pc:sldChg>
      <pc:sldChg chg="ord">
        <pc:chgData name="luis cleto" userId="a76db6c301978307" providerId="LiveId" clId="{BB93E05D-BE05-4453-8BDD-E5B3B775B63B}" dt="2025-12-12T18:34:13.719" v="331"/>
        <pc:sldMkLst>
          <pc:docMk/>
          <pc:sldMk cId="2340153126" sldId="1605"/>
        </pc:sldMkLst>
      </pc:sldChg>
      <pc:sldChg chg="modSp mod">
        <pc:chgData name="luis cleto" userId="a76db6c301978307" providerId="LiveId" clId="{BB93E05D-BE05-4453-8BDD-E5B3B775B63B}" dt="2026-01-02T10:43:31.525" v="5995" actId="20577"/>
        <pc:sldMkLst>
          <pc:docMk/>
          <pc:sldMk cId="1552532523" sldId="1606"/>
        </pc:sldMkLst>
        <pc:spChg chg="mod">
          <ac:chgData name="luis cleto" userId="a76db6c301978307" providerId="LiveId" clId="{BB93E05D-BE05-4453-8BDD-E5B3B775B63B}" dt="2026-01-02T10:43:31.525" v="5995" actId="20577"/>
          <ac:spMkLst>
            <pc:docMk/>
            <pc:sldMk cId="1552532523" sldId="1606"/>
            <ac:spMk id="3" creationId="{797D8C5E-54D5-0F0D-1263-06E6CFF6DE31}"/>
          </ac:spMkLst>
        </pc:spChg>
      </pc:sldChg>
      <pc:sldChg chg="modSp mod">
        <pc:chgData name="luis cleto" userId="a76db6c301978307" providerId="LiveId" clId="{BB93E05D-BE05-4453-8BDD-E5B3B775B63B}" dt="2026-01-02T10:44:07.465" v="6001" actId="12"/>
        <pc:sldMkLst>
          <pc:docMk/>
          <pc:sldMk cId="1583769965" sldId="1607"/>
        </pc:sldMkLst>
        <pc:spChg chg="mod">
          <ac:chgData name="luis cleto" userId="a76db6c301978307" providerId="LiveId" clId="{BB93E05D-BE05-4453-8BDD-E5B3B775B63B}" dt="2026-01-02T10:44:07.465" v="6001" actId="12"/>
          <ac:spMkLst>
            <pc:docMk/>
            <pc:sldMk cId="1583769965" sldId="1607"/>
            <ac:spMk id="3" creationId="{3D138054-3251-F184-E162-F967202ABDFC}"/>
          </ac:spMkLst>
        </pc:spChg>
      </pc:sldChg>
      <pc:sldChg chg="addSp modSp mod">
        <pc:chgData name="luis cleto" userId="a76db6c301978307" providerId="LiveId" clId="{BB93E05D-BE05-4453-8BDD-E5B3B775B63B}" dt="2025-12-18T19:08:27.911" v="4394" actId="1076"/>
        <pc:sldMkLst>
          <pc:docMk/>
          <pc:sldMk cId="3709468715" sldId="1608"/>
        </pc:sldMkLst>
        <pc:spChg chg="mod">
          <ac:chgData name="luis cleto" userId="a76db6c301978307" providerId="LiveId" clId="{BB93E05D-BE05-4453-8BDD-E5B3B775B63B}" dt="2025-12-13T11:38:04.529" v="3144" actId="20577"/>
          <ac:spMkLst>
            <pc:docMk/>
            <pc:sldMk cId="3709468715" sldId="1608"/>
            <ac:spMk id="3" creationId="{33D3FFF1-373A-FD79-9DB4-E4650B7D56E1}"/>
          </ac:spMkLst>
        </pc:spChg>
        <pc:spChg chg="mod">
          <ac:chgData name="luis cleto" userId="a76db6c301978307" providerId="LiveId" clId="{BB93E05D-BE05-4453-8BDD-E5B3B775B63B}" dt="2025-12-12T21:25:18.758" v="2529" actId="1076"/>
          <ac:spMkLst>
            <pc:docMk/>
            <pc:sldMk cId="3709468715" sldId="1608"/>
            <ac:spMk id="5" creationId="{B810C8CF-D77D-7BCB-3297-621412C04C6A}"/>
          </ac:spMkLst>
        </pc:spChg>
        <pc:picChg chg="add mod">
          <ac:chgData name="luis cleto" userId="a76db6c301978307" providerId="LiveId" clId="{BB93E05D-BE05-4453-8BDD-E5B3B775B63B}" dt="2025-12-18T19:08:27.911" v="4394" actId="1076"/>
          <ac:picMkLst>
            <pc:docMk/>
            <pc:sldMk cId="3709468715" sldId="1608"/>
            <ac:picMk id="2" creationId="{B6747A2D-F629-C9CC-31A5-39353FD29B3B}"/>
          </ac:picMkLst>
        </pc:picChg>
      </pc:sldChg>
      <pc:sldChg chg="modSp mod">
        <pc:chgData name="luis cleto" userId="a76db6c301978307" providerId="LiveId" clId="{BB93E05D-BE05-4453-8BDD-E5B3B775B63B}" dt="2026-01-02T10:48:48.274" v="6229" actId="20577"/>
        <pc:sldMkLst>
          <pc:docMk/>
          <pc:sldMk cId="179614190" sldId="1609"/>
        </pc:sldMkLst>
        <pc:spChg chg="mod">
          <ac:chgData name="luis cleto" userId="a76db6c301978307" providerId="LiveId" clId="{BB93E05D-BE05-4453-8BDD-E5B3B775B63B}" dt="2026-01-02T10:48:48.274" v="6229" actId="20577"/>
          <ac:spMkLst>
            <pc:docMk/>
            <pc:sldMk cId="179614190" sldId="1609"/>
            <ac:spMk id="3" creationId="{1C8A09E7-9AEC-F6CB-92EB-E0495BE558C0}"/>
          </ac:spMkLst>
        </pc:spChg>
      </pc:sldChg>
      <pc:sldChg chg="add del">
        <pc:chgData name="luis cleto" userId="a76db6c301978307" providerId="LiveId" clId="{BB93E05D-BE05-4453-8BDD-E5B3B775B63B}" dt="2026-01-02T10:15:32.142" v="5087"/>
        <pc:sldMkLst>
          <pc:docMk/>
          <pc:sldMk cId="4018919189" sldId="2705"/>
        </pc:sldMkLst>
      </pc:sldChg>
      <pc:sldChg chg="add del">
        <pc:chgData name="luis cleto" userId="a76db6c301978307" providerId="LiveId" clId="{BB93E05D-BE05-4453-8BDD-E5B3B775B63B}" dt="2026-01-02T10:15:32.142" v="5087"/>
        <pc:sldMkLst>
          <pc:docMk/>
          <pc:sldMk cId="1741990665" sldId="2763"/>
        </pc:sldMkLst>
      </pc:sldChg>
      <pc:sldChg chg="add del">
        <pc:chgData name="luis cleto" userId="a76db6c301978307" providerId="LiveId" clId="{BB93E05D-BE05-4453-8BDD-E5B3B775B63B}" dt="2026-01-02T10:15:32.142" v="5087"/>
        <pc:sldMkLst>
          <pc:docMk/>
          <pc:sldMk cId="4068580640" sldId="2764"/>
        </pc:sldMkLst>
      </pc:sldChg>
      <pc:sldChg chg="add del">
        <pc:chgData name="luis cleto" userId="a76db6c301978307" providerId="LiveId" clId="{BB93E05D-BE05-4453-8BDD-E5B3B775B63B}" dt="2026-01-02T10:15:32.142" v="5087"/>
        <pc:sldMkLst>
          <pc:docMk/>
          <pc:sldMk cId="307041383" sldId="2766"/>
        </pc:sldMkLst>
      </pc:sldChg>
      <pc:sldChg chg="add del">
        <pc:chgData name="luis cleto" userId="a76db6c301978307" providerId="LiveId" clId="{BB93E05D-BE05-4453-8BDD-E5B3B775B63B}" dt="2026-01-02T10:15:32.142" v="5087"/>
        <pc:sldMkLst>
          <pc:docMk/>
          <pc:sldMk cId="1443255805" sldId="2767"/>
        </pc:sldMkLst>
      </pc:sldChg>
      <pc:sldChg chg="add del">
        <pc:chgData name="luis cleto" userId="a76db6c301978307" providerId="LiveId" clId="{BB93E05D-BE05-4453-8BDD-E5B3B775B63B}" dt="2026-01-02T10:15:32.142" v="5087"/>
        <pc:sldMkLst>
          <pc:docMk/>
          <pc:sldMk cId="4195960402" sldId="2768"/>
        </pc:sldMkLst>
      </pc:sldChg>
      <pc:sldChg chg="add del">
        <pc:chgData name="luis cleto" userId="a76db6c301978307" providerId="LiveId" clId="{BB93E05D-BE05-4453-8BDD-E5B3B775B63B}" dt="2026-01-02T10:15:32.142" v="5087"/>
        <pc:sldMkLst>
          <pc:docMk/>
          <pc:sldMk cId="3947062894" sldId="2770"/>
        </pc:sldMkLst>
      </pc:sldChg>
      <pc:sldChg chg="add del">
        <pc:chgData name="luis cleto" userId="a76db6c301978307" providerId="LiveId" clId="{BB93E05D-BE05-4453-8BDD-E5B3B775B63B}" dt="2026-01-02T10:15:32.142" v="5087"/>
        <pc:sldMkLst>
          <pc:docMk/>
          <pc:sldMk cId="3452236980" sldId="2772"/>
        </pc:sldMkLst>
      </pc:sldChg>
      <pc:sldChg chg="add del">
        <pc:chgData name="luis cleto" userId="a76db6c301978307" providerId="LiveId" clId="{BB93E05D-BE05-4453-8BDD-E5B3B775B63B}" dt="2026-01-02T10:15:32.142" v="5087"/>
        <pc:sldMkLst>
          <pc:docMk/>
          <pc:sldMk cId="402357591" sldId="2773"/>
        </pc:sldMkLst>
      </pc:sldChg>
      <pc:sldChg chg="add del">
        <pc:chgData name="luis cleto" userId="a76db6c301978307" providerId="LiveId" clId="{BB93E05D-BE05-4453-8BDD-E5B3B775B63B}" dt="2026-01-02T10:15:32.142" v="5087"/>
        <pc:sldMkLst>
          <pc:docMk/>
          <pc:sldMk cId="2119585500" sldId="2774"/>
        </pc:sldMkLst>
      </pc:sldChg>
      <pc:sldChg chg="add del">
        <pc:chgData name="luis cleto" userId="a76db6c301978307" providerId="LiveId" clId="{BB93E05D-BE05-4453-8BDD-E5B3B775B63B}" dt="2026-01-02T10:15:32.142" v="5087"/>
        <pc:sldMkLst>
          <pc:docMk/>
          <pc:sldMk cId="3894163798" sldId="2775"/>
        </pc:sldMkLst>
      </pc:sldChg>
      <pc:sldChg chg="add del">
        <pc:chgData name="luis cleto" userId="a76db6c301978307" providerId="LiveId" clId="{BB93E05D-BE05-4453-8BDD-E5B3B775B63B}" dt="2026-01-02T10:15:32.142" v="5087"/>
        <pc:sldMkLst>
          <pc:docMk/>
          <pc:sldMk cId="228842467" sldId="2776"/>
        </pc:sldMkLst>
      </pc:sldChg>
      <pc:sldChg chg="add del">
        <pc:chgData name="luis cleto" userId="a76db6c301978307" providerId="LiveId" clId="{BB93E05D-BE05-4453-8BDD-E5B3B775B63B}" dt="2026-01-02T10:15:32.142" v="5087"/>
        <pc:sldMkLst>
          <pc:docMk/>
          <pc:sldMk cId="3592032684" sldId="2777"/>
        </pc:sldMkLst>
      </pc:sldChg>
      <pc:sldChg chg="add del">
        <pc:chgData name="luis cleto" userId="a76db6c301978307" providerId="LiveId" clId="{BB93E05D-BE05-4453-8BDD-E5B3B775B63B}" dt="2026-01-02T10:15:32.142" v="5087"/>
        <pc:sldMkLst>
          <pc:docMk/>
          <pc:sldMk cId="3280093136" sldId="2778"/>
        </pc:sldMkLst>
      </pc:sldChg>
      <pc:sldChg chg="add del">
        <pc:chgData name="luis cleto" userId="a76db6c301978307" providerId="LiveId" clId="{BB93E05D-BE05-4453-8BDD-E5B3B775B63B}" dt="2026-01-02T10:15:32.142" v="5087"/>
        <pc:sldMkLst>
          <pc:docMk/>
          <pc:sldMk cId="353739195" sldId="2795"/>
        </pc:sldMkLst>
      </pc:sldChg>
      <pc:sldChg chg="add del">
        <pc:chgData name="luis cleto" userId="a76db6c301978307" providerId="LiveId" clId="{BB93E05D-BE05-4453-8BDD-E5B3B775B63B}" dt="2026-01-02T10:15:32.142" v="5087"/>
        <pc:sldMkLst>
          <pc:docMk/>
          <pc:sldMk cId="4028947838" sldId="2796"/>
        </pc:sldMkLst>
      </pc:sldChg>
      <pc:sldChg chg="modSp mod ord">
        <pc:chgData name="luis cleto" userId="a76db6c301978307" providerId="LiveId" clId="{BB93E05D-BE05-4453-8BDD-E5B3B775B63B}" dt="2025-12-12T18:54:41.031" v="1300"/>
        <pc:sldMkLst>
          <pc:docMk/>
          <pc:sldMk cId="3824914649" sldId="2878"/>
        </pc:sldMkLst>
        <pc:spChg chg="mod">
          <ac:chgData name="luis cleto" userId="a76db6c301978307" providerId="LiveId" clId="{BB93E05D-BE05-4453-8BDD-E5B3B775B63B}" dt="2025-12-12T18:53:37.742" v="1298" actId="20577"/>
          <ac:spMkLst>
            <pc:docMk/>
            <pc:sldMk cId="3824914649" sldId="2878"/>
            <ac:spMk id="3" creationId="{87551ECB-2EDC-F9B6-4C52-2A43D917E770}"/>
          </ac:spMkLst>
        </pc:spChg>
      </pc:sldChg>
      <pc:sldChg chg="ord">
        <pc:chgData name="luis cleto" userId="a76db6c301978307" providerId="LiveId" clId="{BB93E05D-BE05-4453-8BDD-E5B3B775B63B}" dt="2025-12-12T18:54:41.031" v="1300"/>
        <pc:sldMkLst>
          <pc:docMk/>
          <pc:sldMk cId="42942643" sldId="2879"/>
        </pc:sldMkLst>
      </pc:sldChg>
      <pc:sldChg chg="ord">
        <pc:chgData name="luis cleto" userId="a76db6c301978307" providerId="LiveId" clId="{BB93E05D-BE05-4453-8BDD-E5B3B775B63B}" dt="2025-12-12T18:54:41.031" v="1300"/>
        <pc:sldMkLst>
          <pc:docMk/>
          <pc:sldMk cId="4077186299" sldId="2880"/>
        </pc:sldMkLst>
      </pc:sldChg>
      <pc:sldChg chg="addSp delSp modSp new mod ord modClrScheme chgLayout">
        <pc:chgData name="luis cleto" userId="a76db6c301978307" providerId="LiveId" clId="{BB93E05D-BE05-4453-8BDD-E5B3B775B63B}" dt="2026-01-02T10:31:34.024" v="5795" actId="20577"/>
        <pc:sldMkLst>
          <pc:docMk/>
          <pc:sldMk cId="2857354074" sldId="2881"/>
        </pc:sldMkLst>
        <pc:spChg chg="add mod">
          <ac:chgData name="luis cleto" userId="a76db6c301978307" providerId="LiveId" clId="{BB93E05D-BE05-4453-8BDD-E5B3B775B63B}" dt="2026-01-02T10:31:34.024" v="5795" actId="20577"/>
          <ac:spMkLst>
            <pc:docMk/>
            <pc:sldMk cId="2857354074" sldId="2881"/>
            <ac:spMk id="5" creationId="{5FEE14B0-4C82-FF79-C461-BE902AF305D5}"/>
          </ac:spMkLst>
        </pc:spChg>
        <pc:spChg chg="add mod">
          <ac:chgData name="luis cleto" userId="a76db6c301978307" providerId="LiveId" clId="{BB93E05D-BE05-4453-8BDD-E5B3B775B63B}" dt="2025-12-12T17:29:44.319" v="52" actId="1076"/>
          <ac:spMkLst>
            <pc:docMk/>
            <pc:sldMk cId="2857354074" sldId="2881"/>
            <ac:spMk id="7" creationId="{035A952C-5359-526F-9837-87F189FA56C7}"/>
          </ac:spMkLst>
        </pc:spChg>
      </pc:sldChg>
      <pc:sldChg chg="add del">
        <pc:chgData name="luis cleto" userId="a76db6c301978307" providerId="LiveId" clId="{BB93E05D-BE05-4453-8BDD-E5B3B775B63B}" dt="2026-01-02T10:15:32.142" v="5087"/>
        <pc:sldMkLst>
          <pc:docMk/>
          <pc:sldMk cId="462874469" sldId="2899"/>
        </pc:sldMkLst>
      </pc:sldChg>
      <pc:sldChg chg="add del">
        <pc:chgData name="luis cleto" userId="a76db6c301978307" providerId="LiveId" clId="{BB93E05D-BE05-4453-8BDD-E5B3B775B63B}" dt="2026-01-02T10:15:32.142" v="5087"/>
        <pc:sldMkLst>
          <pc:docMk/>
          <pc:sldMk cId="3112337328" sldId="2900"/>
        </pc:sldMkLst>
      </pc:sldChg>
      <pc:sldChg chg="add del">
        <pc:chgData name="luis cleto" userId="a76db6c301978307" providerId="LiveId" clId="{BB93E05D-BE05-4453-8BDD-E5B3B775B63B}" dt="2026-01-02T10:15:32.142" v="5087"/>
        <pc:sldMkLst>
          <pc:docMk/>
          <pc:sldMk cId="2706203949" sldId="2901"/>
        </pc:sldMkLst>
      </pc:sldChg>
      <pc:sldChg chg="add del">
        <pc:chgData name="luis cleto" userId="a76db6c301978307" providerId="LiveId" clId="{BB93E05D-BE05-4453-8BDD-E5B3B775B63B}" dt="2026-01-02T10:15:32.142" v="5087"/>
        <pc:sldMkLst>
          <pc:docMk/>
          <pc:sldMk cId="4226599779" sldId="2902"/>
        </pc:sldMkLst>
      </pc:sldChg>
      <pc:sldChg chg="add del">
        <pc:chgData name="luis cleto" userId="a76db6c301978307" providerId="LiveId" clId="{BB93E05D-BE05-4453-8BDD-E5B3B775B63B}" dt="2026-01-02T10:15:32.142" v="5087"/>
        <pc:sldMkLst>
          <pc:docMk/>
          <pc:sldMk cId="403501064" sldId="2903"/>
        </pc:sldMkLst>
      </pc:sldChg>
      <pc:sldChg chg="add del">
        <pc:chgData name="luis cleto" userId="a76db6c301978307" providerId="LiveId" clId="{BB93E05D-BE05-4453-8BDD-E5B3B775B63B}" dt="2026-01-02T10:15:32.142" v="5087"/>
        <pc:sldMkLst>
          <pc:docMk/>
          <pc:sldMk cId="1946729754" sldId="2904"/>
        </pc:sldMkLst>
      </pc:sldChg>
      <pc:sldChg chg="modSp add mod">
        <pc:chgData name="luis cleto" userId="a76db6c301978307" providerId="LiveId" clId="{BB93E05D-BE05-4453-8BDD-E5B3B775B63B}" dt="2026-01-02T10:14:36.164" v="5083" actId="1076"/>
        <pc:sldMkLst>
          <pc:docMk/>
          <pc:sldMk cId="4246454662" sldId="2954"/>
        </pc:sldMkLst>
        <pc:spChg chg="mod">
          <ac:chgData name="luis cleto" userId="a76db6c301978307" providerId="LiveId" clId="{BB93E05D-BE05-4453-8BDD-E5B3B775B63B}" dt="2026-01-02T10:14:36.164" v="5083" actId="1076"/>
          <ac:spMkLst>
            <pc:docMk/>
            <pc:sldMk cId="4246454662" sldId="2954"/>
            <ac:spMk id="3" creationId="{509D19F6-47E2-A16F-A61C-55560BCB1EAD}"/>
          </ac:spMkLst>
        </pc:spChg>
        <pc:spChg chg="mod">
          <ac:chgData name="luis cleto" userId="a76db6c301978307" providerId="LiveId" clId="{BB93E05D-BE05-4453-8BDD-E5B3B775B63B}" dt="2026-01-02T10:14:32.885" v="5082" actId="1076"/>
          <ac:spMkLst>
            <pc:docMk/>
            <pc:sldMk cId="4246454662" sldId="2954"/>
            <ac:spMk id="5" creationId="{C81EEA12-DFC8-C782-474B-471E5985C675}"/>
          </ac:spMkLst>
        </pc:spChg>
        <pc:spChg chg="mod">
          <ac:chgData name="luis cleto" userId="a76db6c301978307" providerId="LiveId" clId="{BB93E05D-BE05-4453-8BDD-E5B3B775B63B}" dt="2026-01-01T09:57:33.936" v="4746" actId="20577"/>
          <ac:spMkLst>
            <pc:docMk/>
            <pc:sldMk cId="4246454662" sldId="2954"/>
            <ac:spMk id="7" creationId="{1A3444DA-BFF8-5443-3448-EE118A485AF0}"/>
          </ac:spMkLst>
        </pc:spChg>
      </pc:sldChg>
      <pc:sldChg chg="add">
        <pc:chgData name="luis cleto" userId="a76db6c301978307" providerId="LiveId" clId="{BB93E05D-BE05-4453-8BDD-E5B3B775B63B}" dt="2025-12-12T18:09:02.069" v="233"/>
        <pc:sldMkLst>
          <pc:docMk/>
          <pc:sldMk cId="2809312734" sldId="2955"/>
        </pc:sldMkLst>
      </pc:sldChg>
      <pc:sldChg chg="add">
        <pc:chgData name="luis cleto" userId="a76db6c301978307" providerId="LiveId" clId="{BB93E05D-BE05-4453-8BDD-E5B3B775B63B}" dt="2025-12-12T18:29:01.831" v="271"/>
        <pc:sldMkLst>
          <pc:docMk/>
          <pc:sldMk cId="2967046958" sldId="2956"/>
        </pc:sldMkLst>
      </pc:sldChg>
      <pc:sldChg chg="add">
        <pc:chgData name="luis cleto" userId="a76db6c301978307" providerId="LiveId" clId="{BB93E05D-BE05-4453-8BDD-E5B3B775B63B}" dt="2025-12-12T18:29:01.831" v="271"/>
        <pc:sldMkLst>
          <pc:docMk/>
          <pc:sldMk cId="4067907361" sldId="3005"/>
        </pc:sldMkLst>
      </pc:sldChg>
      <pc:sldChg chg="add">
        <pc:chgData name="luis cleto" userId="a76db6c301978307" providerId="LiveId" clId="{BB93E05D-BE05-4453-8BDD-E5B3B775B63B}" dt="2025-12-12T18:29:01.831" v="271"/>
        <pc:sldMkLst>
          <pc:docMk/>
          <pc:sldMk cId="738706435" sldId="3006"/>
        </pc:sldMkLst>
      </pc:sldChg>
      <pc:sldChg chg="add del">
        <pc:chgData name="luis cleto" userId="a76db6c301978307" providerId="LiveId" clId="{BB93E05D-BE05-4453-8BDD-E5B3B775B63B}" dt="2026-01-03T09:29:39.640" v="6576" actId="2696"/>
        <pc:sldMkLst>
          <pc:docMk/>
          <pc:sldMk cId="3045175778" sldId="3088"/>
        </pc:sldMkLst>
      </pc:sldChg>
      <pc:sldChg chg="modSp add mod">
        <pc:chgData name="luis cleto" userId="a76db6c301978307" providerId="LiveId" clId="{BB93E05D-BE05-4453-8BDD-E5B3B775B63B}" dt="2025-12-12T18:07:22.927" v="226" actId="20577"/>
        <pc:sldMkLst>
          <pc:docMk/>
          <pc:sldMk cId="455077725" sldId="3100"/>
        </pc:sldMkLst>
        <pc:spChg chg="mod">
          <ac:chgData name="luis cleto" userId="a76db6c301978307" providerId="LiveId" clId="{BB93E05D-BE05-4453-8BDD-E5B3B775B63B}" dt="2025-12-12T18:07:22.927" v="226" actId="20577"/>
          <ac:spMkLst>
            <pc:docMk/>
            <pc:sldMk cId="455077725" sldId="3100"/>
            <ac:spMk id="3" creationId="{12E8EE07-CDFF-AA46-836A-EF24D887828F}"/>
          </ac:spMkLst>
        </pc:spChg>
      </pc:sldChg>
      <pc:sldChg chg="modSp add mod">
        <pc:chgData name="luis cleto" userId="a76db6c301978307" providerId="LiveId" clId="{BB93E05D-BE05-4453-8BDD-E5B3B775B63B}" dt="2025-12-12T18:08:11.878" v="231" actId="207"/>
        <pc:sldMkLst>
          <pc:docMk/>
          <pc:sldMk cId="3764358404" sldId="3101"/>
        </pc:sldMkLst>
        <pc:spChg chg="mod">
          <ac:chgData name="luis cleto" userId="a76db6c301978307" providerId="LiveId" clId="{BB93E05D-BE05-4453-8BDD-E5B3B775B63B}" dt="2025-12-12T18:08:11.878" v="231" actId="207"/>
          <ac:spMkLst>
            <pc:docMk/>
            <pc:sldMk cId="3764358404" sldId="3101"/>
            <ac:spMk id="4" creationId="{D03525E0-1ED9-FFD7-40BA-4FCF34A11B1B}"/>
          </ac:spMkLst>
        </pc:spChg>
      </pc:sldChg>
      <pc:sldChg chg="addSp modSp add mod">
        <pc:chgData name="luis cleto" userId="a76db6c301978307" providerId="LiveId" clId="{BB93E05D-BE05-4453-8BDD-E5B3B775B63B}" dt="2026-01-02T10:17:15.974" v="5171" actId="20577"/>
        <pc:sldMkLst>
          <pc:docMk/>
          <pc:sldMk cId="92581676" sldId="3106"/>
        </pc:sldMkLst>
        <pc:spChg chg="add mod">
          <ac:chgData name="luis cleto" userId="a76db6c301978307" providerId="LiveId" clId="{BB93E05D-BE05-4453-8BDD-E5B3B775B63B}" dt="2026-01-02T10:17:15.974" v="5171" actId="20577"/>
          <ac:spMkLst>
            <pc:docMk/>
            <pc:sldMk cId="92581676" sldId="3106"/>
            <ac:spMk id="4" creationId="{5244C1C3-EAC2-22B5-E3E5-7A96C12B4BF8}"/>
          </ac:spMkLst>
        </pc:spChg>
        <pc:spChg chg="mod">
          <ac:chgData name="luis cleto" userId="a76db6c301978307" providerId="LiveId" clId="{BB93E05D-BE05-4453-8BDD-E5B3B775B63B}" dt="2025-12-12T18:30:42.645" v="306" actId="21"/>
          <ac:spMkLst>
            <pc:docMk/>
            <pc:sldMk cId="92581676" sldId="3106"/>
            <ac:spMk id="5" creationId="{84D40DD1-A12A-02AD-B710-70EEE487AEE7}"/>
          </ac:spMkLst>
        </pc:spChg>
      </pc:sldChg>
      <pc:sldChg chg="addSp modSp new mod">
        <pc:chgData name="luis cleto" userId="a76db6c301978307" providerId="LiveId" clId="{BB93E05D-BE05-4453-8BDD-E5B3B775B63B}" dt="2026-01-02T11:02:33.134" v="6444" actId="207"/>
        <pc:sldMkLst>
          <pc:docMk/>
          <pc:sldMk cId="2880031488" sldId="3107"/>
        </pc:sldMkLst>
        <pc:spChg chg="add mod">
          <ac:chgData name="luis cleto" userId="a76db6c301978307" providerId="LiveId" clId="{BB93E05D-BE05-4453-8BDD-E5B3B775B63B}" dt="2026-01-02T11:02:33.134" v="6444" actId="207"/>
          <ac:spMkLst>
            <pc:docMk/>
            <pc:sldMk cId="2880031488" sldId="3107"/>
            <ac:spMk id="3" creationId="{2C1E7128-67C2-25D7-09F6-127E2C2A415B}"/>
          </ac:spMkLst>
        </pc:spChg>
        <pc:spChg chg="add mod">
          <ac:chgData name="luis cleto" userId="a76db6c301978307" providerId="LiveId" clId="{BB93E05D-BE05-4453-8BDD-E5B3B775B63B}" dt="2025-12-13T11:53:29.616" v="3217" actId="1076"/>
          <ac:spMkLst>
            <pc:docMk/>
            <pc:sldMk cId="2880031488" sldId="3107"/>
            <ac:spMk id="5" creationId="{EB55CE18-AA2B-9CDD-8D3F-C5BBE4ADAFFD}"/>
          </ac:spMkLst>
        </pc:spChg>
      </pc:sldChg>
      <pc:sldChg chg="addSp modSp new mod">
        <pc:chgData name="luis cleto" userId="a76db6c301978307" providerId="LiveId" clId="{BB93E05D-BE05-4453-8BDD-E5B3B775B63B}" dt="2026-01-02T11:07:33.581" v="6561" actId="20577"/>
        <pc:sldMkLst>
          <pc:docMk/>
          <pc:sldMk cId="1438133467" sldId="3108"/>
        </pc:sldMkLst>
        <pc:spChg chg="add mod">
          <ac:chgData name="luis cleto" userId="a76db6c301978307" providerId="LiveId" clId="{BB93E05D-BE05-4453-8BDD-E5B3B775B63B}" dt="2026-01-02T11:07:33.581" v="6561" actId="20577"/>
          <ac:spMkLst>
            <pc:docMk/>
            <pc:sldMk cId="1438133467" sldId="3108"/>
            <ac:spMk id="3" creationId="{5D47265C-6389-8BD9-27D1-8EC994E208CC}"/>
          </ac:spMkLst>
        </pc:spChg>
      </pc:sldChg>
      <pc:sldChg chg="modSp add del mod">
        <pc:chgData name="luis cleto" userId="a76db6c301978307" providerId="LiveId" clId="{BB93E05D-BE05-4453-8BDD-E5B3B775B63B}" dt="2026-01-02T11:06:27.874" v="6549" actId="2696"/>
        <pc:sldMkLst>
          <pc:docMk/>
          <pc:sldMk cId="3380037325" sldId="3110"/>
        </pc:sldMkLst>
      </pc:sldChg>
      <pc:sldChg chg="modSp mod">
        <pc:chgData name="luis cleto" userId="a76db6c301978307" providerId="LiveId" clId="{BB93E05D-BE05-4453-8BDD-E5B3B775B63B}" dt="2026-01-02T10:25:24.849" v="5487" actId="313"/>
        <pc:sldMkLst>
          <pc:docMk/>
          <pc:sldMk cId="4057921241" sldId="3113"/>
        </pc:sldMkLst>
        <pc:spChg chg="mod">
          <ac:chgData name="luis cleto" userId="a76db6c301978307" providerId="LiveId" clId="{BB93E05D-BE05-4453-8BDD-E5B3B775B63B}" dt="2026-01-02T10:25:24.849" v="5487" actId="313"/>
          <ac:spMkLst>
            <pc:docMk/>
            <pc:sldMk cId="4057921241" sldId="3113"/>
            <ac:spMk id="3" creationId="{E200134D-9FE7-CC87-F4DD-25B00803E6A5}"/>
          </ac:spMkLst>
        </pc:spChg>
      </pc:sldChg>
      <pc:sldChg chg="modSp mod">
        <pc:chgData name="luis cleto" userId="a76db6c301978307" providerId="LiveId" clId="{BB93E05D-BE05-4453-8BDD-E5B3B775B63B}" dt="2026-01-02T10:52:30.276" v="6309" actId="20577"/>
        <pc:sldMkLst>
          <pc:docMk/>
          <pc:sldMk cId="3479355431" sldId="3136"/>
        </pc:sldMkLst>
        <pc:spChg chg="mod">
          <ac:chgData name="luis cleto" userId="a76db6c301978307" providerId="LiveId" clId="{BB93E05D-BE05-4453-8BDD-E5B3B775B63B}" dt="2026-01-02T10:52:30.276" v="6309" actId="20577"/>
          <ac:spMkLst>
            <pc:docMk/>
            <pc:sldMk cId="3479355431" sldId="3136"/>
            <ac:spMk id="4" creationId="{137EBE82-59E8-F1BA-5E69-ECAF73DF49D4}"/>
          </ac:spMkLst>
        </pc:spChg>
      </pc:sldChg>
      <pc:sldChg chg="modSp mod">
        <pc:chgData name="luis cleto" userId="a76db6c301978307" providerId="LiveId" clId="{BB93E05D-BE05-4453-8BDD-E5B3B775B63B}" dt="2026-01-02T10:51:49.509" v="6308" actId="207"/>
        <pc:sldMkLst>
          <pc:docMk/>
          <pc:sldMk cId="440391079" sldId="3137"/>
        </pc:sldMkLst>
        <pc:spChg chg="mod">
          <ac:chgData name="luis cleto" userId="a76db6c301978307" providerId="LiveId" clId="{BB93E05D-BE05-4453-8BDD-E5B3B775B63B}" dt="2026-01-02T10:51:49.509" v="6308" actId="207"/>
          <ac:spMkLst>
            <pc:docMk/>
            <pc:sldMk cId="440391079" sldId="3137"/>
            <ac:spMk id="4" creationId="{F2CECA5A-078D-CF49-3488-D01F89CD821C}"/>
          </ac:spMkLst>
        </pc:spChg>
      </pc:sldChg>
      <pc:sldChg chg="modSp mod">
        <pc:chgData name="luis cleto" userId="a76db6c301978307" providerId="LiveId" clId="{BB93E05D-BE05-4453-8BDD-E5B3B775B63B}" dt="2026-01-02T10:54:14.193" v="6332" actId="21"/>
        <pc:sldMkLst>
          <pc:docMk/>
          <pc:sldMk cId="2390930531" sldId="3138"/>
        </pc:sldMkLst>
        <pc:spChg chg="mod">
          <ac:chgData name="luis cleto" userId="a76db6c301978307" providerId="LiveId" clId="{BB93E05D-BE05-4453-8BDD-E5B3B775B63B}" dt="2026-01-02T10:54:14.193" v="6332" actId="21"/>
          <ac:spMkLst>
            <pc:docMk/>
            <pc:sldMk cId="2390930531" sldId="3138"/>
            <ac:spMk id="4" creationId="{94C60E69-DF52-CFA2-8DF8-4D2D3EA16281}"/>
          </ac:spMkLst>
        </pc:spChg>
      </pc:sldChg>
      <pc:sldChg chg="modSp mod">
        <pc:chgData name="luis cleto" userId="a76db6c301978307" providerId="LiveId" clId="{BB93E05D-BE05-4453-8BDD-E5B3B775B63B}" dt="2026-01-01T10:23:19.327" v="5000" actId="1076"/>
        <pc:sldMkLst>
          <pc:docMk/>
          <pc:sldMk cId="8227691" sldId="3144"/>
        </pc:sldMkLst>
        <pc:spChg chg="mod">
          <ac:chgData name="luis cleto" userId="a76db6c301978307" providerId="LiveId" clId="{BB93E05D-BE05-4453-8BDD-E5B3B775B63B}" dt="2026-01-01T10:23:19.327" v="5000" actId="1076"/>
          <ac:spMkLst>
            <pc:docMk/>
            <pc:sldMk cId="8227691" sldId="3144"/>
            <ac:spMk id="3" creationId="{3B4812F6-03B6-A9B2-C071-18EEE995A026}"/>
          </ac:spMkLst>
        </pc:spChg>
      </pc:sldChg>
      <pc:sldChg chg="ord">
        <pc:chgData name="luis cleto" userId="a76db6c301978307" providerId="LiveId" clId="{BB93E05D-BE05-4453-8BDD-E5B3B775B63B}" dt="2026-01-02T11:09:07.175" v="6568"/>
        <pc:sldMkLst>
          <pc:docMk/>
          <pc:sldMk cId="3360944375" sldId="3153"/>
        </pc:sldMkLst>
      </pc:sldChg>
      <pc:sldChg chg="addSp modSp new del mod">
        <pc:chgData name="luis cleto" userId="a76db6c301978307" providerId="LiveId" clId="{BB93E05D-BE05-4453-8BDD-E5B3B775B63B}" dt="2026-01-02T10:23:56.258" v="5428" actId="2696"/>
        <pc:sldMkLst>
          <pc:docMk/>
          <pc:sldMk cId="3992446409" sldId="3160"/>
        </pc:sldMkLst>
      </pc:sldChg>
      <pc:sldChg chg="addSp modSp new mod">
        <pc:chgData name="luis cleto" userId="a76db6c301978307" providerId="LiveId" clId="{BB93E05D-BE05-4453-8BDD-E5B3B775B63B}" dt="2026-01-01T10:12:19.277" v="4847" actId="1076"/>
        <pc:sldMkLst>
          <pc:docMk/>
          <pc:sldMk cId="605360092" sldId="3161"/>
        </pc:sldMkLst>
        <pc:spChg chg="add mod">
          <ac:chgData name="luis cleto" userId="a76db6c301978307" providerId="LiveId" clId="{BB93E05D-BE05-4453-8BDD-E5B3B775B63B}" dt="2026-01-01T10:12:19.277" v="4847" actId="1076"/>
          <ac:spMkLst>
            <pc:docMk/>
            <pc:sldMk cId="605360092" sldId="3161"/>
            <ac:spMk id="3" creationId="{B5793CEB-4126-3356-7A3B-F97ABE65EDD0}"/>
          </ac:spMkLst>
        </pc:spChg>
      </pc:sldChg>
      <pc:sldChg chg="addSp modSp new mod">
        <pc:chgData name="luis cleto" userId="a76db6c301978307" providerId="LiveId" clId="{BB93E05D-BE05-4453-8BDD-E5B3B775B63B}" dt="2026-01-01T10:12:04.462" v="4844" actId="122"/>
        <pc:sldMkLst>
          <pc:docMk/>
          <pc:sldMk cId="2561768191" sldId="3162"/>
        </pc:sldMkLst>
        <pc:spChg chg="add mod">
          <ac:chgData name="luis cleto" userId="a76db6c301978307" providerId="LiveId" clId="{BB93E05D-BE05-4453-8BDD-E5B3B775B63B}" dt="2026-01-01T10:12:04.462" v="4844" actId="122"/>
          <ac:spMkLst>
            <pc:docMk/>
            <pc:sldMk cId="2561768191" sldId="3162"/>
            <ac:spMk id="3" creationId="{BA2768E8-58FC-07E9-D548-210B9794F3D0}"/>
          </ac:spMkLst>
        </pc:spChg>
      </pc:sldChg>
      <pc:sldChg chg="addSp modSp new mod">
        <pc:chgData name="luis cleto" userId="a76db6c301978307" providerId="LiveId" clId="{BB93E05D-BE05-4453-8BDD-E5B3B775B63B}" dt="2026-01-01T10:11:47.028" v="4841" actId="1076"/>
        <pc:sldMkLst>
          <pc:docMk/>
          <pc:sldMk cId="505678751" sldId="3163"/>
        </pc:sldMkLst>
        <pc:spChg chg="add mod">
          <ac:chgData name="luis cleto" userId="a76db6c301978307" providerId="LiveId" clId="{BB93E05D-BE05-4453-8BDD-E5B3B775B63B}" dt="2026-01-01T10:11:47.028" v="4841" actId="1076"/>
          <ac:spMkLst>
            <pc:docMk/>
            <pc:sldMk cId="505678751" sldId="3163"/>
            <ac:spMk id="3" creationId="{39F3DD14-AA6A-D421-7849-8F06D8BA16BE}"/>
          </ac:spMkLst>
        </pc:spChg>
      </pc:sldChg>
      <pc:sldChg chg="addSp modSp new mod">
        <pc:chgData name="luis cleto" userId="a76db6c301978307" providerId="LiveId" clId="{BB93E05D-BE05-4453-8BDD-E5B3B775B63B}" dt="2026-01-01T10:11:24.586" v="4837" actId="1076"/>
        <pc:sldMkLst>
          <pc:docMk/>
          <pc:sldMk cId="3947807281" sldId="3164"/>
        </pc:sldMkLst>
        <pc:spChg chg="add mod">
          <ac:chgData name="luis cleto" userId="a76db6c301978307" providerId="LiveId" clId="{BB93E05D-BE05-4453-8BDD-E5B3B775B63B}" dt="2026-01-01T10:11:24.586" v="4837" actId="1076"/>
          <ac:spMkLst>
            <pc:docMk/>
            <pc:sldMk cId="3947807281" sldId="3164"/>
            <ac:spMk id="3" creationId="{80160FE9-03F4-BFEE-4DF5-E052298800FB}"/>
          </ac:spMkLst>
        </pc:spChg>
      </pc:sldChg>
      <pc:sldChg chg="addSp modSp new mod">
        <pc:chgData name="luis cleto" userId="a76db6c301978307" providerId="LiveId" clId="{BB93E05D-BE05-4453-8BDD-E5B3B775B63B}" dt="2026-01-01T10:11:03.699" v="4833" actId="1076"/>
        <pc:sldMkLst>
          <pc:docMk/>
          <pc:sldMk cId="3979150883" sldId="3165"/>
        </pc:sldMkLst>
        <pc:spChg chg="add mod">
          <ac:chgData name="luis cleto" userId="a76db6c301978307" providerId="LiveId" clId="{BB93E05D-BE05-4453-8BDD-E5B3B775B63B}" dt="2026-01-01T10:11:03.699" v="4833" actId="1076"/>
          <ac:spMkLst>
            <pc:docMk/>
            <pc:sldMk cId="3979150883" sldId="3165"/>
            <ac:spMk id="3" creationId="{5CB0AC89-3CBC-465C-3F9B-6B47037EDD3A}"/>
          </ac:spMkLst>
        </pc:spChg>
      </pc:sldChg>
      <pc:sldChg chg="addSp modSp new mod">
        <pc:chgData name="luis cleto" userId="a76db6c301978307" providerId="LiveId" clId="{BB93E05D-BE05-4453-8BDD-E5B3B775B63B}" dt="2026-01-02T10:44:34.983" v="6004" actId="20577"/>
        <pc:sldMkLst>
          <pc:docMk/>
          <pc:sldMk cId="2939447014" sldId="3166"/>
        </pc:sldMkLst>
        <pc:spChg chg="add mod">
          <ac:chgData name="luis cleto" userId="a76db6c301978307" providerId="LiveId" clId="{BB93E05D-BE05-4453-8BDD-E5B3B775B63B}" dt="2026-01-01T10:10:33.788" v="4830" actId="255"/>
          <ac:spMkLst>
            <pc:docMk/>
            <pc:sldMk cId="2939447014" sldId="3166"/>
            <ac:spMk id="3" creationId="{2719E73B-5708-990C-F00C-3EFF685A74AE}"/>
          </ac:spMkLst>
        </pc:spChg>
        <pc:spChg chg="add mod">
          <ac:chgData name="luis cleto" userId="a76db6c301978307" providerId="LiveId" clId="{BB93E05D-BE05-4453-8BDD-E5B3B775B63B}" dt="2026-01-02T10:44:34.983" v="6004" actId="20577"/>
          <ac:spMkLst>
            <pc:docMk/>
            <pc:sldMk cId="2939447014" sldId="3166"/>
            <ac:spMk id="4" creationId="{A55ADB54-114B-42BE-0A82-967C2EE10D8E}"/>
          </ac:spMkLst>
        </pc:spChg>
      </pc:sldChg>
      <pc:sldChg chg="addSp modSp new del mod ord">
        <pc:chgData name="luis cleto" userId="a76db6c301978307" providerId="LiveId" clId="{BB93E05D-BE05-4453-8BDD-E5B3B775B63B}" dt="2026-01-02T11:07:45.773" v="6562" actId="2696"/>
        <pc:sldMkLst>
          <pc:docMk/>
          <pc:sldMk cId="1772112515" sldId="3167"/>
        </pc:sldMkLst>
      </pc:sldChg>
      <pc:sldChg chg="addSp modSp new mod">
        <pc:chgData name="luis cleto" userId="a76db6c301978307" providerId="LiveId" clId="{BB93E05D-BE05-4453-8BDD-E5B3B775B63B}" dt="2026-01-02T11:06:04.899" v="6548" actId="207"/>
        <pc:sldMkLst>
          <pc:docMk/>
          <pc:sldMk cId="2514325184" sldId="3168"/>
        </pc:sldMkLst>
        <pc:spChg chg="add mod">
          <ac:chgData name="luis cleto" userId="a76db6c301978307" providerId="LiveId" clId="{BB93E05D-BE05-4453-8BDD-E5B3B775B63B}" dt="2026-01-01T10:14:18.010" v="4873" actId="1076"/>
          <ac:spMkLst>
            <pc:docMk/>
            <pc:sldMk cId="2514325184" sldId="3168"/>
            <ac:spMk id="3" creationId="{8D04CDDA-240B-E8C0-B0C7-BBCC1A22A828}"/>
          </ac:spMkLst>
        </pc:spChg>
        <pc:spChg chg="add mod">
          <ac:chgData name="luis cleto" userId="a76db6c301978307" providerId="LiveId" clId="{BB93E05D-BE05-4453-8BDD-E5B3B775B63B}" dt="2026-01-02T10:56:44.131" v="6351" actId="1076"/>
          <ac:spMkLst>
            <pc:docMk/>
            <pc:sldMk cId="2514325184" sldId="3168"/>
            <ac:spMk id="4" creationId="{A5B19F12-C760-08BB-18DA-5BDC2F622EE8}"/>
          </ac:spMkLst>
        </pc:spChg>
        <pc:spChg chg="add mod">
          <ac:chgData name="luis cleto" userId="a76db6c301978307" providerId="LiveId" clId="{BB93E05D-BE05-4453-8BDD-E5B3B775B63B}" dt="2026-01-02T11:06:04.899" v="6548" actId="207"/>
          <ac:spMkLst>
            <pc:docMk/>
            <pc:sldMk cId="2514325184" sldId="3168"/>
            <ac:spMk id="6" creationId="{52C774C7-6F08-688F-5377-3273DAA8B16E}"/>
          </ac:spMkLst>
        </pc:spChg>
      </pc:sldChg>
      <pc:sldChg chg="addSp modSp new mod ord">
        <pc:chgData name="luis cleto" userId="a76db6c301978307" providerId="LiveId" clId="{BB93E05D-BE05-4453-8BDD-E5B3B775B63B}" dt="2026-01-03T09:58:53.626" v="7204" actId="1076"/>
        <pc:sldMkLst>
          <pc:docMk/>
          <pc:sldMk cId="3961970959" sldId="3169"/>
        </pc:sldMkLst>
        <pc:spChg chg="add mod">
          <ac:chgData name="luis cleto" userId="a76db6c301978307" providerId="LiveId" clId="{BB93E05D-BE05-4453-8BDD-E5B3B775B63B}" dt="2026-01-03T09:58:53.626" v="7204" actId="1076"/>
          <ac:spMkLst>
            <pc:docMk/>
            <pc:sldMk cId="3961970959" sldId="3169"/>
            <ac:spMk id="3" creationId="{ED31058E-4075-B958-EB25-7C01F7CBA2E1}"/>
          </ac:spMkLst>
        </pc:spChg>
      </pc:sldChg>
      <pc:sldChg chg="addSp delSp modSp new mod">
        <pc:chgData name="luis cleto" userId="a76db6c301978307" providerId="LiveId" clId="{BB93E05D-BE05-4453-8BDD-E5B3B775B63B}" dt="2026-01-03T09:58:13.764" v="7193" actId="1076"/>
        <pc:sldMkLst>
          <pc:docMk/>
          <pc:sldMk cId="298752883" sldId="3170"/>
        </pc:sldMkLst>
        <pc:spChg chg="add mod">
          <ac:chgData name="luis cleto" userId="a76db6c301978307" providerId="LiveId" clId="{BB93E05D-BE05-4453-8BDD-E5B3B775B63B}" dt="2026-01-03T09:58:13.764" v="7193" actId="1076"/>
          <ac:spMkLst>
            <pc:docMk/>
            <pc:sldMk cId="298752883" sldId="3170"/>
            <ac:spMk id="3" creationId="{2B5F5920-4DA0-643E-84BE-687BDD36A3FF}"/>
          </ac:spMkLst>
        </pc:spChg>
        <pc:spChg chg="add mod">
          <ac:chgData name="luis cleto" userId="a76db6c301978307" providerId="LiveId" clId="{BB93E05D-BE05-4453-8BDD-E5B3B775B63B}" dt="2026-01-03T09:57:56.359" v="7187" actId="122"/>
          <ac:spMkLst>
            <pc:docMk/>
            <pc:sldMk cId="298752883" sldId="3170"/>
            <ac:spMk id="5" creationId="{ABFD72B7-DB5F-FDAC-61C6-6D5280D8D7C9}"/>
          </ac:spMkLst>
        </pc:spChg>
      </pc:sldChg>
      <pc:sldChg chg="modSp add mod">
        <pc:chgData name="luis cleto" userId="a76db6c301978307" providerId="LiveId" clId="{BB93E05D-BE05-4453-8BDD-E5B3B775B63B}" dt="2026-01-03T09:59:16.433" v="7211" actId="1076"/>
        <pc:sldMkLst>
          <pc:docMk/>
          <pc:sldMk cId="2385025978" sldId="3171"/>
        </pc:sldMkLst>
        <pc:spChg chg="mod">
          <ac:chgData name="luis cleto" userId="a76db6c301978307" providerId="LiveId" clId="{BB93E05D-BE05-4453-8BDD-E5B3B775B63B}" dt="2026-01-03T09:59:16.433" v="7211" actId="1076"/>
          <ac:spMkLst>
            <pc:docMk/>
            <pc:sldMk cId="2385025978" sldId="3171"/>
            <ac:spMk id="3" creationId="{72FC6E49-3228-FDF6-F248-D06998BCF32A}"/>
          </ac:spMkLst>
        </pc:spChg>
      </pc:sldChg>
      <pc:sldChg chg="modSp add mod">
        <pc:chgData name="luis cleto" userId="a76db6c301978307" providerId="LiveId" clId="{BB93E05D-BE05-4453-8BDD-E5B3B775B63B}" dt="2026-01-03T09:59:37.017" v="7218" actId="1076"/>
        <pc:sldMkLst>
          <pc:docMk/>
          <pc:sldMk cId="1662715331" sldId="3172"/>
        </pc:sldMkLst>
        <pc:spChg chg="mod">
          <ac:chgData name="luis cleto" userId="a76db6c301978307" providerId="LiveId" clId="{BB93E05D-BE05-4453-8BDD-E5B3B775B63B}" dt="2026-01-03T09:59:37.017" v="7218" actId="1076"/>
          <ac:spMkLst>
            <pc:docMk/>
            <pc:sldMk cId="1662715331" sldId="3172"/>
            <ac:spMk id="3" creationId="{DEBABD66-5CAF-5B39-0D16-8F8F5B495804}"/>
          </ac:spMkLst>
        </pc:spChg>
      </pc:sldChg>
      <pc:sldChg chg="modSp add mod">
        <pc:chgData name="luis cleto" userId="a76db6c301978307" providerId="LiveId" clId="{BB93E05D-BE05-4453-8BDD-E5B3B775B63B}" dt="2026-01-03T09:59:53.761" v="7224" actId="1076"/>
        <pc:sldMkLst>
          <pc:docMk/>
          <pc:sldMk cId="3776733593" sldId="3173"/>
        </pc:sldMkLst>
        <pc:spChg chg="mod">
          <ac:chgData name="luis cleto" userId="a76db6c301978307" providerId="LiveId" clId="{BB93E05D-BE05-4453-8BDD-E5B3B775B63B}" dt="2026-01-03T09:59:53.761" v="7224" actId="1076"/>
          <ac:spMkLst>
            <pc:docMk/>
            <pc:sldMk cId="3776733593" sldId="3173"/>
            <ac:spMk id="3" creationId="{AE639AEB-B926-8234-7441-C16BAE4E4E63}"/>
          </ac:spMkLst>
        </pc:spChg>
      </pc:sldChg>
      <pc:sldChg chg="modSp add mod">
        <pc:chgData name="luis cleto" userId="a76db6c301978307" providerId="LiveId" clId="{BB93E05D-BE05-4453-8BDD-E5B3B775B63B}" dt="2026-01-03T10:00:13.656" v="7230" actId="1076"/>
        <pc:sldMkLst>
          <pc:docMk/>
          <pc:sldMk cId="2736988614" sldId="3174"/>
        </pc:sldMkLst>
        <pc:spChg chg="mod">
          <ac:chgData name="luis cleto" userId="a76db6c301978307" providerId="LiveId" clId="{BB93E05D-BE05-4453-8BDD-E5B3B775B63B}" dt="2026-01-03T10:00:13.656" v="7230" actId="1076"/>
          <ac:spMkLst>
            <pc:docMk/>
            <pc:sldMk cId="2736988614" sldId="3174"/>
            <ac:spMk id="3" creationId="{C9A64425-E2E7-2911-14CF-246C5544952D}"/>
          </ac:spMkLst>
        </pc:spChg>
      </pc:sldChg>
      <pc:sldChg chg="addSp modSp new mod">
        <pc:chgData name="luis cleto" userId="a76db6c301978307" providerId="LiveId" clId="{BB93E05D-BE05-4453-8BDD-E5B3B775B63B}" dt="2026-01-01T10:17:07.142" v="4912" actId="1076"/>
        <pc:sldMkLst>
          <pc:docMk/>
          <pc:sldMk cId="1867116741" sldId="3175"/>
        </pc:sldMkLst>
        <pc:spChg chg="add mod">
          <ac:chgData name="luis cleto" userId="a76db6c301978307" providerId="LiveId" clId="{BB93E05D-BE05-4453-8BDD-E5B3B775B63B}" dt="2026-01-01T10:17:07.142" v="4912" actId="1076"/>
          <ac:spMkLst>
            <pc:docMk/>
            <pc:sldMk cId="1867116741" sldId="3175"/>
            <ac:spMk id="3" creationId="{36CCEAF0-632C-3CA3-740A-D6A6B3DA3B3F}"/>
          </ac:spMkLst>
        </pc:spChg>
      </pc:sldChg>
      <pc:sldChg chg="addSp modSp new mod">
        <pc:chgData name="luis cleto" userId="a76db6c301978307" providerId="LiveId" clId="{BB93E05D-BE05-4453-8BDD-E5B3B775B63B}" dt="2026-01-01T10:25:55.200" v="5017" actId="1076"/>
        <pc:sldMkLst>
          <pc:docMk/>
          <pc:sldMk cId="3590151497" sldId="3176"/>
        </pc:sldMkLst>
        <pc:spChg chg="add mod">
          <ac:chgData name="luis cleto" userId="a76db6c301978307" providerId="LiveId" clId="{BB93E05D-BE05-4453-8BDD-E5B3B775B63B}" dt="2026-01-01T10:17:27.839" v="4915" actId="1076"/>
          <ac:spMkLst>
            <pc:docMk/>
            <pc:sldMk cId="3590151497" sldId="3176"/>
            <ac:spMk id="3" creationId="{885D8C49-DA81-FAFF-10E2-5C53C3E7D9D2}"/>
          </ac:spMkLst>
        </pc:spChg>
        <pc:spChg chg="add mod">
          <ac:chgData name="luis cleto" userId="a76db6c301978307" providerId="LiveId" clId="{BB93E05D-BE05-4453-8BDD-E5B3B775B63B}" dt="2026-01-01T10:25:55.200" v="5017" actId="1076"/>
          <ac:spMkLst>
            <pc:docMk/>
            <pc:sldMk cId="3590151497" sldId="3176"/>
            <ac:spMk id="4" creationId="{19F0A0D1-8581-C42A-AAC0-3CA2728ECE4F}"/>
          </ac:spMkLst>
        </pc:spChg>
      </pc:sldChg>
      <pc:sldChg chg="addSp modSp new mod ord">
        <pc:chgData name="luis cleto" userId="a76db6c301978307" providerId="LiveId" clId="{BB93E05D-BE05-4453-8BDD-E5B3B775B63B}" dt="2026-01-02T10:33:25.758" v="5889" actId="20577"/>
        <pc:sldMkLst>
          <pc:docMk/>
          <pc:sldMk cId="2313498253" sldId="3177"/>
        </pc:sldMkLst>
        <pc:spChg chg="add mod">
          <ac:chgData name="luis cleto" userId="a76db6c301978307" providerId="LiveId" clId="{BB93E05D-BE05-4453-8BDD-E5B3B775B63B}" dt="2026-01-02T10:33:25.758" v="5889" actId="20577"/>
          <ac:spMkLst>
            <pc:docMk/>
            <pc:sldMk cId="2313498253" sldId="3177"/>
            <ac:spMk id="3" creationId="{B6F2B5CD-3F3D-2386-A663-7F42FE146771}"/>
          </ac:spMkLst>
        </pc:spChg>
      </pc:sldChg>
      <pc:sldChg chg="addSp modSp new mod">
        <pc:chgData name="luis cleto" userId="a76db6c301978307" providerId="LiveId" clId="{BB93E05D-BE05-4453-8BDD-E5B3B775B63B}" dt="2026-01-02T10:34:01.618" v="5892" actId="1076"/>
        <pc:sldMkLst>
          <pc:docMk/>
          <pc:sldMk cId="1971261493" sldId="3178"/>
        </pc:sldMkLst>
        <pc:spChg chg="add mod">
          <ac:chgData name="luis cleto" userId="a76db6c301978307" providerId="LiveId" clId="{BB93E05D-BE05-4453-8BDD-E5B3B775B63B}" dt="2026-01-02T10:33:57.312" v="5891" actId="12"/>
          <ac:spMkLst>
            <pc:docMk/>
            <pc:sldMk cId="1971261493" sldId="3178"/>
            <ac:spMk id="3" creationId="{D657F631-DA77-92A2-CC51-809FE9461363}"/>
          </ac:spMkLst>
        </pc:spChg>
        <pc:picChg chg="add mod">
          <ac:chgData name="luis cleto" userId="a76db6c301978307" providerId="LiveId" clId="{BB93E05D-BE05-4453-8BDD-E5B3B775B63B}" dt="2026-01-02T10:34:01.618" v="5892" actId="1076"/>
          <ac:picMkLst>
            <pc:docMk/>
            <pc:sldMk cId="1971261493" sldId="3178"/>
            <ac:picMk id="4" creationId="{EB7CAC88-F7AE-96B8-A110-55285AAC077F}"/>
          </ac:picMkLst>
        </pc:picChg>
      </pc:sldChg>
      <pc:sldChg chg="addSp modSp new del mod ord">
        <pc:chgData name="luis cleto" userId="a76db6c301978307" providerId="LiveId" clId="{BB93E05D-BE05-4453-8BDD-E5B3B775B63B}" dt="2026-01-02T10:40:14.270" v="5965" actId="2696"/>
        <pc:sldMkLst>
          <pc:docMk/>
          <pc:sldMk cId="3757719144" sldId="3179"/>
        </pc:sldMkLst>
        <pc:spChg chg="add mod">
          <ac:chgData name="luis cleto" userId="a76db6c301978307" providerId="LiveId" clId="{BB93E05D-BE05-4453-8BDD-E5B3B775B63B}" dt="2026-01-02T10:38:14.080" v="5942" actId="1076"/>
          <ac:spMkLst>
            <pc:docMk/>
            <pc:sldMk cId="3757719144" sldId="3179"/>
            <ac:spMk id="3" creationId="{3A05D20A-BE11-E972-FA23-1BFBE86EFD4F}"/>
          </ac:spMkLst>
        </pc:spChg>
        <pc:spChg chg="add mod">
          <ac:chgData name="luis cleto" userId="a76db6c301978307" providerId="LiveId" clId="{BB93E05D-BE05-4453-8BDD-E5B3B775B63B}" dt="2026-01-02T10:38:16.244" v="5943" actId="1076"/>
          <ac:spMkLst>
            <pc:docMk/>
            <pc:sldMk cId="3757719144" sldId="3179"/>
            <ac:spMk id="5" creationId="{5083C30E-52EC-7C98-6E65-79E8E8224E0F}"/>
          </ac:spMkLst>
        </pc:spChg>
      </pc:sldChg>
      <pc:sldChg chg="modSp add del mod">
        <pc:chgData name="luis cleto" userId="a76db6c301978307" providerId="LiveId" clId="{BB93E05D-BE05-4453-8BDD-E5B3B775B63B}" dt="2026-01-02T10:35:40.040" v="5901" actId="2696"/>
        <pc:sldMkLst>
          <pc:docMk/>
          <pc:sldMk cId="1166497146" sldId="3180"/>
        </pc:sldMkLst>
      </pc:sldChg>
      <pc:sldChg chg="modSp add del mod">
        <pc:chgData name="luis cleto" userId="a76db6c301978307" providerId="LiveId" clId="{BB93E05D-BE05-4453-8BDD-E5B3B775B63B}" dt="2026-01-02T10:42:58.071" v="5988" actId="2696"/>
        <pc:sldMkLst>
          <pc:docMk/>
          <pc:sldMk cId="2857173319" sldId="3181"/>
        </pc:sldMkLst>
      </pc:sldChg>
      <pc:sldChg chg="addSp modSp new mod ord">
        <pc:chgData name="luis cleto" userId="a76db6c301978307" providerId="LiveId" clId="{BB93E05D-BE05-4453-8BDD-E5B3B775B63B}" dt="2026-01-02T11:09:50.103" v="6569" actId="1076"/>
        <pc:sldMkLst>
          <pc:docMk/>
          <pc:sldMk cId="944280949" sldId="3182"/>
        </pc:sldMkLst>
        <pc:spChg chg="add mod">
          <ac:chgData name="luis cleto" userId="a76db6c301978307" providerId="LiveId" clId="{BB93E05D-BE05-4453-8BDD-E5B3B775B63B}" dt="2026-01-02T11:09:50.103" v="6569" actId="1076"/>
          <ac:spMkLst>
            <pc:docMk/>
            <pc:sldMk cId="944280949" sldId="3182"/>
            <ac:spMk id="3" creationId="{6728F3A7-6108-FE41-2F5E-551A5B2191FD}"/>
          </ac:spMkLst>
        </pc:spChg>
      </pc:sldChg>
      <pc:sldChg chg="addSp modSp new mod ord">
        <pc:chgData name="luis cleto" userId="a76db6c301978307" providerId="LiveId" clId="{BB93E05D-BE05-4453-8BDD-E5B3B775B63B}" dt="2026-01-01T10:29:03.920" v="5079"/>
        <pc:sldMkLst>
          <pc:docMk/>
          <pc:sldMk cId="1812705540" sldId="3183"/>
        </pc:sldMkLst>
        <pc:spChg chg="add mod">
          <ac:chgData name="luis cleto" userId="a76db6c301978307" providerId="LiveId" clId="{BB93E05D-BE05-4453-8BDD-E5B3B775B63B}" dt="2026-01-01T10:28:19.428" v="5077" actId="12"/>
          <ac:spMkLst>
            <pc:docMk/>
            <pc:sldMk cId="1812705540" sldId="3183"/>
            <ac:spMk id="3" creationId="{D4E6A11D-455B-0EC2-7E17-A170B5B98257}"/>
          </ac:spMkLst>
        </pc:spChg>
      </pc:sldChg>
      <pc:sldChg chg="addSp modSp new mod ord">
        <pc:chgData name="luis cleto" userId="a76db6c301978307" providerId="LiveId" clId="{BB93E05D-BE05-4453-8BDD-E5B3B775B63B}" dt="2026-01-03T09:30:11.512" v="6595" actId="20577"/>
        <pc:sldMkLst>
          <pc:docMk/>
          <pc:sldMk cId="3147337269" sldId="3184"/>
        </pc:sldMkLst>
        <pc:spChg chg="add mod">
          <ac:chgData name="luis cleto" userId="a76db6c301978307" providerId="LiveId" clId="{BB93E05D-BE05-4453-8BDD-E5B3B775B63B}" dt="2026-01-03T09:30:11.512" v="6595" actId="20577"/>
          <ac:spMkLst>
            <pc:docMk/>
            <pc:sldMk cId="3147337269" sldId="3184"/>
            <ac:spMk id="3" creationId="{010FE5E5-D040-80BE-1C5F-C0158B82AE80}"/>
          </ac:spMkLst>
        </pc:spChg>
      </pc:sldChg>
      <pc:sldChg chg="addSp modSp new mod">
        <pc:chgData name="luis cleto" userId="a76db6c301978307" providerId="LiveId" clId="{BB93E05D-BE05-4453-8BDD-E5B3B775B63B}" dt="2025-12-18T19:33:07.053" v="4596" actId="255"/>
        <pc:sldMkLst>
          <pc:docMk/>
          <pc:sldMk cId="109346925" sldId="3185"/>
        </pc:sldMkLst>
        <pc:spChg chg="add mod">
          <ac:chgData name="luis cleto" userId="a76db6c301978307" providerId="LiveId" clId="{BB93E05D-BE05-4453-8BDD-E5B3B775B63B}" dt="2025-12-18T19:33:07.053" v="4596" actId="255"/>
          <ac:spMkLst>
            <pc:docMk/>
            <pc:sldMk cId="109346925" sldId="3185"/>
            <ac:spMk id="3" creationId="{502E928F-9811-C7D5-EED5-C0E3547CCB08}"/>
          </ac:spMkLst>
        </pc:spChg>
      </pc:sldChg>
      <pc:sldChg chg="addSp modSp new mod">
        <pc:chgData name="luis cleto" userId="a76db6c301978307" providerId="LiveId" clId="{BB93E05D-BE05-4453-8BDD-E5B3B775B63B}" dt="2025-12-29T09:24:01.702" v="4744" actId="14100"/>
        <pc:sldMkLst>
          <pc:docMk/>
          <pc:sldMk cId="1541535483" sldId="3186"/>
        </pc:sldMkLst>
        <pc:picChg chg="add mod">
          <ac:chgData name="luis cleto" userId="a76db6c301978307" providerId="LiveId" clId="{BB93E05D-BE05-4453-8BDD-E5B3B775B63B}" dt="2025-12-29T09:24:01.702" v="4744" actId="14100"/>
          <ac:picMkLst>
            <pc:docMk/>
            <pc:sldMk cId="1541535483" sldId="3186"/>
            <ac:picMk id="4" creationId="{CCA68F6D-CDFD-63E5-82C1-973816EECD19}"/>
          </ac:picMkLst>
        </pc:picChg>
        <pc:picChg chg="add mod">
          <ac:chgData name="luis cleto" userId="a76db6c301978307" providerId="LiveId" clId="{BB93E05D-BE05-4453-8BDD-E5B3B775B63B}" dt="2025-12-29T09:23:57.025" v="4743" actId="1076"/>
          <ac:picMkLst>
            <pc:docMk/>
            <pc:sldMk cId="1541535483" sldId="3186"/>
            <ac:picMk id="6" creationId="{6A6E105D-DDE4-F339-BECB-19A07A3CA280}"/>
          </ac:picMkLst>
        </pc:picChg>
      </pc:sldChg>
      <pc:sldChg chg="addSp modSp new mod">
        <pc:chgData name="luis cleto" userId="a76db6c301978307" providerId="LiveId" clId="{BB93E05D-BE05-4453-8BDD-E5B3B775B63B}" dt="2026-01-02T10:54:57.359" v="6346" actId="207"/>
        <pc:sldMkLst>
          <pc:docMk/>
          <pc:sldMk cId="2426246370" sldId="3188"/>
        </pc:sldMkLst>
        <pc:spChg chg="add mod">
          <ac:chgData name="luis cleto" userId="a76db6c301978307" providerId="LiveId" clId="{BB93E05D-BE05-4453-8BDD-E5B3B775B63B}" dt="2026-01-02T10:54:57.359" v="6346" actId="207"/>
          <ac:spMkLst>
            <pc:docMk/>
            <pc:sldMk cId="2426246370" sldId="3188"/>
            <ac:spMk id="3" creationId="{06F28856-3BC5-F5C1-CA39-049AC71668E7}"/>
          </ac:spMkLst>
        </pc:spChg>
      </pc:sldChg>
      <pc:sldChg chg="addSp modSp new mod">
        <pc:chgData name="luis cleto" userId="a76db6c301978307" providerId="LiveId" clId="{BB93E05D-BE05-4453-8BDD-E5B3B775B63B}" dt="2026-01-01T10:03:11.281" v="4774" actId="1076"/>
        <pc:sldMkLst>
          <pc:docMk/>
          <pc:sldMk cId="802765553" sldId="3189"/>
        </pc:sldMkLst>
        <pc:spChg chg="add mod">
          <ac:chgData name="luis cleto" userId="a76db6c301978307" providerId="LiveId" clId="{BB93E05D-BE05-4453-8BDD-E5B3B775B63B}" dt="2026-01-01T10:03:11.281" v="4774" actId="1076"/>
          <ac:spMkLst>
            <pc:docMk/>
            <pc:sldMk cId="802765553" sldId="3189"/>
            <ac:spMk id="3" creationId="{F93B66E9-5645-F791-BACD-4AFCF5A49C6B}"/>
          </ac:spMkLst>
        </pc:spChg>
      </pc:sldChg>
      <pc:sldChg chg="add del">
        <pc:chgData name="luis cleto" userId="a76db6c301978307" providerId="LiveId" clId="{BB93E05D-BE05-4453-8BDD-E5B3B775B63B}" dt="2026-01-02T10:41:29.769" v="5974" actId="2696"/>
        <pc:sldMkLst>
          <pc:docMk/>
          <pc:sldMk cId="717994657" sldId="3190"/>
        </pc:sldMkLst>
      </pc:sldChg>
      <pc:sldChg chg="add del">
        <pc:chgData name="luis cleto" userId="a76db6c301978307" providerId="LiveId" clId="{BB93E05D-BE05-4453-8BDD-E5B3B775B63B}" dt="2026-01-02T10:43:52.078" v="5997" actId="2696"/>
        <pc:sldMkLst>
          <pc:docMk/>
          <pc:sldMk cId="210935668" sldId="3191"/>
        </pc:sldMkLst>
      </pc:sldChg>
      <pc:sldChg chg="add del">
        <pc:chgData name="luis cleto" userId="a76db6c301978307" providerId="LiveId" clId="{BB93E05D-BE05-4453-8BDD-E5B3B775B63B}" dt="2026-01-02T10:41:25.262" v="5973" actId="2696"/>
        <pc:sldMkLst>
          <pc:docMk/>
          <pc:sldMk cId="1434537507" sldId="3192"/>
        </pc:sldMkLst>
      </pc:sldChg>
      <pc:sldChg chg="add del">
        <pc:chgData name="luis cleto" userId="a76db6c301978307" providerId="LiveId" clId="{BB93E05D-BE05-4453-8BDD-E5B3B775B63B}" dt="2026-01-02T10:42:53.794" v="5987" actId="2696"/>
        <pc:sldMkLst>
          <pc:docMk/>
          <pc:sldMk cId="642998676" sldId="3193"/>
        </pc:sldMkLst>
      </pc:sldChg>
      <pc:sldChg chg="modSp add mod ord">
        <pc:chgData name="luis cleto" userId="a76db6c301978307" providerId="LiveId" clId="{BB93E05D-BE05-4453-8BDD-E5B3B775B63B}" dt="2026-01-02T10:41:06.056" v="5972" actId="207"/>
        <pc:sldMkLst>
          <pc:docMk/>
          <pc:sldMk cId="3065491664" sldId="3194"/>
        </pc:sldMkLst>
        <pc:spChg chg="mod">
          <ac:chgData name="luis cleto" userId="a76db6c301978307" providerId="LiveId" clId="{BB93E05D-BE05-4453-8BDD-E5B3B775B63B}" dt="2026-01-02T10:41:06.056" v="5972" actId="207"/>
          <ac:spMkLst>
            <pc:docMk/>
            <pc:sldMk cId="3065491664" sldId="3194"/>
            <ac:spMk id="3" creationId="{DE863EC3-415C-0BD0-3EEE-DAA8549F1704}"/>
          </ac:spMkLst>
        </pc:spChg>
      </pc:sldChg>
      <pc:sldChg chg="modSp add mod">
        <pc:chgData name="luis cleto" userId="a76db6c301978307" providerId="LiveId" clId="{BB93E05D-BE05-4453-8BDD-E5B3B775B63B}" dt="2026-01-02T10:42:33.849" v="5985" actId="207"/>
        <pc:sldMkLst>
          <pc:docMk/>
          <pc:sldMk cId="3748536854" sldId="3195"/>
        </pc:sldMkLst>
        <pc:spChg chg="mod">
          <ac:chgData name="luis cleto" userId="a76db6c301978307" providerId="LiveId" clId="{BB93E05D-BE05-4453-8BDD-E5B3B775B63B}" dt="2026-01-02T10:42:33.849" v="5985" actId="207"/>
          <ac:spMkLst>
            <pc:docMk/>
            <pc:sldMk cId="3748536854" sldId="3195"/>
            <ac:spMk id="3" creationId="{EB158562-9F6A-C082-B7D9-CBF80900A517}"/>
          </ac:spMkLst>
        </pc:spChg>
      </pc:sldChg>
      <pc:sldChg chg="modSp add mod">
        <pc:chgData name="luis cleto" userId="a76db6c301978307" providerId="LiveId" clId="{BB93E05D-BE05-4453-8BDD-E5B3B775B63B}" dt="2026-01-02T10:43:47.582" v="5996" actId="207"/>
        <pc:sldMkLst>
          <pc:docMk/>
          <pc:sldMk cId="1447734050" sldId="3196"/>
        </pc:sldMkLst>
        <pc:spChg chg="mod">
          <ac:chgData name="luis cleto" userId="a76db6c301978307" providerId="LiveId" clId="{BB93E05D-BE05-4453-8BDD-E5B3B775B63B}" dt="2026-01-02T10:43:47.582" v="5996" actId="207"/>
          <ac:spMkLst>
            <pc:docMk/>
            <pc:sldMk cId="1447734050" sldId="3196"/>
            <ac:spMk id="3" creationId="{76875379-94DD-37A3-BB99-D08A984B1531}"/>
          </ac:spMkLst>
        </pc:spChg>
      </pc:sldChg>
      <pc:sldChg chg="add">
        <pc:chgData name="luis cleto" userId="a76db6c301978307" providerId="LiveId" clId="{BB93E05D-BE05-4453-8BDD-E5B3B775B63B}" dt="2026-01-02T10:39:35.455" v="5961"/>
        <pc:sldMkLst>
          <pc:docMk/>
          <pc:sldMk cId="2303262577" sldId="3197"/>
        </pc:sldMkLst>
      </pc:sldChg>
      <pc:sldChg chg="new del">
        <pc:chgData name="luis cleto" userId="a76db6c301978307" providerId="LiveId" clId="{BB93E05D-BE05-4453-8BDD-E5B3B775B63B}" dt="2026-01-02T10:40:02.777" v="5964" actId="2696"/>
        <pc:sldMkLst>
          <pc:docMk/>
          <pc:sldMk cId="3864524479" sldId="3198"/>
        </pc:sldMkLst>
      </pc:sldChg>
      <pc:sldChg chg="modSp add mod">
        <pc:chgData name="luis cleto" userId="a76db6c301978307" providerId="LiveId" clId="{BB93E05D-BE05-4453-8BDD-E5B3B775B63B}" dt="2026-01-02T10:40:34.198" v="5967" actId="255"/>
        <pc:sldMkLst>
          <pc:docMk/>
          <pc:sldMk cId="1440556739" sldId="3199"/>
        </pc:sldMkLst>
        <pc:spChg chg="mod">
          <ac:chgData name="luis cleto" userId="a76db6c301978307" providerId="LiveId" clId="{BB93E05D-BE05-4453-8BDD-E5B3B775B63B}" dt="2026-01-02T10:40:34.198" v="5967" actId="255"/>
          <ac:spMkLst>
            <pc:docMk/>
            <pc:sldMk cId="1440556739" sldId="3199"/>
            <ac:spMk id="3" creationId="{0F7088B1-3790-9FEE-FACD-C270CF92BD32}"/>
          </ac:spMkLst>
        </pc:spChg>
      </pc:sldChg>
      <pc:sldChg chg="addSp modSp new mod">
        <pc:chgData name="luis cleto" userId="a76db6c301978307" providerId="LiveId" clId="{BB93E05D-BE05-4453-8BDD-E5B3B775B63B}" dt="2026-01-02T10:54:02.744" v="6331" actId="1076"/>
        <pc:sldMkLst>
          <pc:docMk/>
          <pc:sldMk cId="3892844330" sldId="3200"/>
        </pc:sldMkLst>
        <pc:spChg chg="add mod">
          <ac:chgData name="luis cleto" userId="a76db6c301978307" providerId="LiveId" clId="{BB93E05D-BE05-4453-8BDD-E5B3B775B63B}" dt="2026-01-02T10:54:02.744" v="6331" actId="1076"/>
          <ac:spMkLst>
            <pc:docMk/>
            <pc:sldMk cId="3892844330" sldId="3200"/>
            <ac:spMk id="4" creationId="{A0C88C74-64DA-6CB6-7E94-D8C25E2708C1}"/>
          </ac:spMkLst>
        </pc:spChg>
      </pc:sldChg>
      <pc:sldChg chg="modSp add mod">
        <pc:chgData name="luis cleto" userId="a76db6c301978307" providerId="LiveId" clId="{BB93E05D-BE05-4453-8BDD-E5B3B775B63B}" dt="2026-01-02T11:03:38.025" v="6447" actId="20577"/>
        <pc:sldMkLst>
          <pc:docMk/>
          <pc:sldMk cId="3273232392" sldId="3201"/>
        </pc:sldMkLst>
        <pc:spChg chg="mod">
          <ac:chgData name="luis cleto" userId="a76db6c301978307" providerId="LiveId" clId="{BB93E05D-BE05-4453-8BDD-E5B3B775B63B}" dt="2026-01-02T11:03:38.025" v="6447" actId="20577"/>
          <ac:spMkLst>
            <pc:docMk/>
            <pc:sldMk cId="3273232392" sldId="3201"/>
            <ac:spMk id="3" creationId="{46EE0027-3BCE-04CB-8CB3-F4B7EC812A82}"/>
          </ac:spMkLst>
        </pc:spChg>
      </pc:sldChg>
      <pc:sldChg chg="addSp modSp new mod">
        <pc:chgData name="luis cleto" userId="a76db6c301978307" providerId="LiveId" clId="{BB93E05D-BE05-4453-8BDD-E5B3B775B63B}" dt="2026-01-03T09:56:27.222" v="7148" actId="1076"/>
        <pc:sldMkLst>
          <pc:docMk/>
          <pc:sldMk cId="2412641588" sldId="3202"/>
        </pc:sldMkLst>
        <pc:spChg chg="add mod">
          <ac:chgData name="luis cleto" userId="a76db6c301978307" providerId="LiveId" clId="{BB93E05D-BE05-4453-8BDD-E5B3B775B63B}" dt="2026-01-03T09:50:18.854" v="7003" actId="20577"/>
          <ac:spMkLst>
            <pc:docMk/>
            <pc:sldMk cId="2412641588" sldId="3202"/>
            <ac:spMk id="8" creationId="{FE343028-01FE-EA9E-BA3C-4A103FE23BA3}"/>
          </ac:spMkLst>
        </pc:spChg>
        <pc:spChg chg="add mod">
          <ac:chgData name="luis cleto" userId="a76db6c301978307" providerId="LiveId" clId="{BB93E05D-BE05-4453-8BDD-E5B3B775B63B}" dt="2026-01-03T09:55:04.358" v="7099" actId="1076"/>
          <ac:spMkLst>
            <pc:docMk/>
            <pc:sldMk cId="2412641588" sldId="3202"/>
            <ac:spMk id="10" creationId="{F9938959-37CF-F3A9-051A-AD77ADFD49EF}"/>
          </ac:spMkLst>
        </pc:spChg>
        <pc:spChg chg="add mod">
          <ac:chgData name="luis cleto" userId="a76db6c301978307" providerId="LiveId" clId="{BB93E05D-BE05-4453-8BDD-E5B3B775B63B}" dt="2026-01-03T09:54:09.308" v="7097" actId="1076"/>
          <ac:spMkLst>
            <pc:docMk/>
            <pc:sldMk cId="2412641588" sldId="3202"/>
            <ac:spMk id="12" creationId="{E72F67B1-2594-1011-A04C-F49247784238}"/>
          </ac:spMkLst>
        </pc:spChg>
        <pc:spChg chg="add mod">
          <ac:chgData name="luis cleto" userId="a76db6c301978307" providerId="LiveId" clId="{BB93E05D-BE05-4453-8BDD-E5B3B775B63B}" dt="2026-01-03T09:56:27.222" v="7148" actId="1076"/>
          <ac:spMkLst>
            <pc:docMk/>
            <pc:sldMk cId="2412641588" sldId="3202"/>
            <ac:spMk id="14" creationId="{DDD07E1A-A252-053F-F119-7628E1ECCDC4}"/>
          </ac:spMkLst>
        </pc:spChg>
        <pc:picChg chg="add mod">
          <ac:chgData name="luis cleto" userId="a76db6c301978307" providerId="LiveId" clId="{BB93E05D-BE05-4453-8BDD-E5B3B775B63B}" dt="2026-01-03T09:50:40.776" v="7007" actId="1076"/>
          <ac:picMkLst>
            <pc:docMk/>
            <pc:sldMk cId="2412641588" sldId="3202"/>
            <ac:picMk id="3" creationId="{051EF303-9D81-9F04-2410-E80FB395A3BF}"/>
          </ac:picMkLst>
        </pc:picChg>
        <pc:picChg chg="add mod">
          <ac:chgData name="luis cleto" userId="a76db6c301978307" providerId="LiveId" clId="{BB93E05D-BE05-4453-8BDD-E5B3B775B63B}" dt="2026-01-03T09:53:40.782" v="7096" actId="1076"/>
          <ac:picMkLst>
            <pc:docMk/>
            <pc:sldMk cId="2412641588" sldId="3202"/>
            <ac:picMk id="4" creationId="{DEB6BE0D-23D0-D430-55A0-4787F57C2F39}"/>
          </ac:picMkLst>
        </pc:picChg>
        <pc:picChg chg="add mod">
          <ac:chgData name="luis cleto" userId="a76db6c301978307" providerId="LiveId" clId="{BB93E05D-BE05-4453-8BDD-E5B3B775B63B}" dt="2026-01-03T09:55:15.812" v="7102" actId="1076"/>
          <ac:picMkLst>
            <pc:docMk/>
            <pc:sldMk cId="2412641588" sldId="3202"/>
            <ac:picMk id="6" creationId="{3AC4A672-4E99-84AA-9228-27327312B07A}"/>
          </ac:picMkLst>
        </pc:picChg>
      </pc:sldChg>
    </pc:docChg>
  </pc:docChgLst>
  <pc:docChgLst>
    <pc:chgData name="luis cleto" userId="a76db6c301978307" providerId="LiveId" clId="{77A9CF22-C8A1-495C-8FD3-F314C32AB210}"/>
    <pc:docChg chg="delSld modSld sldOrd">
      <pc:chgData name="luis cleto" userId="a76db6c301978307" providerId="LiveId" clId="{77A9CF22-C8A1-495C-8FD3-F314C32AB210}" dt="2025-12-16T17:11:33.982" v="110" actId="2696"/>
      <pc:docMkLst>
        <pc:docMk/>
      </pc:docMkLst>
      <pc:sldChg chg="addSp delSp modSp mod ord">
        <pc:chgData name="luis cleto" userId="a76db6c301978307" providerId="LiveId" clId="{77A9CF22-C8A1-495C-8FD3-F314C32AB210}" dt="2025-12-16T14:32:38.934" v="109"/>
        <pc:sldMkLst>
          <pc:docMk/>
          <pc:sldMk cId="3360944375" sldId="3153"/>
        </pc:sldMkLst>
        <pc:spChg chg="add mod">
          <ac:chgData name="luis cleto" userId="a76db6c301978307" providerId="LiveId" clId="{77A9CF22-C8A1-495C-8FD3-F314C32AB210}" dt="2025-12-16T14:31:40.981" v="104" actId="1076"/>
          <ac:spMkLst>
            <pc:docMk/>
            <pc:sldMk cId="3360944375" sldId="3153"/>
            <ac:spMk id="3" creationId="{EC7A7D49-181A-CF47-BC47-61DD82D457D1}"/>
          </ac:spMkLst>
        </pc:spChg>
        <pc:spChg chg="mod">
          <ac:chgData name="luis cleto" userId="a76db6c301978307" providerId="LiveId" clId="{77A9CF22-C8A1-495C-8FD3-F314C32AB210}" dt="2025-12-16T14:31:50.341" v="105" actId="207"/>
          <ac:spMkLst>
            <pc:docMk/>
            <pc:sldMk cId="3360944375" sldId="3153"/>
            <ac:spMk id="5" creationId="{83D27476-A1FB-F7A8-CF82-45E19AE0045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F06076-EF8B-40F0-AD9E-F5FC3EC41984}"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0D3B50FE-A264-48E4-B1CD-10400A224E2C}">
      <dgm:prSet custT="1"/>
      <dgm:spPr/>
      <dgm:t>
        <a:bodyPr/>
        <a:lstStyle/>
        <a:p>
          <a:r>
            <a:rPr lang="en-US" sz="2000" dirty="0"/>
            <a:t>Submit</a:t>
          </a:r>
        </a:p>
      </dgm:t>
    </dgm:pt>
    <dgm:pt modelId="{E2BD8FF8-7877-4597-A33F-70BEFBB4D926}" type="parTrans" cxnId="{62131571-949E-46DB-9343-1CEF18AABA7B}">
      <dgm:prSet/>
      <dgm:spPr/>
      <dgm:t>
        <a:bodyPr/>
        <a:lstStyle/>
        <a:p>
          <a:endParaRPr lang="en-US"/>
        </a:p>
      </dgm:t>
    </dgm:pt>
    <dgm:pt modelId="{19471EBD-827C-4DCF-A4DD-5CAD640A759C}" type="sibTrans" cxnId="{62131571-949E-46DB-9343-1CEF18AABA7B}">
      <dgm:prSet/>
      <dgm:spPr/>
      <dgm:t>
        <a:bodyPr/>
        <a:lstStyle/>
        <a:p>
          <a:endParaRPr lang="en-US"/>
        </a:p>
      </dgm:t>
    </dgm:pt>
    <dgm:pt modelId="{EC14DDCA-2153-490B-B380-EBCD7E36CE3A}">
      <dgm:prSet custT="1"/>
      <dgm:spPr/>
      <dgm:t>
        <a:bodyPr/>
        <a:lstStyle/>
        <a:p>
          <a:r>
            <a:rPr lang="en-US" sz="2000" dirty="0"/>
            <a:t>Submit questions or comments to itssimple2023@gmail.com</a:t>
          </a:r>
        </a:p>
      </dgm:t>
    </dgm:pt>
    <dgm:pt modelId="{7FDE151C-A54D-4E4A-8E0E-7EF4568B6B15}" type="parTrans" cxnId="{60DF98DA-365F-48CC-900E-29AC867EA3BA}">
      <dgm:prSet/>
      <dgm:spPr/>
      <dgm:t>
        <a:bodyPr/>
        <a:lstStyle/>
        <a:p>
          <a:endParaRPr lang="en-US"/>
        </a:p>
      </dgm:t>
    </dgm:pt>
    <dgm:pt modelId="{8B88253E-D14D-429C-8FC4-827A0FA6FF1C}" type="sibTrans" cxnId="{60DF98DA-365F-48CC-900E-29AC867EA3BA}">
      <dgm:prSet/>
      <dgm:spPr/>
      <dgm:t>
        <a:bodyPr/>
        <a:lstStyle/>
        <a:p>
          <a:endParaRPr lang="en-US"/>
        </a:p>
      </dgm:t>
    </dgm:pt>
    <dgm:pt modelId="{15F4A0D1-0787-4E7D-93F7-1776F5971131}">
      <dgm:prSet custT="1"/>
      <dgm:spPr/>
      <dgm:t>
        <a:bodyPr/>
        <a:lstStyle/>
        <a:p>
          <a:r>
            <a:rPr lang="en-US" sz="2000"/>
            <a:t>Read</a:t>
          </a:r>
        </a:p>
      </dgm:t>
    </dgm:pt>
    <dgm:pt modelId="{4A5231D1-3ED4-410D-A692-F3427D78B1C3}" type="parTrans" cxnId="{83C32B1A-CD83-4DF2-8B7C-3551B08EEC22}">
      <dgm:prSet/>
      <dgm:spPr/>
      <dgm:t>
        <a:bodyPr/>
        <a:lstStyle/>
        <a:p>
          <a:endParaRPr lang="en-US"/>
        </a:p>
      </dgm:t>
    </dgm:pt>
    <dgm:pt modelId="{98C80751-8A87-49D3-8659-AF2FFA524186}" type="sibTrans" cxnId="{83C32B1A-CD83-4DF2-8B7C-3551B08EEC22}">
      <dgm:prSet/>
      <dgm:spPr/>
      <dgm:t>
        <a:bodyPr/>
        <a:lstStyle/>
        <a:p>
          <a:endParaRPr lang="en-US"/>
        </a:p>
      </dgm:t>
    </dgm:pt>
    <dgm:pt modelId="{E24568A7-8F2F-46D4-957F-068DCBB573C5}">
      <dgm:prSet custT="1"/>
      <dgm:spPr/>
      <dgm:t>
        <a:bodyPr/>
        <a:lstStyle/>
        <a:p>
          <a:r>
            <a:rPr lang="en-US" sz="2000" dirty="0"/>
            <a:t>Simple manual session 16  </a:t>
          </a:r>
        </a:p>
      </dgm:t>
    </dgm:pt>
    <dgm:pt modelId="{2250BB68-24F6-4C87-8089-146AF68F09A7}" type="parTrans" cxnId="{969C6C82-1D7D-4659-9303-65AB411C3BCC}">
      <dgm:prSet/>
      <dgm:spPr/>
      <dgm:t>
        <a:bodyPr/>
        <a:lstStyle/>
        <a:p>
          <a:endParaRPr lang="en-US"/>
        </a:p>
      </dgm:t>
    </dgm:pt>
    <dgm:pt modelId="{EAE1652D-379D-4AC5-859E-F07856BD224A}" type="sibTrans" cxnId="{969C6C82-1D7D-4659-9303-65AB411C3BCC}">
      <dgm:prSet/>
      <dgm:spPr/>
      <dgm:t>
        <a:bodyPr/>
        <a:lstStyle/>
        <a:p>
          <a:endParaRPr lang="en-US"/>
        </a:p>
      </dgm:t>
    </dgm:pt>
    <dgm:pt modelId="{F8314F40-16DF-43D2-8FF8-57C81F613B60}">
      <dgm:prSet custT="1"/>
      <dgm:spPr/>
      <dgm:t>
        <a:bodyPr/>
        <a:lstStyle/>
        <a:p>
          <a:r>
            <a:rPr lang="en-US" sz="2000" dirty="0"/>
            <a:t>Do</a:t>
          </a:r>
        </a:p>
      </dgm:t>
    </dgm:pt>
    <dgm:pt modelId="{686FD90E-16CA-44D2-87B8-5C4C5C8405B9}" type="parTrans" cxnId="{BC59D5DE-DD03-4ADC-A1E8-858F4F5E77A2}">
      <dgm:prSet/>
      <dgm:spPr/>
      <dgm:t>
        <a:bodyPr/>
        <a:lstStyle/>
        <a:p>
          <a:endParaRPr lang="en-US"/>
        </a:p>
      </dgm:t>
    </dgm:pt>
    <dgm:pt modelId="{2750434D-FC90-48C8-AD71-41377247BA2D}" type="sibTrans" cxnId="{BC59D5DE-DD03-4ADC-A1E8-858F4F5E77A2}">
      <dgm:prSet/>
      <dgm:spPr/>
      <dgm:t>
        <a:bodyPr/>
        <a:lstStyle/>
        <a:p>
          <a:endParaRPr lang="en-US"/>
        </a:p>
      </dgm:t>
    </dgm:pt>
    <dgm:pt modelId="{913E7EB8-F4A8-48E0-9D21-339869A07F7C}">
      <dgm:prSet custT="1"/>
      <dgm:spPr/>
      <dgm:t>
        <a:bodyPr/>
        <a:lstStyle/>
        <a:p>
          <a:r>
            <a:rPr lang="en-US" sz="2000" dirty="0"/>
            <a:t>Do at least 2 rational mind remediations </a:t>
          </a:r>
        </a:p>
      </dgm:t>
    </dgm:pt>
    <dgm:pt modelId="{1E6EC32A-F8EE-485A-9E70-96D8FB42C8C7}" type="parTrans" cxnId="{C7DF4F32-F4E0-4927-A280-AC5A497C95B2}">
      <dgm:prSet/>
      <dgm:spPr/>
      <dgm:t>
        <a:bodyPr/>
        <a:lstStyle/>
        <a:p>
          <a:endParaRPr lang="en-US"/>
        </a:p>
      </dgm:t>
    </dgm:pt>
    <dgm:pt modelId="{32446557-273B-4B11-8067-B165DA5C624A}" type="sibTrans" cxnId="{C7DF4F32-F4E0-4927-A280-AC5A497C95B2}">
      <dgm:prSet/>
      <dgm:spPr/>
      <dgm:t>
        <a:bodyPr/>
        <a:lstStyle/>
        <a:p>
          <a:endParaRPr lang="en-US"/>
        </a:p>
      </dgm:t>
    </dgm:pt>
    <dgm:pt modelId="{70CA6BF9-4441-4DA0-AEAA-54452108DC11}">
      <dgm:prSet custT="1"/>
      <dgm:spPr/>
      <dgm:t>
        <a:bodyPr/>
        <a:lstStyle/>
        <a:p>
          <a:r>
            <a:rPr lang="en-US" sz="2000" dirty="0"/>
            <a:t>Continue</a:t>
          </a:r>
        </a:p>
      </dgm:t>
    </dgm:pt>
    <dgm:pt modelId="{45C42153-C4CD-4734-A990-101A8EF9268E}" type="parTrans" cxnId="{4F3E4A39-4785-44CC-B125-C2BE0F5A8C74}">
      <dgm:prSet/>
      <dgm:spPr/>
      <dgm:t>
        <a:bodyPr/>
        <a:lstStyle/>
        <a:p>
          <a:endParaRPr lang="en-US"/>
        </a:p>
      </dgm:t>
    </dgm:pt>
    <dgm:pt modelId="{77FBD2EE-CD3B-42EE-BBD2-818B3EC72728}" type="sibTrans" cxnId="{4F3E4A39-4785-44CC-B125-C2BE0F5A8C74}">
      <dgm:prSet/>
      <dgm:spPr/>
      <dgm:t>
        <a:bodyPr/>
        <a:lstStyle/>
        <a:p>
          <a:endParaRPr lang="en-US"/>
        </a:p>
      </dgm:t>
    </dgm:pt>
    <dgm:pt modelId="{7FB447A3-2BEA-4A54-ACF5-A52B0B0A8AEA}">
      <dgm:prSet custT="1"/>
      <dgm:spPr/>
      <dgm:t>
        <a:bodyPr/>
        <a:lstStyle/>
        <a:p>
          <a:r>
            <a:rPr lang="en-US" sz="2000" dirty="0"/>
            <a:t>Continue reviewing and practicing your crisis plans, diary cards and holes analysis </a:t>
          </a:r>
        </a:p>
      </dgm:t>
    </dgm:pt>
    <dgm:pt modelId="{5A03C494-2101-446B-A99D-2A91A293699B}" type="parTrans" cxnId="{DF628F38-9F33-4E25-9C76-AAD75159F114}">
      <dgm:prSet/>
      <dgm:spPr/>
      <dgm:t>
        <a:bodyPr/>
        <a:lstStyle/>
        <a:p>
          <a:endParaRPr lang="en-US"/>
        </a:p>
      </dgm:t>
    </dgm:pt>
    <dgm:pt modelId="{30DF8299-3748-4549-B482-7446512479EA}" type="sibTrans" cxnId="{DF628F38-9F33-4E25-9C76-AAD75159F114}">
      <dgm:prSet/>
      <dgm:spPr/>
      <dgm:t>
        <a:bodyPr/>
        <a:lstStyle/>
        <a:p>
          <a:endParaRPr lang="en-US"/>
        </a:p>
      </dgm:t>
    </dgm:pt>
    <dgm:pt modelId="{41C4F07B-B83F-45BD-8050-A0815ECFAB94}">
      <dgm:prSet custT="1"/>
      <dgm:spPr/>
      <dgm:t>
        <a:bodyPr/>
        <a:lstStyle/>
        <a:p>
          <a:r>
            <a:rPr lang="en-US" sz="2000" dirty="0"/>
            <a:t>Continue</a:t>
          </a:r>
        </a:p>
      </dgm:t>
    </dgm:pt>
    <dgm:pt modelId="{4AD2D270-FA3B-48AC-B8AD-E059BEC5ED9E}" type="parTrans" cxnId="{C7D88009-71C3-4129-AF66-3C4DB2372D52}">
      <dgm:prSet/>
      <dgm:spPr/>
      <dgm:t>
        <a:bodyPr/>
        <a:lstStyle/>
        <a:p>
          <a:endParaRPr lang="en-US"/>
        </a:p>
      </dgm:t>
    </dgm:pt>
    <dgm:pt modelId="{047B896A-2E3F-44E1-9EFB-277D1D3CDDD0}" type="sibTrans" cxnId="{C7D88009-71C3-4129-AF66-3C4DB2372D52}">
      <dgm:prSet/>
      <dgm:spPr/>
      <dgm:t>
        <a:bodyPr/>
        <a:lstStyle/>
        <a:p>
          <a:endParaRPr lang="en-US"/>
        </a:p>
      </dgm:t>
    </dgm:pt>
    <dgm:pt modelId="{E7EAE505-01A9-4660-BB58-94A78EA36DCF}">
      <dgm:prSet custT="1"/>
      <dgm:spPr/>
      <dgm:t>
        <a:bodyPr/>
        <a:lstStyle/>
        <a:p>
          <a:r>
            <a:rPr lang="en-US" sz="2000" dirty="0"/>
            <a:t>Continue tracking all the skills you’ve learned using your skills lists.</a:t>
          </a:r>
        </a:p>
      </dgm:t>
    </dgm:pt>
    <dgm:pt modelId="{AD4BCB4A-712E-4BCF-BFFD-359A61C58EA6}" type="parTrans" cxnId="{AC0AE04E-58A0-49B1-87DE-58D243AD1CFA}">
      <dgm:prSet/>
      <dgm:spPr/>
      <dgm:t>
        <a:bodyPr/>
        <a:lstStyle/>
        <a:p>
          <a:endParaRPr lang="en-US"/>
        </a:p>
      </dgm:t>
    </dgm:pt>
    <dgm:pt modelId="{C2903305-9FBC-4D3F-9789-11BEF84D9D92}" type="sibTrans" cxnId="{AC0AE04E-58A0-49B1-87DE-58D243AD1CFA}">
      <dgm:prSet/>
      <dgm:spPr/>
      <dgm:t>
        <a:bodyPr/>
        <a:lstStyle/>
        <a:p>
          <a:endParaRPr lang="en-US"/>
        </a:p>
      </dgm:t>
    </dgm:pt>
    <dgm:pt modelId="{9A222057-FB45-49F3-9977-1E28A02DB85F}">
      <dgm:prSet custT="1"/>
      <dgm:spPr/>
      <dgm:t>
        <a:bodyPr/>
        <a:lstStyle/>
        <a:p>
          <a:endParaRPr lang="en-US" sz="2000" dirty="0"/>
        </a:p>
      </dgm:t>
    </dgm:pt>
    <dgm:pt modelId="{98B26455-2447-4B84-B374-61ED8F60A1FD}" type="parTrans" cxnId="{000D2EF4-EFCB-4139-A4B3-18772BE3D530}">
      <dgm:prSet/>
      <dgm:spPr/>
      <dgm:t>
        <a:bodyPr/>
        <a:lstStyle/>
        <a:p>
          <a:endParaRPr lang="en-CA"/>
        </a:p>
      </dgm:t>
    </dgm:pt>
    <dgm:pt modelId="{9FB04B61-D64A-4F74-9186-518F37EA29F1}" type="sibTrans" cxnId="{000D2EF4-EFCB-4139-A4B3-18772BE3D530}">
      <dgm:prSet/>
      <dgm:spPr/>
      <dgm:t>
        <a:bodyPr/>
        <a:lstStyle/>
        <a:p>
          <a:endParaRPr lang="en-CA"/>
        </a:p>
      </dgm:t>
    </dgm:pt>
    <dgm:pt modelId="{DAA6DC22-8C58-43CD-92D9-EAA97FB81DD0}">
      <dgm:prSet custT="1"/>
      <dgm:spPr/>
      <dgm:t>
        <a:bodyPr/>
        <a:lstStyle/>
        <a:p>
          <a:r>
            <a:rPr lang="en-US" sz="2000" dirty="0"/>
            <a:t>Review </a:t>
          </a:r>
        </a:p>
        <a:p>
          <a:r>
            <a:rPr lang="en-US" sz="2000" dirty="0"/>
            <a:t>the homework habits checklist each week. If there’s an item that you haven’t checked on the list, consider setting a goal to do it(you don’t have to come to the homework group to do that)</a:t>
          </a:r>
        </a:p>
      </dgm:t>
    </dgm:pt>
    <dgm:pt modelId="{4836CA29-47FB-4A68-AC18-045A341661E8}" type="parTrans" cxnId="{B7B0927E-107E-4A1E-9F3E-99325D79CC5E}">
      <dgm:prSet/>
      <dgm:spPr/>
      <dgm:t>
        <a:bodyPr/>
        <a:lstStyle/>
        <a:p>
          <a:endParaRPr lang="en-CA"/>
        </a:p>
      </dgm:t>
    </dgm:pt>
    <dgm:pt modelId="{B81050EC-000E-4FDD-8D7F-2CF06842086F}" type="sibTrans" cxnId="{B7B0927E-107E-4A1E-9F3E-99325D79CC5E}">
      <dgm:prSet/>
      <dgm:spPr/>
    </dgm:pt>
    <dgm:pt modelId="{64861BF1-5439-4B94-BC1D-EA7A46E82BB5}" type="pres">
      <dgm:prSet presAssocID="{BFF06076-EF8B-40F0-AD9E-F5FC3EC41984}" presName="diagram" presStyleCnt="0">
        <dgm:presLayoutVars>
          <dgm:dir/>
          <dgm:resizeHandles val="exact"/>
        </dgm:presLayoutVars>
      </dgm:prSet>
      <dgm:spPr/>
    </dgm:pt>
    <dgm:pt modelId="{5C61FDC3-BB40-4124-894B-4759FDD12B6A}" type="pres">
      <dgm:prSet presAssocID="{0D3B50FE-A264-48E4-B1CD-10400A224E2C}" presName="node" presStyleLbl="node1" presStyleIdx="0" presStyleCnt="6">
        <dgm:presLayoutVars>
          <dgm:bulletEnabled val="1"/>
        </dgm:presLayoutVars>
      </dgm:prSet>
      <dgm:spPr/>
    </dgm:pt>
    <dgm:pt modelId="{485F92E5-EDBD-40B6-AAE2-147DB4B76D59}" type="pres">
      <dgm:prSet presAssocID="{19471EBD-827C-4DCF-A4DD-5CAD640A759C}" presName="sibTrans" presStyleCnt="0"/>
      <dgm:spPr/>
    </dgm:pt>
    <dgm:pt modelId="{C18CDB44-E110-4A62-9BAC-2BF6A0757DB8}" type="pres">
      <dgm:prSet presAssocID="{15F4A0D1-0787-4E7D-93F7-1776F5971131}" presName="node" presStyleLbl="node1" presStyleIdx="1" presStyleCnt="6">
        <dgm:presLayoutVars>
          <dgm:bulletEnabled val="1"/>
        </dgm:presLayoutVars>
      </dgm:prSet>
      <dgm:spPr/>
    </dgm:pt>
    <dgm:pt modelId="{AA1DA414-DB5D-47DA-A69B-5444C5729F13}" type="pres">
      <dgm:prSet presAssocID="{98C80751-8A87-49D3-8659-AF2FFA524186}" presName="sibTrans" presStyleCnt="0"/>
      <dgm:spPr/>
    </dgm:pt>
    <dgm:pt modelId="{D67331B0-2053-415A-88CB-8F3C2983D14B}" type="pres">
      <dgm:prSet presAssocID="{F8314F40-16DF-43D2-8FF8-57C81F613B60}" presName="node" presStyleLbl="node1" presStyleIdx="2" presStyleCnt="6">
        <dgm:presLayoutVars>
          <dgm:bulletEnabled val="1"/>
        </dgm:presLayoutVars>
      </dgm:prSet>
      <dgm:spPr/>
    </dgm:pt>
    <dgm:pt modelId="{93B434A5-C930-41EB-A000-7C26ADB38134}" type="pres">
      <dgm:prSet presAssocID="{2750434D-FC90-48C8-AD71-41377247BA2D}" presName="sibTrans" presStyleCnt="0"/>
      <dgm:spPr/>
    </dgm:pt>
    <dgm:pt modelId="{03BE9E25-D083-4F9F-9B93-ADEA1AAC5EEB}" type="pres">
      <dgm:prSet presAssocID="{70CA6BF9-4441-4DA0-AEAA-54452108DC11}" presName="node" presStyleLbl="node1" presStyleIdx="3" presStyleCnt="6">
        <dgm:presLayoutVars>
          <dgm:bulletEnabled val="1"/>
        </dgm:presLayoutVars>
      </dgm:prSet>
      <dgm:spPr/>
    </dgm:pt>
    <dgm:pt modelId="{091B2F38-2E61-4CF9-A4D5-C89C2F00D98A}" type="pres">
      <dgm:prSet presAssocID="{77FBD2EE-CD3B-42EE-BBD2-818B3EC72728}" presName="sibTrans" presStyleCnt="0"/>
      <dgm:spPr/>
    </dgm:pt>
    <dgm:pt modelId="{1B993F68-F7C7-4701-929A-2D8C4D72BBB7}" type="pres">
      <dgm:prSet presAssocID="{41C4F07B-B83F-45BD-8050-A0815ECFAB94}" presName="node" presStyleLbl="node1" presStyleIdx="4" presStyleCnt="6">
        <dgm:presLayoutVars>
          <dgm:bulletEnabled val="1"/>
        </dgm:presLayoutVars>
      </dgm:prSet>
      <dgm:spPr/>
    </dgm:pt>
    <dgm:pt modelId="{169FF8B8-06B4-4ED1-A423-8CFCCF2D5A83}" type="pres">
      <dgm:prSet presAssocID="{047B896A-2E3F-44E1-9EFB-277D1D3CDDD0}" presName="sibTrans" presStyleCnt="0"/>
      <dgm:spPr/>
    </dgm:pt>
    <dgm:pt modelId="{F3B0BFE8-E0CF-466A-AB21-1CE672A7CE1D}" type="pres">
      <dgm:prSet presAssocID="{DAA6DC22-8C58-43CD-92D9-EAA97FB81DD0}" presName="node" presStyleLbl="node1" presStyleIdx="5" presStyleCnt="6">
        <dgm:presLayoutVars>
          <dgm:bulletEnabled val="1"/>
        </dgm:presLayoutVars>
      </dgm:prSet>
      <dgm:spPr/>
    </dgm:pt>
  </dgm:ptLst>
  <dgm:cxnLst>
    <dgm:cxn modelId="{C7D88009-71C3-4129-AF66-3C4DB2372D52}" srcId="{BFF06076-EF8B-40F0-AD9E-F5FC3EC41984}" destId="{41C4F07B-B83F-45BD-8050-A0815ECFAB94}" srcOrd="4" destOrd="0" parTransId="{4AD2D270-FA3B-48AC-B8AD-E059BEC5ED9E}" sibTransId="{047B896A-2E3F-44E1-9EFB-277D1D3CDDD0}"/>
    <dgm:cxn modelId="{7D073F10-5CE9-46F7-B76F-AA2D5B82453D}" type="presOf" srcId="{DAA6DC22-8C58-43CD-92D9-EAA97FB81DD0}" destId="{F3B0BFE8-E0CF-466A-AB21-1CE672A7CE1D}" srcOrd="0" destOrd="0" presId="urn:microsoft.com/office/officeart/2005/8/layout/default"/>
    <dgm:cxn modelId="{83C32B1A-CD83-4DF2-8B7C-3551B08EEC22}" srcId="{BFF06076-EF8B-40F0-AD9E-F5FC3EC41984}" destId="{15F4A0D1-0787-4E7D-93F7-1776F5971131}" srcOrd="1" destOrd="0" parTransId="{4A5231D1-3ED4-410D-A692-F3427D78B1C3}" sibTransId="{98C80751-8A87-49D3-8659-AF2FFA524186}"/>
    <dgm:cxn modelId="{C7DF4F32-F4E0-4927-A280-AC5A497C95B2}" srcId="{F8314F40-16DF-43D2-8FF8-57C81F613B60}" destId="{913E7EB8-F4A8-48E0-9D21-339869A07F7C}" srcOrd="0" destOrd="0" parTransId="{1E6EC32A-F8EE-485A-9E70-96D8FB42C8C7}" sibTransId="{32446557-273B-4B11-8067-B165DA5C624A}"/>
    <dgm:cxn modelId="{5DF15F33-97C7-4118-9B1F-9DA95ADA0FEC}" type="presOf" srcId="{EC14DDCA-2153-490B-B380-EBCD7E36CE3A}" destId="{5C61FDC3-BB40-4124-894B-4759FDD12B6A}" srcOrd="0" destOrd="1" presId="urn:microsoft.com/office/officeart/2005/8/layout/default"/>
    <dgm:cxn modelId="{DF628F38-9F33-4E25-9C76-AAD75159F114}" srcId="{70CA6BF9-4441-4DA0-AEAA-54452108DC11}" destId="{7FB447A3-2BEA-4A54-ACF5-A52B0B0A8AEA}" srcOrd="0" destOrd="0" parTransId="{5A03C494-2101-446B-A99D-2A91A293699B}" sibTransId="{30DF8299-3748-4549-B482-7446512479EA}"/>
    <dgm:cxn modelId="{4F3E4A39-4785-44CC-B125-C2BE0F5A8C74}" srcId="{BFF06076-EF8B-40F0-AD9E-F5FC3EC41984}" destId="{70CA6BF9-4441-4DA0-AEAA-54452108DC11}" srcOrd="3" destOrd="0" parTransId="{45C42153-C4CD-4734-A990-101A8EF9268E}" sibTransId="{77FBD2EE-CD3B-42EE-BBD2-818B3EC72728}"/>
    <dgm:cxn modelId="{65E4E762-D528-4344-8069-7A5F79E58E55}" type="presOf" srcId="{F8314F40-16DF-43D2-8FF8-57C81F613B60}" destId="{D67331B0-2053-415A-88CB-8F3C2983D14B}" srcOrd="0" destOrd="0" presId="urn:microsoft.com/office/officeart/2005/8/layout/default"/>
    <dgm:cxn modelId="{63923D46-8E91-41EC-B9E3-2581EE421B44}" type="presOf" srcId="{BFF06076-EF8B-40F0-AD9E-F5FC3EC41984}" destId="{64861BF1-5439-4B94-BC1D-EA7A46E82BB5}" srcOrd="0" destOrd="0" presId="urn:microsoft.com/office/officeart/2005/8/layout/default"/>
    <dgm:cxn modelId="{04887447-49E0-4189-954E-9EB2227904FF}" type="presOf" srcId="{E24568A7-8F2F-46D4-957F-068DCBB573C5}" destId="{C18CDB44-E110-4A62-9BAC-2BF6A0757DB8}" srcOrd="0" destOrd="1" presId="urn:microsoft.com/office/officeart/2005/8/layout/default"/>
    <dgm:cxn modelId="{AC0AE04E-58A0-49B1-87DE-58D243AD1CFA}" srcId="{41C4F07B-B83F-45BD-8050-A0815ECFAB94}" destId="{E7EAE505-01A9-4660-BB58-94A78EA36DCF}" srcOrd="0" destOrd="0" parTransId="{AD4BCB4A-712E-4BCF-BFFD-359A61C58EA6}" sibTransId="{C2903305-9FBC-4D3F-9789-11BEF84D9D92}"/>
    <dgm:cxn modelId="{62131571-949E-46DB-9343-1CEF18AABA7B}" srcId="{BFF06076-EF8B-40F0-AD9E-F5FC3EC41984}" destId="{0D3B50FE-A264-48E4-B1CD-10400A224E2C}" srcOrd="0" destOrd="0" parTransId="{E2BD8FF8-7877-4597-A33F-70BEFBB4D926}" sibTransId="{19471EBD-827C-4DCF-A4DD-5CAD640A759C}"/>
    <dgm:cxn modelId="{8AC5CF53-FC11-4F4A-BE5D-2EDE8687F6AC}" type="presOf" srcId="{15F4A0D1-0787-4E7D-93F7-1776F5971131}" destId="{C18CDB44-E110-4A62-9BAC-2BF6A0757DB8}" srcOrd="0" destOrd="0" presId="urn:microsoft.com/office/officeart/2005/8/layout/default"/>
    <dgm:cxn modelId="{A995BE75-2579-4412-A635-899183E4D729}" type="presOf" srcId="{913E7EB8-F4A8-48E0-9D21-339869A07F7C}" destId="{D67331B0-2053-415A-88CB-8F3C2983D14B}" srcOrd="0" destOrd="1" presId="urn:microsoft.com/office/officeart/2005/8/layout/default"/>
    <dgm:cxn modelId="{B7B0927E-107E-4A1E-9F3E-99325D79CC5E}" srcId="{BFF06076-EF8B-40F0-AD9E-F5FC3EC41984}" destId="{DAA6DC22-8C58-43CD-92D9-EAA97FB81DD0}" srcOrd="5" destOrd="0" parTransId="{4836CA29-47FB-4A68-AC18-045A341661E8}" sibTransId="{B81050EC-000E-4FDD-8D7F-2CF06842086F}"/>
    <dgm:cxn modelId="{22592980-304E-47A8-B87E-14D2986E0272}" type="presOf" srcId="{70CA6BF9-4441-4DA0-AEAA-54452108DC11}" destId="{03BE9E25-D083-4F9F-9B93-ADEA1AAC5EEB}" srcOrd="0" destOrd="0" presId="urn:microsoft.com/office/officeart/2005/8/layout/default"/>
    <dgm:cxn modelId="{969C6C82-1D7D-4659-9303-65AB411C3BCC}" srcId="{15F4A0D1-0787-4E7D-93F7-1776F5971131}" destId="{E24568A7-8F2F-46D4-957F-068DCBB573C5}" srcOrd="0" destOrd="0" parTransId="{2250BB68-24F6-4C87-8089-146AF68F09A7}" sibTransId="{EAE1652D-379D-4AC5-859E-F07856BD224A}"/>
    <dgm:cxn modelId="{4397A091-A31D-46E5-9C70-5F1DB45742A4}" type="presOf" srcId="{E7EAE505-01A9-4660-BB58-94A78EA36DCF}" destId="{1B993F68-F7C7-4701-929A-2D8C4D72BBB7}" srcOrd="0" destOrd="1" presId="urn:microsoft.com/office/officeart/2005/8/layout/default"/>
    <dgm:cxn modelId="{1F4D28B6-0AE5-4AA3-A271-3BC14D111533}" type="presOf" srcId="{0D3B50FE-A264-48E4-B1CD-10400A224E2C}" destId="{5C61FDC3-BB40-4124-894B-4759FDD12B6A}" srcOrd="0" destOrd="0" presId="urn:microsoft.com/office/officeart/2005/8/layout/default"/>
    <dgm:cxn modelId="{06E2EEBE-9521-47B6-AA15-3CF897A19E2D}" type="presOf" srcId="{9A222057-FB45-49F3-9977-1E28A02DB85F}" destId="{1B993F68-F7C7-4701-929A-2D8C4D72BBB7}" srcOrd="0" destOrd="2" presId="urn:microsoft.com/office/officeart/2005/8/layout/default"/>
    <dgm:cxn modelId="{9FF2D0D3-D3B3-4270-B998-B7964153F696}" type="presOf" srcId="{7FB447A3-2BEA-4A54-ACF5-A52B0B0A8AEA}" destId="{03BE9E25-D083-4F9F-9B93-ADEA1AAC5EEB}" srcOrd="0" destOrd="1" presId="urn:microsoft.com/office/officeart/2005/8/layout/default"/>
    <dgm:cxn modelId="{0D18F8D8-79C0-4619-B327-9143FCE78755}" type="presOf" srcId="{41C4F07B-B83F-45BD-8050-A0815ECFAB94}" destId="{1B993F68-F7C7-4701-929A-2D8C4D72BBB7}" srcOrd="0" destOrd="0" presId="urn:microsoft.com/office/officeart/2005/8/layout/default"/>
    <dgm:cxn modelId="{60DF98DA-365F-48CC-900E-29AC867EA3BA}" srcId="{0D3B50FE-A264-48E4-B1CD-10400A224E2C}" destId="{EC14DDCA-2153-490B-B380-EBCD7E36CE3A}" srcOrd="0" destOrd="0" parTransId="{7FDE151C-A54D-4E4A-8E0E-7EF4568B6B15}" sibTransId="{8B88253E-D14D-429C-8FC4-827A0FA6FF1C}"/>
    <dgm:cxn modelId="{BC59D5DE-DD03-4ADC-A1E8-858F4F5E77A2}" srcId="{BFF06076-EF8B-40F0-AD9E-F5FC3EC41984}" destId="{F8314F40-16DF-43D2-8FF8-57C81F613B60}" srcOrd="2" destOrd="0" parTransId="{686FD90E-16CA-44D2-87B8-5C4C5C8405B9}" sibTransId="{2750434D-FC90-48C8-AD71-41377247BA2D}"/>
    <dgm:cxn modelId="{000D2EF4-EFCB-4139-A4B3-18772BE3D530}" srcId="{41C4F07B-B83F-45BD-8050-A0815ECFAB94}" destId="{9A222057-FB45-49F3-9977-1E28A02DB85F}" srcOrd="1" destOrd="0" parTransId="{98B26455-2447-4B84-B374-61ED8F60A1FD}" sibTransId="{9FB04B61-D64A-4F74-9186-518F37EA29F1}"/>
    <dgm:cxn modelId="{19B830C3-27F9-4208-A519-9A63D8CF0BE1}" type="presParOf" srcId="{64861BF1-5439-4B94-BC1D-EA7A46E82BB5}" destId="{5C61FDC3-BB40-4124-894B-4759FDD12B6A}" srcOrd="0" destOrd="0" presId="urn:microsoft.com/office/officeart/2005/8/layout/default"/>
    <dgm:cxn modelId="{73951F0F-C37F-43B9-9388-E63927ABA02E}" type="presParOf" srcId="{64861BF1-5439-4B94-BC1D-EA7A46E82BB5}" destId="{485F92E5-EDBD-40B6-AAE2-147DB4B76D59}" srcOrd="1" destOrd="0" presId="urn:microsoft.com/office/officeart/2005/8/layout/default"/>
    <dgm:cxn modelId="{B7742D29-F542-4140-9AA1-2E1D047DF200}" type="presParOf" srcId="{64861BF1-5439-4B94-BC1D-EA7A46E82BB5}" destId="{C18CDB44-E110-4A62-9BAC-2BF6A0757DB8}" srcOrd="2" destOrd="0" presId="urn:microsoft.com/office/officeart/2005/8/layout/default"/>
    <dgm:cxn modelId="{2D6809B4-1E59-4DEA-9E87-38277E3B091A}" type="presParOf" srcId="{64861BF1-5439-4B94-BC1D-EA7A46E82BB5}" destId="{AA1DA414-DB5D-47DA-A69B-5444C5729F13}" srcOrd="3" destOrd="0" presId="urn:microsoft.com/office/officeart/2005/8/layout/default"/>
    <dgm:cxn modelId="{2B82026C-1081-4162-AEF2-9171B49D7074}" type="presParOf" srcId="{64861BF1-5439-4B94-BC1D-EA7A46E82BB5}" destId="{D67331B0-2053-415A-88CB-8F3C2983D14B}" srcOrd="4" destOrd="0" presId="urn:microsoft.com/office/officeart/2005/8/layout/default"/>
    <dgm:cxn modelId="{AE2D572C-ADAB-4575-B45B-4CDCF06E581F}" type="presParOf" srcId="{64861BF1-5439-4B94-BC1D-EA7A46E82BB5}" destId="{93B434A5-C930-41EB-A000-7C26ADB38134}" srcOrd="5" destOrd="0" presId="urn:microsoft.com/office/officeart/2005/8/layout/default"/>
    <dgm:cxn modelId="{E0C1DB6D-94DA-4CF8-9377-F713ECD01912}" type="presParOf" srcId="{64861BF1-5439-4B94-BC1D-EA7A46E82BB5}" destId="{03BE9E25-D083-4F9F-9B93-ADEA1AAC5EEB}" srcOrd="6" destOrd="0" presId="urn:microsoft.com/office/officeart/2005/8/layout/default"/>
    <dgm:cxn modelId="{6FBB59AC-077A-4FC7-8F67-BC36FC9D8A82}" type="presParOf" srcId="{64861BF1-5439-4B94-BC1D-EA7A46E82BB5}" destId="{091B2F38-2E61-4CF9-A4D5-C89C2F00D98A}" srcOrd="7" destOrd="0" presId="urn:microsoft.com/office/officeart/2005/8/layout/default"/>
    <dgm:cxn modelId="{F5813015-C39F-4F2D-B44E-53AB0A7C11DF}" type="presParOf" srcId="{64861BF1-5439-4B94-BC1D-EA7A46E82BB5}" destId="{1B993F68-F7C7-4701-929A-2D8C4D72BBB7}" srcOrd="8" destOrd="0" presId="urn:microsoft.com/office/officeart/2005/8/layout/default"/>
    <dgm:cxn modelId="{925C671D-4744-4820-A02F-3316D6C70B54}" type="presParOf" srcId="{64861BF1-5439-4B94-BC1D-EA7A46E82BB5}" destId="{169FF8B8-06B4-4ED1-A423-8CFCCF2D5A83}" srcOrd="9" destOrd="0" presId="urn:microsoft.com/office/officeart/2005/8/layout/default"/>
    <dgm:cxn modelId="{2483EBDF-30F9-42C9-8417-E49FA61F8E32}" type="presParOf" srcId="{64861BF1-5439-4B94-BC1D-EA7A46E82BB5}" destId="{F3B0BFE8-E0CF-466A-AB21-1CE672A7CE1D}"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471F5A-E3BC-45E7-A70F-80095B80336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CA"/>
        </a:p>
      </dgm:t>
    </dgm:pt>
    <dgm:pt modelId="{22B0D405-50CB-4AA1-AAF3-77AA6054F43D}">
      <dgm:prSet phldrT="[Text]"/>
      <dgm:spPr/>
      <dgm:t>
        <a:bodyPr/>
        <a:lstStyle/>
        <a:p>
          <a:r>
            <a:rPr lang="en-US" dirty="0">
              <a:solidFill>
                <a:schemeClr val="bg1"/>
              </a:solidFill>
            </a:rPr>
            <a:t>Cognitive center- cerebral cortex</a:t>
          </a:r>
          <a:endParaRPr lang="en-CA" dirty="0">
            <a:solidFill>
              <a:schemeClr val="bg1"/>
            </a:solidFill>
          </a:endParaRPr>
        </a:p>
      </dgm:t>
    </dgm:pt>
    <dgm:pt modelId="{6C43DF1D-22EF-4227-892C-420D99AA6CD6}" type="parTrans" cxnId="{CD7E14CC-21F6-4CDD-BB23-CEAB07670ADC}">
      <dgm:prSet/>
      <dgm:spPr/>
      <dgm:t>
        <a:bodyPr/>
        <a:lstStyle/>
        <a:p>
          <a:endParaRPr lang="en-CA"/>
        </a:p>
      </dgm:t>
    </dgm:pt>
    <dgm:pt modelId="{94F61471-8D01-4F9D-B3EF-4085C839BA50}" type="sibTrans" cxnId="{CD7E14CC-21F6-4CDD-BB23-CEAB07670ADC}">
      <dgm:prSet/>
      <dgm:spPr/>
      <dgm:t>
        <a:bodyPr/>
        <a:lstStyle/>
        <a:p>
          <a:endParaRPr lang="en-CA"/>
        </a:p>
      </dgm:t>
    </dgm:pt>
    <dgm:pt modelId="{6FB4391B-7D77-41B4-AFFE-05F077915EBA}">
      <dgm:prSet phldrT="[Text]"/>
      <dgm:spPr/>
      <dgm:t>
        <a:bodyPr/>
        <a:lstStyle/>
        <a:p>
          <a:r>
            <a:rPr lang="en-US" dirty="0">
              <a:solidFill>
                <a:schemeClr val="bg1"/>
              </a:solidFill>
            </a:rPr>
            <a:t>Emotional - limbic system, brainstem</a:t>
          </a:r>
          <a:endParaRPr lang="en-CA" dirty="0">
            <a:solidFill>
              <a:schemeClr val="bg1"/>
            </a:solidFill>
          </a:endParaRPr>
        </a:p>
      </dgm:t>
    </dgm:pt>
    <dgm:pt modelId="{284627AB-1EC9-40A0-8FA8-5CD145D64E52}" type="parTrans" cxnId="{BBAF0E8E-4F8F-4F90-B076-F3AA5A788F98}">
      <dgm:prSet/>
      <dgm:spPr/>
      <dgm:t>
        <a:bodyPr/>
        <a:lstStyle/>
        <a:p>
          <a:endParaRPr lang="en-CA"/>
        </a:p>
      </dgm:t>
    </dgm:pt>
    <dgm:pt modelId="{DBBF4E6A-61ED-4963-91E0-E2423C539F76}" type="sibTrans" cxnId="{BBAF0E8E-4F8F-4F90-B076-F3AA5A788F98}">
      <dgm:prSet/>
      <dgm:spPr/>
      <dgm:t>
        <a:bodyPr/>
        <a:lstStyle/>
        <a:p>
          <a:endParaRPr lang="en-CA"/>
        </a:p>
      </dgm:t>
    </dgm:pt>
    <dgm:pt modelId="{D5285990-FF46-46BC-8754-3E3F39D1AEC2}">
      <dgm:prSet phldrT="[Text]"/>
      <dgm:spPr/>
      <dgm:t>
        <a:bodyPr/>
        <a:lstStyle/>
        <a:p>
          <a:r>
            <a:rPr lang="en-US" dirty="0">
              <a:solidFill>
                <a:schemeClr val="bg1"/>
              </a:solidFill>
            </a:rPr>
            <a:t>Somatic- autonomic nervous system</a:t>
          </a:r>
          <a:endParaRPr lang="en-CA" dirty="0">
            <a:solidFill>
              <a:schemeClr val="bg1"/>
            </a:solidFill>
          </a:endParaRPr>
        </a:p>
      </dgm:t>
    </dgm:pt>
    <dgm:pt modelId="{912D65FF-615A-4713-865C-777BFF01D884}" type="parTrans" cxnId="{BAA4F04F-8064-4DF7-88CD-7A28791EDAF3}">
      <dgm:prSet/>
      <dgm:spPr/>
      <dgm:t>
        <a:bodyPr/>
        <a:lstStyle/>
        <a:p>
          <a:endParaRPr lang="en-CA"/>
        </a:p>
      </dgm:t>
    </dgm:pt>
    <dgm:pt modelId="{83E83F76-9A8B-449A-98D0-E015EBE9BA37}" type="sibTrans" cxnId="{BAA4F04F-8064-4DF7-88CD-7A28791EDAF3}">
      <dgm:prSet/>
      <dgm:spPr/>
      <dgm:t>
        <a:bodyPr/>
        <a:lstStyle/>
        <a:p>
          <a:endParaRPr lang="en-CA"/>
        </a:p>
      </dgm:t>
    </dgm:pt>
    <dgm:pt modelId="{2C56F64C-4B7D-4068-9574-9B180CA63EDC}">
      <dgm:prSet/>
      <dgm:spPr/>
      <dgm:t>
        <a:bodyPr/>
        <a:lstStyle/>
        <a:p>
          <a:r>
            <a:rPr lang="en-CA" dirty="0"/>
            <a:t>Interprets emotional information into a narrative</a:t>
          </a:r>
        </a:p>
      </dgm:t>
    </dgm:pt>
    <dgm:pt modelId="{7E2ACF44-72FF-4A99-A913-06BFCD047E77}" type="parTrans" cxnId="{3F93A692-77EB-4E6B-9CB6-650103F3B861}">
      <dgm:prSet/>
      <dgm:spPr/>
      <dgm:t>
        <a:bodyPr/>
        <a:lstStyle/>
        <a:p>
          <a:endParaRPr lang="en-CA"/>
        </a:p>
      </dgm:t>
    </dgm:pt>
    <dgm:pt modelId="{C813FF81-3241-4C8F-84F3-9B239B0B3C3D}" type="sibTrans" cxnId="{3F93A692-77EB-4E6B-9CB6-650103F3B861}">
      <dgm:prSet/>
      <dgm:spPr/>
      <dgm:t>
        <a:bodyPr/>
        <a:lstStyle/>
        <a:p>
          <a:endParaRPr lang="en-CA"/>
        </a:p>
      </dgm:t>
    </dgm:pt>
    <dgm:pt modelId="{761337A3-DD18-4598-BA86-E28BF76BBE90}">
      <dgm:prSet/>
      <dgm:spPr/>
      <dgm:t>
        <a:bodyPr/>
        <a:lstStyle/>
        <a:p>
          <a:r>
            <a:rPr lang="en-CA" dirty="0"/>
            <a:t>Integrates information from body (ANS) and the environment (senses) producing a quick emotional response</a:t>
          </a:r>
        </a:p>
      </dgm:t>
    </dgm:pt>
    <dgm:pt modelId="{4382BF39-AE3C-4E8F-8220-335C94507566}" type="parTrans" cxnId="{8DC4458E-86F8-4465-B323-2399ED8AA770}">
      <dgm:prSet/>
      <dgm:spPr/>
      <dgm:t>
        <a:bodyPr/>
        <a:lstStyle/>
        <a:p>
          <a:endParaRPr lang="en-CA"/>
        </a:p>
      </dgm:t>
    </dgm:pt>
    <dgm:pt modelId="{7CCC1E50-6FC5-46E0-892A-1A003CF7074F}" type="sibTrans" cxnId="{8DC4458E-86F8-4465-B323-2399ED8AA770}">
      <dgm:prSet/>
      <dgm:spPr/>
      <dgm:t>
        <a:bodyPr/>
        <a:lstStyle/>
        <a:p>
          <a:endParaRPr lang="en-CA"/>
        </a:p>
      </dgm:t>
    </dgm:pt>
    <dgm:pt modelId="{31093371-AA5C-4F3A-AEA3-BC7937F8476A}">
      <dgm:prSet/>
      <dgm:spPr/>
      <dgm:t>
        <a:bodyPr/>
        <a:lstStyle/>
        <a:p>
          <a:r>
            <a:rPr lang="en-CA" dirty="0"/>
            <a:t>“Body memory” in the form of autonomic baseline tone and reactivity(autonomic nervous system)</a:t>
          </a:r>
        </a:p>
      </dgm:t>
    </dgm:pt>
    <dgm:pt modelId="{807B5CE0-B71E-4694-AAB0-5B945995C8C3}" type="parTrans" cxnId="{342D6E4A-EDF0-4854-AC39-91C10B81BB2B}">
      <dgm:prSet/>
      <dgm:spPr/>
      <dgm:t>
        <a:bodyPr/>
        <a:lstStyle/>
        <a:p>
          <a:endParaRPr lang="en-CA"/>
        </a:p>
      </dgm:t>
    </dgm:pt>
    <dgm:pt modelId="{75C31686-43E7-4B46-BDEC-9180C3F15F7C}" type="sibTrans" cxnId="{342D6E4A-EDF0-4854-AC39-91C10B81BB2B}">
      <dgm:prSet/>
      <dgm:spPr/>
      <dgm:t>
        <a:bodyPr/>
        <a:lstStyle/>
        <a:p>
          <a:endParaRPr lang="en-CA"/>
        </a:p>
      </dgm:t>
    </dgm:pt>
    <dgm:pt modelId="{A3DAD829-9B35-435A-93AC-89DA9C702200}" type="pres">
      <dgm:prSet presAssocID="{2F471F5A-E3BC-45E7-A70F-80095B80336D}" presName="linear" presStyleCnt="0">
        <dgm:presLayoutVars>
          <dgm:dir/>
          <dgm:animLvl val="lvl"/>
          <dgm:resizeHandles val="exact"/>
        </dgm:presLayoutVars>
      </dgm:prSet>
      <dgm:spPr/>
    </dgm:pt>
    <dgm:pt modelId="{13659032-DADA-4CFA-9878-4036A2BC7FD7}" type="pres">
      <dgm:prSet presAssocID="{22B0D405-50CB-4AA1-AAF3-77AA6054F43D}" presName="parentLin" presStyleCnt="0"/>
      <dgm:spPr/>
    </dgm:pt>
    <dgm:pt modelId="{3DF25584-190C-4B8D-90E5-B22D93F193D7}" type="pres">
      <dgm:prSet presAssocID="{22B0D405-50CB-4AA1-AAF3-77AA6054F43D}" presName="parentLeftMargin" presStyleLbl="node1" presStyleIdx="0" presStyleCnt="3"/>
      <dgm:spPr/>
    </dgm:pt>
    <dgm:pt modelId="{C49562FB-E57A-4737-87F8-7B7A35497571}" type="pres">
      <dgm:prSet presAssocID="{22B0D405-50CB-4AA1-AAF3-77AA6054F43D}" presName="parentText" presStyleLbl="node1" presStyleIdx="0" presStyleCnt="3" custScaleY="89965" custLinFactY="-100000" custLinFactNeighborX="29041" custLinFactNeighborY="-159130">
        <dgm:presLayoutVars>
          <dgm:chMax val="0"/>
          <dgm:bulletEnabled val="1"/>
        </dgm:presLayoutVars>
      </dgm:prSet>
      <dgm:spPr/>
    </dgm:pt>
    <dgm:pt modelId="{BC29CD42-0A67-4F1C-A827-14408F8EB999}" type="pres">
      <dgm:prSet presAssocID="{22B0D405-50CB-4AA1-AAF3-77AA6054F43D}" presName="negativeSpace" presStyleCnt="0"/>
      <dgm:spPr/>
    </dgm:pt>
    <dgm:pt modelId="{94282B4A-9619-44F3-B13F-22C9F215D7BE}" type="pres">
      <dgm:prSet presAssocID="{22B0D405-50CB-4AA1-AAF3-77AA6054F43D}" presName="childText" presStyleLbl="conFgAcc1" presStyleIdx="0" presStyleCnt="3" custLinFactY="-139947" custLinFactNeighborX="0" custLinFactNeighborY="-200000">
        <dgm:presLayoutVars>
          <dgm:bulletEnabled val="1"/>
        </dgm:presLayoutVars>
      </dgm:prSet>
      <dgm:spPr/>
    </dgm:pt>
    <dgm:pt modelId="{5CCC0912-D803-4EFA-8994-5B26224D80D2}" type="pres">
      <dgm:prSet presAssocID="{94F61471-8D01-4F9D-B3EF-4085C839BA50}" presName="spaceBetweenRectangles" presStyleCnt="0"/>
      <dgm:spPr/>
    </dgm:pt>
    <dgm:pt modelId="{D2F88FC3-7A29-4766-874D-691D5585DC81}" type="pres">
      <dgm:prSet presAssocID="{6FB4391B-7D77-41B4-AFFE-05F077915EBA}" presName="parentLin" presStyleCnt="0"/>
      <dgm:spPr/>
    </dgm:pt>
    <dgm:pt modelId="{66FBD428-3766-496A-A951-B05A0EEE5EA5}" type="pres">
      <dgm:prSet presAssocID="{6FB4391B-7D77-41B4-AFFE-05F077915EBA}" presName="parentLeftMargin" presStyleLbl="node1" presStyleIdx="0" presStyleCnt="3"/>
      <dgm:spPr/>
    </dgm:pt>
    <dgm:pt modelId="{63476D6B-AB91-40C6-B015-D8EB8A69F3E0}" type="pres">
      <dgm:prSet presAssocID="{6FB4391B-7D77-41B4-AFFE-05F077915EBA}" presName="parentText" presStyleLbl="node1" presStyleIdx="1" presStyleCnt="3" custLinFactNeighborX="5908" custLinFactNeighborY="-42635">
        <dgm:presLayoutVars>
          <dgm:chMax val="0"/>
          <dgm:bulletEnabled val="1"/>
        </dgm:presLayoutVars>
      </dgm:prSet>
      <dgm:spPr/>
    </dgm:pt>
    <dgm:pt modelId="{3D767911-E1C1-4DEA-B26C-1EB5B1000BD3}" type="pres">
      <dgm:prSet presAssocID="{6FB4391B-7D77-41B4-AFFE-05F077915EBA}" presName="negativeSpace" presStyleCnt="0"/>
      <dgm:spPr/>
    </dgm:pt>
    <dgm:pt modelId="{00F4905F-FC45-4413-9B80-A93B59856752}" type="pres">
      <dgm:prSet presAssocID="{6FB4391B-7D77-41B4-AFFE-05F077915EBA}" presName="childText" presStyleLbl="conFgAcc1" presStyleIdx="1" presStyleCnt="3" custScaleY="63455" custLinFactY="-2751" custLinFactNeighborX="299" custLinFactNeighborY="-100000">
        <dgm:presLayoutVars>
          <dgm:bulletEnabled val="1"/>
        </dgm:presLayoutVars>
      </dgm:prSet>
      <dgm:spPr/>
    </dgm:pt>
    <dgm:pt modelId="{8A7E74F7-88C8-406A-9B28-40F34877351D}" type="pres">
      <dgm:prSet presAssocID="{DBBF4E6A-61ED-4963-91E0-E2423C539F76}" presName="spaceBetweenRectangles" presStyleCnt="0"/>
      <dgm:spPr/>
    </dgm:pt>
    <dgm:pt modelId="{5C330457-03E6-4380-92ED-135F54689EE0}" type="pres">
      <dgm:prSet presAssocID="{D5285990-FF46-46BC-8754-3E3F39D1AEC2}" presName="parentLin" presStyleCnt="0"/>
      <dgm:spPr/>
    </dgm:pt>
    <dgm:pt modelId="{E1D39485-2BED-4F3F-8E33-13B47AC419CD}" type="pres">
      <dgm:prSet presAssocID="{D5285990-FF46-46BC-8754-3E3F39D1AEC2}" presName="parentLeftMargin" presStyleLbl="node1" presStyleIdx="1" presStyleCnt="3"/>
      <dgm:spPr/>
    </dgm:pt>
    <dgm:pt modelId="{46C80AFC-E9BA-4331-86FE-713D35812FA8}" type="pres">
      <dgm:prSet presAssocID="{D5285990-FF46-46BC-8754-3E3F39D1AEC2}" presName="parentText" presStyleLbl="node1" presStyleIdx="2" presStyleCnt="3" custLinFactY="96842" custLinFactNeighborX="-3912" custLinFactNeighborY="100000">
        <dgm:presLayoutVars>
          <dgm:chMax val="0"/>
          <dgm:bulletEnabled val="1"/>
        </dgm:presLayoutVars>
      </dgm:prSet>
      <dgm:spPr/>
    </dgm:pt>
    <dgm:pt modelId="{9F32E5F8-E38F-4B30-8F5F-4A68C6FA991A}" type="pres">
      <dgm:prSet presAssocID="{D5285990-FF46-46BC-8754-3E3F39D1AEC2}" presName="negativeSpace" presStyleCnt="0"/>
      <dgm:spPr/>
    </dgm:pt>
    <dgm:pt modelId="{66244FD9-E6D8-45B0-9EA8-89559F2B87E3}" type="pres">
      <dgm:prSet presAssocID="{D5285990-FF46-46BC-8754-3E3F39D1AEC2}" presName="childText" presStyleLbl="conFgAcc1" presStyleIdx="2" presStyleCnt="3" custScaleY="85799" custLinFactY="76381" custLinFactNeighborX="299" custLinFactNeighborY="100000">
        <dgm:presLayoutVars>
          <dgm:bulletEnabled val="1"/>
        </dgm:presLayoutVars>
      </dgm:prSet>
      <dgm:spPr/>
    </dgm:pt>
  </dgm:ptLst>
  <dgm:cxnLst>
    <dgm:cxn modelId="{50DD4514-EE04-4984-BD8B-53CCDA69CA19}" type="presOf" srcId="{6FB4391B-7D77-41B4-AFFE-05F077915EBA}" destId="{66FBD428-3766-496A-A951-B05A0EEE5EA5}" srcOrd="0" destOrd="0" presId="urn:microsoft.com/office/officeart/2005/8/layout/list1"/>
    <dgm:cxn modelId="{E56F9B17-454A-46ED-93B1-CB95D23B66D5}" type="presOf" srcId="{2F471F5A-E3BC-45E7-A70F-80095B80336D}" destId="{A3DAD829-9B35-435A-93AC-89DA9C702200}" srcOrd="0" destOrd="0" presId="urn:microsoft.com/office/officeart/2005/8/layout/list1"/>
    <dgm:cxn modelId="{71FE5140-E5BB-4EAB-908F-554A6A506E71}" type="presOf" srcId="{22B0D405-50CB-4AA1-AAF3-77AA6054F43D}" destId="{C49562FB-E57A-4737-87F8-7B7A35497571}" srcOrd="1" destOrd="0" presId="urn:microsoft.com/office/officeart/2005/8/layout/list1"/>
    <dgm:cxn modelId="{342D6E4A-EDF0-4854-AC39-91C10B81BB2B}" srcId="{D5285990-FF46-46BC-8754-3E3F39D1AEC2}" destId="{31093371-AA5C-4F3A-AEA3-BC7937F8476A}" srcOrd="0" destOrd="0" parTransId="{807B5CE0-B71E-4694-AAB0-5B945995C8C3}" sibTransId="{75C31686-43E7-4B46-BDEC-9180C3F15F7C}"/>
    <dgm:cxn modelId="{898CD46D-C9FA-4502-AB8E-659F11404A89}" type="presOf" srcId="{31093371-AA5C-4F3A-AEA3-BC7937F8476A}" destId="{66244FD9-E6D8-45B0-9EA8-89559F2B87E3}" srcOrd="0" destOrd="0" presId="urn:microsoft.com/office/officeart/2005/8/layout/list1"/>
    <dgm:cxn modelId="{BAA4F04F-8064-4DF7-88CD-7A28791EDAF3}" srcId="{2F471F5A-E3BC-45E7-A70F-80095B80336D}" destId="{D5285990-FF46-46BC-8754-3E3F39D1AEC2}" srcOrd="2" destOrd="0" parTransId="{912D65FF-615A-4713-865C-777BFF01D884}" sibTransId="{83E83F76-9A8B-449A-98D0-E015EBE9BA37}"/>
    <dgm:cxn modelId="{02E26F58-7ED3-4749-B661-C919FD7FAF0E}" type="presOf" srcId="{D5285990-FF46-46BC-8754-3E3F39D1AEC2}" destId="{46C80AFC-E9BA-4331-86FE-713D35812FA8}" srcOrd="1" destOrd="0" presId="urn:microsoft.com/office/officeart/2005/8/layout/list1"/>
    <dgm:cxn modelId="{BBAF0E8E-4F8F-4F90-B076-F3AA5A788F98}" srcId="{2F471F5A-E3BC-45E7-A70F-80095B80336D}" destId="{6FB4391B-7D77-41B4-AFFE-05F077915EBA}" srcOrd="1" destOrd="0" parTransId="{284627AB-1EC9-40A0-8FA8-5CD145D64E52}" sibTransId="{DBBF4E6A-61ED-4963-91E0-E2423C539F76}"/>
    <dgm:cxn modelId="{8DC4458E-86F8-4465-B323-2399ED8AA770}" srcId="{6FB4391B-7D77-41B4-AFFE-05F077915EBA}" destId="{761337A3-DD18-4598-BA86-E28BF76BBE90}" srcOrd="0" destOrd="0" parTransId="{4382BF39-AE3C-4E8F-8220-335C94507566}" sibTransId="{7CCC1E50-6FC5-46E0-892A-1A003CF7074F}"/>
    <dgm:cxn modelId="{3F93A692-77EB-4E6B-9CB6-650103F3B861}" srcId="{22B0D405-50CB-4AA1-AAF3-77AA6054F43D}" destId="{2C56F64C-4B7D-4068-9574-9B180CA63EDC}" srcOrd="0" destOrd="0" parTransId="{7E2ACF44-72FF-4A99-A913-06BFCD047E77}" sibTransId="{C813FF81-3241-4C8F-84F3-9B239B0B3C3D}"/>
    <dgm:cxn modelId="{B4DE35A0-3921-432A-AE39-467C43C56F52}" type="presOf" srcId="{6FB4391B-7D77-41B4-AFFE-05F077915EBA}" destId="{63476D6B-AB91-40C6-B015-D8EB8A69F3E0}" srcOrd="1" destOrd="0" presId="urn:microsoft.com/office/officeart/2005/8/layout/list1"/>
    <dgm:cxn modelId="{803200A4-0C40-45D0-8017-5E2A140EA39B}" type="presOf" srcId="{761337A3-DD18-4598-BA86-E28BF76BBE90}" destId="{00F4905F-FC45-4413-9B80-A93B59856752}" srcOrd="0" destOrd="0" presId="urn:microsoft.com/office/officeart/2005/8/layout/list1"/>
    <dgm:cxn modelId="{551CD8A8-7299-4557-9B73-3C70D225C34D}" type="presOf" srcId="{D5285990-FF46-46BC-8754-3E3F39D1AEC2}" destId="{E1D39485-2BED-4F3F-8E33-13B47AC419CD}" srcOrd="0" destOrd="0" presId="urn:microsoft.com/office/officeart/2005/8/layout/list1"/>
    <dgm:cxn modelId="{CD7E14CC-21F6-4CDD-BB23-CEAB07670ADC}" srcId="{2F471F5A-E3BC-45E7-A70F-80095B80336D}" destId="{22B0D405-50CB-4AA1-AAF3-77AA6054F43D}" srcOrd="0" destOrd="0" parTransId="{6C43DF1D-22EF-4227-892C-420D99AA6CD6}" sibTransId="{94F61471-8D01-4F9D-B3EF-4085C839BA50}"/>
    <dgm:cxn modelId="{70CCF0D0-E513-4CA3-B389-5727E9D7A743}" type="presOf" srcId="{2C56F64C-4B7D-4068-9574-9B180CA63EDC}" destId="{94282B4A-9619-44F3-B13F-22C9F215D7BE}" srcOrd="0" destOrd="0" presId="urn:microsoft.com/office/officeart/2005/8/layout/list1"/>
    <dgm:cxn modelId="{864A0FD2-9C2D-4D51-8DAE-26C2FF069BA1}" type="presOf" srcId="{22B0D405-50CB-4AA1-AAF3-77AA6054F43D}" destId="{3DF25584-190C-4B8D-90E5-B22D93F193D7}" srcOrd="0" destOrd="0" presId="urn:microsoft.com/office/officeart/2005/8/layout/list1"/>
    <dgm:cxn modelId="{2D5275FE-A5EA-4A70-802A-33381BBF47AB}" type="presParOf" srcId="{A3DAD829-9B35-435A-93AC-89DA9C702200}" destId="{13659032-DADA-4CFA-9878-4036A2BC7FD7}" srcOrd="0" destOrd="0" presId="urn:microsoft.com/office/officeart/2005/8/layout/list1"/>
    <dgm:cxn modelId="{61884188-0339-4028-90FD-3156949E1366}" type="presParOf" srcId="{13659032-DADA-4CFA-9878-4036A2BC7FD7}" destId="{3DF25584-190C-4B8D-90E5-B22D93F193D7}" srcOrd="0" destOrd="0" presId="urn:microsoft.com/office/officeart/2005/8/layout/list1"/>
    <dgm:cxn modelId="{77481CBF-8717-489F-BF04-9CA580D7304D}" type="presParOf" srcId="{13659032-DADA-4CFA-9878-4036A2BC7FD7}" destId="{C49562FB-E57A-4737-87F8-7B7A35497571}" srcOrd="1" destOrd="0" presId="urn:microsoft.com/office/officeart/2005/8/layout/list1"/>
    <dgm:cxn modelId="{97B15E1C-ACC7-4670-ACFC-14BD80927AFB}" type="presParOf" srcId="{A3DAD829-9B35-435A-93AC-89DA9C702200}" destId="{BC29CD42-0A67-4F1C-A827-14408F8EB999}" srcOrd="1" destOrd="0" presId="urn:microsoft.com/office/officeart/2005/8/layout/list1"/>
    <dgm:cxn modelId="{791C275A-B3F1-4C6F-84E2-112DAA1F9D35}" type="presParOf" srcId="{A3DAD829-9B35-435A-93AC-89DA9C702200}" destId="{94282B4A-9619-44F3-B13F-22C9F215D7BE}" srcOrd="2" destOrd="0" presId="urn:microsoft.com/office/officeart/2005/8/layout/list1"/>
    <dgm:cxn modelId="{89C565F3-E112-4AC4-BDC4-7339E9E70472}" type="presParOf" srcId="{A3DAD829-9B35-435A-93AC-89DA9C702200}" destId="{5CCC0912-D803-4EFA-8994-5B26224D80D2}" srcOrd="3" destOrd="0" presId="urn:microsoft.com/office/officeart/2005/8/layout/list1"/>
    <dgm:cxn modelId="{7DBD28EF-46B4-4E21-8E1E-1628563C65E4}" type="presParOf" srcId="{A3DAD829-9B35-435A-93AC-89DA9C702200}" destId="{D2F88FC3-7A29-4766-874D-691D5585DC81}" srcOrd="4" destOrd="0" presId="urn:microsoft.com/office/officeart/2005/8/layout/list1"/>
    <dgm:cxn modelId="{F0C53E48-2803-4CCF-AE55-15ED41F2FD41}" type="presParOf" srcId="{D2F88FC3-7A29-4766-874D-691D5585DC81}" destId="{66FBD428-3766-496A-A951-B05A0EEE5EA5}" srcOrd="0" destOrd="0" presId="urn:microsoft.com/office/officeart/2005/8/layout/list1"/>
    <dgm:cxn modelId="{B35F468B-D01C-4677-BD17-E70C91E6ABF3}" type="presParOf" srcId="{D2F88FC3-7A29-4766-874D-691D5585DC81}" destId="{63476D6B-AB91-40C6-B015-D8EB8A69F3E0}" srcOrd="1" destOrd="0" presId="urn:microsoft.com/office/officeart/2005/8/layout/list1"/>
    <dgm:cxn modelId="{F54C58AE-4FD3-4B85-827D-BB56E11E6686}" type="presParOf" srcId="{A3DAD829-9B35-435A-93AC-89DA9C702200}" destId="{3D767911-E1C1-4DEA-B26C-1EB5B1000BD3}" srcOrd="5" destOrd="0" presId="urn:microsoft.com/office/officeart/2005/8/layout/list1"/>
    <dgm:cxn modelId="{8D2D2814-75F4-4C2A-AD0C-565E51005DDA}" type="presParOf" srcId="{A3DAD829-9B35-435A-93AC-89DA9C702200}" destId="{00F4905F-FC45-4413-9B80-A93B59856752}" srcOrd="6" destOrd="0" presId="urn:microsoft.com/office/officeart/2005/8/layout/list1"/>
    <dgm:cxn modelId="{76049D74-9957-460B-8048-FB2F20B456D7}" type="presParOf" srcId="{A3DAD829-9B35-435A-93AC-89DA9C702200}" destId="{8A7E74F7-88C8-406A-9B28-40F34877351D}" srcOrd="7" destOrd="0" presId="urn:microsoft.com/office/officeart/2005/8/layout/list1"/>
    <dgm:cxn modelId="{DCE26C8D-8BF4-4094-821D-1D83FFB14641}" type="presParOf" srcId="{A3DAD829-9B35-435A-93AC-89DA9C702200}" destId="{5C330457-03E6-4380-92ED-135F54689EE0}" srcOrd="8" destOrd="0" presId="urn:microsoft.com/office/officeart/2005/8/layout/list1"/>
    <dgm:cxn modelId="{1E4D59B9-836D-4F86-AC00-65FFC023454D}" type="presParOf" srcId="{5C330457-03E6-4380-92ED-135F54689EE0}" destId="{E1D39485-2BED-4F3F-8E33-13B47AC419CD}" srcOrd="0" destOrd="0" presId="urn:microsoft.com/office/officeart/2005/8/layout/list1"/>
    <dgm:cxn modelId="{EB7595DD-A3E7-409D-B782-FA1BCAC70956}" type="presParOf" srcId="{5C330457-03E6-4380-92ED-135F54689EE0}" destId="{46C80AFC-E9BA-4331-86FE-713D35812FA8}" srcOrd="1" destOrd="0" presId="urn:microsoft.com/office/officeart/2005/8/layout/list1"/>
    <dgm:cxn modelId="{ABC0DD3B-DB86-4D59-A297-B11EAC1DA97F}" type="presParOf" srcId="{A3DAD829-9B35-435A-93AC-89DA9C702200}" destId="{9F32E5F8-E38F-4B30-8F5F-4A68C6FA991A}" srcOrd="9" destOrd="0" presId="urn:microsoft.com/office/officeart/2005/8/layout/list1"/>
    <dgm:cxn modelId="{61FAEF24-8093-4BCA-93FD-C9089C5C49BF}" type="presParOf" srcId="{A3DAD829-9B35-435A-93AC-89DA9C702200}" destId="{66244FD9-E6D8-45B0-9EA8-89559F2B87E3}"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61FDC3-BB40-4124-894B-4759FDD12B6A}">
      <dsp:nvSpPr>
        <dsp:cNvPr id="0" name=""/>
        <dsp:cNvSpPr/>
      </dsp:nvSpPr>
      <dsp:spPr>
        <a:xfrm>
          <a:off x="0" y="15514"/>
          <a:ext cx="3597852" cy="215871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Submit</a:t>
          </a:r>
        </a:p>
        <a:p>
          <a:pPr marL="228600" lvl="1" indent="-228600" algn="l" defTabSz="889000">
            <a:lnSpc>
              <a:spcPct val="90000"/>
            </a:lnSpc>
            <a:spcBef>
              <a:spcPct val="0"/>
            </a:spcBef>
            <a:spcAft>
              <a:spcPct val="15000"/>
            </a:spcAft>
            <a:buChar char="•"/>
          </a:pPr>
          <a:r>
            <a:rPr lang="en-US" sz="2000" kern="1200" dirty="0"/>
            <a:t>Submit questions or comments to itssimple2023@gmail.com</a:t>
          </a:r>
        </a:p>
      </dsp:txBody>
      <dsp:txXfrm>
        <a:off x="0" y="15514"/>
        <a:ext cx="3597852" cy="2158711"/>
      </dsp:txXfrm>
    </dsp:sp>
    <dsp:sp modelId="{C18CDB44-E110-4A62-9BAC-2BF6A0757DB8}">
      <dsp:nvSpPr>
        <dsp:cNvPr id="0" name=""/>
        <dsp:cNvSpPr/>
      </dsp:nvSpPr>
      <dsp:spPr>
        <a:xfrm>
          <a:off x="3957637" y="15514"/>
          <a:ext cx="3597852" cy="2158711"/>
        </a:xfrm>
        <a:prstGeom prst="rect">
          <a:avLst/>
        </a:prstGeom>
        <a:solidFill>
          <a:schemeClr val="accent5">
            <a:hueOff val="-2623789"/>
            <a:satOff val="17855"/>
            <a:lumOff val="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Read</a:t>
          </a:r>
        </a:p>
        <a:p>
          <a:pPr marL="228600" lvl="1" indent="-228600" algn="l" defTabSz="889000">
            <a:lnSpc>
              <a:spcPct val="90000"/>
            </a:lnSpc>
            <a:spcBef>
              <a:spcPct val="0"/>
            </a:spcBef>
            <a:spcAft>
              <a:spcPct val="15000"/>
            </a:spcAft>
            <a:buChar char="•"/>
          </a:pPr>
          <a:r>
            <a:rPr lang="en-US" sz="2000" kern="1200" dirty="0"/>
            <a:t>Simple manual session 16  </a:t>
          </a:r>
        </a:p>
      </dsp:txBody>
      <dsp:txXfrm>
        <a:off x="3957637" y="15514"/>
        <a:ext cx="3597852" cy="2158711"/>
      </dsp:txXfrm>
    </dsp:sp>
    <dsp:sp modelId="{D67331B0-2053-415A-88CB-8F3C2983D14B}">
      <dsp:nvSpPr>
        <dsp:cNvPr id="0" name=""/>
        <dsp:cNvSpPr/>
      </dsp:nvSpPr>
      <dsp:spPr>
        <a:xfrm>
          <a:off x="7915274" y="15514"/>
          <a:ext cx="3597852" cy="2158711"/>
        </a:xfrm>
        <a:prstGeom prst="rect">
          <a:avLst/>
        </a:prstGeom>
        <a:solidFill>
          <a:schemeClr val="accent5">
            <a:hueOff val="-5247578"/>
            <a:satOff val="35711"/>
            <a:lumOff val="15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Do</a:t>
          </a:r>
        </a:p>
        <a:p>
          <a:pPr marL="228600" lvl="1" indent="-228600" algn="l" defTabSz="889000">
            <a:lnSpc>
              <a:spcPct val="90000"/>
            </a:lnSpc>
            <a:spcBef>
              <a:spcPct val="0"/>
            </a:spcBef>
            <a:spcAft>
              <a:spcPct val="15000"/>
            </a:spcAft>
            <a:buChar char="•"/>
          </a:pPr>
          <a:r>
            <a:rPr lang="en-US" sz="2000" kern="1200" dirty="0"/>
            <a:t>Do at least 2 rational mind remediations </a:t>
          </a:r>
        </a:p>
      </dsp:txBody>
      <dsp:txXfrm>
        <a:off x="7915274" y="15514"/>
        <a:ext cx="3597852" cy="2158711"/>
      </dsp:txXfrm>
    </dsp:sp>
    <dsp:sp modelId="{03BE9E25-D083-4F9F-9B93-ADEA1AAC5EEB}">
      <dsp:nvSpPr>
        <dsp:cNvPr id="0" name=""/>
        <dsp:cNvSpPr/>
      </dsp:nvSpPr>
      <dsp:spPr>
        <a:xfrm>
          <a:off x="0" y="2534010"/>
          <a:ext cx="3597852" cy="2158711"/>
        </a:xfrm>
        <a:prstGeom prst="rect">
          <a:avLst/>
        </a:prstGeom>
        <a:solidFill>
          <a:schemeClr val="accent5">
            <a:hueOff val="-7871367"/>
            <a:satOff val="53566"/>
            <a:lumOff val="23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Continue</a:t>
          </a:r>
        </a:p>
        <a:p>
          <a:pPr marL="228600" lvl="1" indent="-228600" algn="l" defTabSz="889000">
            <a:lnSpc>
              <a:spcPct val="90000"/>
            </a:lnSpc>
            <a:spcBef>
              <a:spcPct val="0"/>
            </a:spcBef>
            <a:spcAft>
              <a:spcPct val="15000"/>
            </a:spcAft>
            <a:buChar char="•"/>
          </a:pPr>
          <a:r>
            <a:rPr lang="en-US" sz="2000" kern="1200" dirty="0"/>
            <a:t>Continue reviewing and practicing your crisis plans, diary cards and holes analysis </a:t>
          </a:r>
        </a:p>
      </dsp:txBody>
      <dsp:txXfrm>
        <a:off x="0" y="2534010"/>
        <a:ext cx="3597852" cy="2158711"/>
      </dsp:txXfrm>
    </dsp:sp>
    <dsp:sp modelId="{1B993F68-F7C7-4701-929A-2D8C4D72BBB7}">
      <dsp:nvSpPr>
        <dsp:cNvPr id="0" name=""/>
        <dsp:cNvSpPr/>
      </dsp:nvSpPr>
      <dsp:spPr>
        <a:xfrm>
          <a:off x="3957637" y="2534010"/>
          <a:ext cx="3597852" cy="2158711"/>
        </a:xfrm>
        <a:prstGeom prst="rect">
          <a:avLst/>
        </a:prstGeom>
        <a:solidFill>
          <a:schemeClr val="accent5">
            <a:hueOff val="-10495156"/>
            <a:satOff val="71422"/>
            <a:lumOff val="31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Continue</a:t>
          </a:r>
        </a:p>
        <a:p>
          <a:pPr marL="228600" lvl="1" indent="-228600" algn="l" defTabSz="889000">
            <a:lnSpc>
              <a:spcPct val="90000"/>
            </a:lnSpc>
            <a:spcBef>
              <a:spcPct val="0"/>
            </a:spcBef>
            <a:spcAft>
              <a:spcPct val="15000"/>
            </a:spcAft>
            <a:buChar char="•"/>
          </a:pPr>
          <a:r>
            <a:rPr lang="en-US" sz="2000" kern="1200" dirty="0"/>
            <a:t>Continue tracking all the skills you’ve learned using your skills lists.</a:t>
          </a:r>
        </a:p>
        <a:p>
          <a:pPr marL="228600" lvl="1" indent="-228600" algn="l" defTabSz="889000">
            <a:lnSpc>
              <a:spcPct val="90000"/>
            </a:lnSpc>
            <a:spcBef>
              <a:spcPct val="0"/>
            </a:spcBef>
            <a:spcAft>
              <a:spcPct val="15000"/>
            </a:spcAft>
            <a:buChar char="•"/>
          </a:pPr>
          <a:endParaRPr lang="en-US" sz="2000" kern="1200" dirty="0"/>
        </a:p>
      </dsp:txBody>
      <dsp:txXfrm>
        <a:off x="3957637" y="2534010"/>
        <a:ext cx="3597852" cy="2158711"/>
      </dsp:txXfrm>
    </dsp:sp>
    <dsp:sp modelId="{F3B0BFE8-E0CF-466A-AB21-1CE672A7CE1D}">
      <dsp:nvSpPr>
        <dsp:cNvPr id="0" name=""/>
        <dsp:cNvSpPr/>
      </dsp:nvSpPr>
      <dsp:spPr>
        <a:xfrm>
          <a:off x="7915274" y="2534010"/>
          <a:ext cx="3597852" cy="2158711"/>
        </a:xfrm>
        <a:prstGeom prst="rect">
          <a:avLst/>
        </a:prstGeom>
        <a:solidFill>
          <a:schemeClr val="accent5">
            <a:hueOff val="-13118945"/>
            <a:satOff val="89277"/>
            <a:lumOff val="39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Review </a:t>
          </a:r>
        </a:p>
        <a:p>
          <a:pPr marL="0" lvl="0" indent="0" algn="ctr" defTabSz="889000">
            <a:lnSpc>
              <a:spcPct val="90000"/>
            </a:lnSpc>
            <a:spcBef>
              <a:spcPct val="0"/>
            </a:spcBef>
            <a:spcAft>
              <a:spcPct val="35000"/>
            </a:spcAft>
            <a:buNone/>
          </a:pPr>
          <a:r>
            <a:rPr lang="en-US" sz="2000" kern="1200" dirty="0"/>
            <a:t>the homework habits checklist each week. If there’s an item that you haven’t checked on the list, consider setting a goal to do it(you don’t have to come to the homework group to do that)</a:t>
          </a:r>
        </a:p>
      </dsp:txBody>
      <dsp:txXfrm>
        <a:off x="7915274" y="2534010"/>
        <a:ext cx="3597852" cy="21587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282B4A-9619-44F3-B13F-22C9F215D7BE}">
      <dsp:nvSpPr>
        <dsp:cNvPr id="0" name=""/>
        <dsp:cNvSpPr/>
      </dsp:nvSpPr>
      <dsp:spPr>
        <a:xfrm>
          <a:off x="0" y="571895"/>
          <a:ext cx="5659143" cy="7654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9212" tIns="291592" rIns="439212" bIns="99568" numCol="1" spcCol="1270" anchor="t" anchorCtr="0">
          <a:noAutofit/>
        </a:bodyPr>
        <a:lstStyle/>
        <a:p>
          <a:pPr marL="114300" lvl="1" indent="-114300" algn="l" defTabSz="622300">
            <a:lnSpc>
              <a:spcPct val="90000"/>
            </a:lnSpc>
            <a:spcBef>
              <a:spcPct val="0"/>
            </a:spcBef>
            <a:spcAft>
              <a:spcPct val="15000"/>
            </a:spcAft>
            <a:buChar char="•"/>
          </a:pPr>
          <a:r>
            <a:rPr lang="en-CA" sz="1400" kern="1200" dirty="0"/>
            <a:t>Interprets emotional information into a narrative</a:t>
          </a:r>
        </a:p>
      </dsp:txBody>
      <dsp:txXfrm>
        <a:off x="0" y="571895"/>
        <a:ext cx="5659143" cy="765450"/>
      </dsp:txXfrm>
    </dsp:sp>
    <dsp:sp modelId="{C49562FB-E57A-4737-87F8-7B7A35497571}">
      <dsp:nvSpPr>
        <dsp:cNvPr id="0" name=""/>
        <dsp:cNvSpPr/>
      </dsp:nvSpPr>
      <dsp:spPr>
        <a:xfrm>
          <a:off x="365130" y="248248"/>
          <a:ext cx="3961400" cy="4780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731" tIns="0" rIns="149731" bIns="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bg1"/>
              </a:solidFill>
            </a:rPr>
            <a:t>Cognitive center- cerebral cortex</a:t>
          </a:r>
          <a:endParaRPr lang="en-CA" sz="1400" kern="1200" dirty="0">
            <a:solidFill>
              <a:schemeClr val="bg1"/>
            </a:solidFill>
          </a:endParaRPr>
        </a:p>
      </dsp:txBody>
      <dsp:txXfrm>
        <a:off x="388466" y="271584"/>
        <a:ext cx="3914728" cy="431366"/>
      </dsp:txXfrm>
    </dsp:sp>
    <dsp:sp modelId="{00F4905F-FC45-4413-9B80-A93B59856752}">
      <dsp:nvSpPr>
        <dsp:cNvPr id="0" name=""/>
        <dsp:cNvSpPr/>
      </dsp:nvSpPr>
      <dsp:spPr>
        <a:xfrm>
          <a:off x="0" y="2833554"/>
          <a:ext cx="5659143" cy="80952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9212" tIns="291592" rIns="439212" bIns="99568" numCol="1" spcCol="1270" anchor="t" anchorCtr="0">
          <a:noAutofit/>
        </a:bodyPr>
        <a:lstStyle/>
        <a:p>
          <a:pPr marL="114300" lvl="1" indent="-114300" algn="l" defTabSz="622300">
            <a:lnSpc>
              <a:spcPct val="90000"/>
            </a:lnSpc>
            <a:spcBef>
              <a:spcPct val="0"/>
            </a:spcBef>
            <a:spcAft>
              <a:spcPct val="15000"/>
            </a:spcAft>
            <a:buChar char="•"/>
          </a:pPr>
          <a:r>
            <a:rPr lang="en-CA" sz="1400" kern="1200" dirty="0"/>
            <a:t>Integrates information from body (ANS) and the environment (senses) producing a quick emotional response</a:t>
          </a:r>
        </a:p>
      </dsp:txBody>
      <dsp:txXfrm>
        <a:off x="0" y="2833554"/>
        <a:ext cx="5659143" cy="809527"/>
      </dsp:txXfrm>
    </dsp:sp>
    <dsp:sp modelId="{63476D6B-AB91-40C6-B015-D8EB8A69F3E0}">
      <dsp:nvSpPr>
        <dsp:cNvPr id="0" name=""/>
        <dsp:cNvSpPr/>
      </dsp:nvSpPr>
      <dsp:spPr>
        <a:xfrm>
          <a:off x="299674" y="2473624"/>
          <a:ext cx="3961400" cy="531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731" tIns="0" rIns="149731" bIns="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bg1"/>
              </a:solidFill>
            </a:rPr>
            <a:t>Emotional - limbic system, brainstem</a:t>
          </a:r>
          <a:endParaRPr lang="en-CA" sz="1400" kern="1200" dirty="0">
            <a:solidFill>
              <a:schemeClr val="bg1"/>
            </a:solidFill>
          </a:endParaRPr>
        </a:p>
      </dsp:txBody>
      <dsp:txXfrm>
        <a:off x="325613" y="2499563"/>
        <a:ext cx="3909522" cy="479482"/>
      </dsp:txXfrm>
    </dsp:sp>
    <dsp:sp modelId="{66244FD9-E6D8-45B0-9EA8-89559F2B87E3}">
      <dsp:nvSpPr>
        <dsp:cNvPr id="0" name=""/>
        <dsp:cNvSpPr/>
      </dsp:nvSpPr>
      <dsp:spPr>
        <a:xfrm>
          <a:off x="0" y="5378367"/>
          <a:ext cx="5659143" cy="109458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9212" tIns="291592" rIns="439212" bIns="99568" numCol="1" spcCol="1270" anchor="t" anchorCtr="0">
          <a:noAutofit/>
        </a:bodyPr>
        <a:lstStyle/>
        <a:p>
          <a:pPr marL="114300" lvl="1" indent="-114300" algn="l" defTabSz="622300">
            <a:lnSpc>
              <a:spcPct val="90000"/>
            </a:lnSpc>
            <a:spcBef>
              <a:spcPct val="0"/>
            </a:spcBef>
            <a:spcAft>
              <a:spcPct val="15000"/>
            </a:spcAft>
            <a:buChar char="•"/>
          </a:pPr>
          <a:r>
            <a:rPr lang="en-CA" sz="1400" kern="1200" dirty="0"/>
            <a:t>“Body memory” in the form of autonomic baseline tone and reactivity(autonomic nervous system)</a:t>
          </a:r>
        </a:p>
      </dsp:txBody>
      <dsp:txXfrm>
        <a:off x="0" y="5378367"/>
        <a:ext cx="5659143" cy="1094580"/>
      </dsp:txXfrm>
    </dsp:sp>
    <dsp:sp modelId="{46C80AFC-E9BA-4331-86FE-713D35812FA8}">
      <dsp:nvSpPr>
        <dsp:cNvPr id="0" name=""/>
        <dsp:cNvSpPr/>
      </dsp:nvSpPr>
      <dsp:spPr>
        <a:xfrm>
          <a:off x="271887" y="4918516"/>
          <a:ext cx="3961400" cy="531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731" tIns="0" rIns="149731" bIns="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bg1"/>
              </a:solidFill>
            </a:rPr>
            <a:t>Somatic- autonomic nervous system</a:t>
          </a:r>
          <a:endParaRPr lang="en-CA" sz="1400" kern="1200" dirty="0">
            <a:solidFill>
              <a:schemeClr val="bg1"/>
            </a:solidFill>
          </a:endParaRPr>
        </a:p>
      </dsp:txBody>
      <dsp:txXfrm>
        <a:off x="297826" y="4944455"/>
        <a:ext cx="3909522" cy="47948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D9E383-0399-4627-8FA9-BBBAAED78871}" type="datetimeFigureOut">
              <a:rPr lang="en-CA" smtClean="0"/>
              <a:t>2026-01-03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263A66-BF17-4DA9-B4A6-16FBE556C69F}" type="slidenum">
              <a:rPr lang="en-CA" smtClean="0"/>
              <a:t>‹#›</a:t>
            </a:fld>
            <a:endParaRPr lang="en-CA"/>
          </a:p>
        </p:txBody>
      </p:sp>
    </p:spTree>
    <p:extLst>
      <p:ext uri="{BB962C8B-B14F-4D97-AF65-F5344CB8AC3E}">
        <p14:creationId xmlns:p14="http://schemas.microsoft.com/office/powerpoint/2010/main" val="4260154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40B9EDA-6718-4EC5-966B-C568BD4D92CC}" type="slidenum">
              <a:rPr lang="en-CA" smtClean="0"/>
              <a:t>3</a:t>
            </a:fld>
            <a:endParaRPr lang="en-CA"/>
          </a:p>
        </p:txBody>
      </p:sp>
    </p:spTree>
    <p:extLst>
      <p:ext uri="{BB962C8B-B14F-4D97-AF65-F5344CB8AC3E}">
        <p14:creationId xmlns:p14="http://schemas.microsoft.com/office/powerpoint/2010/main" val="244072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Yes, but let's start by defining repetition compulsion…</a:t>
            </a:r>
            <a:endParaRPr lang="en-CA" dirty="0"/>
          </a:p>
        </p:txBody>
      </p:sp>
      <p:sp>
        <p:nvSpPr>
          <p:cNvPr id="4" name="Slide Number Placeholder 3"/>
          <p:cNvSpPr>
            <a:spLocks noGrp="1"/>
          </p:cNvSpPr>
          <p:nvPr>
            <p:ph type="sldNum" sz="quarter" idx="5"/>
          </p:nvPr>
        </p:nvSpPr>
        <p:spPr/>
        <p:txBody>
          <a:bodyPr/>
          <a:lstStyle/>
          <a:p>
            <a:fld id="{DADB680D-9C01-4A59-A328-3D16882DF915}" type="slidenum">
              <a:rPr lang="en-CA" smtClean="0"/>
              <a:t>99</a:t>
            </a:fld>
            <a:endParaRPr lang="en-CA"/>
          </a:p>
        </p:txBody>
      </p:sp>
    </p:spTree>
    <p:extLst>
      <p:ext uri="{BB962C8B-B14F-4D97-AF65-F5344CB8AC3E}">
        <p14:creationId xmlns:p14="http://schemas.microsoft.com/office/powerpoint/2010/main" val="2967429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FA08D4A-FBD4-4BFE-B2CE-786BAE5887B5}" type="slidenum">
              <a:rPr lang="en-CA" smtClean="0"/>
              <a:t>13</a:t>
            </a:fld>
            <a:endParaRPr lang="en-CA"/>
          </a:p>
        </p:txBody>
      </p:sp>
    </p:spTree>
    <p:extLst>
      <p:ext uri="{BB962C8B-B14F-4D97-AF65-F5344CB8AC3E}">
        <p14:creationId xmlns:p14="http://schemas.microsoft.com/office/powerpoint/2010/main" val="4175898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FA08D4A-FBD4-4BFE-B2CE-786BAE5887B5}" type="slidenum">
              <a:rPr lang="en-CA" smtClean="0"/>
              <a:t>14</a:t>
            </a:fld>
            <a:endParaRPr lang="en-CA"/>
          </a:p>
        </p:txBody>
      </p:sp>
    </p:spTree>
    <p:extLst>
      <p:ext uri="{BB962C8B-B14F-4D97-AF65-F5344CB8AC3E}">
        <p14:creationId xmlns:p14="http://schemas.microsoft.com/office/powerpoint/2010/main" val="2065438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Before we talk about the developmental maturational model let's define a few terms that we will be using.</a:t>
            </a:r>
            <a:endParaRPr lang="en-CA" dirty="0"/>
          </a:p>
        </p:txBody>
      </p:sp>
      <p:sp>
        <p:nvSpPr>
          <p:cNvPr id="4" name="Slide Number Placeholder 3"/>
          <p:cNvSpPr>
            <a:spLocks noGrp="1"/>
          </p:cNvSpPr>
          <p:nvPr>
            <p:ph type="sldNum" sz="quarter" idx="5"/>
          </p:nvPr>
        </p:nvSpPr>
        <p:spPr/>
        <p:txBody>
          <a:bodyPr/>
          <a:lstStyle/>
          <a:p>
            <a:fld id="{DADB680D-9C01-4A59-A328-3D16882DF915}" type="slidenum">
              <a:rPr lang="en-CA" smtClean="0"/>
              <a:t>32</a:t>
            </a:fld>
            <a:endParaRPr lang="en-CA"/>
          </a:p>
        </p:txBody>
      </p:sp>
    </p:spTree>
    <p:extLst>
      <p:ext uri="{BB962C8B-B14F-4D97-AF65-F5344CB8AC3E}">
        <p14:creationId xmlns:p14="http://schemas.microsoft.com/office/powerpoint/2010/main" val="3661790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How do secure, anxious, and avoidant infants process information differently?</a:t>
            </a:r>
            <a:endParaRPr lang="en-CA" dirty="0"/>
          </a:p>
        </p:txBody>
      </p:sp>
      <p:sp>
        <p:nvSpPr>
          <p:cNvPr id="4" name="Slide Number Placeholder 3"/>
          <p:cNvSpPr>
            <a:spLocks noGrp="1"/>
          </p:cNvSpPr>
          <p:nvPr>
            <p:ph type="sldNum" sz="quarter" idx="5"/>
          </p:nvPr>
        </p:nvSpPr>
        <p:spPr/>
        <p:txBody>
          <a:bodyPr/>
          <a:lstStyle/>
          <a:p>
            <a:fld id="{DADB680D-9C01-4A59-A328-3D16882DF915}" type="slidenum">
              <a:rPr lang="en-CA" smtClean="0"/>
              <a:t>69</a:t>
            </a:fld>
            <a:endParaRPr lang="en-CA"/>
          </a:p>
        </p:txBody>
      </p:sp>
    </p:spTree>
    <p:extLst>
      <p:ext uri="{BB962C8B-B14F-4D97-AF65-F5344CB8AC3E}">
        <p14:creationId xmlns:p14="http://schemas.microsoft.com/office/powerpoint/2010/main" val="4136842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It is in the preschool years that the developmental maturational model goes beyond the A,B,C,D model and introduces two new attachment adaptations.</a:t>
            </a:r>
            <a:endParaRPr lang="en-CA" dirty="0"/>
          </a:p>
        </p:txBody>
      </p:sp>
      <p:sp>
        <p:nvSpPr>
          <p:cNvPr id="4" name="Slide Number Placeholder 3"/>
          <p:cNvSpPr>
            <a:spLocks noGrp="1"/>
          </p:cNvSpPr>
          <p:nvPr>
            <p:ph type="sldNum" sz="quarter" idx="5"/>
          </p:nvPr>
        </p:nvSpPr>
        <p:spPr/>
        <p:txBody>
          <a:bodyPr/>
          <a:lstStyle/>
          <a:p>
            <a:fld id="{DADB680D-9C01-4A59-A328-3D16882DF915}" type="slidenum">
              <a:rPr lang="en-CA" smtClean="0"/>
              <a:t>72</a:t>
            </a:fld>
            <a:endParaRPr lang="en-CA"/>
          </a:p>
        </p:txBody>
      </p:sp>
    </p:spTree>
    <p:extLst>
      <p:ext uri="{BB962C8B-B14F-4D97-AF65-F5344CB8AC3E}">
        <p14:creationId xmlns:p14="http://schemas.microsoft.com/office/powerpoint/2010/main" val="270894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In the school years developmental maturational model introduces one new adaptation punitive/seductive.</a:t>
            </a:r>
            <a:endParaRPr lang="en-CA" dirty="0"/>
          </a:p>
        </p:txBody>
      </p:sp>
      <p:sp>
        <p:nvSpPr>
          <p:cNvPr id="4" name="Slide Number Placeholder 3"/>
          <p:cNvSpPr>
            <a:spLocks noGrp="1"/>
          </p:cNvSpPr>
          <p:nvPr>
            <p:ph type="sldNum" sz="quarter" idx="5"/>
          </p:nvPr>
        </p:nvSpPr>
        <p:spPr/>
        <p:txBody>
          <a:bodyPr/>
          <a:lstStyle/>
          <a:p>
            <a:fld id="{DADB680D-9C01-4A59-A328-3D16882DF915}" type="slidenum">
              <a:rPr lang="en-CA" smtClean="0"/>
              <a:t>76</a:t>
            </a:fld>
            <a:endParaRPr lang="en-CA"/>
          </a:p>
        </p:txBody>
      </p:sp>
    </p:spTree>
    <p:extLst>
      <p:ext uri="{BB962C8B-B14F-4D97-AF65-F5344CB8AC3E}">
        <p14:creationId xmlns:p14="http://schemas.microsoft.com/office/powerpoint/2010/main" val="2072955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In puberty the developmental maturational model introduces one new strategy compulsively self-reliant/promiscuous.</a:t>
            </a:r>
            <a:endParaRPr lang="en-CA" dirty="0"/>
          </a:p>
        </p:txBody>
      </p:sp>
      <p:sp>
        <p:nvSpPr>
          <p:cNvPr id="4" name="Slide Number Placeholder 3"/>
          <p:cNvSpPr>
            <a:spLocks noGrp="1"/>
          </p:cNvSpPr>
          <p:nvPr>
            <p:ph type="sldNum" sz="quarter" idx="5"/>
          </p:nvPr>
        </p:nvSpPr>
        <p:spPr/>
        <p:txBody>
          <a:bodyPr/>
          <a:lstStyle/>
          <a:p>
            <a:fld id="{DADB680D-9C01-4A59-A328-3D16882DF915}" type="slidenum">
              <a:rPr lang="en-CA" smtClean="0"/>
              <a:t>80</a:t>
            </a:fld>
            <a:endParaRPr lang="en-CA"/>
          </a:p>
        </p:txBody>
      </p:sp>
    </p:spTree>
    <p:extLst>
      <p:ext uri="{BB962C8B-B14F-4D97-AF65-F5344CB8AC3E}">
        <p14:creationId xmlns:p14="http://schemas.microsoft.com/office/powerpoint/2010/main" val="1858913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In adult hood the developmental maturational model introduces four new strategies delusional idealization/externally assembled self, menacing/paranoid, and psychopathy.</a:t>
            </a:r>
            <a:endParaRPr lang="en-CA" dirty="0"/>
          </a:p>
        </p:txBody>
      </p:sp>
      <p:sp>
        <p:nvSpPr>
          <p:cNvPr id="4" name="Slide Number Placeholder 3"/>
          <p:cNvSpPr>
            <a:spLocks noGrp="1"/>
          </p:cNvSpPr>
          <p:nvPr>
            <p:ph type="sldNum" sz="quarter" idx="5"/>
          </p:nvPr>
        </p:nvSpPr>
        <p:spPr/>
        <p:txBody>
          <a:bodyPr/>
          <a:lstStyle/>
          <a:p>
            <a:fld id="{DADB680D-9C01-4A59-A328-3D16882DF915}" type="slidenum">
              <a:rPr lang="en-CA" smtClean="0"/>
              <a:t>84</a:t>
            </a:fld>
            <a:endParaRPr lang="en-CA"/>
          </a:p>
        </p:txBody>
      </p:sp>
    </p:spTree>
    <p:extLst>
      <p:ext uri="{BB962C8B-B14F-4D97-AF65-F5344CB8AC3E}">
        <p14:creationId xmlns:p14="http://schemas.microsoft.com/office/powerpoint/2010/main" val="1595975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D033201-6462-4E7C-B955-EB45B791AFA4}" type="datetime1">
              <a:rPr lang="en-CA" smtClean="0"/>
              <a:t>2026-01-03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D13EBD4-6A3E-4AC0-8766-41B9CBCAB7E4}" type="slidenum">
              <a:rPr lang="en-CA" smtClean="0"/>
              <a:t>‹#›</a:t>
            </a:fld>
            <a:endParaRPr lang="en-CA"/>
          </a:p>
        </p:txBody>
      </p:sp>
    </p:spTree>
    <p:extLst>
      <p:ext uri="{BB962C8B-B14F-4D97-AF65-F5344CB8AC3E}">
        <p14:creationId xmlns:p14="http://schemas.microsoft.com/office/powerpoint/2010/main" val="2456520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97754C-40CF-45CC-8518-86DF6BC30EAE}" type="datetime1">
              <a:rPr lang="en-CA" smtClean="0"/>
              <a:t>2026-01-03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D13EBD4-6A3E-4AC0-8766-41B9CBCAB7E4}" type="slidenum">
              <a:rPr lang="en-CA" smtClean="0"/>
              <a:t>‹#›</a:t>
            </a:fld>
            <a:endParaRPr lang="en-CA"/>
          </a:p>
        </p:txBody>
      </p:sp>
    </p:spTree>
    <p:extLst>
      <p:ext uri="{BB962C8B-B14F-4D97-AF65-F5344CB8AC3E}">
        <p14:creationId xmlns:p14="http://schemas.microsoft.com/office/powerpoint/2010/main" val="1861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8AF6171E-BB0D-4F9F-A567-5045A4E66DEB}" type="datetime1">
              <a:rPr lang="en-CA" smtClean="0"/>
              <a:t>2026-01-03</a:t>
            </a:fld>
            <a:endParaRPr lang="en-CA"/>
          </a:p>
        </p:txBody>
      </p:sp>
      <p:sp>
        <p:nvSpPr>
          <p:cNvPr id="5" name="Footer Placeholder 4"/>
          <p:cNvSpPr>
            <a:spLocks noGrp="1"/>
          </p:cNvSpPr>
          <p:nvPr>
            <p:ph type="ftr" sz="quarter" idx="11"/>
          </p:nvPr>
        </p:nvSpPr>
        <p:spPr>
          <a:xfrm>
            <a:off x="3776135" y="6422854"/>
            <a:ext cx="4279669" cy="365125"/>
          </a:xfrm>
        </p:spPr>
        <p:txBody>
          <a:bodyPr/>
          <a:lstStyle/>
          <a:p>
            <a:endParaRPr lang="en-CA"/>
          </a:p>
        </p:txBody>
      </p:sp>
      <p:sp>
        <p:nvSpPr>
          <p:cNvPr id="6" name="Slide Number Placeholder 5"/>
          <p:cNvSpPr>
            <a:spLocks noGrp="1"/>
          </p:cNvSpPr>
          <p:nvPr>
            <p:ph type="sldNum" sz="quarter" idx="12"/>
          </p:nvPr>
        </p:nvSpPr>
        <p:spPr>
          <a:xfrm>
            <a:off x="8073048" y="6422854"/>
            <a:ext cx="879759" cy="365125"/>
          </a:xfrm>
        </p:spPr>
        <p:txBody>
          <a:bodyPr/>
          <a:lstStyle/>
          <a:p>
            <a:fld id="{5D13EBD4-6A3E-4AC0-8766-41B9CBCAB7E4}" type="slidenum">
              <a:rPr lang="en-CA" smtClean="0"/>
              <a:t>‹#›</a:t>
            </a:fld>
            <a:endParaRPr lang="en-CA"/>
          </a:p>
        </p:txBody>
      </p:sp>
    </p:spTree>
    <p:extLst>
      <p:ext uri="{BB962C8B-B14F-4D97-AF65-F5344CB8AC3E}">
        <p14:creationId xmlns:p14="http://schemas.microsoft.com/office/powerpoint/2010/main" val="3750321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A5177B-108C-413D-8F31-392977A92761}" type="datetime1">
              <a:rPr lang="en-CA" smtClean="0"/>
              <a:t>2026-01-03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D13EBD4-6A3E-4AC0-8766-41B9CBCAB7E4}" type="slidenum">
              <a:rPr lang="en-CA" smtClean="0"/>
              <a:t>‹#›</a:t>
            </a:fld>
            <a:endParaRPr lang="en-CA"/>
          </a:p>
        </p:txBody>
      </p:sp>
    </p:spTree>
    <p:extLst>
      <p:ext uri="{BB962C8B-B14F-4D97-AF65-F5344CB8AC3E}">
        <p14:creationId xmlns:p14="http://schemas.microsoft.com/office/powerpoint/2010/main" val="1939289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EA1126C9-CC2A-4FAF-AD6E-993BEB31DB75}" type="datetime1">
              <a:rPr lang="en-CA" smtClean="0"/>
              <a:t>2026-01-03</a:t>
            </a:fld>
            <a:endParaRPr lang="en-CA"/>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CA"/>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5D13EBD4-6A3E-4AC0-8766-41B9CBCAB7E4}" type="slidenum">
              <a:rPr lang="en-CA" smtClean="0"/>
              <a:t>‹#›</a:t>
            </a:fld>
            <a:endParaRPr lang="en-CA"/>
          </a:p>
        </p:txBody>
      </p:sp>
    </p:spTree>
    <p:extLst>
      <p:ext uri="{BB962C8B-B14F-4D97-AF65-F5344CB8AC3E}">
        <p14:creationId xmlns:p14="http://schemas.microsoft.com/office/powerpoint/2010/main" val="208501198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1647E9-5DF5-4DC1-A259-F4A57B53013A}" type="datetime1">
              <a:rPr lang="en-CA" smtClean="0"/>
              <a:t>2026-01-03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D13EBD4-6A3E-4AC0-8766-41B9CBCAB7E4}" type="slidenum">
              <a:rPr lang="en-CA" smtClean="0"/>
              <a:t>‹#›</a:t>
            </a:fld>
            <a:endParaRPr lang="en-CA"/>
          </a:p>
        </p:txBody>
      </p:sp>
    </p:spTree>
    <p:extLst>
      <p:ext uri="{BB962C8B-B14F-4D97-AF65-F5344CB8AC3E}">
        <p14:creationId xmlns:p14="http://schemas.microsoft.com/office/powerpoint/2010/main" val="3115865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E70A69F-5804-481A-B7DF-404747C67B7D}" type="datetime1">
              <a:rPr lang="en-CA" smtClean="0"/>
              <a:t>2026-01-03</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5D13EBD4-6A3E-4AC0-8766-41B9CBCAB7E4}" type="slidenum">
              <a:rPr lang="en-CA" smtClean="0"/>
              <a:t>‹#›</a:t>
            </a:fld>
            <a:endParaRPr lang="en-CA"/>
          </a:p>
        </p:txBody>
      </p:sp>
    </p:spTree>
    <p:extLst>
      <p:ext uri="{BB962C8B-B14F-4D97-AF65-F5344CB8AC3E}">
        <p14:creationId xmlns:p14="http://schemas.microsoft.com/office/powerpoint/2010/main" val="4192033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F6B813A-D54B-4ACE-BF87-49E61AA6BAB5}" type="datetime1">
              <a:rPr lang="en-CA" smtClean="0"/>
              <a:t>2026-01-03</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5D13EBD4-6A3E-4AC0-8766-41B9CBCAB7E4}" type="slidenum">
              <a:rPr lang="en-CA" smtClean="0"/>
              <a:t>‹#›</a:t>
            </a:fld>
            <a:endParaRPr lang="en-CA"/>
          </a:p>
        </p:txBody>
      </p:sp>
    </p:spTree>
    <p:extLst>
      <p:ext uri="{BB962C8B-B14F-4D97-AF65-F5344CB8AC3E}">
        <p14:creationId xmlns:p14="http://schemas.microsoft.com/office/powerpoint/2010/main" val="189619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7FB54A-81E2-4711-9154-AF38BC4921C2}" type="datetime1">
              <a:rPr lang="en-CA" smtClean="0"/>
              <a:t>2026-01-03</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5D13EBD4-6A3E-4AC0-8766-41B9CBCAB7E4}" type="slidenum">
              <a:rPr lang="en-CA" smtClean="0"/>
              <a:t>‹#›</a:t>
            </a:fld>
            <a:endParaRPr lang="en-CA"/>
          </a:p>
        </p:txBody>
      </p:sp>
    </p:spTree>
    <p:extLst>
      <p:ext uri="{BB962C8B-B14F-4D97-AF65-F5344CB8AC3E}">
        <p14:creationId xmlns:p14="http://schemas.microsoft.com/office/powerpoint/2010/main" val="719834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604FCE-66EF-4948-AEBC-9CD048B6ED02}" type="datetime1">
              <a:rPr lang="en-CA" smtClean="0"/>
              <a:t>2026-01-03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D13EBD4-6A3E-4AC0-8766-41B9CBCAB7E4}" type="slidenum">
              <a:rPr lang="en-CA" smtClean="0"/>
              <a:t>‹#›</a:t>
            </a:fld>
            <a:endParaRPr lang="en-CA"/>
          </a:p>
        </p:txBody>
      </p:sp>
    </p:spTree>
    <p:extLst>
      <p:ext uri="{BB962C8B-B14F-4D97-AF65-F5344CB8AC3E}">
        <p14:creationId xmlns:p14="http://schemas.microsoft.com/office/powerpoint/2010/main" val="1581591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2F853B-FA23-48B5-A0D4-B8AF0F2C318F}" type="datetime1">
              <a:rPr lang="en-CA" smtClean="0"/>
              <a:t>2026-01-03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D13EBD4-6A3E-4AC0-8766-41B9CBCAB7E4}" type="slidenum">
              <a:rPr lang="en-CA" smtClean="0"/>
              <a:t>‹#›</a:t>
            </a:fld>
            <a:endParaRPr lang="en-CA"/>
          </a:p>
        </p:txBody>
      </p:sp>
    </p:spTree>
    <p:extLst>
      <p:ext uri="{BB962C8B-B14F-4D97-AF65-F5344CB8AC3E}">
        <p14:creationId xmlns:p14="http://schemas.microsoft.com/office/powerpoint/2010/main" val="1229904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D730E172-0D7B-4D8E-87C0-6BBCE853EE98}" type="datetime1">
              <a:rPr lang="en-CA" smtClean="0"/>
              <a:t>2026-01-03</a:t>
            </a:fld>
            <a:endParaRPr lang="en-CA"/>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CA"/>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5D13EBD4-6A3E-4AC0-8766-41B9CBCAB7E4}" type="slidenum">
              <a:rPr lang="en-CA" smtClean="0"/>
              <a:t>‹#›</a:t>
            </a:fld>
            <a:endParaRPr lang="en-CA"/>
          </a:p>
        </p:txBody>
      </p:sp>
    </p:spTree>
    <p:extLst>
      <p:ext uri="{BB962C8B-B14F-4D97-AF65-F5344CB8AC3E}">
        <p14:creationId xmlns:p14="http://schemas.microsoft.com/office/powerpoint/2010/main" val="155604672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video" Target="https://www.youtube.com/embed/dsmfIAyiois?feature=oembed"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1.xml"/><Relationship Id="rId1" Type="http://schemas.openxmlformats.org/officeDocument/2006/relationships/video" Target="https://www.youtube.com/embed/usxOTkF0UTA?feature=oembed"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7.xml"/><Relationship Id="rId1" Type="http://schemas.openxmlformats.org/officeDocument/2006/relationships/video" Target="https://www.youtube.com/embed/5DTIzzf6ncg?feature=oembed"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7.xml"/><Relationship Id="rId1" Type="http://schemas.openxmlformats.org/officeDocument/2006/relationships/video" Target="https://www.youtube.com/embed/WjOowWxOXCg?feature=oembed"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1.xml"/><Relationship Id="rId1" Type="http://schemas.openxmlformats.org/officeDocument/2006/relationships/video" Target="https://www.youtube.com/embed/tUpkNQVbcOI?feature=oembed"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7.xml"/><Relationship Id="rId1" Type="http://schemas.openxmlformats.org/officeDocument/2006/relationships/video" Target="https://www.youtube.com/embed/Jz55Uk9EH6U?feature=oembed"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7.xml"/><Relationship Id="rId1" Type="http://schemas.openxmlformats.org/officeDocument/2006/relationships/video" Target="https://www.youtube.com/embed/NuIM39dcUs4?feature=oembed"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7.xml"/><Relationship Id="rId1" Type="http://schemas.openxmlformats.org/officeDocument/2006/relationships/video" Target="https://www.youtube.com/embed/-EvvPZFdjyk?feature=oembed" TargetMode="External"/></Relationships>
</file>

<file path=ppt/slides/_rels/slide11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hyperlink" Target="mailto:itssimple2023@gmail.com"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en.wikipedia.org/wiki/Dynamic-maturational_model_of_attachment_and_adaptation"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6.jpeg"/><Relationship Id="rId7" Type="http://schemas.openxmlformats.org/officeDocument/2006/relationships/image" Target="cid:51445438600304750688904" TargetMode="Externa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cid:76315512021788831103889"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6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s://www.simplypsychology.org/repetition-compulsion.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a:extLst>
              <a:ext uri="{FF2B5EF4-FFF2-40B4-BE49-F238E27FC236}">
                <a16:creationId xmlns:a16="http://schemas.microsoft.com/office/drawing/2014/main" id="{CBECFFDC-94DB-4DA3-94FE-22FEDDA8FA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9" name="Picture 8" descr="Cherry blossom with sky in background">
            <a:extLst>
              <a:ext uri="{FF2B5EF4-FFF2-40B4-BE49-F238E27FC236}">
                <a16:creationId xmlns:a16="http://schemas.microsoft.com/office/drawing/2014/main" id="{A3EED938-877A-4BC9-98FD-7BECAE88BC7D}"/>
              </a:ext>
            </a:extLst>
          </p:cNvPr>
          <p:cNvPicPr>
            <a:picLocks noChangeAspect="1"/>
          </p:cNvPicPr>
          <p:nvPr/>
        </p:nvPicPr>
        <p:blipFill rotWithShape="1">
          <a:blip r:embed="rId3"/>
          <a:srcRect t="13904" b="1827"/>
          <a:stretch/>
        </p:blipFill>
        <p:spPr>
          <a:xfrm>
            <a:off x="20" y="10"/>
            <a:ext cx="12191980" cy="6857990"/>
          </a:xfrm>
          <a:prstGeom prst="rect">
            <a:avLst/>
          </a:prstGeom>
        </p:spPr>
      </p:pic>
      <p:pic>
        <p:nvPicPr>
          <p:cNvPr id="107" name="Picture 106">
            <a:extLst>
              <a:ext uri="{FF2B5EF4-FFF2-40B4-BE49-F238E27FC236}">
                <a16:creationId xmlns:a16="http://schemas.microsoft.com/office/drawing/2014/main" id="{F28C5E77-0080-4457-B42A-3E5420A7C8D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9" name="Rectangle 108">
            <a:extLst>
              <a:ext uri="{FF2B5EF4-FFF2-40B4-BE49-F238E27FC236}">
                <a16:creationId xmlns:a16="http://schemas.microsoft.com/office/drawing/2014/main" id="{DE6F2CF7-0423-4CC7-90FD-1FEBA0CA5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712912" y="2125133"/>
            <a:ext cx="8736013" cy="2607734"/>
          </a:xfrm>
          <a:prstGeom prst="rect">
            <a:avLst/>
          </a:prstGeom>
          <a:solidFill>
            <a:schemeClr val="bg1">
              <a:alpha val="7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solidFill>
                <a:schemeClr val="tx1"/>
              </a:solidFill>
            </a:endParaRPr>
          </a:p>
        </p:txBody>
      </p:sp>
      <p:sp>
        <p:nvSpPr>
          <p:cNvPr id="2" name="Title 1">
            <a:extLst>
              <a:ext uri="{FF2B5EF4-FFF2-40B4-BE49-F238E27FC236}">
                <a16:creationId xmlns:a16="http://schemas.microsoft.com/office/drawing/2014/main" id="{315733AF-E71A-4333-B751-32EC77A0B7E4}"/>
              </a:ext>
            </a:extLst>
          </p:cNvPr>
          <p:cNvSpPr>
            <a:spLocks noGrp="1"/>
          </p:cNvSpPr>
          <p:nvPr>
            <p:ph type="ctrTitle" idx="4294967295"/>
          </p:nvPr>
        </p:nvSpPr>
        <p:spPr>
          <a:xfrm>
            <a:off x="1922991" y="2298700"/>
            <a:ext cx="8347076" cy="1595952"/>
          </a:xfrm>
        </p:spPr>
        <p:txBody>
          <a:bodyPr vert="horz" lIns="91440" tIns="45720" rIns="91440" bIns="45720" rtlCol="0" anchor="b">
            <a:normAutofit/>
          </a:bodyPr>
          <a:lstStyle/>
          <a:p>
            <a:pPr algn="ctr">
              <a:lnSpc>
                <a:spcPct val="90000"/>
              </a:lnSpc>
            </a:pPr>
            <a:r>
              <a:rPr lang="en-US" sz="3400" dirty="0">
                <a:solidFill>
                  <a:schemeClr val="tx1"/>
                </a:solidFill>
              </a:rPr>
              <a:t>Welcome BACK! to week 13 of simple</a:t>
            </a:r>
            <a:br>
              <a:rPr lang="en-US" sz="3400" dirty="0">
                <a:solidFill>
                  <a:schemeClr val="tx1"/>
                </a:solidFill>
              </a:rPr>
            </a:br>
            <a:r>
              <a:rPr lang="en-US" sz="3400" dirty="0">
                <a:solidFill>
                  <a:schemeClr val="tx1"/>
                </a:solidFill>
              </a:rPr>
              <a:t>the DYNAMIC-maturational model OF </a:t>
            </a:r>
            <a:br>
              <a:rPr lang="en-US" sz="3400" dirty="0">
                <a:solidFill>
                  <a:schemeClr val="tx1"/>
                </a:solidFill>
              </a:rPr>
            </a:br>
            <a:r>
              <a:rPr lang="en-US" sz="3400" dirty="0">
                <a:solidFill>
                  <a:schemeClr val="tx1"/>
                </a:solidFill>
              </a:rPr>
              <a:t>ATTACHMENT AND ADAPTATION (DMM) </a:t>
            </a:r>
          </a:p>
        </p:txBody>
      </p:sp>
      <p:sp>
        <p:nvSpPr>
          <p:cNvPr id="3" name="Slide Number Placeholder 2">
            <a:extLst>
              <a:ext uri="{FF2B5EF4-FFF2-40B4-BE49-F238E27FC236}">
                <a16:creationId xmlns:a16="http://schemas.microsoft.com/office/drawing/2014/main" id="{881387E0-EF4A-5DDD-8578-F7F8D300B3C7}"/>
              </a:ext>
            </a:extLst>
          </p:cNvPr>
          <p:cNvSpPr>
            <a:spLocks noGrp="1"/>
          </p:cNvSpPr>
          <p:nvPr>
            <p:ph type="sldNum" sz="quarter" idx="12"/>
          </p:nvPr>
        </p:nvSpPr>
        <p:spPr/>
        <p:txBody>
          <a:bodyPr/>
          <a:lstStyle/>
          <a:p>
            <a:fld id="{5D13EBD4-6A3E-4AC0-8766-41B9CBCAB7E4}" type="slidenum">
              <a:rPr lang="en-CA" smtClean="0"/>
              <a:t>1</a:t>
            </a:fld>
            <a:endParaRPr lang="en-CA"/>
          </a:p>
        </p:txBody>
      </p:sp>
    </p:spTree>
    <p:extLst>
      <p:ext uri="{BB962C8B-B14F-4D97-AF65-F5344CB8AC3E}">
        <p14:creationId xmlns:p14="http://schemas.microsoft.com/office/powerpoint/2010/main" val="1357478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A80C4-55EA-C33D-1694-B20038E4E33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27289CF-E349-FF96-13B5-42E441844BEC}"/>
              </a:ext>
            </a:extLst>
          </p:cNvPr>
          <p:cNvSpPr txBox="1"/>
          <p:nvPr/>
        </p:nvSpPr>
        <p:spPr>
          <a:xfrm>
            <a:off x="0" y="0"/>
            <a:ext cx="12192000" cy="5478679"/>
          </a:xfrm>
          <a:prstGeom prst="rect">
            <a:avLst/>
          </a:prstGeom>
          <a:noFill/>
        </p:spPr>
        <p:txBody>
          <a:bodyPr wrap="square">
            <a:spAutoFit/>
          </a:bodyPr>
          <a:lstStyle/>
          <a:p>
            <a:pPr>
              <a:lnSpc>
                <a:spcPct val="107000"/>
              </a:lnSpc>
              <a:spcAft>
                <a:spcPts val="800"/>
              </a:spcAft>
              <a:buNone/>
            </a:pPr>
            <a:r>
              <a:rPr lang="en-CA" sz="20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      FIVE-MINUTE MINDFULNESS PRACTICE: RETURNING, LENGTHENING, BEGINNING AGAIN</a:t>
            </a:r>
            <a:br>
              <a:rPr lang="en-CA" sz="18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b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You are here.</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You showed up.</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And healing doesn’t ask for perfection—</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only presence and persistence.</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Like the lengthening days,</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this work unfolds quietly, faithfully, over time.</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Take one final, deeper breath in…</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and let it go slowly.</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When you’re ready, gently open your eyes…</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bringing this sense of beginning again with you.</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Welcome back.</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44999109-7ECE-14CD-B539-D3C456566CE8}"/>
              </a:ext>
            </a:extLst>
          </p:cNvPr>
          <p:cNvSpPr>
            <a:spLocks noGrp="1"/>
          </p:cNvSpPr>
          <p:nvPr>
            <p:ph type="sldNum" sz="quarter" idx="12"/>
          </p:nvPr>
        </p:nvSpPr>
        <p:spPr/>
        <p:txBody>
          <a:bodyPr/>
          <a:lstStyle/>
          <a:p>
            <a:fld id="{5D13EBD4-6A3E-4AC0-8766-41B9CBCAB7E4}" type="slidenum">
              <a:rPr lang="en-CA" smtClean="0"/>
              <a:t>10</a:t>
            </a:fld>
            <a:endParaRPr lang="en-CA"/>
          </a:p>
        </p:txBody>
      </p:sp>
    </p:spTree>
    <p:extLst>
      <p:ext uri="{BB962C8B-B14F-4D97-AF65-F5344CB8AC3E}">
        <p14:creationId xmlns:p14="http://schemas.microsoft.com/office/powerpoint/2010/main" val="378953651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1E8DF-4639-4812-8B5D-2CD4EFE2E259}"/>
              </a:ext>
            </a:extLst>
          </p:cNvPr>
          <p:cNvSpPr>
            <a:spLocks noGrp="1"/>
          </p:cNvSpPr>
          <p:nvPr>
            <p:ph type="title" idx="4294967295"/>
          </p:nvPr>
        </p:nvSpPr>
        <p:spPr>
          <a:xfrm>
            <a:off x="598298" y="-173773"/>
            <a:ext cx="11504612" cy="712788"/>
          </a:xfrm>
        </p:spPr>
        <p:txBody>
          <a:bodyPr>
            <a:normAutofit/>
          </a:bodyPr>
          <a:lstStyle/>
          <a:p>
            <a:r>
              <a:rPr lang="en-CA" sz="2800" dirty="0">
                <a:solidFill>
                  <a:schemeClr val="bg1"/>
                </a:solidFill>
              </a:rPr>
              <a:t>Attachment based Explanations for repetition compulsion</a:t>
            </a:r>
          </a:p>
        </p:txBody>
      </p:sp>
      <p:sp>
        <p:nvSpPr>
          <p:cNvPr id="3" name="Content Placeholder 2">
            <a:extLst>
              <a:ext uri="{FF2B5EF4-FFF2-40B4-BE49-F238E27FC236}">
                <a16:creationId xmlns:a16="http://schemas.microsoft.com/office/drawing/2014/main" id="{D1B5DD00-CCF5-4603-8E08-5EBF297C1A82}"/>
              </a:ext>
            </a:extLst>
          </p:cNvPr>
          <p:cNvSpPr>
            <a:spLocks noGrp="1"/>
          </p:cNvSpPr>
          <p:nvPr>
            <p:ph idx="4294967295"/>
          </p:nvPr>
        </p:nvSpPr>
        <p:spPr>
          <a:xfrm>
            <a:off x="0" y="365760"/>
            <a:ext cx="12192000" cy="6920563"/>
          </a:xfrm>
        </p:spPr>
        <p:txBody>
          <a:bodyPr>
            <a:normAutofit fontScale="92500" lnSpcReduction="10000"/>
          </a:bodyPr>
          <a:lstStyle/>
          <a:p>
            <a:r>
              <a:rPr lang="en-CA" sz="2400" dirty="0">
                <a:latin typeface="Arial" panose="020B0604020202020204" pitchFamily="34" charset="0"/>
                <a:cs typeface="Arial" panose="020B0604020202020204" pitchFamily="34" charset="0"/>
              </a:rPr>
              <a:t>We are we drawn to certain people and “ fall in love“ with them for mostly unconscious reasons.</a:t>
            </a:r>
          </a:p>
          <a:p>
            <a:r>
              <a:rPr lang="en-CA" sz="2400" dirty="0">
                <a:latin typeface="Arial" panose="020B0604020202020204" pitchFamily="34" charset="0"/>
                <a:cs typeface="Arial" panose="020B0604020202020204" pitchFamily="34" charset="0"/>
              </a:rPr>
              <a:t>According to Sue Johnson there are at least 3 different kinds of experience that we lump into what we call “love” : </a:t>
            </a:r>
            <a:r>
              <a:rPr lang="en-CA" sz="2400" dirty="0">
                <a:solidFill>
                  <a:schemeClr val="bg1"/>
                </a:solidFill>
                <a:latin typeface="Arial" panose="020B0604020202020204" pitchFamily="34" charset="0"/>
                <a:cs typeface="Arial" panose="020B0604020202020204" pitchFamily="34" charset="0"/>
              </a:rPr>
              <a:t>1</a:t>
            </a:r>
            <a:r>
              <a:rPr lang="en-CA" sz="2400" dirty="0">
                <a:latin typeface="Arial" panose="020B0604020202020204" pitchFamily="34" charset="0"/>
                <a:cs typeface="Arial" panose="020B0604020202020204" pitchFamily="34" charset="0"/>
              </a:rPr>
              <a:t>. sexual or physical  attraction, </a:t>
            </a:r>
            <a:r>
              <a:rPr lang="en-CA" sz="2400" dirty="0">
                <a:solidFill>
                  <a:schemeClr val="bg1"/>
                </a:solidFill>
                <a:latin typeface="Arial" panose="020B0604020202020204" pitchFamily="34" charset="0"/>
                <a:cs typeface="Arial" panose="020B0604020202020204" pitchFamily="34" charset="0"/>
              </a:rPr>
              <a:t>2</a:t>
            </a:r>
            <a:r>
              <a:rPr lang="en-CA" sz="2400" dirty="0">
                <a:latin typeface="Arial" panose="020B0604020202020204" pitchFamily="34" charset="0"/>
                <a:cs typeface="Arial" panose="020B0604020202020204" pitchFamily="34" charset="0"/>
              </a:rPr>
              <a:t>. Platonic, agape or friendship-based attraction and </a:t>
            </a:r>
            <a:r>
              <a:rPr lang="en-CA" sz="2400" dirty="0">
                <a:solidFill>
                  <a:schemeClr val="bg1"/>
                </a:solidFill>
                <a:latin typeface="Arial" panose="020B0604020202020204" pitchFamily="34" charset="0"/>
                <a:cs typeface="Arial" panose="020B0604020202020204" pitchFamily="34" charset="0"/>
              </a:rPr>
              <a:t>3</a:t>
            </a:r>
            <a:r>
              <a:rPr lang="en-CA" sz="2400" dirty="0">
                <a:latin typeface="Arial" panose="020B0604020202020204" pitchFamily="34" charset="0"/>
                <a:cs typeface="Arial" panose="020B0604020202020204" pitchFamily="34" charset="0"/>
              </a:rPr>
              <a:t>. attachment-based attraction.  </a:t>
            </a:r>
          </a:p>
          <a:p>
            <a:r>
              <a:rPr lang="en-CA" sz="2400" dirty="0">
                <a:latin typeface="Arial" panose="020B0604020202020204" pitchFamily="34" charset="0"/>
                <a:cs typeface="Arial" panose="020B0604020202020204" pitchFamily="34" charset="0"/>
              </a:rPr>
              <a:t>Attachment is seeking connection originally for the sake of survival. In secure attachment that “love” connection manifests in adults as people “seeing“, “hearing”, caring for, and respecting each other and accepting who the other is.</a:t>
            </a:r>
          </a:p>
          <a:p>
            <a:r>
              <a:rPr lang="en-CA" sz="2400" dirty="0">
                <a:latin typeface="Arial" panose="020B0604020202020204" pitchFamily="34" charset="0"/>
                <a:cs typeface="Arial" panose="020B0604020202020204" pitchFamily="34" charset="0"/>
              </a:rPr>
              <a:t>In people with insecure attachment, the attachment instinct adapts so as  to seek connection and security from more or less attuned and predictable parenting figures who may have difficulty seeing, hearing, caring for, accepting and respecting the child.</a:t>
            </a:r>
          </a:p>
          <a:p>
            <a:r>
              <a:rPr lang="en-CA" sz="2400" dirty="0">
                <a:latin typeface="Arial" panose="020B0604020202020204" pitchFamily="34" charset="0"/>
                <a:cs typeface="Arial" panose="020B0604020202020204" pitchFamily="34" charset="0"/>
              </a:rPr>
              <a:t>These parenting figures may be more or less attuned, predictable, punishing, and dangerous, but children still find ways to attach to or bond with them because evolutionarily that’s all they’ve got in order to survive. Hence their attachment system becomes primed or set up to be in these relationships, not healthy secure ones. It’s all they know. They did not experience secure relationships.</a:t>
            </a:r>
          </a:p>
          <a:p>
            <a:r>
              <a:rPr lang="en-CA" sz="2400" dirty="0">
                <a:latin typeface="Arial" panose="020B0604020202020204" pitchFamily="34" charset="0"/>
                <a:cs typeface="Arial" panose="020B0604020202020204" pitchFamily="34" charset="0"/>
              </a:rPr>
              <a:t>As adults because of this early attachment priming, they are attracted, drawn to, and fall “in love” with the same type of people they were attached to in early life and not to people with more secure types of attachment. Those are the relationships in which as children they sought safety. They continue to seek safety in same type of relationship but tragically keep failing to find the safety and connection they crave and need.</a:t>
            </a:r>
          </a:p>
          <a:p>
            <a:endParaRPr lang="en-CA" dirty="0"/>
          </a:p>
        </p:txBody>
      </p:sp>
      <p:sp>
        <p:nvSpPr>
          <p:cNvPr id="4" name="Slide Number Placeholder 3">
            <a:extLst>
              <a:ext uri="{FF2B5EF4-FFF2-40B4-BE49-F238E27FC236}">
                <a16:creationId xmlns:a16="http://schemas.microsoft.com/office/drawing/2014/main" id="{393FA4BF-2B92-0E31-49FA-B34C58B530E4}"/>
              </a:ext>
            </a:extLst>
          </p:cNvPr>
          <p:cNvSpPr>
            <a:spLocks noGrp="1"/>
          </p:cNvSpPr>
          <p:nvPr>
            <p:ph type="sldNum" sz="quarter" idx="12"/>
          </p:nvPr>
        </p:nvSpPr>
        <p:spPr/>
        <p:txBody>
          <a:bodyPr/>
          <a:lstStyle/>
          <a:p>
            <a:fld id="{5D13EBD4-6A3E-4AC0-8766-41B9CBCAB7E4}" type="slidenum">
              <a:rPr lang="en-CA" smtClean="0"/>
              <a:t>100</a:t>
            </a:fld>
            <a:endParaRPr lang="en-CA"/>
          </a:p>
        </p:txBody>
      </p:sp>
    </p:spTree>
    <p:extLst>
      <p:ext uri="{BB962C8B-B14F-4D97-AF65-F5344CB8AC3E}">
        <p14:creationId xmlns:p14="http://schemas.microsoft.com/office/powerpoint/2010/main" val="3562275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9369D-7CAB-A4E6-4219-EFB83E9AB8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72D212-8FF6-7CF6-7857-381BBF797166}"/>
              </a:ext>
            </a:extLst>
          </p:cNvPr>
          <p:cNvSpPr>
            <a:spLocks noGrp="1"/>
          </p:cNvSpPr>
          <p:nvPr>
            <p:ph type="title" idx="4294967295"/>
          </p:nvPr>
        </p:nvSpPr>
        <p:spPr>
          <a:xfrm>
            <a:off x="598298" y="-173773"/>
            <a:ext cx="11504612" cy="712788"/>
          </a:xfrm>
        </p:spPr>
        <p:txBody>
          <a:bodyPr>
            <a:normAutofit/>
          </a:bodyPr>
          <a:lstStyle/>
          <a:p>
            <a:r>
              <a:rPr lang="en-CA" sz="2800" dirty="0">
                <a:solidFill>
                  <a:schemeClr val="bg1"/>
                </a:solidFill>
              </a:rPr>
              <a:t>Attachment based Explanations for repetition compulsion</a:t>
            </a:r>
          </a:p>
        </p:txBody>
      </p:sp>
      <p:sp>
        <p:nvSpPr>
          <p:cNvPr id="3" name="Content Placeholder 2">
            <a:extLst>
              <a:ext uri="{FF2B5EF4-FFF2-40B4-BE49-F238E27FC236}">
                <a16:creationId xmlns:a16="http://schemas.microsoft.com/office/drawing/2014/main" id="{4EC794B2-4748-4ECE-50A9-1C37F91F4512}"/>
              </a:ext>
            </a:extLst>
          </p:cNvPr>
          <p:cNvSpPr>
            <a:spLocks noGrp="1"/>
          </p:cNvSpPr>
          <p:nvPr>
            <p:ph idx="4294967295"/>
          </p:nvPr>
        </p:nvSpPr>
        <p:spPr>
          <a:xfrm>
            <a:off x="108341" y="635267"/>
            <a:ext cx="12192000" cy="6920563"/>
          </a:xfrm>
        </p:spPr>
        <p:txBody>
          <a:bodyPr>
            <a:normAutofit/>
          </a:bodyPr>
          <a:lstStyle/>
          <a:p>
            <a:r>
              <a:rPr lang="en-CA" sz="2400" dirty="0">
                <a:latin typeface="Arial" panose="020B0604020202020204" pitchFamily="34" charset="0"/>
                <a:cs typeface="Arial" panose="020B0604020202020204" pitchFamily="34" charset="0"/>
              </a:rPr>
              <a:t>That is why we often “fall in love” with people, whose attachment style may resemble that of our early attachment figures. So…</a:t>
            </a:r>
          </a:p>
          <a:p>
            <a:r>
              <a:rPr lang="en-CA" sz="2400" dirty="0">
                <a:latin typeface="Arial" panose="020B0604020202020204" pitchFamily="34" charset="0"/>
                <a:cs typeface="Arial" panose="020B0604020202020204" pitchFamily="34" charset="0"/>
              </a:rPr>
              <a:t>If you’re mostly securely attached, you’re more likely to fall in love with a person who is also securely attached, as insecurely attached people are less likely to feel like the right fit. But…</a:t>
            </a:r>
          </a:p>
          <a:p>
            <a:r>
              <a:rPr lang="en-CA" sz="2400" dirty="0">
                <a:latin typeface="Arial" panose="020B0604020202020204" pitchFamily="34" charset="0"/>
                <a:cs typeface="Arial" panose="020B0604020202020204" pitchFamily="34" charset="0"/>
              </a:rPr>
              <a:t>If you have significant insecure attachment, you are more likely to “fall in love” with people who, after the “honeymoon phase", do not not know how to see, hear , care for, and respect you. You may find yourself in relationships that resemble those you experienced as a child. You might be better off with a securely attached person whom you may not feel an attachment attraction to.</a:t>
            </a:r>
          </a:p>
          <a:p>
            <a:r>
              <a:rPr lang="en-CA" sz="2400" dirty="0">
                <a:latin typeface="Arial" panose="020B0604020202020204" pitchFamily="34" charset="0"/>
                <a:cs typeface="Arial" panose="020B0604020202020204" pitchFamily="34" charset="0"/>
              </a:rPr>
              <a:t>With securely attached partners you have better chances of eventually learning to have a relationship in which you listen to, care for and respect each other. This may be a case of faking it until you make it. You may eventually learn what healthy love is.</a:t>
            </a:r>
          </a:p>
          <a:p>
            <a:endParaRPr lang="en-CA" dirty="0"/>
          </a:p>
        </p:txBody>
      </p:sp>
      <p:sp>
        <p:nvSpPr>
          <p:cNvPr id="4" name="Slide Number Placeholder 3">
            <a:extLst>
              <a:ext uri="{FF2B5EF4-FFF2-40B4-BE49-F238E27FC236}">
                <a16:creationId xmlns:a16="http://schemas.microsoft.com/office/drawing/2014/main" id="{75C5DE0F-208C-6C03-D7F8-1C03669A78C1}"/>
              </a:ext>
            </a:extLst>
          </p:cNvPr>
          <p:cNvSpPr>
            <a:spLocks noGrp="1"/>
          </p:cNvSpPr>
          <p:nvPr>
            <p:ph type="sldNum" sz="quarter" idx="12"/>
          </p:nvPr>
        </p:nvSpPr>
        <p:spPr/>
        <p:txBody>
          <a:bodyPr/>
          <a:lstStyle/>
          <a:p>
            <a:fld id="{5D13EBD4-6A3E-4AC0-8766-41B9CBCAB7E4}" type="slidenum">
              <a:rPr lang="en-CA" smtClean="0"/>
              <a:t>101</a:t>
            </a:fld>
            <a:endParaRPr lang="en-CA"/>
          </a:p>
        </p:txBody>
      </p:sp>
    </p:spTree>
    <p:extLst>
      <p:ext uri="{BB962C8B-B14F-4D97-AF65-F5344CB8AC3E}">
        <p14:creationId xmlns:p14="http://schemas.microsoft.com/office/powerpoint/2010/main" val="584514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68492-565F-4428-812F-8781ECB661DD}"/>
              </a:ext>
            </a:extLst>
          </p:cNvPr>
          <p:cNvSpPr>
            <a:spLocks noGrp="1"/>
          </p:cNvSpPr>
          <p:nvPr>
            <p:ph type="title" idx="4294967295"/>
          </p:nvPr>
        </p:nvSpPr>
        <p:spPr>
          <a:xfrm>
            <a:off x="195263" y="0"/>
            <a:ext cx="11996737" cy="609600"/>
          </a:xfrm>
        </p:spPr>
        <p:txBody>
          <a:bodyPr>
            <a:normAutofit fontScale="90000"/>
          </a:bodyPr>
          <a:lstStyle/>
          <a:p>
            <a:r>
              <a:rPr lang="en-CA" sz="2800" dirty="0">
                <a:solidFill>
                  <a:schemeClr val="bg1"/>
                </a:solidFill>
              </a:rPr>
              <a:t>Attachment based Explanations for repetition compulsion continued…</a:t>
            </a:r>
          </a:p>
        </p:txBody>
      </p:sp>
      <p:sp>
        <p:nvSpPr>
          <p:cNvPr id="3" name="Content Placeholder 2">
            <a:extLst>
              <a:ext uri="{FF2B5EF4-FFF2-40B4-BE49-F238E27FC236}">
                <a16:creationId xmlns:a16="http://schemas.microsoft.com/office/drawing/2014/main" id="{71562CFB-144C-4053-8D3A-37CCA081C196}"/>
              </a:ext>
            </a:extLst>
          </p:cNvPr>
          <p:cNvSpPr>
            <a:spLocks noGrp="1"/>
          </p:cNvSpPr>
          <p:nvPr>
            <p:ph idx="4294967295"/>
          </p:nvPr>
        </p:nvSpPr>
        <p:spPr>
          <a:xfrm>
            <a:off x="0" y="609600"/>
            <a:ext cx="12192000" cy="6150634"/>
          </a:xfrm>
        </p:spPr>
        <p:txBody>
          <a:bodyPr>
            <a:normAutofit/>
          </a:bodyPr>
          <a:lstStyle/>
          <a:p>
            <a:r>
              <a:rPr lang="en-CA" sz="2400" dirty="0">
                <a:latin typeface="Arial" panose="020B0604020202020204" pitchFamily="34" charset="0"/>
                <a:cs typeface="Arial" panose="020B0604020202020204" pitchFamily="34" charset="0"/>
              </a:rPr>
              <a:t>One question we’re often asked in the course is how one might pick a secure partner if they are insecurely attached ?</a:t>
            </a:r>
          </a:p>
          <a:p>
            <a:r>
              <a:rPr lang="en-CA" sz="2400" dirty="0">
                <a:latin typeface="Arial" panose="020B0604020202020204" pitchFamily="34" charset="0"/>
                <a:cs typeface="Arial" panose="020B0604020202020204" pitchFamily="34" charset="0"/>
              </a:rPr>
              <a:t>To answer that let’s review what “love” is ? It is at least 3 things…</a:t>
            </a:r>
          </a:p>
          <a:p>
            <a:r>
              <a:rPr lang="en-CA" sz="2400" dirty="0">
                <a:solidFill>
                  <a:schemeClr val="bg1"/>
                </a:solidFill>
                <a:latin typeface="Arial" panose="020B0604020202020204" pitchFamily="34" charset="0"/>
                <a:cs typeface="Arial" panose="020B0604020202020204" pitchFamily="34" charset="0"/>
              </a:rPr>
              <a:t>Agape, Platonic, or friendship love </a:t>
            </a:r>
            <a:r>
              <a:rPr lang="en-CA" sz="2400" dirty="0">
                <a:latin typeface="Arial" panose="020B0604020202020204" pitchFamily="34" charset="0"/>
                <a:cs typeface="Arial" panose="020B0604020202020204" pitchFamily="34" charset="0"/>
              </a:rPr>
              <a:t>– is a compatibility or sharing of values, morals, interests, preferences, and play styles leading to a mutual attraction between people in which sexual attraction is not important</a:t>
            </a:r>
          </a:p>
          <a:p>
            <a:r>
              <a:rPr lang="en-CA" sz="2400" dirty="0">
                <a:solidFill>
                  <a:schemeClr val="bg1"/>
                </a:solidFill>
                <a:latin typeface="Arial" panose="020B0604020202020204" pitchFamily="34" charset="0"/>
                <a:cs typeface="Arial" panose="020B0604020202020204" pitchFamily="34" charset="0"/>
              </a:rPr>
              <a:t>Eros or erotic love </a:t>
            </a:r>
            <a:r>
              <a:rPr lang="en-CA" sz="2400" dirty="0">
                <a:latin typeface="Arial" panose="020B0604020202020204" pitchFamily="34" charset="0"/>
                <a:cs typeface="Arial" panose="020B0604020202020204" pitchFamily="34" charset="0"/>
              </a:rPr>
              <a:t>– is an attraction based on sexual or physical attraction in which there may or may not be compatibility and secure or insecure attachment </a:t>
            </a:r>
          </a:p>
          <a:p>
            <a:r>
              <a:rPr lang="en-CA" sz="2400" dirty="0">
                <a:solidFill>
                  <a:schemeClr val="bg1"/>
                </a:solidFill>
                <a:latin typeface="Arial" panose="020B0604020202020204" pitchFamily="34" charset="0"/>
                <a:cs typeface="Arial" panose="020B0604020202020204" pitchFamily="34" charset="0"/>
              </a:rPr>
              <a:t>Attachment love</a:t>
            </a:r>
            <a:r>
              <a:rPr lang="en-CA" sz="2400" dirty="0">
                <a:latin typeface="Arial" panose="020B0604020202020204" pitchFamily="34" charset="0"/>
                <a:cs typeface="Arial" panose="020B0604020202020204" pitchFamily="34" charset="0"/>
              </a:rPr>
              <a:t>- is an attraction to people whose attachment style is like that of parental figures</a:t>
            </a:r>
          </a:p>
          <a:p>
            <a:r>
              <a:rPr lang="en-CA" sz="2400" dirty="0">
                <a:solidFill>
                  <a:schemeClr val="bg1"/>
                </a:solidFill>
                <a:latin typeface="Arial" panose="020B0604020202020204" pitchFamily="34" charset="0"/>
                <a:cs typeface="Arial" panose="020B0604020202020204" pitchFamily="34" charset="0"/>
              </a:rPr>
              <a:t>Our misguided ideal of romantic love </a:t>
            </a:r>
            <a:r>
              <a:rPr lang="en-CA" sz="2400" dirty="0">
                <a:latin typeface="Arial" panose="020B0604020202020204" pitchFamily="34" charset="0"/>
                <a:cs typeface="Arial" panose="020B0604020202020204" pitchFamily="34" charset="0"/>
              </a:rPr>
              <a:t>– is an idealized relationship that combines sexual attraction, secure attachment, and compatibility, a trifecta which is extremely rare. (see Alan DeButon)</a:t>
            </a:r>
          </a:p>
        </p:txBody>
      </p:sp>
      <p:sp>
        <p:nvSpPr>
          <p:cNvPr id="4" name="Slide Number Placeholder 3">
            <a:extLst>
              <a:ext uri="{FF2B5EF4-FFF2-40B4-BE49-F238E27FC236}">
                <a16:creationId xmlns:a16="http://schemas.microsoft.com/office/drawing/2014/main" id="{5C785359-822A-57BD-2235-6D026422C355}"/>
              </a:ext>
            </a:extLst>
          </p:cNvPr>
          <p:cNvSpPr>
            <a:spLocks noGrp="1"/>
          </p:cNvSpPr>
          <p:nvPr>
            <p:ph type="sldNum" sz="quarter" idx="12"/>
          </p:nvPr>
        </p:nvSpPr>
        <p:spPr/>
        <p:txBody>
          <a:bodyPr/>
          <a:lstStyle/>
          <a:p>
            <a:fld id="{5D13EBD4-6A3E-4AC0-8766-41B9CBCAB7E4}" type="slidenum">
              <a:rPr lang="en-CA" smtClean="0"/>
              <a:t>102</a:t>
            </a:fld>
            <a:endParaRPr lang="en-CA"/>
          </a:p>
        </p:txBody>
      </p:sp>
    </p:spTree>
    <p:extLst>
      <p:ext uri="{BB962C8B-B14F-4D97-AF65-F5344CB8AC3E}">
        <p14:creationId xmlns:p14="http://schemas.microsoft.com/office/powerpoint/2010/main" val="209024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A2C29-FAD8-B96B-DA0B-12A0CAF662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ADA44F-2098-4A3E-C803-FE0AE25C67AC}"/>
              </a:ext>
            </a:extLst>
          </p:cNvPr>
          <p:cNvSpPr>
            <a:spLocks noGrp="1"/>
          </p:cNvSpPr>
          <p:nvPr>
            <p:ph type="title" idx="4294967295"/>
          </p:nvPr>
        </p:nvSpPr>
        <p:spPr>
          <a:xfrm>
            <a:off x="195263" y="0"/>
            <a:ext cx="11996737" cy="609600"/>
          </a:xfrm>
        </p:spPr>
        <p:txBody>
          <a:bodyPr>
            <a:normAutofit fontScale="90000"/>
          </a:bodyPr>
          <a:lstStyle/>
          <a:p>
            <a:r>
              <a:rPr lang="en-CA" sz="2800" dirty="0">
                <a:solidFill>
                  <a:schemeClr val="bg1"/>
                </a:solidFill>
              </a:rPr>
              <a:t>Attachment based Explanations for repetition compulsion continued…</a:t>
            </a:r>
          </a:p>
        </p:txBody>
      </p:sp>
      <p:sp>
        <p:nvSpPr>
          <p:cNvPr id="3" name="Content Placeholder 2">
            <a:extLst>
              <a:ext uri="{FF2B5EF4-FFF2-40B4-BE49-F238E27FC236}">
                <a16:creationId xmlns:a16="http://schemas.microsoft.com/office/drawing/2014/main" id="{AC977355-92ED-C17F-B700-E3BABC8E58B8}"/>
              </a:ext>
            </a:extLst>
          </p:cNvPr>
          <p:cNvSpPr>
            <a:spLocks noGrp="1"/>
          </p:cNvSpPr>
          <p:nvPr>
            <p:ph idx="4294967295"/>
          </p:nvPr>
        </p:nvSpPr>
        <p:spPr>
          <a:xfrm>
            <a:off x="19251" y="1110113"/>
            <a:ext cx="12192000" cy="6150634"/>
          </a:xfrm>
        </p:spPr>
        <p:txBody>
          <a:bodyPr>
            <a:normAutofit/>
          </a:bodyPr>
          <a:lstStyle/>
          <a:p>
            <a:r>
              <a:rPr lang="en-CA" sz="2400" dirty="0">
                <a:solidFill>
                  <a:schemeClr val="bg1"/>
                </a:solidFill>
                <a:latin typeface="Arial" panose="020B0604020202020204" pitchFamily="34" charset="0"/>
                <a:cs typeface="Arial" panose="020B0604020202020204" pitchFamily="34" charset="0"/>
              </a:rPr>
              <a:t>A reasonable expectation of a good marriage/partnership </a:t>
            </a:r>
            <a:r>
              <a:rPr lang="en-CA" sz="2400" dirty="0">
                <a:latin typeface="Arial" panose="020B0604020202020204" pitchFamily="34" charset="0"/>
                <a:cs typeface="Arial" panose="020B0604020202020204" pitchFamily="34" charset="0"/>
              </a:rPr>
              <a:t>– is reasonably secure relating between the partners, in face of inevitably waning of sexual attraction, along with reasonable compatibility but with inevitable areas of incompatibility in terms of values, morals, interests, preferences and playstyles. Both partners have realistic expectations of the relationship and are more care based than transactional.</a:t>
            </a:r>
          </a:p>
          <a:p>
            <a:r>
              <a:rPr lang="en-CA" sz="2400" dirty="0">
                <a:solidFill>
                  <a:schemeClr val="bg1"/>
                </a:solidFill>
                <a:latin typeface="Arial" panose="020B0604020202020204" pitchFamily="34" charset="0"/>
                <a:cs typeface="Arial" panose="020B0604020202020204" pitchFamily="34" charset="0"/>
              </a:rPr>
              <a:t>Bad marriage/partnership </a:t>
            </a:r>
            <a:r>
              <a:rPr lang="en-CA" sz="2400" dirty="0">
                <a:latin typeface="Arial" panose="020B0604020202020204" pitchFamily="34" charset="0"/>
                <a:cs typeface="Arial" panose="020B0604020202020204" pitchFamily="34" charset="0"/>
              </a:rPr>
              <a:t>– is insecure attachment between the partners, waning sexual attraction, and many areas of incompatibility, along with high expectations from the relationship, and an inability to repair relationship “holes” </a:t>
            </a:r>
          </a:p>
          <a:p>
            <a:r>
              <a:rPr lang="en-CA" sz="2400" dirty="0">
                <a:latin typeface="Arial" panose="020B0604020202020204" pitchFamily="34" charset="0"/>
                <a:cs typeface="Arial" panose="020B0604020202020204" pitchFamily="34" charset="0"/>
              </a:rPr>
              <a:t>Suggested discussion question for the breakout rooms: How do you choose a securely attached partner if you have insecure attachment ? </a:t>
            </a:r>
          </a:p>
        </p:txBody>
      </p:sp>
      <p:sp>
        <p:nvSpPr>
          <p:cNvPr id="4" name="Slide Number Placeholder 3">
            <a:extLst>
              <a:ext uri="{FF2B5EF4-FFF2-40B4-BE49-F238E27FC236}">
                <a16:creationId xmlns:a16="http://schemas.microsoft.com/office/drawing/2014/main" id="{F2BB52E6-2477-0713-2FF8-B7AE97BD943A}"/>
              </a:ext>
            </a:extLst>
          </p:cNvPr>
          <p:cNvSpPr>
            <a:spLocks noGrp="1"/>
          </p:cNvSpPr>
          <p:nvPr>
            <p:ph type="sldNum" sz="quarter" idx="12"/>
          </p:nvPr>
        </p:nvSpPr>
        <p:spPr/>
        <p:txBody>
          <a:bodyPr/>
          <a:lstStyle/>
          <a:p>
            <a:fld id="{5D13EBD4-6A3E-4AC0-8766-41B9CBCAB7E4}" type="slidenum">
              <a:rPr lang="en-CA" smtClean="0"/>
              <a:t>103</a:t>
            </a:fld>
            <a:endParaRPr lang="en-CA"/>
          </a:p>
        </p:txBody>
      </p:sp>
    </p:spTree>
    <p:extLst>
      <p:ext uri="{BB962C8B-B14F-4D97-AF65-F5344CB8AC3E}">
        <p14:creationId xmlns:p14="http://schemas.microsoft.com/office/powerpoint/2010/main" val="362509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2E928F-9811-C7D5-EED5-C0E3547CCB08}"/>
              </a:ext>
            </a:extLst>
          </p:cNvPr>
          <p:cNvSpPr txBox="1"/>
          <p:nvPr/>
        </p:nvSpPr>
        <p:spPr>
          <a:xfrm>
            <a:off x="35293" y="48126"/>
            <a:ext cx="12108581" cy="7294305"/>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As we come to the end of today’s session, I want to pull us back from the details and land on a few big ideas.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First: the patterns we’ve talked about today, attachment strategies, information distortions, repetition compulsion,  are not character flaws. They are survival strategies. They formed because, at some point in development, they worked.</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Second: these strategies are not who you are. They’re tools your nervous system learned to use when life felt dangerous or unpredictable. And like any tool, they can be updated when they’re no longer needed.</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Third: awareness matters. When information begins to flow more accurately between body, emotion, and thinking, when Wise Mind is present, choice slowly replaces compulsion.</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Repetition compulsion isn’t about wanting to suffer. It’s about the nervous system returning to what feels familiar in the hope that this time it will finally feel safe.</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The work we’re doing in this course is not about forcing change. It’s about creating enough safety, understanding, and compassion that change becomes possible.</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If today stirred things up, that’s okay. You don’t need to resolve anything tonight. Just notice what stayed with you. That’s often where the work begins.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Thank you for staying with material that isn’t easy but is deeply human.</a:t>
            </a:r>
          </a:p>
          <a:p>
            <a:pPr>
              <a:buNone/>
            </a:pPr>
            <a:br>
              <a:rPr lang="en-US" dirty="0"/>
            </a:br>
            <a:endParaRPr lang="en-CA" dirty="0"/>
          </a:p>
        </p:txBody>
      </p:sp>
      <p:sp>
        <p:nvSpPr>
          <p:cNvPr id="2" name="Slide Number Placeholder 1">
            <a:extLst>
              <a:ext uri="{FF2B5EF4-FFF2-40B4-BE49-F238E27FC236}">
                <a16:creationId xmlns:a16="http://schemas.microsoft.com/office/drawing/2014/main" id="{76CEB5E1-9B2E-C99A-80F7-B6FA40370D7B}"/>
              </a:ext>
            </a:extLst>
          </p:cNvPr>
          <p:cNvSpPr>
            <a:spLocks noGrp="1"/>
          </p:cNvSpPr>
          <p:nvPr>
            <p:ph type="sldNum" sz="quarter" idx="12"/>
          </p:nvPr>
        </p:nvSpPr>
        <p:spPr/>
        <p:txBody>
          <a:bodyPr/>
          <a:lstStyle/>
          <a:p>
            <a:fld id="{5D13EBD4-6A3E-4AC0-8766-41B9CBCAB7E4}" type="slidenum">
              <a:rPr lang="en-CA" smtClean="0"/>
              <a:t>104</a:t>
            </a:fld>
            <a:endParaRPr lang="en-CA"/>
          </a:p>
        </p:txBody>
      </p:sp>
    </p:spTree>
    <p:extLst>
      <p:ext uri="{BB962C8B-B14F-4D97-AF65-F5344CB8AC3E}">
        <p14:creationId xmlns:p14="http://schemas.microsoft.com/office/powerpoint/2010/main" val="10934692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E6A11D-455B-0EC2-7E17-A170B5B98257}"/>
              </a:ext>
            </a:extLst>
          </p:cNvPr>
          <p:cNvSpPr txBox="1"/>
          <p:nvPr/>
        </p:nvSpPr>
        <p:spPr>
          <a:xfrm>
            <a:off x="1893770" y="781061"/>
            <a:ext cx="9261910" cy="4832092"/>
          </a:xfrm>
          <a:prstGeom prst="rect">
            <a:avLst/>
          </a:prstGeom>
          <a:noFill/>
        </p:spPr>
        <p:txBody>
          <a:bodyPr wrap="square">
            <a:spAutoFit/>
          </a:bodyPr>
          <a:lstStyle/>
          <a:p>
            <a:r>
              <a:rPr lang="en-CA" sz="2800" b="1" dirty="0">
                <a:solidFill>
                  <a:schemeClr val="bg1"/>
                </a:solidFill>
                <a:latin typeface="Arial" panose="020B0604020202020204" pitchFamily="34" charset="0"/>
                <a:cs typeface="Arial" panose="020B0604020202020204" pitchFamily="34" charset="0"/>
              </a:rPr>
              <a:t>           WHY THE DMM MATTERS</a:t>
            </a:r>
            <a:br>
              <a:rPr lang="en-CA" sz="2800" dirty="0">
                <a:latin typeface="Arial" panose="020B0604020202020204" pitchFamily="34" charset="0"/>
                <a:cs typeface="Arial" panose="020B0604020202020204" pitchFamily="34" charset="0"/>
              </a:rPr>
            </a:br>
            <a:r>
              <a:rPr lang="en-CA" sz="2800" dirty="0">
                <a:latin typeface="Arial" panose="020B0604020202020204" pitchFamily="34" charset="0"/>
                <a:cs typeface="Arial" panose="020B0604020202020204" pitchFamily="34" charset="0"/>
              </a:rPr>
              <a:t>• It replaces shame with meaning</a:t>
            </a:r>
            <a:br>
              <a:rPr lang="en-CA" sz="2800" dirty="0">
                <a:latin typeface="Arial" panose="020B0604020202020204" pitchFamily="34" charset="0"/>
                <a:cs typeface="Arial" panose="020B0604020202020204" pitchFamily="34" charset="0"/>
              </a:rPr>
            </a:br>
            <a:r>
              <a:rPr lang="en-CA" sz="2800" dirty="0">
                <a:latin typeface="Arial" panose="020B0604020202020204" pitchFamily="34" charset="0"/>
                <a:cs typeface="Arial" panose="020B0604020202020204" pitchFamily="34" charset="0"/>
              </a:rPr>
              <a:t>• It explains severity without moralizing</a:t>
            </a:r>
            <a:br>
              <a:rPr lang="en-CA" sz="2800" dirty="0">
                <a:latin typeface="Arial" panose="020B0604020202020204" pitchFamily="34" charset="0"/>
                <a:cs typeface="Arial" panose="020B0604020202020204" pitchFamily="34" charset="0"/>
              </a:rPr>
            </a:br>
            <a:r>
              <a:rPr lang="en-CA" sz="2800" dirty="0">
                <a:latin typeface="Arial" panose="020B0604020202020204" pitchFamily="34" charset="0"/>
                <a:cs typeface="Arial" panose="020B0604020202020204" pitchFamily="34" charset="0"/>
              </a:rPr>
              <a:t>• It links attachment, trauma, somatics, and parts</a:t>
            </a:r>
            <a:br>
              <a:rPr lang="en-CA" sz="2800" dirty="0">
                <a:latin typeface="Arial" panose="020B0604020202020204" pitchFamily="34" charset="0"/>
                <a:cs typeface="Arial" panose="020B0604020202020204" pitchFamily="34" charset="0"/>
              </a:rPr>
            </a:br>
            <a:r>
              <a:rPr lang="en-CA" sz="2800" dirty="0">
                <a:latin typeface="Arial" panose="020B0604020202020204" pitchFamily="34" charset="0"/>
                <a:cs typeface="Arial" panose="020B0604020202020204" pitchFamily="34" charset="0"/>
              </a:rPr>
              <a:t>• It gives hope by showing strategies can update</a:t>
            </a:r>
          </a:p>
          <a:p>
            <a:endParaRPr lang="en-CA" sz="2800" dirty="0">
              <a:latin typeface="Arial" panose="020B0604020202020204" pitchFamily="34" charset="0"/>
              <a:cs typeface="Arial" panose="020B0604020202020204" pitchFamily="34" charset="0"/>
            </a:endParaRPr>
          </a:p>
          <a:p>
            <a:pPr>
              <a:buNone/>
            </a:pPr>
            <a:r>
              <a:rPr lang="en-US" sz="2800" b="1" dirty="0">
                <a:solidFill>
                  <a:schemeClr val="bg1"/>
                </a:solidFill>
                <a:latin typeface="Arial" panose="020B0604020202020204" pitchFamily="34" charset="0"/>
                <a:cs typeface="Arial" panose="020B0604020202020204" pitchFamily="34" charset="0"/>
              </a:rPr>
              <a:t>               </a:t>
            </a:r>
          </a:p>
          <a:p>
            <a:pPr>
              <a:buNone/>
            </a:pPr>
            <a:r>
              <a:rPr lang="en-US" sz="2800" b="1" dirty="0">
                <a:solidFill>
                  <a:schemeClr val="bg1"/>
                </a:solidFill>
                <a:latin typeface="Arial" panose="020B0604020202020204" pitchFamily="34" charset="0"/>
                <a:cs typeface="Arial" panose="020B0604020202020204" pitchFamily="34" charset="0"/>
              </a:rPr>
              <a:t>              CLOSING TAKEAWAY</a:t>
            </a:r>
            <a:endParaRPr lang="en-US" sz="2800" dirty="0">
              <a:solidFill>
                <a:schemeClr val="bg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These strategies once kept you safe</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They are not your identity</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Awareness creates choice</a:t>
            </a:r>
          </a:p>
        </p:txBody>
      </p:sp>
      <p:sp>
        <p:nvSpPr>
          <p:cNvPr id="2" name="Slide Number Placeholder 1">
            <a:extLst>
              <a:ext uri="{FF2B5EF4-FFF2-40B4-BE49-F238E27FC236}">
                <a16:creationId xmlns:a16="http://schemas.microsoft.com/office/drawing/2014/main" id="{E8EF81ED-AC88-8C9F-1FC5-AF320953BD08}"/>
              </a:ext>
            </a:extLst>
          </p:cNvPr>
          <p:cNvSpPr>
            <a:spLocks noGrp="1"/>
          </p:cNvSpPr>
          <p:nvPr>
            <p:ph type="sldNum" sz="quarter" idx="12"/>
          </p:nvPr>
        </p:nvSpPr>
        <p:spPr/>
        <p:txBody>
          <a:bodyPr/>
          <a:lstStyle/>
          <a:p>
            <a:fld id="{5D13EBD4-6A3E-4AC0-8766-41B9CBCAB7E4}" type="slidenum">
              <a:rPr lang="en-CA" smtClean="0"/>
              <a:t>105</a:t>
            </a:fld>
            <a:endParaRPr lang="en-CA"/>
          </a:p>
        </p:txBody>
      </p:sp>
    </p:spTree>
    <p:extLst>
      <p:ext uri="{BB962C8B-B14F-4D97-AF65-F5344CB8AC3E}">
        <p14:creationId xmlns:p14="http://schemas.microsoft.com/office/powerpoint/2010/main" val="181270554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 writing on a transparent board&#10;&#10;Description automatically generated">
            <a:extLst>
              <a:ext uri="{FF2B5EF4-FFF2-40B4-BE49-F238E27FC236}">
                <a16:creationId xmlns:a16="http://schemas.microsoft.com/office/drawing/2014/main" id="{946CFF58-B19A-A49D-526F-644D248B9782}"/>
              </a:ext>
            </a:extLst>
          </p:cNvPr>
          <p:cNvPicPr>
            <a:picLocks noChangeAspect="1"/>
          </p:cNvPicPr>
          <p:nvPr/>
        </p:nvPicPr>
        <p:blipFill>
          <a:blip r:embed="rId2">
            <a:extLst>
              <a:ext uri="{28A0092B-C50C-407E-A947-70E740481C1C}">
                <a14:useLocalDpi xmlns:a14="http://schemas.microsoft.com/office/drawing/2010/main" val="0"/>
              </a:ext>
            </a:extLst>
          </a:blip>
          <a:srcRect t="18849" b="8803"/>
          <a:stretch/>
        </p:blipFill>
        <p:spPr>
          <a:xfrm>
            <a:off x="1039925" y="326570"/>
            <a:ext cx="5338557" cy="6204857"/>
          </a:xfrm>
          <a:prstGeom prst="rect">
            <a:avLst/>
          </a:prstGeom>
        </p:spPr>
      </p:pic>
      <p:pic>
        <p:nvPicPr>
          <p:cNvPr id="2" name="Picture 1" descr="A person with big eyes&#10;&#10;Description automatically generated">
            <a:extLst>
              <a:ext uri="{FF2B5EF4-FFF2-40B4-BE49-F238E27FC236}">
                <a16:creationId xmlns:a16="http://schemas.microsoft.com/office/drawing/2014/main" id="{78215A4E-8932-FF48-3622-38D5A5293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8517" y="969875"/>
            <a:ext cx="3526419" cy="4918245"/>
          </a:xfrm>
          <a:prstGeom prst="rect">
            <a:avLst/>
          </a:prstGeom>
        </p:spPr>
      </p:pic>
      <p:sp>
        <p:nvSpPr>
          <p:cNvPr id="4" name="Slide Number Placeholder 3">
            <a:extLst>
              <a:ext uri="{FF2B5EF4-FFF2-40B4-BE49-F238E27FC236}">
                <a16:creationId xmlns:a16="http://schemas.microsoft.com/office/drawing/2014/main" id="{DC567A6D-A6DE-5A7B-F35F-50AB5AC6367C}"/>
              </a:ext>
            </a:extLst>
          </p:cNvPr>
          <p:cNvSpPr>
            <a:spLocks noGrp="1"/>
          </p:cNvSpPr>
          <p:nvPr>
            <p:ph type="sldNum" sz="quarter" idx="12"/>
          </p:nvPr>
        </p:nvSpPr>
        <p:spPr/>
        <p:txBody>
          <a:bodyPr/>
          <a:lstStyle/>
          <a:p>
            <a:fld id="{5D13EBD4-6A3E-4AC0-8766-41B9CBCAB7E4}" type="slidenum">
              <a:rPr lang="en-CA" smtClean="0"/>
              <a:t>106</a:t>
            </a:fld>
            <a:endParaRPr lang="en-CA"/>
          </a:p>
        </p:txBody>
      </p:sp>
    </p:spTree>
    <p:extLst>
      <p:ext uri="{BB962C8B-B14F-4D97-AF65-F5344CB8AC3E}">
        <p14:creationId xmlns:p14="http://schemas.microsoft.com/office/powerpoint/2010/main" val="19248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976197-D1DD-AFE5-089D-268816943FB8}"/>
              </a:ext>
            </a:extLst>
          </p:cNvPr>
          <p:cNvSpPr txBox="1"/>
          <p:nvPr/>
        </p:nvSpPr>
        <p:spPr>
          <a:xfrm>
            <a:off x="498088" y="887985"/>
            <a:ext cx="11203258" cy="5355312"/>
          </a:xfrm>
          <a:prstGeom prst="rect">
            <a:avLst/>
          </a:prstGeom>
          <a:noFill/>
        </p:spPr>
        <p:txBody>
          <a:bodyPr wrap="square">
            <a:spAutoFit/>
          </a:bodyPr>
          <a:lstStyle/>
          <a:p>
            <a:r>
              <a:rPr lang="en-US" b="0" i="0" dirty="0">
                <a:effectLst/>
                <a:latin typeface="Arial" panose="020B0604020202020204" pitchFamily="34" charset="0"/>
              </a:rPr>
              <a:t>“We see, repetition compulsion in people who seek the same sort of partners again, and again, exhibiting behavior that remains disturbingly consistent across relationships. We favor and are drawn to relationship patterns</a:t>
            </a:r>
            <a:r>
              <a:rPr lang="en-US" dirty="0">
                <a:latin typeface="Arial" panose="020B0604020202020204" pitchFamily="34" charset="0"/>
              </a:rPr>
              <a:t> that we’ve experienced in the past because </a:t>
            </a:r>
            <a:r>
              <a:rPr lang="en-US" b="0" i="0" dirty="0">
                <a:effectLst/>
                <a:latin typeface="Arial" panose="020B0604020202020204" pitchFamily="34" charset="0"/>
              </a:rPr>
              <a:t>no matter how painful or unfulfilling </a:t>
            </a:r>
            <a:r>
              <a:rPr lang="en-US" dirty="0">
                <a:latin typeface="Arial" panose="020B0604020202020204" pitchFamily="34" charset="0"/>
              </a:rPr>
              <a:t>they</a:t>
            </a:r>
            <a:r>
              <a:rPr lang="en-US" b="0" i="0" dirty="0">
                <a:effectLst/>
                <a:latin typeface="Arial" panose="020B0604020202020204" pitchFamily="34" charset="0"/>
              </a:rPr>
              <a:t> may be, they offer the second-rate security of being familiar. Fairburn explained it as an unconscious commitment to those we worshipfully loved as children. No matter how much they hurt us, we don’t want to give them up. Many, including Freud, have seen in repetition an effort to master early trauma. In the process of repetition, the very meaning of love becomes totally perverted. It may come to mean pining after the unavailable, being seduced and rejected, being treated with contempt, being engaged in sadomasochistic warfare, being worshiped and adore as a paragon of strength, and so on.” </a:t>
            </a:r>
          </a:p>
          <a:p>
            <a:endParaRPr lang="en-US" dirty="0">
              <a:latin typeface="Arial" panose="020B0604020202020204" pitchFamily="34" charset="0"/>
            </a:endParaRPr>
          </a:p>
          <a:p>
            <a:r>
              <a:rPr lang="en-US" b="0" i="0" dirty="0">
                <a:effectLst/>
                <a:latin typeface="Arial" panose="020B0604020202020204" pitchFamily="34" charset="0"/>
              </a:rPr>
              <a:t>“A girl who is brought up by a cold, domineering mother, and a kind, but ineffectual father will tend to see similar qualities </a:t>
            </a:r>
            <a:r>
              <a:rPr lang="en-US" dirty="0">
                <a:latin typeface="Arial" panose="020B0604020202020204" pitchFamily="34" charset="0"/>
              </a:rPr>
              <a:t>in</a:t>
            </a:r>
            <a:r>
              <a:rPr lang="en-US" b="0" i="0" dirty="0">
                <a:effectLst/>
                <a:latin typeface="Arial" panose="020B0604020202020204" pitchFamily="34" charset="0"/>
              </a:rPr>
              <a:t> others, with the result that she behaves towards them, at times, as if they were emotional and behavioral copies of her parents. An act of coolness by a close, female friend causes her whole painful relationship with her mother to be activated </a:t>
            </a:r>
            <a:r>
              <a:rPr lang="en-US" dirty="0">
                <a:latin typeface="Arial" panose="020B0604020202020204" pitchFamily="34" charset="0"/>
              </a:rPr>
              <a:t>within</a:t>
            </a:r>
            <a:r>
              <a:rPr lang="en-US" b="0" i="0" dirty="0">
                <a:effectLst/>
                <a:latin typeface="Arial" panose="020B0604020202020204" pitchFamily="34" charset="0"/>
              </a:rPr>
              <a:t> her. Suddenly she is drenched in feelings of being small, oppressed and helpless. The friend may indeed have been cool, even somewhat rejecting, but there is an irrational intensity to the woman’s reaction. Meanwhile, she persistently sees the men in her life as weak, despite </a:t>
            </a:r>
            <a:r>
              <a:rPr lang="en-US" dirty="0">
                <a:latin typeface="Arial" panose="020B0604020202020204" pitchFamily="34" charset="0"/>
              </a:rPr>
              <a:t>their</a:t>
            </a:r>
            <a:r>
              <a:rPr lang="en-US" b="0" i="0" dirty="0">
                <a:effectLst/>
                <a:latin typeface="Arial" panose="020B0604020202020204" pitchFamily="34" charset="0"/>
              </a:rPr>
              <a:t> evident strengths, and accomplishments. </a:t>
            </a:r>
            <a:r>
              <a:rPr lang="en-US" dirty="0">
                <a:latin typeface="Arial" panose="020B0604020202020204" pitchFamily="34" charset="0"/>
              </a:rPr>
              <a:t>T</a:t>
            </a:r>
            <a:r>
              <a:rPr lang="en-US" b="0" i="0" dirty="0">
                <a:effectLst/>
                <a:latin typeface="Arial" panose="020B0604020202020204" pitchFamily="34" charset="0"/>
              </a:rPr>
              <a:t>he power of her expectations </a:t>
            </a:r>
            <a:r>
              <a:rPr lang="en-US" dirty="0">
                <a:latin typeface="Arial" panose="020B0604020202020204" pitchFamily="34" charset="0"/>
              </a:rPr>
              <a:t>is</a:t>
            </a:r>
            <a:r>
              <a:rPr lang="en-US" b="0" i="0" dirty="0">
                <a:effectLst/>
                <a:latin typeface="Arial" panose="020B0604020202020204" pitchFamily="34" charset="0"/>
              </a:rPr>
              <a:t> such that she actually brings out the weakness in many of the men who are close to her, so that the weak side is all she ever knows or relates to” </a:t>
            </a:r>
            <a:endParaRPr lang="en-CA" dirty="0"/>
          </a:p>
        </p:txBody>
      </p:sp>
      <p:sp>
        <p:nvSpPr>
          <p:cNvPr id="4" name="TextBox 3">
            <a:extLst>
              <a:ext uri="{FF2B5EF4-FFF2-40B4-BE49-F238E27FC236}">
                <a16:creationId xmlns:a16="http://schemas.microsoft.com/office/drawing/2014/main" id="{AAC5592C-BA2B-EB6D-28FD-F0E259D6AF28}"/>
              </a:ext>
            </a:extLst>
          </p:cNvPr>
          <p:cNvSpPr txBox="1"/>
          <p:nvPr/>
        </p:nvSpPr>
        <p:spPr>
          <a:xfrm>
            <a:off x="3418217" y="251452"/>
            <a:ext cx="5708530" cy="584775"/>
          </a:xfrm>
          <a:prstGeom prst="rect">
            <a:avLst/>
          </a:prstGeom>
          <a:noFill/>
        </p:spPr>
        <p:txBody>
          <a:bodyPr wrap="square">
            <a:spAutoFit/>
          </a:bodyPr>
          <a:lstStyle/>
          <a:p>
            <a:r>
              <a:rPr lang="en-CA" sz="3200" dirty="0">
                <a:solidFill>
                  <a:schemeClr val="bg1"/>
                </a:solidFill>
              </a:rPr>
              <a:t>ALAN DEBUTON QUOTATIONS</a:t>
            </a:r>
          </a:p>
        </p:txBody>
      </p:sp>
      <p:sp>
        <p:nvSpPr>
          <p:cNvPr id="2" name="Slide Number Placeholder 1">
            <a:extLst>
              <a:ext uri="{FF2B5EF4-FFF2-40B4-BE49-F238E27FC236}">
                <a16:creationId xmlns:a16="http://schemas.microsoft.com/office/drawing/2014/main" id="{AF81299F-A89E-F312-FA33-633A75D68554}"/>
              </a:ext>
            </a:extLst>
          </p:cNvPr>
          <p:cNvSpPr>
            <a:spLocks noGrp="1"/>
          </p:cNvSpPr>
          <p:nvPr>
            <p:ph type="sldNum" sz="quarter" idx="12"/>
          </p:nvPr>
        </p:nvSpPr>
        <p:spPr/>
        <p:txBody>
          <a:bodyPr/>
          <a:lstStyle/>
          <a:p>
            <a:fld id="{5D13EBD4-6A3E-4AC0-8766-41B9CBCAB7E4}" type="slidenum">
              <a:rPr lang="en-CA" smtClean="0"/>
              <a:t>107</a:t>
            </a:fld>
            <a:endParaRPr lang="en-CA"/>
          </a:p>
        </p:txBody>
      </p:sp>
    </p:spTree>
    <p:extLst>
      <p:ext uri="{BB962C8B-B14F-4D97-AF65-F5344CB8AC3E}">
        <p14:creationId xmlns:p14="http://schemas.microsoft.com/office/powerpoint/2010/main" val="233146027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mpty red chairs in cinema with popcorn and drinks">
            <a:extLst>
              <a:ext uri="{FF2B5EF4-FFF2-40B4-BE49-F238E27FC236}">
                <a16:creationId xmlns:a16="http://schemas.microsoft.com/office/drawing/2014/main" id="{4A668106-B0A6-3065-C987-94D9030DC744}"/>
              </a:ext>
            </a:extLst>
          </p:cNvPr>
          <p:cNvPicPr>
            <a:picLocks noChangeAspect="1"/>
          </p:cNvPicPr>
          <p:nvPr/>
        </p:nvPicPr>
        <p:blipFill>
          <a:blip r:embed="rId2">
            <a:extLst>
              <a:ext uri="{28A0092B-C50C-407E-A947-70E740481C1C}">
                <a14:useLocalDpi xmlns:a14="http://schemas.microsoft.com/office/drawing/2010/main" val="0"/>
              </a:ext>
            </a:extLst>
          </a:blip>
          <a:srcRect t="17582"/>
          <a:stretch/>
        </p:blipFill>
        <p:spPr>
          <a:xfrm>
            <a:off x="20" y="10"/>
            <a:ext cx="12191980" cy="6857990"/>
          </a:xfrm>
          <a:prstGeom prst="rect">
            <a:avLst/>
          </a:prstGeom>
        </p:spPr>
      </p:pic>
      <p:sp>
        <p:nvSpPr>
          <p:cNvPr id="2" name="Title 1">
            <a:extLst>
              <a:ext uri="{FF2B5EF4-FFF2-40B4-BE49-F238E27FC236}">
                <a16:creationId xmlns:a16="http://schemas.microsoft.com/office/drawing/2014/main" id="{BA24E22F-396F-85CC-1DC1-375E13993779}"/>
              </a:ext>
            </a:extLst>
          </p:cNvPr>
          <p:cNvSpPr>
            <a:spLocks noGrp="1"/>
          </p:cNvSpPr>
          <p:nvPr>
            <p:ph type="ctrTitle" idx="4294967295"/>
          </p:nvPr>
        </p:nvSpPr>
        <p:spPr>
          <a:xfrm>
            <a:off x="1350335" y="1147064"/>
            <a:ext cx="7634177" cy="1738312"/>
          </a:xfrm>
        </p:spPr>
        <p:txBody>
          <a:bodyPr>
            <a:normAutofit/>
          </a:bodyPr>
          <a:lstStyle/>
          <a:p>
            <a:r>
              <a:rPr lang="en-CA" sz="6600" dirty="0">
                <a:solidFill>
                  <a:schemeClr val="tx1"/>
                </a:solidFill>
              </a:rPr>
              <a:t>video</a:t>
            </a:r>
          </a:p>
        </p:txBody>
      </p:sp>
      <p:sp>
        <p:nvSpPr>
          <p:cNvPr id="3" name="Subtitle 2">
            <a:extLst>
              <a:ext uri="{FF2B5EF4-FFF2-40B4-BE49-F238E27FC236}">
                <a16:creationId xmlns:a16="http://schemas.microsoft.com/office/drawing/2014/main" id="{DC677C87-BED3-4A56-1DEC-1DA7F34E222F}"/>
              </a:ext>
            </a:extLst>
          </p:cNvPr>
          <p:cNvSpPr>
            <a:spLocks noGrp="1"/>
          </p:cNvSpPr>
          <p:nvPr>
            <p:ph type="subTitle" idx="4294967295"/>
          </p:nvPr>
        </p:nvSpPr>
        <p:spPr>
          <a:xfrm>
            <a:off x="3048000" y="2355363"/>
            <a:ext cx="9144000" cy="1309687"/>
          </a:xfrm>
        </p:spPr>
        <p:txBody>
          <a:bodyPr>
            <a:noAutofit/>
          </a:bodyPr>
          <a:lstStyle/>
          <a:p>
            <a:pPr marL="0" indent="0">
              <a:buNone/>
            </a:pPr>
            <a:r>
              <a:rPr lang="en-CA" sz="4000" dirty="0"/>
              <a:t>Week 13 of simple</a:t>
            </a:r>
          </a:p>
        </p:txBody>
      </p:sp>
      <p:sp>
        <p:nvSpPr>
          <p:cNvPr id="4" name="Slide Number Placeholder 3">
            <a:extLst>
              <a:ext uri="{FF2B5EF4-FFF2-40B4-BE49-F238E27FC236}">
                <a16:creationId xmlns:a16="http://schemas.microsoft.com/office/drawing/2014/main" id="{90D6C1DD-1D8C-73C0-2467-009697002C0A}"/>
              </a:ext>
            </a:extLst>
          </p:cNvPr>
          <p:cNvSpPr>
            <a:spLocks noGrp="1"/>
          </p:cNvSpPr>
          <p:nvPr>
            <p:ph type="sldNum" sz="quarter" idx="12"/>
          </p:nvPr>
        </p:nvSpPr>
        <p:spPr/>
        <p:txBody>
          <a:bodyPr/>
          <a:lstStyle/>
          <a:p>
            <a:fld id="{5D13EBD4-6A3E-4AC0-8766-41B9CBCAB7E4}" type="slidenum">
              <a:rPr lang="en-CA" smtClean="0"/>
              <a:t>108</a:t>
            </a:fld>
            <a:endParaRPr lang="en-CA"/>
          </a:p>
        </p:txBody>
      </p:sp>
    </p:spTree>
    <p:extLst>
      <p:ext uri="{BB962C8B-B14F-4D97-AF65-F5344CB8AC3E}">
        <p14:creationId xmlns:p14="http://schemas.microsoft.com/office/powerpoint/2010/main" val="30261869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09A00-11F5-4AD7-BA67-A01D7DA8213C}"/>
              </a:ext>
            </a:extLst>
          </p:cNvPr>
          <p:cNvSpPr>
            <a:spLocks noGrp="1"/>
          </p:cNvSpPr>
          <p:nvPr>
            <p:ph type="title"/>
          </p:nvPr>
        </p:nvSpPr>
        <p:spPr/>
        <p:txBody>
          <a:bodyPr/>
          <a:lstStyle/>
          <a:p>
            <a:endParaRPr lang="en-CA"/>
          </a:p>
        </p:txBody>
      </p:sp>
      <p:pic>
        <p:nvPicPr>
          <p:cNvPr id="6" name="Online Media 5" title="5 Min Guided Meditation Body Scan">
            <a:hlinkClick r:id="" action="ppaction://media"/>
            <a:extLst>
              <a:ext uri="{FF2B5EF4-FFF2-40B4-BE49-F238E27FC236}">
                <a16:creationId xmlns:a16="http://schemas.microsoft.com/office/drawing/2014/main" id="{F662EF8B-2D40-02D7-E919-E02A0E0FDFA6}"/>
              </a:ext>
            </a:extLst>
          </p:cNvPr>
          <p:cNvPicPr>
            <a:picLocks noGrp="1" noRot="1" noChangeAspect="1"/>
          </p:cNvPicPr>
          <p:nvPr>
            <p:ph idx="1"/>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C863DF5B-8D8F-F2C4-209C-70BD7167DB99}"/>
              </a:ext>
            </a:extLst>
          </p:cNvPr>
          <p:cNvSpPr>
            <a:spLocks noGrp="1"/>
          </p:cNvSpPr>
          <p:nvPr>
            <p:ph type="sldNum" sz="quarter" idx="12"/>
          </p:nvPr>
        </p:nvSpPr>
        <p:spPr/>
        <p:txBody>
          <a:bodyPr/>
          <a:lstStyle/>
          <a:p>
            <a:fld id="{5D13EBD4-6A3E-4AC0-8766-41B9CBCAB7E4}" type="slidenum">
              <a:rPr lang="en-CA" smtClean="0"/>
              <a:t>109</a:t>
            </a:fld>
            <a:endParaRPr lang="en-CA"/>
          </a:p>
        </p:txBody>
      </p:sp>
    </p:spTree>
    <p:extLst>
      <p:ext uri="{BB962C8B-B14F-4D97-AF65-F5344CB8AC3E}">
        <p14:creationId xmlns:p14="http://schemas.microsoft.com/office/powerpoint/2010/main" val="34186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minders: - St. Catherine of Genoa ~ St. Thérèse of Lisieux">
            <a:extLst>
              <a:ext uri="{FF2B5EF4-FFF2-40B4-BE49-F238E27FC236}">
                <a16:creationId xmlns:a16="http://schemas.microsoft.com/office/drawing/2014/main" id="{6523BB83-69CA-4AC2-9E39-60260293AF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302" r="1" b="14164"/>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83DA9C19-AACF-8504-65DF-30A7EEF31264}"/>
              </a:ext>
            </a:extLst>
          </p:cNvPr>
          <p:cNvSpPr>
            <a:spLocks noGrp="1"/>
          </p:cNvSpPr>
          <p:nvPr>
            <p:ph type="sldNum" sz="quarter" idx="12"/>
          </p:nvPr>
        </p:nvSpPr>
        <p:spPr/>
        <p:txBody>
          <a:bodyPr/>
          <a:lstStyle/>
          <a:p>
            <a:fld id="{F7CB6ECF-184C-441C-A277-9D9EC902153F}" type="slidenum">
              <a:rPr lang="en-CA" smtClean="0"/>
              <a:t>11</a:t>
            </a:fld>
            <a:endParaRPr lang="en-CA"/>
          </a:p>
        </p:txBody>
      </p:sp>
    </p:spTree>
    <p:extLst>
      <p:ext uri="{BB962C8B-B14F-4D97-AF65-F5344CB8AC3E}">
        <p14:creationId xmlns:p14="http://schemas.microsoft.com/office/powerpoint/2010/main" val="296704695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02D00-CA5B-C4D2-06A1-29B06A4BA2C8}"/>
              </a:ext>
            </a:extLst>
          </p:cNvPr>
          <p:cNvSpPr>
            <a:spLocks noGrp="1"/>
          </p:cNvSpPr>
          <p:nvPr>
            <p:ph type="ctrTitle"/>
          </p:nvPr>
        </p:nvSpPr>
        <p:spPr/>
        <p:txBody>
          <a:bodyPr/>
          <a:lstStyle/>
          <a:p>
            <a:endParaRPr lang="en-CA"/>
          </a:p>
        </p:txBody>
      </p:sp>
      <p:sp>
        <p:nvSpPr>
          <p:cNvPr id="3" name="Subtitle 2">
            <a:extLst>
              <a:ext uri="{FF2B5EF4-FFF2-40B4-BE49-F238E27FC236}">
                <a16:creationId xmlns:a16="http://schemas.microsoft.com/office/drawing/2014/main" id="{1327AC5C-0AF3-BE9E-BBDE-FBFB4E705AE4}"/>
              </a:ext>
            </a:extLst>
          </p:cNvPr>
          <p:cNvSpPr>
            <a:spLocks noGrp="1"/>
          </p:cNvSpPr>
          <p:nvPr>
            <p:ph type="subTitle" idx="1"/>
          </p:nvPr>
        </p:nvSpPr>
        <p:spPr/>
        <p:txBody>
          <a:bodyPr/>
          <a:lstStyle/>
          <a:p>
            <a:endParaRPr lang="en-CA"/>
          </a:p>
        </p:txBody>
      </p:sp>
      <p:pic>
        <p:nvPicPr>
          <p:cNvPr id="4" name="Online Media 3" title="It's simple on YouTube session 16">
            <a:hlinkClick r:id="" action="ppaction://media"/>
            <a:extLst>
              <a:ext uri="{FF2B5EF4-FFF2-40B4-BE49-F238E27FC236}">
                <a16:creationId xmlns:a16="http://schemas.microsoft.com/office/drawing/2014/main" id="{003C8CE4-2FB3-85BF-B540-71BE7D2EE267}"/>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5" name="Slide Number Placeholder 4">
            <a:extLst>
              <a:ext uri="{FF2B5EF4-FFF2-40B4-BE49-F238E27FC236}">
                <a16:creationId xmlns:a16="http://schemas.microsoft.com/office/drawing/2014/main" id="{FD1458BD-FA38-BFAA-C98F-AC496081CFEF}"/>
              </a:ext>
            </a:extLst>
          </p:cNvPr>
          <p:cNvSpPr>
            <a:spLocks noGrp="1"/>
          </p:cNvSpPr>
          <p:nvPr>
            <p:ph type="sldNum" sz="quarter" idx="12"/>
          </p:nvPr>
        </p:nvSpPr>
        <p:spPr/>
        <p:txBody>
          <a:bodyPr/>
          <a:lstStyle/>
          <a:p>
            <a:fld id="{5D13EBD4-6A3E-4AC0-8766-41B9CBCAB7E4}" type="slidenum">
              <a:rPr lang="en-CA" smtClean="0"/>
              <a:t>110</a:t>
            </a:fld>
            <a:endParaRPr lang="en-CA"/>
          </a:p>
        </p:txBody>
      </p:sp>
    </p:spTree>
    <p:extLst>
      <p:ext uri="{BB962C8B-B14F-4D97-AF65-F5344CB8AC3E}">
        <p14:creationId xmlns:p14="http://schemas.microsoft.com/office/powerpoint/2010/main" val="59950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he Dangers of the Good Child">
            <a:hlinkClick r:id="" action="ppaction://media"/>
            <a:extLst>
              <a:ext uri="{FF2B5EF4-FFF2-40B4-BE49-F238E27FC236}">
                <a16:creationId xmlns:a16="http://schemas.microsoft.com/office/drawing/2014/main" id="{B7E600E0-10B9-C794-C613-CF75A87B3ED7}"/>
              </a:ext>
            </a:extLst>
          </p:cNvPr>
          <p:cNvPicPr>
            <a:picLocks noRot="1" noChangeAspect="1"/>
          </p:cNvPicPr>
          <p:nvPr>
            <a:videoFile r:link="rId1"/>
          </p:nvPr>
        </p:nvPicPr>
        <p:blipFill>
          <a:blip r:embed="rId3"/>
          <a:stretch>
            <a:fillRect/>
          </a:stretch>
        </p:blipFill>
        <p:spPr>
          <a:xfrm>
            <a:off x="22225" y="0"/>
            <a:ext cx="12147550" cy="6858000"/>
          </a:xfrm>
          <a:prstGeom prst="rect">
            <a:avLst/>
          </a:prstGeom>
        </p:spPr>
      </p:pic>
      <p:sp>
        <p:nvSpPr>
          <p:cNvPr id="3" name="Slide Number Placeholder 2">
            <a:extLst>
              <a:ext uri="{FF2B5EF4-FFF2-40B4-BE49-F238E27FC236}">
                <a16:creationId xmlns:a16="http://schemas.microsoft.com/office/drawing/2014/main" id="{05D46B9E-B7EA-248C-C57E-8DFAC7EEF493}"/>
              </a:ext>
            </a:extLst>
          </p:cNvPr>
          <p:cNvSpPr>
            <a:spLocks noGrp="1"/>
          </p:cNvSpPr>
          <p:nvPr>
            <p:ph type="sldNum" sz="quarter" idx="12"/>
          </p:nvPr>
        </p:nvSpPr>
        <p:spPr/>
        <p:txBody>
          <a:bodyPr/>
          <a:lstStyle/>
          <a:p>
            <a:fld id="{5D13EBD4-6A3E-4AC0-8766-41B9CBCAB7E4}" type="slidenum">
              <a:rPr lang="en-CA" smtClean="0"/>
              <a:t>111</a:t>
            </a:fld>
            <a:endParaRPr lang="en-CA"/>
          </a:p>
        </p:txBody>
      </p:sp>
    </p:spTree>
    <p:extLst>
      <p:ext uri="{BB962C8B-B14F-4D97-AF65-F5344CB8AC3E}">
        <p14:creationId xmlns:p14="http://schemas.microsoft.com/office/powerpoint/2010/main" val="1387579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he Attachment Theory: How Childhood Affects Life">
            <a:hlinkClick r:id="" action="ppaction://media"/>
            <a:extLst>
              <a:ext uri="{FF2B5EF4-FFF2-40B4-BE49-F238E27FC236}">
                <a16:creationId xmlns:a16="http://schemas.microsoft.com/office/drawing/2014/main" id="{6CD72225-0B66-6B55-E054-6C57BD9D10A5}"/>
              </a:ext>
            </a:extLst>
          </p:cNvPr>
          <p:cNvPicPr>
            <a:picLocks noRot="1" noChangeAspect="1"/>
          </p:cNvPicPr>
          <p:nvPr>
            <a:videoFile r:link="rId1"/>
          </p:nvPr>
        </p:nvPicPr>
        <p:blipFill>
          <a:blip r:embed="rId3"/>
          <a:stretch>
            <a:fillRect/>
          </a:stretch>
        </p:blipFill>
        <p:spPr>
          <a:xfrm>
            <a:off x="0" y="0"/>
            <a:ext cx="12272790" cy="6858000"/>
          </a:xfrm>
          <a:prstGeom prst="rect">
            <a:avLst/>
          </a:prstGeom>
        </p:spPr>
      </p:pic>
      <p:sp>
        <p:nvSpPr>
          <p:cNvPr id="3" name="Slide Number Placeholder 2">
            <a:extLst>
              <a:ext uri="{FF2B5EF4-FFF2-40B4-BE49-F238E27FC236}">
                <a16:creationId xmlns:a16="http://schemas.microsoft.com/office/drawing/2014/main" id="{E056A686-5B8F-914D-E499-54C917036297}"/>
              </a:ext>
            </a:extLst>
          </p:cNvPr>
          <p:cNvSpPr>
            <a:spLocks noGrp="1"/>
          </p:cNvSpPr>
          <p:nvPr>
            <p:ph type="sldNum" sz="quarter" idx="12"/>
          </p:nvPr>
        </p:nvSpPr>
        <p:spPr/>
        <p:txBody>
          <a:bodyPr/>
          <a:lstStyle/>
          <a:p>
            <a:fld id="{5D13EBD4-6A3E-4AC0-8766-41B9CBCAB7E4}" type="slidenum">
              <a:rPr lang="en-CA" smtClean="0"/>
              <a:t>112</a:t>
            </a:fld>
            <a:endParaRPr lang="en-CA"/>
          </a:p>
        </p:txBody>
      </p:sp>
    </p:spTree>
    <p:extLst>
      <p:ext uri="{BB962C8B-B14F-4D97-AF65-F5344CB8AC3E}">
        <p14:creationId xmlns:p14="http://schemas.microsoft.com/office/powerpoint/2010/main" val="126022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105F2-5107-BAD2-9A0C-A79E2EEF2DE9}"/>
              </a:ext>
            </a:extLst>
          </p:cNvPr>
          <p:cNvSpPr>
            <a:spLocks noGrp="1"/>
          </p:cNvSpPr>
          <p:nvPr>
            <p:ph type="ctrTitle"/>
          </p:nvPr>
        </p:nvSpPr>
        <p:spPr/>
        <p:txBody>
          <a:bodyPr/>
          <a:lstStyle/>
          <a:p>
            <a:endParaRPr lang="en-CA"/>
          </a:p>
        </p:txBody>
      </p:sp>
      <p:sp>
        <p:nvSpPr>
          <p:cNvPr id="3" name="Subtitle 2">
            <a:extLst>
              <a:ext uri="{FF2B5EF4-FFF2-40B4-BE49-F238E27FC236}">
                <a16:creationId xmlns:a16="http://schemas.microsoft.com/office/drawing/2014/main" id="{7425AD87-2115-BC67-EAFF-F7E11A18682E}"/>
              </a:ext>
            </a:extLst>
          </p:cNvPr>
          <p:cNvSpPr>
            <a:spLocks noGrp="1"/>
          </p:cNvSpPr>
          <p:nvPr>
            <p:ph type="subTitle" idx="1"/>
          </p:nvPr>
        </p:nvSpPr>
        <p:spPr/>
        <p:txBody>
          <a:bodyPr/>
          <a:lstStyle/>
          <a:p>
            <a:endParaRPr lang="en-CA"/>
          </a:p>
        </p:txBody>
      </p:sp>
      <p:pic>
        <p:nvPicPr>
          <p:cNvPr id="4" name="Online Media 3" title="How Childhood Trauma Shapes Your Personality">
            <a:hlinkClick r:id="" action="ppaction://media"/>
            <a:extLst>
              <a:ext uri="{FF2B5EF4-FFF2-40B4-BE49-F238E27FC236}">
                <a16:creationId xmlns:a16="http://schemas.microsoft.com/office/drawing/2014/main" id="{F067F516-AEF9-40CE-6BC8-6871E0DA8DF5}"/>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5" name="Slide Number Placeholder 4">
            <a:extLst>
              <a:ext uri="{FF2B5EF4-FFF2-40B4-BE49-F238E27FC236}">
                <a16:creationId xmlns:a16="http://schemas.microsoft.com/office/drawing/2014/main" id="{153279EA-F839-17F6-CED0-F0296BA3DB9B}"/>
              </a:ext>
            </a:extLst>
          </p:cNvPr>
          <p:cNvSpPr>
            <a:spLocks noGrp="1"/>
          </p:cNvSpPr>
          <p:nvPr>
            <p:ph type="sldNum" sz="quarter" idx="12"/>
          </p:nvPr>
        </p:nvSpPr>
        <p:spPr/>
        <p:txBody>
          <a:bodyPr/>
          <a:lstStyle/>
          <a:p>
            <a:fld id="{5D13EBD4-6A3E-4AC0-8766-41B9CBCAB7E4}" type="slidenum">
              <a:rPr lang="en-CA" smtClean="0"/>
              <a:t>113</a:t>
            </a:fld>
            <a:endParaRPr lang="en-CA"/>
          </a:p>
        </p:txBody>
      </p:sp>
    </p:spTree>
    <p:extLst>
      <p:ext uri="{BB962C8B-B14F-4D97-AF65-F5344CB8AC3E}">
        <p14:creationId xmlns:p14="http://schemas.microsoft.com/office/powerpoint/2010/main" val="322695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Cognitive Behavioral Therapy (CBT)">
            <a:hlinkClick r:id="" action="ppaction://media"/>
            <a:extLst>
              <a:ext uri="{FF2B5EF4-FFF2-40B4-BE49-F238E27FC236}">
                <a16:creationId xmlns:a16="http://schemas.microsoft.com/office/drawing/2014/main" id="{E416E859-3E27-B301-951F-757DDB147CB6}"/>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2568CAF1-46D7-9477-1229-311FC2489C4E}"/>
              </a:ext>
            </a:extLst>
          </p:cNvPr>
          <p:cNvSpPr>
            <a:spLocks noGrp="1"/>
          </p:cNvSpPr>
          <p:nvPr>
            <p:ph type="sldNum" sz="quarter" idx="12"/>
          </p:nvPr>
        </p:nvSpPr>
        <p:spPr/>
        <p:txBody>
          <a:bodyPr/>
          <a:lstStyle/>
          <a:p>
            <a:fld id="{5D13EBD4-6A3E-4AC0-8766-41B9CBCAB7E4}" type="slidenum">
              <a:rPr lang="en-CA" smtClean="0"/>
              <a:t>114</a:t>
            </a:fld>
            <a:endParaRPr lang="en-CA"/>
          </a:p>
        </p:txBody>
      </p:sp>
    </p:spTree>
    <p:extLst>
      <p:ext uri="{BB962C8B-B14F-4D97-AF65-F5344CB8AC3E}">
        <p14:creationId xmlns:p14="http://schemas.microsoft.com/office/powerpoint/2010/main" val="343258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Can Trauma Be Inherited?">
            <a:hlinkClick r:id="" action="ppaction://media"/>
            <a:extLst>
              <a:ext uri="{FF2B5EF4-FFF2-40B4-BE49-F238E27FC236}">
                <a16:creationId xmlns:a16="http://schemas.microsoft.com/office/drawing/2014/main" id="{21196963-CDD3-5F26-B154-C815405E711D}"/>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393FA8BA-B317-B2F6-F64C-44D25847543C}"/>
              </a:ext>
            </a:extLst>
          </p:cNvPr>
          <p:cNvSpPr>
            <a:spLocks noGrp="1"/>
          </p:cNvSpPr>
          <p:nvPr>
            <p:ph type="sldNum" sz="quarter" idx="12"/>
          </p:nvPr>
        </p:nvSpPr>
        <p:spPr/>
        <p:txBody>
          <a:bodyPr/>
          <a:lstStyle/>
          <a:p>
            <a:fld id="{5D13EBD4-6A3E-4AC0-8766-41B9CBCAB7E4}" type="slidenum">
              <a:rPr lang="en-CA" smtClean="0"/>
              <a:t>115</a:t>
            </a:fld>
            <a:endParaRPr lang="en-CA"/>
          </a:p>
        </p:txBody>
      </p:sp>
    </p:spTree>
    <p:extLst>
      <p:ext uri="{BB962C8B-B14F-4D97-AF65-F5344CB8AC3E}">
        <p14:creationId xmlns:p14="http://schemas.microsoft.com/office/powerpoint/2010/main" val="4078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Why You Will Marry the Wrong Person">
            <a:hlinkClick r:id="" action="ppaction://media"/>
            <a:extLst>
              <a:ext uri="{FF2B5EF4-FFF2-40B4-BE49-F238E27FC236}">
                <a16:creationId xmlns:a16="http://schemas.microsoft.com/office/drawing/2014/main" id="{CCB31CF9-DE2D-DB27-E597-2B47D09761B1}"/>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50D55268-901B-F8FA-03DD-C37D28A37154}"/>
              </a:ext>
            </a:extLst>
          </p:cNvPr>
          <p:cNvSpPr>
            <a:spLocks noGrp="1"/>
          </p:cNvSpPr>
          <p:nvPr>
            <p:ph type="sldNum" sz="quarter" idx="12"/>
          </p:nvPr>
        </p:nvSpPr>
        <p:spPr/>
        <p:txBody>
          <a:bodyPr/>
          <a:lstStyle/>
          <a:p>
            <a:fld id="{5D13EBD4-6A3E-4AC0-8766-41B9CBCAB7E4}" type="slidenum">
              <a:rPr lang="en-CA" smtClean="0"/>
              <a:t>116</a:t>
            </a:fld>
            <a:endParaRPr lang="en-CA"/>
          </a:p>
        </p:txBody>
      </p:sp>
    </p:spTree>
    <p:extLst>
      <p:ext uri="{BB962C8B-B14F-4D97-AF65-F5344CB8AC3E}">
        <p14:creationId xmlns:p14="http://schemas.microsoft.com/office/powerpoint/2010/main" val="403896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round a table&#10;&#10;Description automatically generated">
            <a:extLst>
              <a:ext uri="{FF2B5EF4-FFF2-40B4-BE49-F238E27FC236}">
                <a16:creationId xmlns:a16="http://schemas.microsoft.com/office/drawing/2014/main" id="{2D2622D6-884A-B34C-7D8B-CD18E0B7C6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486" y="196770"/>
            <a:ext cx="11583028" cy="6539696"/>
          </a:xfrm>
          <a:prstGeom prst="rect">
            <a:avLst/>
          </a:prstGeom>
        </p:spPr>
      </p:pic>
      <p:sp>
        <p:nvSpPr>
          <p:cNvPr id="4" name="TextBox 3">
            <a:extLst>
              <a:ext uri="{FF2B5EF4-FFF2-40B4-BE49-F238E27FC236}">
                <a16:creationId xmlns:a16="http://schemas.microsoft.com/office/drawing/2014/main" id="{165D92E6-FC74-5DFD-37A6-021B26741E86}"/>
              </a:ext>
            </a:extLst>
          </p:cNvPr>
          <p:cNvSpPr txBox="1"/>
          <p:nvPr/>
        </p:nvSpPr>
        <p:spPr>
          <a:xfrm>
            <a:off x="8867173" y="312515"/>
            <a:ext cx="2908138" cy="954107"/>
          </a:xfrm>
          <a:prstGeom prst="rect">
            <a:avLst/>
          </a:prstGeom>
          <a:noFill/>
        </p:spPr>
        <p:txBody>
          <a:bodyPr wrap="square">
            <a:spAutoFit/>
          </a:bodyPr>
          <a:lstStyle/>
          <a:p>
            <a:pPr algn="ctr"/>
            <a:r>
              <a:rPr lang="en-CA" sz="2800" dirty="0">
                <a:solidFill>
                  <a:schemeClr val="bg1"/>
                </a:solidFill>
              </a:rPr>
              <a:t>OPEN DISCUSSION</a:t>
            </a:r>
          </a:p>
        </p:txBody>
      </p:sp>
      <p:sp>
        <p:nvSpPr>
          <p:cNvPr id="2" name="Slide Number Placeholder 1">
            <a:extLst>
              <a:ext uri="{FF2B5EF4-FFF2-40B4-BE49-F238E27FC236}">
                <a16:creationId xmlns:a16="http://schemas.microsoft.com/office/drawing/2014/main" id="{63A5F76F-5695-59B6-E6B0-7357EE9A2480}"/>
              </a:ext>
            </a:extLst>
          </p:cNvPr>
          <p:cNvSpPr>
            <a:spLocks noGrp="1"/>
          </p:cNvSpPr>
          <p:nvPr>
            <p:ph type="sldNum" sz="quarter" idx="12"/>
          </p:nvPr>
        </p:nvSpPr>
        <p:spPr/>
        <p:txBody>
          <a:bodyPr/>
          <a:lstStyle/>
          <a:p>
            <a:fld id="{5D13EBD4-6A3E-4AC0-8766-41B9CBCAB7E4}" type="slidenum">
              <a:rPr lang="en-CA" smtClean="0"/>
              <a:t>117</a:t>
            </a:fld>
            <a:endParaRPr lang="en-CA"/>
          </a:p>
        </p:txBody>
      </p:sp>
    </p:spTree>
    <p:extLst>
      <p:ext uri="{BB962C8B-B14F-4D97-AF65-F5344CB8AC3E}">
        <p14:creationId xmlns:p14="http://schemas.microsoft.com/office/powerpoint/2010/main" val="153443909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Lit tent in mountain">
            <a:extLst>
              <a:ext uri="{FF2B5EF4-FFF2-40B4-BE49-F238E27FC236}">
                <a16:creationId xmlns:a16="http://schemas.microsoft.com/office/drawing/2014/main" id="{DF998E1C-3A24-4836-B637-B7622F46D2E7}"/>
              </a:ext>
            </a:extLst>
          </p:cNvPr>
          <p:cNvPicPr>
            <a:picLocks noChangeAspect="1"/>
          </p:cNvPicPr>
          <p:nvPr/>
        </p:nvPicPr>
        <p:blipFill rotWithShape="1">
          <a:blip r:embed="rId2"/>
          <a:srcRect l="9091" t="23391"/>
          <a:stretch/>
        </p:blipFill>
        <p:spPr>
          <a:xfrm>
            <a:off x="20" y="10"/>
            <a:ext cx="12191980" cy="6857990"/>
          </a:xfrm>
          <a:prstGeom prst="rect">
            <a:avLst/>
          </a:prstGeom>
        </p:spPr>
      </p:pic>
      <p:sp>
        <p:nvSpPr>
          <p:cNvPr id="2" name="Title 1">
            <a:extLst>
              <a:ext uri="{FF2B5EF4-FFF2-40B4-BE49-F238E27FC236}">
                <a16:creationId xmlns:a16="http://schemas.microsoft.com/office/drawing/2014/main" id="{3A39A32E-185A-4968-8537-EA0B9F144359}"/>
              </a:ext>
            </a:extLst>
          </p:cNvPr>
          <p:cNvSpPr>
            <a:spLocks noGrp="1"/>
          </p:cNvSpPr>
          <p:nvPr>
            <p:ph type="title" idx="4294967295"/>
          </p:nvPr>
        </p:nvSpPr>
        <p:spPr>
          <a:xfrm>
            <a:off x="7319142" y="3706688"/>
            <a:ext cx="4513262" cy="2006600"/>
          </a:xfrm>
        </p:spPr>
        <p:txBody>
          <a:bodyPr vert="horz" lIns="91440" tIns="45720" rIns="91440" bIns="45720" rtlCol="0" anchor="b">
            <a:normAutofit/>
          </a:bodyPr>
          <a:lstStyle/>
          <a:p>
            <a:pPr algn="ctr"/>
            <a:r>
              <a:rPr lang="en-US" sz="4800" dirty="0">
                <a:solidFill>
                  <a:schemeClr val="tx1"/>
                </a:solidFill>
              </a:rPr>
              <a:t>See you next session</a:t>
            </a:r>
          </a:p>
        </p:txBody>
      </p:sp>
      <p:sp>
        <p:nvSpPr>
          <p:cNvPr id="3" name="Slide Number Placeholder 2">
            <a:extLst>
              <a:ext uri="{FF2B5EF4-FFF2-40B4-BE49-F238E27FC236}">
                <a16:creationId xmlns:a16="http://schemas.microsoft.com/office/drawing/2014/main" id="{3C175924-8282-398F-63A5-8BD4C0F88777}"/>
              </a:ext>
            </a:extLst>
          </p:cNvPr>
          <p:cNvSpPr>
            <a:spLocks noGrp="1"/>
          </p:cNvSpPr>
          <p:nvPr>
            <p:ph type="sldNum" sz="quarter" idx="12"/>
          </p:nvPr>
        </p:nvSpPr>
        <p:spPr/>
        <p:txBody>
          <a:bodyPr/>
          <a:lstStyle/>
          <a:p>
            <a:fld id="{5D13EBD4-6A3E-4AC0-8766-41B9CBCAB7E4}" type="slidenum">
              <a:rPr lang="en-CA" smtClean="0"/>
              <a:t>118</a:t>
            </a:fld>
            <a:endParaRPr lang="en-CA"/>
          </a:p>
        </p:txBody>
      </p:sp>
    </p:spTree>
    <p:extLst>
      <p:ext uri="{BB962C8B-B14F-4D97-AF65-F5344CB8AC3E}">
        <p14:creationId xmlns:p14="http://schemas.microsoft.com/office/powerpoint/2010/main" val="302848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1E7722-5316-9652-6C15-F622865423A0}"/>
              </a:ext>
            </a:extLst>
          </p:cNvPr>
          <p:cNvSpPr txBox="1"/>
          <p:nvPr/>
        </p:nvSpPr>
        <p:spPr>
          <a:xfrm>
            <a:off x="17253" y="0"/>
            <a:ext cx="12192000" cy="2585323"/>
          </a:xfrm>
          <a:prstGeom prst="rect">
            <a:avLst/>
          </a:prstGeom>
          <a:noFill/>
        </p:spPr>
        <p:txBody>
          <a:bodyPr wrap="square">
            <a:spAutoFit/>
          </a:bodyPr>
          <a:lstStyle/>
          <a:p>
            <a:r>
              <a:rPr lang="en-US" b="0" i="0" dirty="0">
                <a:effectLst/>
                <a:latin typeface="Arial" panose="020B0604020202020204" pitchFamily="34" charset="0"/>
              </a:rPr>
              <a:t>(1)Patricia Crittenden is a developmental psychologist known for her work in attachment theory. She was born in 1945 in the United States. Crittenden studied under Mary Ainsworth, a pioneer in attachment theory, and went on to develop her own theory known as the Dynamic-Maturational Model (DMM) of attachment and adaptation.</a:t>
            </a:r>
            <a:br>
              <a:rPr lang="en-US" dirty="0"/>
            </a:br>
            <a:r>
              <a:rPr lang="en-US" b="0" i="0" dirty="0">
                <a:effectLst/>
                <a:latin typeface="Arial" panose="020B0604020202020204" pitchFamily="34" charset="0"/>
              </a:rPr>
              <a:t>Crittenden's work focuses on the impact of childhood experiences on adult attachment patterns and how these patterns influence relationships and behavior throughout life. She has conducted extensive research on attachment across different cultures and has worked with children and families in various settings.</a:t>
            </a:r>
            <a:br>
              <a:rPr lang="en-US" dirty="0"/>
            </a:br>
            <a:r>
              <a:rPr lang="en-US" b="0" i="0" dirty="0">
                <a:effectLst/>
                <a:latin typeface="Arial" panose="020B0604020202020204" pitchFamily="34" charset="0"/>
              </a:rPr>
              <a:t>Crittenden's contributions to the field of attachment theory have been influential in understanding the complex interplay between early experiences, attachment patterns, and psychological well-being. Her work continues to be studied and applied in clinical practice, research, and education.</a:t>
            </a:r>
            <a:endParaRPr lang="en-CA" dirty="0"/>
          </a:p>
        </p:txBody>
      </p:sp>
      <p:sp>
        <p:nvSpPr>
          <p:cNvPr id="2" name="Slide Number Placeholder 1">
            <a:extLst>
              <a:ext uri="{FF2B5EF4-FFF2-40B4-BE49-F238E27FC236}">
                <a16:creationId xmlns:a16="http://schemas.microsoft.com/office/drawing/2014/main" id="{D0246342-18F6-18F5-EA26-222317B1CE4C}"/>
              </a:ext>
            </a:extLst>
          </p:cNvPr>
          <p:cNvSpPr>
            <a:spLocks noGrp="1"/>
          </p:cNvSpPr>
          <p:nvPr>
            <p:ph type="sldNum" sz="quarter" idx="12"/>
          </p:nvPr>
        </p:nvSpPr>
        <p:spPr/>
        <p:txBody>
          <a:bodyPr/>
          <a:lstStyle/>
          <a:p>
            <a:fld id="{5D13EBD4-6A3E-4AC0-8766-41B9CBCAB7E4}" type="slidenum">
              <a:rPr lang="en-CA" smtClean="0"/>
              <a:t>119</a:t>
            </a:fld>
            <a:endParaRPr lang="en-CA"/>
          </a:p>
        </p:txBody>
      </p:sp>
    </p:spTree>
    <p:extLst>
      <p:ext uri="{BB962C8B-B14F-4D97-AF65-F5344CB8AC3E}">
        <p14:creationId xmlns:p14="http://schemas.microsoft.com/office/powerpoint/2010/main" val="3601950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9D19F6-47E2-A16F-A61C-55560BCB1EAD}"/>
              </a:ext>
            </a:extLst>
          </p:cNvPr>
          <p:cNvSpPr txBox="1"/>
          <p:nvPr/>
        </p:nvSpPr>
        <p:spPr>
          <a:xfrm>
            <a:off x="903764" y="89695"/>
            <a:ext cx="9433461" cy="646331"/>
          </a:xfrm>
          <a:prstGeom prst="rect">
            <a:avLst/>
          </a:prstGeom>
          <a:noFill/>
        </p:spPr>
        <p:txBody>
          <a:bodyPr wrap="square">
            <a:spAutoFit/>
          </a:bodyPr>
          <a:lstStyle/>
          <a:p>
            <a:pPr algn="ctr"/>
            <a:r>
              <a:rPr lang="en-US" sz="3600" dirty="0">
                <a:solidFill>
                  <a:schemeClr val="bg1"/>
                </a:solidFill>
              </a:rPr>
              <a:t>PRACTICE SESSIONS SCHEDULE</a:t>
            </a:r>
            <a:endParaRPr lang="en-CA" sz="3600" dirty="0">
              <a:solidFill>
                <a:schemeClr val="bg1"/>
              </a:solidFill>
            </a:endParaRPr>
          </a:p>
        </p:txBody>
      </p:sp>
      <p:sp>
        <p:nvSpPr>
          <p:cNvPr id="5" name="TextBox 4">
            <a:extLst>
              <a:ext uri="{FF2B5EF4-FFF2-40B4-BE49-F238E27FC236}">
                <a16:creationId xmlns:a16="http://schemas.microsoft.com/office/drawing/2014/main" id="{C81EEA12-DFC8-C782-474B-471E5985C675}"/>
              </a:ext>
            </a:extLst>
          </p:cNvPr>
          <p:cNvSpPr txBox="1"/>
          <p:nvPr/>
        </p:nvSpPr>
        <p:spPr>
          <a:xfrm>
            <a:off x="322612" y="950225"/>
            <a:ext cx="11869388" cy="4585871"/>
          </a:xfrm>
          <a:prstGeom prst="rect">
            <a:avLst/>
          </a:prstGeom>
          <a:noFill/>
        </p:spPr>
        <p:txBody>
          <a:bodyPr wrap="square">
            <a:spAutoFit/>
          </a:bodyPr>
          <a:lstStyle/>
          <a:p>
            <a:r>
              <a:rPr lang="en-US" dirty="0">
                <a:solidFill>
                  <a:schemeClr val="bg1"/>
                </a:solidFill>
              </a:rPr>
              <a:t>   </a:t>
            </a:r>
            <a:r>
              <a:rPr lang="en-US" dirty="0"/>
              <a:t>         practice                                             </a:t>
            </a:r>
          </a:p>
          <a:p>
            <a:endParaRPr lang="en-US" sz="2000" dirty="0"/>
          </a:p>
          <a:p>
            <a:r>
              <a:rPr lang="en-US" sz="2000" dirty="0"/>
              <a:t>4. Week 14 January 14                                  </a:t>
            </a:r>
            <a:r>
              <a:rPr lang="en-US" sz="2000" dirty="0">
                <a:solidFill>
                  <a:schemeClr val="accent1"/>
                </a:solidFill>
              </a:rPr>
              <a:t>Today January 7, 1:30           </a:t>
            </a:r>
            <a:r>
              <a:rPr lang="en-US" sz="2000" dirty="0"/>
              <a:t>Rational mind remediation        Helga H.                         </a:t>
            </a:r>
          </a:p>
          <a:p>
            <a:endParaRPr lang="en-US" dirty="0"/>
          </a:p>
          <a:p>
            <a:r>
              <a:rPr lang="en-US" dirty="0"/>
              <a:t>5. Week 18 February 11                                                February 4, 1:30                         goals diary card                                  Nicole L</a:t>
            </a:r>
          </a:p>
          <a:p>
            <a:endParaRPr lang="en-US" dirty="0"/>
          </a:p>
          <a:p>
            <a:r>
              <a:rPr lang="en-US" dirty="0"/>
              <a:t>6. Week 25 April 15                                                             April 8, 1:30                              IFS workbook 1                                   Elaine S.</a:t>
            </a:r>
          </a:p>
          <a:p>
            <a:endParaRPr lang="en-US" dirty="0"/>
          </a:p>
          <a:p>
            <a:r>
              <a:rPr lang="en-US" dirty="0"/>
              <a:t>7. Week 26 April 22                                                                April 15                                    IFS workbook 2                                  Dinko T.</a:t>
            </a:r>
          </a:p>
          <a:p>
            <a:endParaRPr lang="en-US" dirty="0"/>
          </a:p>
          <a:p>
            <a:r>
              <a:rPr lang="en-US" dirty="0"/>
              <a:t>8.Week 27 April 29                                                                 April 22                                    IFS workbook 3                                  Barb H.</a:t>
            </a:r>
          </a:p>
          <a:p>
            <a:endParaRPr lang="en-US" dirty="0"/>
          </a:p>
          <a:p>
            <a:r>
              <a:rPr lang="en-US" dirty="0"/>
              <a:t>9. Week 28 May 6                                                                  April 29                                     IFS workbook 4                                   </a:t>
            </a:r>
          </a:p>
          <a:p>
            <a:endParaRPr lang="en-US" dirty="0"/>
          </a:p>
          <a:p>
            <a:r>
              <a:rPr lang="en-US" dirty="0"/>
              <a:t>10.Week 29 May 13*                                                        May 6 1:30 PM*                       Wise mind remediation                         Rob T.                                                                                </a:t>
            </a:r>
          </a:p>
          <a:p>
            <a:pPr algn="ctr"/>
            <a:endParaRPr lang="en-CA" sz="1800" dirty="0">
              <a:solidFill>
                <a:schemeClr val="bg1"/>
              </a:solidFill>
            </a:endParaRPr>
          </a:p>
        </p:txBody>
      </p:sp>
      <p:sp>
        <p:nvSpPr>
          <p:cNvPr id="4" name="TextBox 3">
            <a:extLst>
              <a:ext uri="{FF2B5EF4-FFF2-40B4-BE49-F238E27FC236}">
                <a16:creationId xmlns:a16="http://schemas.microsoft.com/office/drawing/2014/main" id="{B953BCA0-13B1-CC9B-86F4-35A372F03E3C}"/>
              </a:ext>
            </a:extLst>
          </p:cNvPr>
          <p:cNvSpPr txBox="1"/>
          <p:nvPr/>
        </p:nvSpPr>
        <p:spPr>
          <a:xfrm>
            <a:off x="4713489" y="765559"/>
            <a:ext cx="6097712" cy="369332"/>
          </a:xfrm>
          <a:prstGeom prst="rect">
            <a:avLst/>
          </a:prstGeom>
          <a:noFill/>
        </p:spPr>
        <p:txBody>
          <a:bodyPr wrap="square">
            <a:spAutoFit/>
          </a:bodyPr>
          <a:lstStyle/>
          <a:p>
            <a:r>
              <a:rPr lang="en-US" dirty="0"/>
              <a:t>preparation</a:t>
            </a:r>
            <a:endParaRPr lang="en-CA" dirty="0"/>
          </a:p>
        </p:txBody>
      </p:sp>
      <p:sp>
        <p:nvSpPr>
          <p:cNvPr id="2" name="Slide Number Placeholder 1">
            <a:extLst>
              <a:ext uri="{FF2B5EF4-FFF2-40B4-BE49-F238E27FC236}">
                <a16:creationId xmlns:a16="http://schemas.microsoft.com/office/drawing/2014/main" id="{BA9B3623-5583-2ED1-D36A-1CD840D5D9A2}"/>
              </a:ext>
            </a:extLst>
          </p:cNvPr>
          <p:cNvSpPr>
            <a:spLocks noGrp="1"/>
          </p:cNvSpPr>
          <p:nvPr>
            <p:ph type="sldNum" sz="quarter" idx="12"/>
          </p:nvPr>
        </p:nvSpPr>
        <p:spPr/>
        <p:txBody>
          <a:bodyPr/>
          <a:lstStyle/>
          <a:p>
            <a:fld id="{5B621ED0-B45F-441E-93E9-023E2B55C8A5}" type="slidenum">
              <a:rPr lang="en-CA" smtClean="0"/>
              <a:t>12</a:t>
            </a:fld>
            <a:endParaRPr lang="en-CA"/>
          </a:p>
        </p:txBody>
      </p:sp>
      <p:sp>
        <p:nvSpPr>
          <p:cNvPr id="7" name="TextBox 6">
            <a:extLst>
              <a:ext uri="{FF2B5EF4-FFF2-40B4-BE49-F238E27FC236}">
                <a16:creationId xmlns:a16="http://schemas.microsoft.com/office/drawing/2014/main" id="{1A3444DA-BFF8-5443-3448-EE118A485AF0}"/>
              </a:ext>
            </a:extLst>
          </p:cNvPr>
          <p:cNvSpPr txBox="1"/>
          <p:nvPr/>
        </p:nvSpPr>
        <p:spPr>
          <a:xfrm>
            <a:off x="394386" y="5380963"/>
            <a:ext cx="11403227" cy="1015663"/>
          </a:xfrm>
          <a:prstGeom prst="rect">
            <a:avLst/>
          </a:prstGeom>
          <a:noFill/>
        </p:spPr>
        <p:txBody>
          <a:bodyPr wrap="square">
            <a:spAutoFit/>
          </a:bodyPr>
          <a:lstStyle/>
          <a:p>
            <a:r>
              <a:rPr lang="en-US" sz="2000" dirty="0">
                <a:solidFill>
                  <a:schemeClr val="bg1"/>
                </a:solidFill>
              </a:rPr>
              <a:t>We still need a volunteer for the IFS practice May 6.</a:t>
            </a:r>
          </a:p>
          <a:p>
            <a:endParaRPr lang="en-US" sz="2000" dirty="0">
              <a:solidFill>
                <a:schemeClr val="bg1"/>
              </a:solidFill>
            </a:endParaRPr>
          </a:p>
          <a:p>
            <a:r>
              <a:rPr lang="en-US" sz="2000" dirty="0"/>
              <a:t>*</a:t>
            </a:r>
            <a:r>
              <a:rPr lang="en-US" sz="2000" dirty="0">
                <a:solidFill>
                  <a:schemeClr val="bg1"/>
                </a:solidFill>
              </a:rPr>
              <a:t> Note that these dates have been changed</a:t>
            </a:r>
            <a:endParaRPr lang="en-CA" sz="2000" dirty="0">
              <a:solidFill>
                <a:schemeClr val="bg1"/>
              </a:solidFill>
            </a:endParaRPr>
          </a:p>
        </p:txBody>
      </p:sp>
    </p:spTree>
    <p:extLst>
      <p:ext uri="{BB962C8B-B14F-4D97-AF65-F5344CB8AC3E}">
        <p14:creationId xmlns:p14="http://schemas.microsoft.com/office/powerpoint/2010/main" val="424645466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2889E5-C641-4C04-1FBC-8CC89CC04CDB}"/>
              </a:ext>
            </a:extLst>
          </p:cNvPr>
          <p:cNvSpPr txBox="1"/>
          <p:nvPr/>
        </p:nvSpPr>
        <p:spPr>
          <a:xfrm>
            <a:off x="155275" y="93239"/>
            <a:ext cx="12036725" cy="4247317"/>
          </a:xfrm>
          <a:prstGeom prst="rect">
            <a:avLst/>
          </a:prstGeom>
          <a:noFill/>
        </p:spPr>
        <p:txBody>
          <a:bodyPr wrap="square">
            <a:spAutoFit/>
          </a:bodyPr>
          <a:lstStyle/>
          <a:p>
            <a:r>
              <a:rPr lang="en-US" b="0" i="0" dirty="0">
                <a:effectLst/>
                <a:latin typeface="Arial" panose="020B0604020202020204" pitchFamily="34" charset="0"/>
              </a:rPr>
              <a:t>(2)The Dynamic-Maturational Model (DMM) of attachment and adaptation, developed by Patricia Crittenden, is a comprehensive and nuanced approach to understanding attachment patterns and their impact on development. The DMM builds upon the traditional attachment theory developed by John Bowlby and Mary Ainsworth, but expands on it by incorporating a broader range of attachment patterns and behaviors.</a:t>
            </a:r>
            <a:br>
              <a:rPr lang="en-US" dirty="0"/>
            </a:br>
            <a:r>
              <a:rPr lang="en-US" b="0" i="0" dirty="0">
                <a:effectLst/>
                <a:latin typeface="Arial" panose="020B0604020202020204" pitchFamily="34" charset="0"/>
              </a:rPr>
              <a:t>One key aspect of the DMM is its focus on the dynamic nature of attachment relationships and how they evolve over time in response to changing circumstances and experiences. Crittenden emphasizes the importance of considering not only the quality of attachment relationships but also the individual's adaptive strategies and coping mechanisms in different situations.</a:t>
            </a:r>
            <a:br>
              <a:rPr lang="en-US" dirty="0"/>
            </a:br>
            <a:r>
              <a:rPr lang="en-US" b="0" i="0" dirty="0">
                <a:effectLst/>
                <a:latin typeface="Arial" panose="020B0604020202020204" pitchFamily="34" charset="0"/>
              </a:rPr>
              <a:t>The DMM identifies four main attachment patterns: secure-autonomous, insecure-dismissing, insecure-preoccupied, and insecure-disorganized. These patterns are based on a combination of the individual's internal working models of attachment, their emotional regulation strategies, and their ability to seek support and maintain relationships. </a:t>
            </a:r>
          </a:p>
          <a:p>
            <a:r>
              <a:rPr lang="en-US" dirty="0">
                <a:latin typeface="Arial" panose="020B0604020202020204" pitchFamily="34" charset="0"/>
              </a:rPr>
              <a:t>T</a:t>
            </a:r>
            <a:r>
              <a:rPr lang="en-US" b="0" i="0" dirty="0">
                <a:effectLst/>
                <a:latin typeface="Arial" panose="020B0604020202020204" pitchFamily="34" charset="0"/>
              </a:rPr>
              <a:t>he DMM provides a comprehensive framework for understanding how attachment patterns develop, how they influence behavior and relationships, and how they can be modified through intervention and support. It is widely used in clinical practice, research, and education to help individuals and families understand and improve their attachment relationships for better psychological well-being</a:t>
            </a:r>
            <a:endParaRPr lang="en-CA" dirty="0"/>
          </a:p>
        </p:txBody>
      </p:sp>
      <p:sp>
        <p:nvSpPr>
          <p:cNvPr id="2" name="Slide Number Placeholder 1">
            <a:extLst>
              <a:ext uri="{FF2B5EF4-FFF2-40B4-BE49-F238E27FC236}">
                <a16:creationId xmlns:a16="http://schemas.microsoft.com/office/drawing/2014/main" id="{C3A8C67B-02A5-B51C-38BB-88E346DC8BFC}"/>
              </a:ext>
            </a:extLst>
          </p:cNvPr>
          <p:cNvSpPr>
            <a:spLocks noGrp="1"/>
          </p:cNvSpPr>
          <p:nvPr>
            <p:ph type="sldNum" sz="quarter" idx="12"/>
          </p:nvPr>
        </p:nvSpPr>
        <p:spPr/>
        <p:txBody>
          <a:bodyPr/>
          <a:lstStyle/>
          <a:p>
            <a:fld id="{5D13EBD4-6A3E-4AC0-8766-41B9CBCAB7E4}" type="slidenum">
              <a:rPr lang="en-CA" smtClean="0"/>
              <a:t>120</a:t>
            </a:fld>
            <a:endParaRPr lang="en-CA"/>
          </a:p>
        </p:txBody>
      </p:sp>
    </p:spTree>
    <p:extLst>
      <p:ext uri="{BB962C8B-B14F-4D97-AF65-F5344CB8AC3E}">
        <p14:creationId xmlns:p14="http://schemas.microsoft.com/office/powerpoint/2010/main" val="4227060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943F-B93A-41AD-96D4-B4D66338A1AC}"/>
              </a:ext>
            </a:extLst>
          </p:cNvPr>
          <p:cNvSpPr>
            <a:spLocks noGrp="1"/>
          </p:cNvSpPr>
          <p:nvPr>
            <p:ph type="title" idx="4294967295"/>
          </p:nvPr>
        </p:nvSpPr>
        <p:spPr>
          <a:xfrm>
            <a:off x="2408238" y="-141640"/>
            <a:ext cx="9783762" cy="1508125"/>
          </a:xfrm>
        </p:spPr>
        <p:txBody>
          <a:bodyPr vert="horz" lIns="91440" tIns="45720" rIns="91440" bIns="45720" rtlCol="0" anchor="ctr">
            <a:normAutofit/>
          </a:bodyPr>
          <a:lstStyle/>
          <a:p>
            <a:r>
              <a:rPr lang="en-US" dirty="0">
                <a:solidFill>
                  <a:schemeClr val="bg1"/>
                </a:solidFill>
              </a:rPr>
              <a:t>Homework from December 17</a:t>
            </a:r>
          </a:p>
        </p:txBody>
      </p:sp>
      <p:graphicFrame>
        <p:nvGraphicFramePr>
          <p:cNvPr id="7" name="Content Placeholder 2">
            <a:extLst>
              <a:ext uri="{FF2B5EF4-FFF2-40B4-BE49-F238E27FC236}">
                <a16:creationId xmlns:a16="http://schemas.microsoft.com/office/drawing/2014/main" id="{45D725F0-D63D-4081-A875-23D437A7E4A3}"/>
              </a:ext>
            </a:extLst>
          </p:cNvPr>
          <p:cNvGraphicFramePr>
            <a:graphicFrameLocks noGrp="1"/>
          </p:cNvGraphicFramePr>
          <p:nvPr>
            <p:ph idx="4294967295"/>
          </p:nvPr>
        </p:nvGraphicFramePr>
        <p:xfrm>
          <a:off x="529937" y="1289483"/>
          <a:ext cx="11513127" cy="47082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CB0D7CCA-E246-3246-0453-3007AB4478EC}"/>
              </a:ext>
            </a:extLst>
          </p:cNvPr>
          <p:cNvSpPr>
            <a:spLocks noGrp="1"/>
          </p:cNvSpPr>
          <p:nvPr>
            <p:ph type="sldNum" sz="quarter" idx="12"/>
          </p:nvPr>
        </p:nvSpPr>
        <p:spPr/>
        <p:txBody>
          <a:bodyPr/>
          <a:lstStyle/>
          <a:p>
            <a:fld id="{5D13EBD4-6A3E-4AC0-8766-41B9CBCAB7E4}" type="slidenum">
              <a:rPr lang="en-CA" smtClean="0"/>
              <a:t>13</a:t>
            </a:fld>
            <a:endParaRPr lang="en-CA"/>
          </a:p>
        </p:txBody>
      </p:sp>
    </p:spTree>
    <p:extLst>
      <p:ext uri="{BB962C8B-B14F-4D97-AF65-F5344CB8AC3E}">
        <p14:creationId xmlns:p14="http://schemas.microsoft.com/office/powerpoint/2010/main" val="215572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943F-B93A-41AD-96D4-B4D66338A1AC}"/>
              </a:ext>
            </a:extLst>
          </p:cNvPr>
          <p:cNvSpPr>
            <a:spLocks noGrp="1"/>
          </p:cNvSpPr>
          <p:nvPr>
            <p:ph type="title" idx="4294967295"/>
          </p:nvPr>
        </p:nvSpPr>
        <p:spPr>
          <a:xfrm>
            <a:off x="4958280" y="369362"/>
            <a:ext cx="6659562" cy="966788"/>
          </a:xfrm>
        </p:spPr>
        <p:txBody>
          <a:bodyPr>
            <a:normAutofit/>
          </a:bodyPr>
          <a:lstStyle/>
          <a:p>
            <a:r>
              <a:rPr lang="en-US" sz="3200" dirty="0">
                <a:solidFill>
                  <a:schemeClr val="bg1"/>
                </a:solidFill>
              </a:rPr>
              <a:t>Homework for the next week</a:t>
            </a:r>
            <a:endParaRPr lang="en-CA" sz="3200" dirty="0">
              <a:solidFill>
                <a:schemeClr val="bg1"/>
              </a:solidFill>
            </a:endParaRPr>
          </a:p>
        </p:txBody>
      </p:sp>
      <p:sp>
        <p:nvSpPr>
          <p:cNvPr id="3" name="Content Placeholder 2">
            <a:extLst>
              <a:ext uri="{FF2B5EF4-FFF2-40B4-BE49-F238E27FC236}">
                <a16:creationId xmlns:a16="http://schemas.microsoft.com/office/drawing/2014/main" id="{A81A2B42-2D9D-4D48-8CB4-72EAF9177BAB}"/>
              </a:ext>
            </a:extLst>
          </p:cNvPr>
          <p:cNvSpPr>
            <a:spLocks noGrp="1"/>
          </p:cNvSpPr>
          <p:nvPr>
            <p:ph idx="4294967295"/>
          </p:nvPr>
        </p:nvSpPr>
        <p:spPr>
          <a:xfrm>
            <a:off x="5137971" y="852756"/>
            <a:ext cx="6592887" cy="4547018"/>
          </a:xfrm>
        </p:spPr>
        <p:txBody>
          <a:bodyPr>
            <a:normAutofit fontScale="25000" lnSpcReduction="20000"/>
          </a:bodyPr>
          <a:lstStyle/>
          <a:p>
            <a:pPr marL="45720" indent="0">
              <a:lnSpc>
                <a:spcPct val="90000"/>
              </a:lnSpc>
              <a:buNone/>
            </a:pPr>
            <a:endParaRPr lang="en-US" sz="3400" dirty="0"/>
          </a:p>
          <a:p>
            <a:pPr marL="0" indent="0">
              <a:lnSpc>
                <a:spcPct val="90000"/>
              </a:lnSpc>
              <a:buNone/>
            </a:pPr>
            <a:endParaRPr lang="en-US" sz="9600" dirty="0"/>
          </a:p>
          <a:p>
            <a:pPr>
              <a:lnSpc>
                <a:spcPct val="90000"/>
              </a:lnSpc>
            </a:pPr>
            <a:r>
              <a:rPr lang="en-US" sz="9600" dirty="0"/>
              <a:t>Submit questions or comments to </a:t>
            </a:r>
            <a:r>
              <a:rPr lang="en-US" sz="9600" dirty="0" err="1">
                <a:hlinkClick r:id="rId3"/>
              </a:rPr>
              <a:t>itssimple2023@gmail.com</a:t>
            </a:r>
            <a:endParaRPr lang="en-US" sz="9600" dirty="0"/>
          </a:p>
          <a:p>
            <a:pPr>
              <a:lnSpc>
                <a:spcPct val="90000"/>
              </a:lnSpc>
            </a:pPr>
            <a:r>
              <a:rPr lang="en-US" sz="9600" dirty="0"/>
              <a:t>Read skills training workbook p. 148- 182.</a:t>
            </a:r>
          </a:p>
          <a:p>
            <a:pPr>
              <a:lnSpc>
                <a:spcPct val="90000"/>
              </a:lnSpc>
            </a:pPr>
            <a:r>
              <a:rPr lang="en-US" sz="9600" dirty="0"/>
              <a:t>Simple manual session 17 goals diary card  </a:t>
            </a:r>
          </a:p>
          <a:p>
            <a:pPr>
              <a:lnSpc>
                <a:spcPct val="90000"/>
              </a:lnSpc>
            </a:pPr>
            <a:r>
              <a:rPr lang="en-US" sz="9600" dirty="0"/>
              <a:t>Do at least 2 rational mind remediations In the next week</a:t>
            </a:r>
          </a:p>
          <a:p>
            <a:pPr>
              <a:lnSpc>
                <a:spcPct val="90000"/>
              </a:lnSpc>
            </a:pPr>
            <a:r>
              <a:rPr lang="en-US" sz="9600" dirty="0"/>
              <a:t>Continue reviewing and practicing your crisis plans, diary cards, and chain analysis. </a:t>
            </a:r>
          </a:p>
          <a:p>
            <a:pPr lvl="0"/>
            <a:r>
              <a:rPr lang="en-US" sz="9600" dirty="0"/>
              <a:t>Continue tracking all the skills you’ve learned using your skills list. Review </a:t>
            </a:r>
          </a:p>
          <a:p>
            <a:pPr lvl="0"/>
            <a:r>
              <a:rPr lang="en-US" sz="9600" dirty="0"/>
              <a:t>Review the homework habits checklist each week. If there’s an item that you haven’t checked on the list, consider setting a goal to do it(you don’t have to come to the homework group to do that)</a:t>
            </a:r>
          </a:p>
          <a:p>
            <a:pPr>
              <a:lnSpc>
                <a:spcPct val="90000"/>
              </a:lnSpc>
            </a:pPr>
            <a:endParaRPr lang="en-US" sz="5900" dirty="0"/>
          </a:p>
          <a:p>
            <a:pPr marL="0" indent="0">
              <a:lnSpc>
                <a:spcPct val="90000"/>
              </a:lnSpc>
              <a:buNone/>
            </a:pPr>
            <a:r>
              <a:rPr lang="en-US" sz="900" dirty="0"/>
              <a:t> </a:t>
            </a:r>
          </a:p>
          <a:p>
            <a:pPr marL="0" indent="0">
              <a:lnSpc>
                <a:spcPct val="90000"/>
              </a:lnSpc>
              <a:buNone/>
            </a:pPr>
            <a:endParaRPr lang="en-CA" sz="900" dirty="0"/>
          </a:p>
          <a:p>
            <a:pPr>
              <a:lnSpc>
                <a:spcPct val="90000"/>
              </a:lnSpc>
            </a:pPr>
            <a:endParaRPr lang="en-US" sz="900" dirty="0"/>
          </a:p>
          <a:p>
            <a:pPr>
              <a:lnSpc>
                <a:spcPct val="90000"/>
              </a:lnSpc>
            </a:pPr>
            <a:endParaRPr lang="en-US" sz="900" dirty="0"/>
          </a:p>
          <a:p>
            <a:pPr>
              <a:lnSpc>
                <a:spcPct val="90000"/>
              </a:lnSpc>
            </a:pPr>
            <a:endParaRPr lang="en-US" sz="900" dirty="0"/>
          </a:p>
          <a:p>
            <a:pPr>
              <a:lnSpc>
                <a:spcPct val="90000"/>
              </a:lnSpc>
            </a:pPr>
            <a:endParaRPr lang="en-US" sz="900" dirty="0"/>
          </a:p>
          <a:p>
            <a:pPr>
              <a:lnSpc>
                <a:spcPct val="90000"/>
              </a:lnSpc>
            </a:pPr>
            <a:endParaRPr lang="en-US" sz="900" dirty="0"/>
          </a:p>
          <a:p>
            <a:pPr marL="0" indent="0">
              <a:lnSpc>
                <a:spcPct val="90000"/>
              </a:lnSpc>
              <a:buNone/>
            </a:pPr>
            <a:r>
              <a:rPr lang="en-US" sz="900" dirty="0"/>
              <a:t> </a:t>
            </a:r>
            <a:endParaRPr lang="en-CA" sz="900" dirty="0"/>
          </a:p>
        </p:txBody>
      </p:sp>
      <p:pic>
        <p:nvPicPr>
          <p:cNvPr id="7" name="Picture 6" descr="Glasses on top of a book">
            <a:extLst>
              <a:ext uri="{FF2B5EF4-FFF2-40B4-BE49-F238E27FC236}">
                <a16:creationId xmlns:a16="http://schemas.microsoft.com/office/drawing/2014/main" id="{686EA746-1E4D-4501-8F76-8F0681874560}"/>
              </a:ext>
            </a:extLst>
          </p:cNvPr>
          <p:cNvPicPr>
            <a:picLocks noChangeAspect="1"/>
          </p:cNvPicPr>
          <p:nvPr/>
        </p:nvPicPr>
        <p:blipFill rotWithShape="1">
          <a:blip r:embed="rId4"/>
          <a:srcRect l="14941" r="40273" b="-1"/>
          <a:stretch/>
        </p:blipFill>
        <p:spPr>
          <a:xfrm>
            <a:off x="574158" y="523982"/>
            <a:ext cx="4061850" cy="5691884"/>
          </a:xfrm>
          <a:prstGeom prst="rect">
            <a:avLst/>
          </a:prstGeom>
        </p:spPr>
      </p:pic>
      <p:sp>
        <p:nvSpPr>
          <p:cNvPr id="4" name="Slide Number Placeholder 3">
            <a:extLst>
              <a:ext uri="{FF2B5EF4-FFF2-40B4-BE49-F238E27FC236}">
                <a16:creationId xmlns:a16="http://schemas.microsoft.com/office/drawing/2014/main" id="{731A9869-8E86-B4F1-2C2B-F07EC68CAEDC}"/>
              </a:ext>
            </a:extLst>
          </p:cNvPr>
          <p:cNvSpPr>
            <a:spLocks noGrp="1"/>
          </p:cNvSpPr>
          <p:nvPr>
            <p:ph type="sldNum" sz="quarter" idx="12"/>
          </p:nvPr>
        </p:nvSpPr>
        <p:spPr/>
        <p:txBody>
          <a:bodyPr/>
          <a:lstStyle/>
          <a:p>
            <a:fld id="{5D13EBD4-6A3E-4AC0-8766-41B9CBCAB7E4}" type="slidenum">
              <a:rPr lang="en-CA" smtClean="0"/>
              <a:t>14</a:t>
            </a:fld>
            <a:endParaRPr lang="en-CA"/>
          </a:p>
        </p:txBody>
      </p:sp>
    </p:spTree>
    <p:extLst>
      <p:ext uri="{BB962C8B-B14F-4D97-AF65-F5344CB8AC3E}">
        <p14:creationId xmlns:p14="http://schemas.microsoft.com/office/powerpoint/2010/main" val="212342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AAC88E-365B-6B98-B917-A0984A498C1C}"/>
              </a:ext>
            </a:extLst>
          </p:cNvPr>
          <p:cNvSpPr txBox="1"/>
          <p:nvPr/>
        </p:nvSpPr>
        <p:spPr>
          <a:xfrm>
            <a:off x="1799923" y="1487972"/>
            <a:ext cx="9702265" cy="3539430"/>
          </a:xfrm>
          <a:prstGeom prst="rect">
            <a:avLst/>
          </a:prstGeom>
          <a:noFill/>
        </p:spPr>
        <p:txBody>
          <a:bodyPr wrap="square">
            <a:spAutoFit/>
          </a:bodyPr>
          <a:lstStyle/>
          <a:p>
            <a:r>
              <a:rPr lang="en-US" sz="2800" dirty="0"/>
              <a:t>1. Being mindful in our daily life</a:t>
            </a:r>
          </a:p>
          <a:p>
            <a:r>
              <a:rPr lang="en-US" sz="2800" dirty="0"/>
              <a:t>2. How to do tasks mindfully</a:t>
            </a:r>
          </a:p>
          <a:p>
            <a:r>
              <a:rPr lang="en-US" sz="2800" dirty="0"/>
              <a:t>3. How to be mindful of our activities</a:t>
            </a:r>
          </a:p>
          <a:p>
            <a:r>
              <a:rPr lang="en-US" sz="2800" dirty="0"/>
              <a:t>4. Resistances and hindrances to mindfulness practice</a:t>
            </a:r>
          </a:p>
          <a:p>
            <a:r>
              <a:rPr lang="en-US" sz="2800" dirty="0"/>
              <a:t>5. Exploring mindfulness further</a:t>
            </a:r>
          </a:p>
          <a:p>
            <a:r>
              <a:rPr lang="en-US" sz="2800" dirty="0"/>
              <a:t>6. Mindfulness and meditation</a:t>
            </a:r>
          </a:p>
          <a:p>
            <a:r>
              <a:rPr lang="en-US" sz="2800" dirty="0"/>
              <a:t>7. Using kindness and compassion</a:t>
            </a:r>
          </a:p>
          <a:p>
            <a:r>
              <a:rPr lang="en-US" sz="2800" dirty="0"/>
              <a:t>8.  Paying attention to spaciousness and stillness</a:t>
            </a:r>
          </a:p>
        </p:txBody>
      </p:sp>
      <p:sp>
        <p:nvSpPr>
          <p:cNvPr id="5" name="TextBox 4">
            <a:extLst>
              <a:ext uri="{FF2B5EF4-FFF2-40B4-BE49-F238E27FC236}">
                <a16:creationId xmlns:a16="http://schemas.microsoft.com/office/drawing/2014/main" id="{5619C294-041C-D163-6D2A-62465E6AE547}"/>
              </a:ext>
            </a:extLst>
          </p:cNvPr>
          <p:cNvSpPr txBox="1"/>
          <p:nvPr/>
        </p:nvSpPr>
        <p:spPr>
          <a:xfrm>
            <a:off x="134754" y="118529"/>
            <a:ext cx="12057246" cy="1077218"/>
          </a:xfrm>
          <a:prstGeom prst="rect">
            <a:avLst/>
          </a:prstGeom>
          <a:noFill/>
        </p:spPr>
        <p:txBody>
          <a:bodyPr wrap="square">
            <a:spAutoFit/>
          </a:bodyPr>
          <a:lstStyle/>
          <a:p>
            <a:pPr algn="ctr"/>
            <a:r>
              <a:rPr lang="en-US" sz="3200" dirty="0">
                <a:solidFill>
                  <a:schemeClr val="bg1"/>
                </a:solidFill>
              </a:rPr>
              <a:t>FOR THOSE WHO DON’T HAVE THE SECOND EDITION OF THE WORKBOOK THESE ARE THE TOPICS WE’LL COVER NEXT WEEK</a:t>
            </a:r>
            <a:endParaRPr lang="en-CA" sz="3200" dirty="0">
              <a:solidFill>
                <a:schemeClr val="bg1"/>
              </a:solidFill>
            </a:endParaRPr>
          </a:p>
        </p:txBody>
      </p:sp>
      <p:sp>
        <p:nvSpPr>
          <p:cNvPr id="2" name="Slide Number Placeholder 1">
            <a:extLst>
              <a:ext uri="{FF2B5EF4-FFF2-40B4-BE49-F238E27FC236}">
                <a16:creationId xmlns:a16="http://schemas.microsoft.com/office/drawing/2014/main" id="{9108329D-4D50-0029-11B8-DE9CF3D79B37}"/>
              </a:ext>
            </a:extLst>
          </p:cNvPr>
          <p:cNvSpPr>
            <a:spLocks noGrp="1"/>
          </p:cNvSpPr>
          <p:nvPr>
            <p:ph type="sldNum" sz="quarter" idx="12"/>
          </p:nvPr>
        </p:nvSpPr>
        <p:spPr/>
        <p:txBody>
          <a:bodyPr/>
          <a:lstStyle/>
          <a:p>
            <a:fld id="{5D13EBD4-6A3E-4AC0-8766-41B9CBCAB7E4}" type="slidenum">
              <a:rPr lang="en-CA" smtClean="0"/>
              <a:t>15</a:t>
            </a:fld>
            <a:endParaRPr lang="en-CA"/>
          </a:p>
        </p:txBody>
      </p:sp>
    </p:spTree>
    <p:extLst>
      <p:ext uri="{BB962C8B-B14F-4D97-AF65-F5344CB8AC3E}">
        <p14:creationId xmlns:p14="http://schemas.microsoft.com/office/powerpoint/2010/main" val="2340153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AFF45-297A-E111-465F-9151C702664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B88BBC-D6EA-D392-803E-20B80FC4AB7F}"/>
              </a:ext>
            </a:extLst>
          </p:cNvPr>
          <p:cNvSpPr>
            <a:spLocks noGrp="1"/>
          </p:cNvSpPr>
          <p:nvPr>
            <p:ph type="sldNum" sz="quarter" idx="12"/>
          </p:nvPr>
        </p:nvSpPr>
        <p:spPr/>
        <p:txBody>
          <a:bodyPr/>
          <a:lstStyle/>
          <a:p>
            <a:fld id="{1CD6768F-DFF3-4201-B2DD-5C0ADDD0A949}" type="slidenum">
              <a:rPr lang="en-CA" smtClean="0"/>
              <a:t>16</a:t>
            </a:fld>
            <a:endParaRPr lang="en-CA"/>
          </a:p>
        </p:txBody>
      </p:sp>
      <p:sp>
        <p:nvSpPr>
          <p:cNvPr id="4" name="TextBox 3">
            <a:extLst>
              <a:ext uri="{FF2B5EF4-FFF2-40B4-BE49-F238E27FC236}">
                <a16:creationId xmlns:a16="http://schemas.microsoft.com/office/drawing/2014/main" id="{A4934CD7-0A88-EB8D-3488-791D255AADBB}"/>
              </a:ext>
            </a:extLst>
          </p:cNvPr>
          <p:cNvSpPr txBox="1"/>
          <p:nvPr/>
        </p:nvSpPr>
        <p:spPr>
          <a:xfrm>
            <a:off x="94268" y="0"/>
            <a:ext cx="12191999" cy="6318589"/>
          </a:xfrm>
          <a:prstGeom prst="rect">
            <a:avLst/>
          </a:prstGeom>
          <a:noFill/>
        </p:spPr>
        <p:txBody>
          <a:bodyPr wrap="square">
            <a:spAutoFit/>
          </a:bodyPr>
          <a:lstStyle/>
          <a:p>
            <a:pPr>
              <a:lnSpc>
                <a:spcPct val="115000"/>
              </a:lnSpc>
              <a:spcAft>
                <a:spcPts val="800"/>
              </a:spcAft>
              <a:buNone/>
            </a:pPr>
            <a:r>
              <a:rPr lang="en-CA" sz="1800" kern="0" dirty="0">
                <a:effectLst/>
                <a:latin typeface="Arial" panose="020B0604020202020204" pitchFamily="34" charset="0"/>
                <a:ea typeface="Times New Roman" panose="02020603050405020304" pitchFamily="18" charset="0"/>
                <a:cs typeface="Arial" panose="020B0604020202020204" pitchFamily="34" charset="0"/>
              </a:rPr>
              <a:t> </a:t>
            </a:r>
            <a:endParaRPr lang="en-CA" kern="100" dirty="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1800" kern="100" dirty="0">
                <a:effectLst/>
                <a:latin typeface="Arial" panose="020B0604020202020204" pitchFamily="34" charset="0"/>
                <a:ea typeface="Calibri" panose="020F0502020204030204" pitchFamily="34" charset="0"/>
                <a:cs typeface="Arial" panose="020B0604020202020204" pitchFamily="34" charset="0"/>
              </a:rPr>
              <a:t>                                          </a:t>
            </a:r>
            <a:r>
              <a:rPr lang="en-CA" sz="32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HOMEWORK HABITS CHECKLIST</a:t>
            </a:r>
            <a:endParaRPr lang="en-CA" sz="32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Circle or check what you will try this week.</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1. Preparation habits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schedule a specific time for homework.</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choose a consistent location with minimal distractions.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gather what I need ahead of time (notebook, worksheet, pen).</a:t>
            </a:r>
          </a:p>
          <a:p>
            <a:pPr>
              <a:lnSpc>
                <a:spcPct val="115000"/>
              </a:lnSpc>
              <a:spcAft>
                <a:spcPts val="800"/>
              </a:spcAft>
              <a:buNone/>
            </a:pP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2. Focus &amp; pacing habits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start with a tiny step (2–5 minutes).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use a timer (10–15 minutes).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remove distractions (phone away / Do Not Disturb).</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Oval 2">
            <a:extLst>
              <a:ext uri="{FF2B5EF4-FFF2-40B4-BE49-F238E27FC236}">
                <a16:creationId xmlns:a16="http://schemas.microsoft.com/office/drawing/2014/main" id="{337ECA83-B884-B046-CC72-2D6ABBD5B8FD}"/>
              </a:ext>
            </a:extLst>
          </p:cNvPr>
          <p:cNvSpPr/>
          <p:nvPr/>
        </p:nvSpPr>
        <p:spPr>
          <a:xfrm>
            <a:off x="38499" y="59292"/>
            <a:ext cx="206188" cy="19722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067907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B0B26-7FE1-63C2-303A-2B1633A87E0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11BFA8-DC21-9E61-4853-94573656A6B1}"/>
              </a:ext>
            </a:extLst>
          </p:cNvPr>
          <p:cNvSpPr>
            <a:spLocks noGrp="1"/>
          </p:cNvSpPr>
          <p:nvPr>
            <p:ph type="sldNum" sz="quarter" idx="12"/>
          </p:nvPr>
        </p:nvSpPr>
        <p:spPr/>
        <p:txBody>
          <a:bodyPr/>
          <a:lstStyle/>
          <a:p>
            <a:fld id="{1CD6768F-DFF3-4201-B2DD-5C0ADDD0A949}" type="slidenum">
              <a:rPr lang="en-CA" smtClean="0"/>
              <a:t>17</a:t>
            </a:fld>
            <a:endParaRPr lang="en-CA"/>
          </a:p>
        </p:txBody>
      </p:sp>
      <p:sp>
        <p:nvSpPr>
          <p:cNvPr id="4" name="TextBox 3">
            <a:extLst>
              <a:ext uri="{FF2B5EF4-FFF2-40B4-BE49-F238E27FC236}">
                <a16:creationId xmlns:a16="http://schemas.microsoft.com/office/drawing/2014/main" id="{381EB90C-AC61-4D4A-3565-71E75106D546}"/>
              </a:ext>
            </a:extLst>
          </p:cNvPr>
          <p:cNvSpPr txBox="1"/>
          <p:nvPr/>
        </p:nvSpPr>
        <p:spPr>
          <a:xfrm>
            <a:off x="94268" y="0"/>
            <a:ext cx="12191999" cy="6950621"/>
          </a:xfrm>
          <a:prstGeom prst="rect">
            <a:avLst/>
          </a:prstGeom>
          <a:noFill/>
        </p:spPr>
        <p:txBody>
          <a:bodyPr wrap="square">
            <a:spAutoFit/>
          </a:bodyPr>
          <a:lstStyle/>
          <a:p>
            <a:pPr>
              <a:lnSpc>
                <a:spcPct val="115000"/>
              </a:lnSpc>
              <a:spcAft>
                <a:spcPts val="800"/>
              </a:spcAft>
              <a:buNone/>
            </a:pP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CA" sz="2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HOMEWORK HABITS CHECKLIST</a:t>
            </a:r>
            <a:endParaRPr lang="en-CA"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3. Tracking &amp; organization habits</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keep materials in one place (binder / folder / notebook).</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write down insights right after doing the homework.</a:t>
            </a:r>
          </a:p>
          <a:p>
            <a:pPr>
              <a:lnSpc>
                <a:spcPct val="115000"/>
              </a:lnSpc>
              <a:spcAft>
                <a:spcPts val="800"/>
              </a:spcAft>
              <a:buNone/>
            </a:pP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4. Self-compassion habits</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aim for progress, not perfection.</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notice resistance without judgment.</a:t>
            </a:r>
          </a:p>
          <a:p>
            <a:pPr>
              <a:lnSpc>
                <a:spcPct val="115000"/>
              </a:lnSpc>
              <a:spcAft>
                <a:spcPts val="800"/>
              </a:spcAft>
              <a:buNone/>
            </a:pP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5. Accountability habits</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review my week: What worked? What didn’t?</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share honestly with my buddy — even when I didn’t do it.</a:t>
            </a:r>
          </a:p>
          <a:p>
            <a:pPr>
              <a:lnSpc>
                <a:spcPct val="115000"/>
              </a:lnSpc>
              <a:spcAft>
                <a:spcPts val="800"/>
              </a:spcAft>
              <a:buNone/>
            </a:pP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Micro commitment:</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This week I will focus on: ■ Time ■ Place ■ Tiny step ■ Timer ■ Other please specify:</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Oval 2">
            <a:extLst>
              <a:ext uri="{FF2B5EF4-FFF2-40B4-BE49-F238E27FC236}">
                <a16:creationId xmlns:a16="http://schemas.microsoft.com/office/drawing/2014/main" id="{26A959DE-C7FA-14D9-B57F-7537AD40A8B4}"/>
              </a:ext>
            </a:extLst>
          </p:cNvPr>
          <p:cNvSpPr/>
          <p:nvPr/>
        </p:nvSpPr>
        <p:spPr>
          <a:xfrm>
            <a:off x="38499" y="59292"/>
            <a:ext cx="206188" cy="19722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38706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DF5F68-3325-74F3-D770-AEC22D64B90C}"/>
              </a:ext>
            </a:extLst>
          </p:cNvPr>
          <p:cNvSpPr txBox="1"/>
          <p:nvPr/>
        </p:nvSpPr>
        <p:spPr>
          <a:xfrm>
            <a:off x="-108226" y="267449"/>
            <a:ext cx="4817878" cy="1323439"/>
          </a:xfrm>
          <a:prstGeom prst="rect">
            <a:avLst/>
          </a:prstGeom>
          <a:noFill/>
        </p:spPr>
        <p:txBody>
          <a:bodyPr wrap="square">
            <a:spAutoFit/>
          </a:bodyPr>
          <a:lstStyle/>
          <a:p>
            <a:pPr algn="ctr"/>
            <a:r>
              <a:rPr lang="en-US" sz="4000" dirty="0">
                <a:solidFill>
                  <a:schemeClr val="bg1"/>
                </a:solidFill>
              </a:rPr>
              <a:t>W</a:t>
            </a:r>
            <a:r>
              <a:rPr lang="en-CA" sz="4000" dirty="0">
                <a:solidFill>
                  <a:schemeClr val="bg1"/>
                </a:solidFill>
              </a:rPr>
              <a:t>EEKLY ANNOUNCEMENTS</a:t>
            </a:r>
          </a:p>
        </p:txBody>
      </p:sp>
      <p:sp>
        <p:nvSpPr>
          <p:cNvPr id="5" name="TextBox 4">
            <a:extLst>
              <a:ext uri="{FF2B5EF4-FFF2-40B4-BE49-F238E27FC236}">
                <a16:creationId xmlns:a16="http://schemas.microsoft.com/office/drawing/2014/main" id="{84D40DD1-A12A-02AD-B710-70EEE487AEE7}"/>
              </a:ext>
            </a:extLst>
          </p:cNvPr>
          <p:cNvSpPr txBox="1"/>
          <p:nvPr/>
        </p:nvSpPr>
        <p:spPr>
          <a:xfrm>
            <a:off x="5457797" y="289310"/>
            <a:ext cx="5743603" cy="1569660"/>
          </a:xfrm>
          <a:prstGeom prst="rect">
            <a:avLst/>
          </a:prstGeom>
          <a:noFill/>
        </p:spPr>
        <p:txBody>
          <a:bodyPr wrap="square">
            <a:spAutoFit/>
          </a:bodyPr>
          <a:lstStyle/>
          <a:p>
            <a:pPr marL="342900" indent="-342900">
              <a:buFont typeface="Arial" panose="020B0604020202020204" pitchFamily="34" charset="0"/>
              <a:buChar char="•"/>
            </a:pPr>
            <a:endParaRPr lang="en-US" sz="2400" dirty="0">
              <a:latin typeface="Corbel" panose="020B0503020204020204" pitchFamily="34" charset="0"/>
            </a:endParaRPr>
          </a:p>
          <a:p>
            <a:pPr marL="342900" indent="-342900">
              <a:buFont typeface="Arial" panose="020B0604020202020204" pitchFamily="34" charset="0"/>
              <a:buChar char="•"/>
            </a:pPr>
            <a:endParaRPr lang="en-US" sz="2400" dirty="0">
              <a:latin typeface="Corbel" panose="020B0503020204020204" pitchFamily="34" charset="0"/>
            </a:endParaRPr>
          </a:p>
          <a:p>
            <a:pPr marL="342900" indent="-342900">
              <a:buFont typeface="Arial" panose="020B0604020202020204" pitchFamily="34" charset="0"/>
              <a:buChar char="•"/>
            </a:pPr>
            <a:endParaRPr lang="en-US" sz="2400" dirty="0">
              <a:latin typeface="Corbel" panose="020B0503020204020204" pitchFamily="34" charset="0"/>
            </a:endParaRPr>
          </a:p>
          <a:p>
            <a:pPr marL="342900" indent="-342900">
              <a:buFont typeface="Arial" panose="020B0604020202020204" pitchFamily="34" charset="0"/>
              <a:buChar char="•"/>
            </a:pPr>
            <a:endParaRPr lang="en-CA" sz="3600" baseline="30000" dirty="0">
              <a:latin typeface="Corbel" panose="020B0503020204020204" pitchFamily="34" charset="0"/>
            </a:endParaRPr>
          </a:p>
        </p:txBody>
      </p:sp>
      <p:pic>
        <p:nvPicPr>
          <p:cNvPr id="7" name="Picture 6" descr="A person in garment holding a sign&#10;&#10;Description automatically generated">
            <a:extLst>
              <a:ext uri="{FF2B5EF4-FFF2-40B4-BE49-F238E27FC236}">
                <a16:creationId xmlns:a16="http://schemas.microsoft.com/office/drawing/2014/main" id="{D10BA5C5-1976-CE20-7CDB-98C0895E51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656" y="1863305"/>
            <a:ext cx="4214827" cy="3131389"/>
          </a:xfrm>
          <a:prstGeom prst="rect">
            <a:avLst/>
          </a:prstGeom>
        </p:spPr>
      </p:pic>
      <p:sp>
        <p:nvSpPr>
          <p:cNvPr id="4" name="TextBox 3">
            <a:extLst>
              <a:ext uri="{FF2B5EF4-FFF2-40B4-BE49-F238E27FC236}">
                <a16:creationId xmlns:a16="http://schemas.microsoft.com/office/drawing/2014/main" id="{5244C1C3-EAC2-22B5-E3E5-7A96C12B4BF8}"/>
              </a:ext>
            </a:extLst>
          </p:cNvPr>
          <p:cNvSpPr txBox="1"/>
          <p:nvPr/>
        </p:nvSpPr>
        <p:spPr>
          <a:xfrm>
            <a:off x="5242295" y="559836"/>
            <a:ext cx="6174606" cy="1569660"/>
          </a:xfrm>
          <a:prstGeom prst="rect">
            <a:avLst/>
          </a:prstGeom>
          <a:noFill/>
        </p:spPr>
        <p:txBody>
          <a:bodyPr wrap="square">
            <a:spAutoFit/>
          </a:bodyPr>
          <a:lstStyle/>
          <a:p>
            <a:pPr marL="457200" indent="-457200">
              <a:buFont typeface="Arial" panose="020B0604020202020204" pitchFamily="34" charset="0"/>
              <a:buChar char="•"/>
            </a:pPr>
            <a:r>
              <a:rPr lang="en-CA" sz="3200" dirty="0">
                <a:solidFill>
                  <a:schemeClr val="tx1"/>
                </a:solidFill>
              </a:rPr>
              <a:t>If you’re doing the course on zoom and would rather do it in person, there’s room! </a:t>
            </a:r>
            <a:endParaRPr lang="en-CA" sz="3200" dirty="0"/>
          </a:p>
        </p:txBody>
      </p:sp>
      <p:sp>
        <p:nvSpPr>
          <p:cNvPr id="6" name="Slide Number Placeholder 5">
            <a:extLst>
              <a:ext uri="{FF2B5EF4-FFF2-40B4-BE49-F238E27FC236}">
                <a16:creationId xmlns:a16="http://schemas.microsoft.com/office/drawing/2014/main" id="{1954D187-BA16-C2CA-1D70-35C0E2448C08}"/>
              </a:ext>
            </a:extLst>
          </p:cNvPr>
          <p:cNvSpPr>
            <a:spLocks noGrp="1"/>
          </p:cNvSpPr>
          <p:nvPr>
            <p:ph type="sldNum" sz="quarter" idx="12"/>
          </p:nvPr>
        </p:nvSpPr>
        <p:spPr/>
        <p:txBody>
          <a:bodyPr/>
          <a:lstStyle/>
          <a:p>
            <a:fld id="{5D13EBD4-6A3E-4AC0-8766-41B9CBCAB7E4}" type="slidenum">
              <a:rPr lang="en-CA" smtClean="0"/>
              <a:t>18</a:t>
            </a:fld>
            <a:endParaRPr lang="en-CA"/>
          </a:p>
        </p:txBody>
      </p:sp>
    </p:spTree>
    <p:extLst>
      <p:ext uri="{BB962C8B-B14F-4D97-AF65-F5344CB8AC3E}">
        <p14:creationId xmlns:p14="http://schemas.microsoft.com/office/powerpoint/2010/main" val="925816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C182C-5D33-45D8-BD76-A6B5244C8339}"/>
              </a:ext>
            </a:extLst>
          </p:cNvPr>
          <p:cNvSpPr>
            <a:spLocks noGrp="1"/>
          </p:cNvSpPr>
          <p:nvPr>
            <p:ph type="title" idx="4294967295"/>
          </p:nvPr>
        </p:nvSpPr>
        <p:spPr>
          <a:xfrm>
            <a:off x="4546600" y="225425"/>
            <a:ext cx="7346142" cy="695325"/>
          </a:xfrm>
        </p:spPr>
        <p:txBody>
          <a:bodyPr>
            <a:normAutofit fontScale="90000"/>
          </a:bodyPr>
          <a:lstStyle/>
          <a:p>
            <a:pPr algn="ctr"/>
            <a:r>
              <a:rPr lang="en-CA" sz="3600" dirty="0">
                <a:solidFill>
                  <a:schemeClr val="tx1"/>
                </a:solidFill>
              </a:rPr>
              <a:t> </a:t>
            </a:r>
            <a:r>
              <a:rPr lang="en-CA" sz="3600" dirty="0">
                <a:solidFill>
                  <a:schemeClr val="bg1"/>
                </a:solidFill>
              </a:rPr>
              <a:t>REMINDER PARTICIPANT AGREEMENTS </a:t>
            </a:r>
          </a:p>
        </p:txBody>
      </p:sp>
      <p:sp>
        <p:nvSpPr>
          <p:cNvPr id="3" name="Content Placeholder 2">
            <a:extLst>
              <a:ext uri="{FF2B5EF4-FFF2-40B4-BE49-F238E27FC236}">
                <a16:creationId xmlns:a16="http://schemas.microsoft.com/office/drawing/2014/main" id="{214B2EF2-D3B3-4595-9E41-FFD878799B00}"/>
              </a:ext>
            </a:extLst>
          </p:cNvPr>
          <p:cNvSpPr>
            <a:spLocks noGrp="1"/>
          </p:cNvSpPr>
          <p:nvPr>
            <p:ph idx="4294967295"/>
          </p:nvPr>
        </p:nvSpPr>
        <p:spPr>
          <a:xfrm>
            <a:off x="4546600" y="1067915"/>
            <a:ext cx="7346142" cy="5734050"/>
          </a:xfrm>
        </p:spPr>
        <p:txBody>
          <a:bodyPr>
            <a:normAutofit/>
          </a:bodyPr>
          <a:lstStyle/>
          <a:p>
            <a:r>
              <a:rPr lang="en-CA" sz="2400" dirty="0">
                <a:solidFill>
                  <a:schemeClr val="tx1"/>
                </a:solidFill>
              </a:rPr>
              <a:t>If you have questions, comments, or feedback, please save them for the two question periods. You can put them in the chat box or raise your real/virtual hand.</a:t>
            </a:r>
          </a:p>
          <a:p>
            <a:r>
              <a:rPr lang="en-CA" sz="2800" dirty="0">
                <a:solidFill>
                  <a:schemeClr val="bg1"/>
                </a:solidFill>
              </a:rPr>
              <a:t>Keep comments, questions, and feedback relatively brief so everyone has a chance to participate.(one breath sharing)</a:t>
            </a:r>
          </a:p>
          <a:p>
            <a:r>
              <a:rPr lang="en-CA" sz="2400" dirty="0">
                <a:solidFill>
                  <a:schemeClr val="tx1"/>
                </a:solidFill>
              </a:rPr>
              <a:t>If you’re on zoom, make sure no one can overhear what is being said</a:t>
            </a:r>
          </a:p>
          <a:p>
            <a:r>
              <a:rPr lang="en-CA" sz="2400" dirty="0">
                <a:solidFill>
                  <a:schemeClr val="tx1"/>
                </a:solidFill>
              </a:rPr>
              <a:t>For reasons that will become clear later in the course please avoid giving advice to other participants about what they should or should not do. Validation, encouragement , and understanding are however very much appreciated.</a:t>
            </a:r>
          </a:p>
          <a:p>
            <a:pPr marL="45720" indent="0">
              <a:buNone/>
            </a:pPr>
            <a:endParaRPr lang="en-CA" dirty="0"/>
          </a:p>
          <a:p>
            <a:endParaRPr lang="en-CA" dirty="0"/>
          </a:p>
        </p:txBody>
      </p:sp>
      <p:pic>
        <p:nvPicPr>
          <p:cNvPr id="8" name="Picture 2" descr="Counseling Group Rules Confidentiality Poster Counselor Office | Etsy in  2021 | School counselor posters, Guidance counselors office, Counselors  office decor">
            <a:extLst>
              <a:ext uri="{FF2B5EF4-FFF2-40B4-BE49-F238E27FC236}">
                <a16:creationId xmlns:a16="http://schemas.microsoft.com/office/drawing/2014/main" id="{14611EA8-7F95-109B-17D6-550DAF2BF34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6041" y="73497"/>
            <a:ext cx="4300723" cy="33555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oster of a video conference&#10;&#10;Description automatically generated">
            <a:extLst>
              <a:ext uri="{FF2B5EF4-FFF2-40B4-BE49-F238E27FC236}">
                <a16:creationId xmlns:a16="http://schemas.microsoft.com/office/drawing/2014/main" id="{35FEED86-E182-146A-FC73-9082FDBAE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42" y="3486150"/>
            <a:ext cx="4300723" cy="3298353"/>
          </a:xfrm>
          <a:prstGeom prst="rect">
            <a:avLst/>
          </a:prstGeom>
        </p:spPr>
      </p:pic>
      <p:sp>
        <p:nvSpPr>
          <p:cNvPr id="5" name="Slide Number Placeholder 4">
            <a:extLst>
              <a:ext uri="{FF2B5EF4-FFF2-40B4-BE49-F238E27FC236}">
                <a16:creationId xmlns:a16="http://schemas.microsoft.com/office/drawing/2014/main" id="{ABF2F14B-61D0-CF8F-F98E-A3912FC04931}"/>
              </a:ext>
            </a:extLst>
          </p:cNvPr>
          <p:cNvSpPr>
            <a:spLocks noGrp="1"/>
          </p:cNvSpPr>
          <p:nvPr>
            <p:ph type="sldNum" sz="quarter" idx="12"/>
          </p:nvPr>
        </p:nvSpPr>
        <p:spPr/>
        <p:txBody>
          <a:bodyPr/>
          <a:lstStyle/>
          <a:p>
            <a:fld id="{33ED1689-1C0B-4D00-A14A-39B713266422}" type="slidenum">
              <a:rPr lang="en-CA" smtClean="0"/>
              <a:t>19</a:t>
            </a:fld>
            <a:endParaRPr lang="en-CA"/>
          </a:p>
        </p:txBody>
      </p:sp>
    </p:spTree>
    <p:extLst>
      <p:ext uri="{BB962C8B-B14F-4D97-AF65-F5344CB8AC3E}">
        <p14:creationId xmlns:p14="http://schemas.microsoft.com/office/powerpoint/2010/main" val="19848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E8EE07-CDFF-AA46-836A-EF24D887828F}"/>
              </a:ext>
            </a:extLst>
          </p:cNvPr>
          <p:cNvSpPr txBox="1"/>
          <p:nvPr/>
        </p:nvSpPr>
        <p:spPr>
          <a:xfrm>
            <a:off x="216966" y="579358"/>
            <a:ext cx="4520631" cy="7017306"/>
          </a:xfrm>
          <a:prstGeom prst="rect">
            <a:avLst/>
          </a:prstGeom>
          <a:noFill/>
        </p:spPr>
        <p:txBody>
          <a:bodyPr wrap="square">
            <a:spAutoFit/>
          </a:bodyPr>
          <a:lstStyle/>
          <a:p>
            <a:r>
              <a:rPr lang="en-US" sz="2400" dirty="0">
                <a:latin typeface="Corbel" panose="020B0503020204020204" pitchFamily="34" charset="0"/>
              </a:rPr>
              <a:t>Week 1- October 1</a:t>
            </a:r>
          </a:p>
          <a:p>
            <a:r>
              <a:rPr lang="en-US" sz="2400" dirty="0">
                <a:latin typeface="Corbel" panose="020B0503020204020204" pitchFamily="34" charset="0"/>
              </a:rPr>
              <a:t>Week 2- October 8</a:t>
            </a:r>
          </a:p>
          <a:p>
            <a:r>
              <a:rPr lang="en-US" sz="2400" dirty="0">
                <a:latin typeface="Corbel" panose="020B0503020204020204" pitchFamily="34" charset="0"/>
              </a:rPr>
              <a:t>Week 3- October 15</a:t>
            </a:r>
          </a:p>
          <a:p>
            <a:r>
              <a:rPr lang="en-US" sz="2400" dirty="0">
                <a:latin typeface="Corbel" panose="020B0503020204020204" pitchFamily="34" charset="0"/>
              </a:rPr>
              <a:t>Week 4- October 22</a:t>
            </a:r>
          </a:p>
          <a:p>
            <a:r>
              <a:rPr lang="en-US" sz="2400" dirty="0">
                <a:latin typeface="Corbel" panose="020B0503020204020204" pitchFamily="34" charset="0"/>
              </a:rPr>
              <a:t>Week 5- October 29</a:t>
            </a:r>
          </a:p>
          <a:p>
            <a:r>
              <a:rPr lang="en-US" sz="2400" dirty="0">
                <a:latin typeface="Corbel" panose="020B0503020204020204" pitchFamily="34" charset="0"/>
              </a:rPr>
              <a:t>Week 6- November 5</a:t>
            </a:r>
          </a:p>
          <a:p>
            <a:r>
              <a:rPr lang="en-US" sz="2400" dirty="0">
                <a:latin typeface="Corbel" panose="020B0503020204020204" pitchFamily="34" charset="0"/>
              </a:rPr>
              <a:t>Week 7- November 12</a:t>
            </a:r>
          </a:p>
          <a:p>
            <a:r>
              <a:rPr lang="en-US" sz="2400" dirty="0">
                <a:latin typeface="Corbel" panose="020B0503020204020204" pitchFamily="34" charset="0"/>
              </a:rPr>
              <a:t>Week 8- November 19</a:t>
            </a:r>
          </a:p>
          <a:p>
            <a:r>
              <a:rPr lang="en-US" sz="2400" dirty="0">
                <a:latin typeface="Corbel" panose="020B0503020204020204" pitchFamily="34" charset="0"/>
              </a:rPr>
              <a:t>Week 9- November 26</a:t>
            </a:r>
          </a:p>
          <a:p>
            <a:r>
              <a:rPr lang="en-US" sz="2400" dirty="0">
                <a:latin typeface="Corbel" panose="020B0503020204020204" pitchFamily="34" charset="0"/>
              </a:rPr>
              <a:t>Week 10- December 3</a:t>
            </a:r>
          </a:p>
          <a:p>
            <a:r>
              <a:rPr lang="en-US" sz="2400" dirty="0">
                <a:latin typeface="Corbel" panose="020B0503020204020204" pitchFamily="34" charset="0"/>
              </a:rPr>
              <a:t>Week 11- December 10</a:t>
            </a:r>
          </a:p>
          <a:p>
            <a:r>
              <a:rPr lang="en-US" sz="2400" dirty="0">
                <a:latin typeface="Corbel" panose="020B0503020204020204" pitchFamily="34" charset="0"/>
              </a:rPr>
              <a:t>Week 12- December 17 </a:t>
            </a:r>
          </a:p>
          <a:p>
            <a:r>
              <a:rPr lang="en-US" sz="2400" dirty="0">
                <a:latin typeface="Corbel" panose="020B0503020204020204" pitchFamily="34" charset="0"/>
              </a:rPr>
              <a:t>December 24 and 31</a:t>
            </a:r>
          </a:p>
          <a:p>
            <a:r>
              <a:rPr lang="en-US" sz="2400" dirty="0">
                <a:solidFill>
                  <a:schemeClr val="bg1"/>
                </a:solidFill>
                <a:latin typeface="Corbel" panose="020B0503020204020204" pitchFamily="34" charset="0"/>
              </a:rPr>
              <a:t>Week 13- January 7</a:t>
            </a:r>
          </a:p>
          <a:p>
            <a:r>
              <a:rPr lang="en-US" sz="2400" dirty="0">
                <a:latin typeface="Corbel" panose="020B0503020204020204" pitchFamily="34" charset="0"/>
              </a:rPr>
              <a:t>Week 14- January 14</a:t>
            </a:r>
          </a:p>
          <a:p>
            <a:r>
              <a:rPr lang="en-US" sz="2400" dirty="0">
                <a:latin typeface="Corbel" panose="020B0503020204020204" pitchFamily="34" charset="0"/>
              </a:rPr>
              <a:t>Week 15- January 21</a:t>
            </a:r>
          </a:p>
          <a:p>
            <a:r>
              <a:rPr lang="en-US" sz="2400" dirty="0">
                <a:latin typeface="Corbel" panose="020B0503020204020204" pitchFamily="34" charset="0"/>
              </a:rPr>
              <a:t>Week 16- January 28</a:t>
            </a:r>
          </a:p>
          <a:p>
            <a:endParaRPr lang="en-US" sz="2400" dirty="0">
              <a:latin typeface="Corbel" panose="020B0503020204020204" pitchFamily="34" charset="0"/>
            </a:endParaRPr>
          </a:p>
          <a:p>
            <a:endParaRPr lang="en-CA" dirty="0"/>
          </a:p>
        </p:txBody>
      </p:sp>
      <p:sp>
        <p:nvSpPr>
          <p:cNvPr id="5" name="TextBox 4">
            <a:extLst>
              <a:ext uri="{FF2B5EF4-FFF2-40B4-BE49-F238E27FC236}">
                <a16:creationId xmlns:a16="http://schemas.microsoft.com/office/drawing/2014/main" id="{82315694-444F-3E43-CB40-866A67FB4965}"/>
              </a:ext>
            </a:extLst>
          </p:cNvPr>
          <p:cNvSpPr txBox="1"/>
          <p:nvPr/>
        </p:nvSpPr>
        <p:spPr>
          <a:xfrm>
            <a:off x="7050433" y="590963"/>
            <a:ext cx="3984660" cy="6924973"/>
          </a:xfrm>
          <a:prstGeom prst="rect">
            <a:avLst/>
          </a:prstGeom>
          <a:noFill/>
        </p:spPr>
        <p:txBody>
          <a:bodyPr wrap="square">
            <a:spAutoFit/>
          </a:bodyPr>
          <a:lstStyle/>
          <a:p>
            <a:r>
              <a:rPr lang="en-US" sz="2400" dirty="0">
                <a:latin typeface="Corbel" panose="020B0503020204020204" pitchFamily="34" charset="0"/>
              </a:rPr>
              <a:t>Week 17- February 4</a:t>
            </a:r>
          </a:p>
          <a:p>
            <a:r>
              <a:rPr lang="en-US" sz="2400" dirty="0">
                <a:latin typeface="Corbel" panose="020B0503020204020204" pitchFamily="34" charset="0"/>
              </a:rPr>
              <a:t>Week 18- February 11</a:t>
            </a:r>
          </a:p>
          <a:p>
            <a:r>
              <a:rPr lang="en-US" sz="2400" dirty="0">
                <a:latin typeface="Corbel" panose="020B0503020204020204" pitchFamily="34" charset="0"/>
              </a:rPr>
              <a:t>Week 19- February 18</a:t>
            </a:r>
          </a:p>
          <a:p>
            <a:r>
              <a:rPr lang="en-US" sz="2400" dirty="0">
                <a:latin typeface="Corbel" panose="020B0503020204020204" pitchFamily="34" charset="0"/>
              </a:rPr>
              <a:t>Week 20- February 25</a:t>
            </a:r>
          </a:p>
          <a:p>
            <a:r>
              <a:rPr lang="en-US" sz="2400" dirty="0">
                <a:latin typeface="Corbel" panose="020B0503020204020204" pitchFamily="34" charset="0"/>
              </a:rPr>
              <a:t>Week 21- March 4</a:t>
            </a:r>
          </a:p>
          <a:p>
            <a:r>
              <a:rPr lang="en-US" sz="2400" dirty="0">
                <a:solidFill>
                  <a:schemeClr val="bg1"/>
                </a:solidFill>
                <a:latin typeface="Corbel" panose="020B0503020204020204" pitchFamily="34" charset="0"/>
              </a:rPr>
              <a:t>March 11 and 18 no course</a:t>
            </a:r>
          </a:p>
          <a:p>
            <a:r>
              <a:rPr lang="en-US" sz="2400" dirty="0">
                <a:latin typeface="Corbel" panose="020B0503020204020204" pitchFamily="34" charset="0"/>
              </a:rPr>
              <a:t>Week 22- March 25</a:t>
            </a:r>
          </a:p>
          <a:p>
            <a:r>
              <a:rPr lang="en-US" sz="2400" dirty="0">
                <a:latin typeface="Corbel" panose="020B0503020204020204" pitchFamily="34" charset="0"/>
              </a:rPr>
              <a:t>Week 23- April 1</a:t>
            </a:r>
          </a:p>
          <a:p>
            <a:r>
              <a:rPr lang="en-US" sz="2400" dirty="0">
                <a:latin typeface="Corbel" panose="020B0503020204020204" pitchFamily="34" charset="0"/>
              </a:rPr>
              <a:t>Week 24- April 8</a:t>
            </a:r>
          </a:p>
          <a:p>
            <a:r>
              <a:rPr lang="en-US" sz="2400" dirty="0">
                <a:latin typeface="Corbel" panose="020B0503020204020204" pitchFamily="34" charset="0"/>
              </a:rPr>
              <a:t>Week 25- April 15</a:t>
            </a:r>
          </a:p>
          <a:p>
            <a:r>
              <a:rPr lang="en-US" sz="2400" dirty="0">
                <a:latin typeface="Corbel" panose="020B0503020204020204" pitchFamily="34" charset="0"/>
              </a:rPr>
              <a:t>Week 26- April 22</a:t>
            </a:r>
          </a:p>
          <a:p>
            <a:r>
              <a:rPr lang="en-US" sz="2400" dirty="0">
                <a:latin typeface="Corbel" panose="020B0503020204020204" pitchFamily="34" charset="0"/>
              </a:rPr>
              <a:t>Week 27- April 29</a:t>
            </a:r>
          </a:p>
          <a:p>
            <a:r>
              <a:rPr lang="en-US" sz="2400" dirty="0">
                <a:latin typeface="Corbel" panose="020B0503020204020204" pitchFamily="34" charset="0"/>
              </a:rPr>
              <a:t>Week 28- May 6</a:t>
            </a:r>
          </a:p>
          <a:p>
            <a:r>
              <a:rPr lang="en-US" sz="2400" dirty="0">
                <a:latin typeface="Corbel" panose="020B0503020204020204" pitchFamily="34" charset="0"/>
              </a:rPr>
              <a:t>Week 29- May 13</a:t>
            </a:r>
          </a:p>
          <a:p>
            <a:r>
              <a:rPr lang="en-US" sz="2400" dirty="0">
                <a:latin typeface="Corbel" panose="020B0503020204020204" pitchFamily="34" charset="0"/>
              </a:rPr>
              <a:t>Week 30- May 20</a:t>
            </a:r>
          </a:p>
          <a:p>
            <a:r>
              <a:rPr lang="en-US" sz="2400" dirty="0">
                <a:latin typeface="Corbel" panose="020B0503020204020204" pitchFamily="34" charset="0"/>
              </a:rPr>
              <a:t>Week 31- May 27</a:t>
            </a:r>
          </a:p>
          <a:p>
            <a:r>
              <a:rPr lang="en-US" sz="2400" dirty="0">
                <a:latin typeface="Corbel" panose="020B0503020204020204" pitchFamily="34" charset="0"/>
              </a:rPr>
              <a:t>Week 32- June 3</a:t>
            </a:r>
          </a:p>
          <a:p>
            <a:endParaRPr lang="en-US" dirty="0">
              <a:latin typeface="Corbel" panose="020B0503020204020204" pitchFamily="34" charset="0"/>
            </a:endParaRPr>
          </a:p>
          <a:p>
            <a:endParaRPr lang="en-CA" dirty="0"/>
          </a:p>
        </p:txBody>
      </p:sp>
      <p:sp>
        <p:nvSpPr>
          <p:cNvPr id="7" name="TextBox 6">
            <a:extLst>
              <a:ext uri="{FF2B5EF4-FFF2-40B4-BE49-F238E27FC236}">
                <a16:creationId xmlns:a16="http://schemas.microsoft.com/office/drawing/2014/main" id="{B9F8637D-A4EF-B784-6961-6124587A95E6}"/>
              </a:ext>
            </a:extLst>
          </p:cNvPr>
          <p:cNvSpPr txBox="1"/>
          <p:nvPr/>
        </p:nvSpPr>
        <p:spPr>
          <a:xfrm>
            <a:off x="1677587" y="0"/>
            <a:ext cx="9221836" cy="707886"/>
          </a:xfrm>
          <a:prstGeom prst="rect">
            <a:avLst/>
          </a:prstGeom>
          <a:noFill/>
        </p:spPr>
        <p:txBody>
          <a:bodyPr wrap="square">
            <a:spAutoFit/>
          </a:bodyPr>
          <a:lstStyle/>
          <a:p>
            <a:r>
              <a:rPr lang="en-US" sz="4000" dirty="0">
                <a:solidFill>
                  <a:schemeClr val="bg1"/>
                </a:solidFill>
                <a:latin typeface="Corbel" panose="020B0503020204020204" pitchFamily="34" charset="0"/>
              </a:rPr>
              <a:t>SIMPLE COURSE SCHEDULE 2025-26</a:t>
            </a:r>
          </a:p>
        </p:txBody>
      </p:sp>
      <p:sp>
        <p:nvSpPr>
          <p:cNvPr id="2" name="Slide Number Placeholder 1">
            <a:extLst>
              <a:ext uri="{FF2B5EF4-FFF2-40B4-BE49-F238E27FC236}">
                <a16:creationId xmlns:a16="http://schemas.microsoft.com/office/drawing/2014/main" id="{0EF1CD96-A57B-6C6B-E0D8-1D607FBF5CD9}"/>
              </a:ext>
            </a:extLst>
          </p:cNvPr>
          <p:cNvSpPr>
            <a:spLocks noGrp="1"/>
          </p:cNvSpPr>
          <p:nvPr>
            <p:ph type="sldNum" sz="quarter" idx="12"/>
          </p:nvPr>
        </p:nvSpPr>
        <p:spPr/>
        <p:txBody>
          <a:bodyPr/>
          <a:lstStyle/>
          <a:p>
            <a:fld id="{5B621ED0-B45F-441E-93E9-023E2B55C8A5}" type="slidenum">
              <a:rPr lang="en-CA" smtClean="0"/>
              <a:t>2</a:t>
            </a:fld>
            <a:endParaRPr lang="en-CA"/>
          </a:p>
        </p:txBody>
      </p:sp>
    </p:spTree>
    <p:extLst>
      <p:ext uri="{BB962C8B-B14F-4D97-AF65-F5344CB8AC3E}">
        <p14:creationId xmlns:p14="http://schemas.microsoft.com/office/powerpoint/2010/main" val="455077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A68F6D-CDFD-63E5-82C1-973816EECD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026" y="145773"/>
            <a:ext cx="5632173" cy="6520069"/>
          </a:xfrm>
          <a:prstGeom prst="rect">
            <a:avLst/>
          </a:prstGeom>
        </p:spPr>
      </p:pic>
      <p:pic>
        <p:nvPicPr>
          <p:cNvPr id="6" name="Picture 5">
            <a:extLst>
              <a:ext uri="{FF2B5EF4-FFF2-40B4-BE49-F238E27FC236}">
                <a16:creationId xmlns:a16="http://schemas.microsoft.com/office/drawing/2014/main" id="{6A6E105D-DDE4-F339-BECB-19A07A3CA2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45774"/>
            <a:ext cx="5936973" cy="6520068"/>
          </a:xfrm>
          <a:prstGeom prst="rect">
            <a:avLst/>
          </a:prstGeom>
        </p:spPr>
      </p:pic>
      <p:sp>
        <p:nvSpPr>
          <p:cNvPr id="2" name="Slide Number Placeholder 1">
            <a:extLst>
              <a:ext uri="{FF2B5EF4-FFF2-40B4-BE49-F238E27FC236}">
                <a16:creationId xmlns:a16="http://schemas.microsoft.com/office/drawing/2014/main" id="{2F48E970-273B-85C5-D8DD-3EE80888B4D0}"/>
              </a:ext>
            </a:extLst>
          </p:cNvPr>
          <p:cNvSpPr>
            <a:spLocks noGrp="1"/>
          </p:cNvSpPr>
          <p:nvPr>
            <p:ph type="sldNum" sz="quarter" idx="12"/>
          </p:nvPr>
        </p:nvSpPr>
        <p:spPr/>
        <p:txBody>
          <a:bodyPr/>
          <a:lstStyle/>
          <a:p>
            <a:fld id="{5D13EBD4-6A3E-4AC0-8766-41B9CBCAB7E4}" type="slidenum">
              <a:rPr lang="en-CA" smtClean="0"/>
              <a:t>20</a:t>
            </a:fld>
            <a:endParaRPr lang="en-CA"/>
          </a:p>
        </p:txBody>
      </p:sp>
    </p:spTree>
    <p:extLst>
      <p:ext uri="{BB962C8B-B14F-4D97-AF65-F5344CB8AC3E}">
        <p14:creationId xmlns:p14="http://schemas.microsoft.com/office/powerpoint/2010/main" val="15415354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cti in the wild">
            <a:extLst>
              <a:ext uri="{FF2B5EF4-FFF2-40B4-BE49-F238E27FC236}">
                <a16:creationId xmlns:a16="http://schemas.microsoft.com/office/drawing/2014/main" id="{C8890A38-5762-4C4A-A077-2766B906F9CF}"/>
              </a:ext>
            </a:extLst>
          </p:cNvPr>
          <p:cNvPicPr>
            <a:picLocks noChangeAspect="1"/>
          </p:cNvPicPr>
          <p:nvPr/>
        </p:nvPicPr>
        <p:blipFill rotWithShape="1">
          <a:blip r:embed="rId2"/>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56670F56-C620-4EB7-9642-622FCFBF2A94}"/>
              </a:ext>
            </a:extLst>
          </p:cNvPr>
          <p:cNvSpPr>
            <a:spLocks noGrp="1"/>
          </p:cNvSpPr>
          <p:nvPr>
            <p:ph type="title" idx="4294967295"/>
          </p:nvPr>
        </p:nvSpPr>
        <p:spPr>
          <a:xfrm>
            <a:off x="365759" y="2166364"/>
            <a:ext cx="11471565" cy="1739347"/>
          </a:xfrm>
        </p:spPr>
        <p:txBody>
          <a:bodyPr vert="horz" lIns="91440" tIns="45720" rIns="91440" bIns="45720" rtlCol="0" anchor="ctr">
            <a:normAutofit/>
          </a:bodyPr>
          <a:lstStyle/>
          <a:p>
            <a:pPr algn="ctr">
              <a:lnSpc>
                <a:spcPct val="80000"/>
              </a:lnSpc>
            </a:pPr>
            <a:r>
              <a:rPr lang="en-US" sz="6000" spc="150" dirty="0">
                <a:solidFill>
                  <a:schemeClr val="bg1"/>
                </a:solidFill>
                <a:effectLst>
                  <a:outerShdw blurRad="38100" dist="38100" dir="2700000" algn="tl">
                    <a:srgbClr val="000000">
                      <a:alpha val="43137"/>
                    </a:srgbClr>
                  </a:outerShdw>
                </a:effectLst>
              </a:rPr>
              <a:t>E-mailed questions, comments, feedback </a:t>
            </a:r>
          </a:p>
        </p:txBody>
      </p:sp>
      <p:sp>
        <p:nvSpPr>
          <p:cNvPr id="3" name="Slide Number Placeholder 2">
            <a:extLst>
              <a:ext uri="{FF2B5EF4-FFF2-40B4-BE49-F238E27FC236}">
                <a16:creationId xmlns:a16="http://schemas.microsoft.com/office/drawing/2014/main" id="{65421EA5-F8A9-6323-5818-A5EED2EA5BF0}"/>
              </a:ext>
            </a:extLst>
          </p:cNvPr>
          <p:cNvSpPr>
            <a:spLocks noGrp="1"/>
          </p:cNvSpPr>
          <p:nvPr>
            <p:ph type="sldNum" sz="quarter" idx="12"/>
          </p:nvPr>
        </p:nvSpPr>
        <p:spPr/>
        <p:txBody>
          <a:bodyPr/>
          <a:lstStyle/>
          <a:p>
            <a:fld id="{DE029615-5FE5-4EA1-B607-8DEE73EA6451}" type="slidenum">
              <a:rPr lang="en-CA" smtClean="0"/>
              <a:t>21</a:t>
            </a:fld>
            <a:endParaRPr lang="en-CA"/>
          </a:p>
        </p:txBody>
      </p:sp>
    </p:spTree>
    <p:extLst>
      <p:ext uri="{BB962C8B-B14F-4D97-AF65-F5344CB8AC3E}">
        <p14:creationId xmlns:p14="http://schemas.microsoft.com/office/powerpoint/2010/main" val="276567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CBDEE-1106-4BDA-8BAE-5727AD80F8F6}"/>
              </a:ext>
            </a:extLst>
          </p:cNvPr>
          <p:cNvSpPr>
            <a:spLocks noGrp="1"/>
          </p:cNvSpPr>
          <p:nvPr>
            <p:ph type="title" idx="4294967295"/>
          </p:nvPr>
        </p:nvSpPr>
        <p:spPr>
          <a:xfrm>
            <a:off x="6268107" y="470697"/>
            <a:ext cx="5219700" cy="1455738"/>
          </a:xfrm>
        </p:spPr>
        <p:txBody>
          <a:bodyPr vert="horz" lIns="91440" tIns="45720" rIns="91440" bIns="45720" rtlCol="0" anchor="ctr">
            <a:normAutofit/>
          </a:bodyPr>
          <a:lstStyle/>
          <a:p>
            <a:pPr algn="ctr"/>
            <a:r>
              <a:rPr lang="en-US" sz="3600" dirty="0">
                <a:solidFill>
                  <a:schemeClr val="bg1"/>
                </a:solidFill>
              </a:rPr>
              <a:t>A quick review: </a:t>
            </a:r>
            <a:br>
              <a:rPr lang="en-US" sz="2800" dirty="0">
                <a:solidFill>
                  <a:schemeClr val="bg1"/>
                </a:solidFill>
              </a:rPr>
            </a:br>
            <a:endParaRPr lang="en-US" sz="2800" dirty="0">
              <a:solidFill>
                <a:schemeClr val="bg1"/>
              </a:solidFill>
            </a:endParaRPr>
          </a:p>
        </p:txBody>
      </p:sp>
      <p:sp>
        <p:nvSpPr>
          <p:cNvPr id="3" name="Content Placeholder 2">
            <a:extLst>
              <a:ext uri="{FF2B5EF4-FFF2-40B4-BE49-F238E27FC236}">
                <a16:creationId xmlns:a16="http://schemas.microsoft.com/office/drawing/2014/main" id="{174B3CA7-43AA-45A8-8A62-A29F695BB6EA}"/>
              </a:ext>
            </a:extLst>
          </p:cNvPr>
          <p:cNvSpPr>
            <a:spLocks noGrp="1"/>
          </p:cNvSpPr>
          <p:nvPr>
            <p:ph idx="4294967295"/>
          </p:nvPr>
        </p:nvSpPr>
        <p:spPr>
          <a:xfrm>
            <a:off x="6222041" y="1165407"/>
            <a:ext cx="5764212" cy="4887912"/>
          </a:xfrm>
        </p:spPr>
        <p:txBody>
          <a:bodyPr vert="horz" lIns="91440" tIns="45720" rIns="91440" bIns="45720" rtlCol="0" anchor="ctr">
            <a:normAutofit/>
          </a:bodyPr>
          <a:lstStyle/>
          <a:p>
            <a:r>
              <a:rPr lang="en-US" sz="2800" dirty="0"/>
              <a:t>In week 11 we discussed Attachment theory : Bowlby, Ainsworth, Main.</a:t>
            </a:r>
          </a:p>
          <a:p>
            <a:r>
              <a:rPr lang="en-US" sz="2800" dirty="0"/>
              <a:t>Attachment in infancy : avoidant, anxious, secure, disorganized  also called the A, B, C, D or Ainsworth/Main model</a:t>
            </a:r>
          </a:p>
          <a:p>
            <a:r>
              <a:rPr lang="en-US" sz="2800" dirty="0"/>
              <a:t>Attachment in adults</a:t>
            </a:r>
          </a:p>
        </p:txBody>
      </p:sp>
      <p:pic>
        <p:nvPicPr>
          <p:cNvPr id="7" name="Picture 6" descr="Person fixing wheels">
            <a:extLst>
              <a:ext uri="{FF2B5EF4-FFF2-40B4-BE49-F238E27FC236}">
                <a16:creationId xmlns:a16="http://schemas.microsoft.com/office/drawing/2014/main" id="{9D667E5F-6F59-40C0-8236-D9D0875DDA90}"/>
              </a:ext>
            </a:extLst>
          </p:cNvPr>
          <p:cNvPicPr>
            <a:picLocks noChangeAspect="1"/>
          </p:cNvPicPr>
          <p:nvPr/>
        </p:nvPicPr>
        <p:blipFill rotWithShape="1">
          <a:blip r:embed="rId2"/>
          <a:srcRect l="27109" r="3642" b="2"/>
          <a:stretch/>
        </p:blipFill>
        <p:spPr>
          <a:xfrm>
            <a:off x="476825" y="802894"/>
            <a:ext cx="5447070" cy="5250425"/>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4" name="Slide Number Placeholder 3">
            <a:extLst>
              <a:ext uri="{FF2B5EF4-FFF2-40B4-BE49-F238E27FC236}">
                <a16:creationId xmlns:a16="http://schemas.microsoft.com/office/drawing/2014/main" id="{32261D9E-88E2-BF9E-48E3-FE420C54E77B}"/>
              </a:ext>
            </a:extLst>
          </p:cNvPr>
          <p:cNvSpPr>
            <a:spLocks noGrp="1"/>
          </p:cNvSpPr>
          <p:nvPr>
            <p:ph type="sldNum" sz="quarter" idx="12"/>
          </p:nvPr>
        </p:nvSpPr>
        <p:spPr/>
        <p:txBody>
          <a:bodyPr/>
          <a:lstStyle/>
          <a:p>
            <a:fld id="{5D13EBD4-6A3E-4AC0-8766-41B9CBCAB7E4}" type="slidenum">
              <a:rPr lang="en-CA" smtClean="0"/>
              <a:t>22</a:t>
            </a:fld>
            <a:endParaRPr lang="en-CA"/>
          </a:p>
        </p:txBody>
      </p:sp>
    </p:spTree>
    <p:extLst>
      <p:ext uri="{BB962C8B-B14F-4D97-AF65-F5344CB8AC3E}">
        <p14:creationId xmlns:p14="http://schemas.microsoft.com/office/powerpoint/2010/main" val="53692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F09957-FEAE-4C3F-B0A5-668F0DC03F61}"/>
              </a:ext>
            </a:extLst>
          </p:cNvPr>
          <p:cNvSpPr>
            <a:spLocks noGrp="1"/>
          </p:cNvSpPr>
          <p:nvPr>
            <p:ph type="title" idx="4294967295"/>
          </p:nvPr>
        </p:nvSpPr>
        <p:spPr>
          <a:xfrm>
            <a:off x="-131095" y="350299"/>
            <a:ext cx="5943600" cy="987425"/>
          </a:xfrm>
        </p:spPr>
        <p:txBody>
          <a:bodyPr>
            <a:normAutofit/>
          </a:bodyPr>
          <a:lstStyle/>
          <a:p>
            <a:pPr algn="ctr"/>
            <a:r>
              <a:rPr lang="en-CA" sz="3600" dirty="0">
                <a:solidFill>
                  <a:schemeClr val="bg1"/>
                </a:solidFill>
              </a:rPr>
              <a:t>What we will do today</a:t>
            </a:r>
          </a:p>
        </p:txBody>
      </p:sp>
      <p:sp>
        <p:nvSpPr>
          <p:cNvPr id="5" name="Content Placeholder 4">
            <a:extLst>
              <a:ext uri="{FF2B5EF4-FFF2-40B4-BE49-F238E27FC236}">
                <a16:creationId xmlns:a16="http://schemas.microsoft.com/office/drawing/2014/main" id="{720909AD-120C-4198-AE70-8D4CFBC6D221}"/>
              </a:ext>
            </a:extLst>
          </p:cNvPr>
          <p:cNvSpPr>
            <a:spLocks noGrp="1"/>
          </p:cNvSpPr>
          <p:nvPr>
            <p:ph idx="4294967295"/>
          </p:nvPr>
        </p:nvSpPr>
        <p:spPr>
          <a:xfrm>
            <a:off x="5296219" y="643731"/>
            <a:ext cx="6721610" cy="5570537"/>
          </a:xfrm>
        </p:spPr>
        <p:txBody>
          <a:bodyPr>
            <a:normAutofit fontScale="92500" lnSpcReduction="10000"/>
          </a:bodyPr>
          <a:lstStyle/>
          <a:p>
            <a:pPr marL="0" indent="0">
              <a:buNone/>
            </a:pPr>
            <a:endParaRPr lang="en-CA" sz="2800" dirty="0"/>
          </a:p>
          <a:p>
            <a:r>
              <a:rPr lang="en-CA" sz="3200" dirty="0"/>
              <a:t>Today we will cover Simple manual’s session 16.</a:t>
            </a:r>
          </a:p>
          <a:p>
            <a:r>
              <a:rPr lang="en-CA" sz="3200" dirty="0"/>
              <a:t>Advanced attachment theory: Patricia Crittenden’s dynamic maturational model of attachment and adaptation which is also known as the developmental maturational model or DMM. </a:t>
            </a:r>
          </a:p>
          <a:p>
            <a:r>
              <a:rPr lang="en-CA" sz="3200" dirty="0"/>
              <a:t>We’ll also briefly discuss repetition compulsion. </a:t>
            </a:r>
          </a:p>
          <a:p>
            <a:r>
              <a:rPr lang="en-CA" sz="3200" dirty="0">
                <a:hlinkClick r:id="rId2"/>
              </a:rPr>
              <a:t>Link to Wikipedia article on DMM</a:t>
            </a:r>
            <a:endParaRPr lang="en-CA" sz="3200" dirty="0"/>
          </a:p>
          <a:p>
            <a:endParaRPr lang="en-CA" dirty="0"/>
          </a:p>
          <a:p>
            <a:endParaRPr lang="en-CA" dirty="0"/>
          </a:p>
          <a:p>
            <a:pPr marL="0" indent="0">
              <a:buNone/>
            </a:pPr>
            <a:endParaRPr lang="en-CA" dirty="0"/>
          </a:p>
        </p:txBody>
      </p:sp>
      <p:pic>
        <p:nvPicPr>
          <p:cNvPr id="3074" name="Picture 2" descr="Sunrise and sunset: interesting facts about the golden hour">
            <a:extLst>
              <a:ext uri="{FF2B5EF4-FFF2-40B4-BE49-F238E27FC236}">
                <a16:creationId xmlns:a16="http://schemas.microsoft.com/office/drawing/2014/main" id="{232A8F5F-5FD4-4D3E-AB3D-350FF86991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171" y="1820863"/>
            <a:ext cx="4917266" cy="431868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9492B16F-09D4-F728-F7E3-61928E80AB31}"/>
              </a:ext>
            </a:extLst>
          </p:cNvPr>
          <p:cNvSpPr>
            <a:spLocks noGrp="1"/>
          </p:cNvSpPr>
          <p:nvPr>
            <p:ph type="sldNum" sz="quarter" idx="12"/>
          </p:nvPr>
        </p:nvSpPr>
        <p:spPr/>
        <p:txBody>
          <a:bodyPr/>
          <a:lstStyle/>
          <a:p>
            <a:fld id="{5D13EBD4-6A3E-4AC0-8766-41B9CBCAB7E4}" type="slidenum">
              <a:rPr lang="en-CA" smtClean="0"/>
              <a:t>23</a:t>
            </a:fld>
            <a:endParaRPr lang="en-CA"/>
          </a:p>
        </p:txBody>
      </p:sp>
    </p:spTree>
    <p:extLst>
      <p:ext uri="{BB962C8B-B14F-4D97-AF65-F5344CB8AC3E}">
        <p14:creationId xmlns:p14="http://schemas.microsoft.com/office/powerpoint/2010/main" val="413182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0FE5E5-D040-80BE-1C5F-C0158B82AE80}"/>
              </a:ext>
            </a:extLst>
          </p:cNvPr>
          <p:cNvSpPr txBox="1"/>
          <p:nvPr/>
        </p:nvSpPr>
        <p:spPr>
          <a:xfrm>
            <a:off x="0" y="198662"/>
            <a:ext cx="12124623" cy="5816977"/>
          </a:xfrm>
          <a:prstGeom prst="rect">
            <a:avLst/>
          </a:prstGeom>
          <a:noFill/>
        </p:spPr>
        <p:txBody>
          <a:bodyPr wrap="square">
            <a:spAutoFit/>
          </a:bodyPr>
          <a:lstStyle/>
          <a:p>
            <a:pPr marL="342900" indent="-34290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Before we get into today’s material, </a:t>
            </a:r>
            <a:r>
              <a:rPr lang="en-US" sz="2400" dirty="0">
                <a:latin typeface="Arial" panose="020B0604020202020204" pitchFamily="34" charset="0"/>
                <a:cs typeface="Arial" panose="020B0604020202020204" pitchFamily="34" charset="0"/>
              </a:rPr>
              <a:t>please note that w</a:t>
            </a:r>
            <a:r>
              <a:rPr lang="en-US" sz="2400" b="0" i="0" dirty="0">
                <a:effectLst/>
                <a:latin typeface="Arial" panose="020B0604020202020204" pitchFamily="34" charset="0"/>
                <a:cs typeface="Arial" panose="020B0604020202020204" pitchFamily="34" charset="0"/>
              </a:rPr>
              <a:t>hat we’re going to talk about today, the Dynamic-Maturational Model is dense. </a:t>
            </a:r>
            <a:r>
              <a:rPr lang="en-US" sz="2400" dirty="0">
                <a:latin typeface="Arial" panose="020B0604020202020204" pitchFamily="34" charset="0"/>
                <a:cs typeface="Arial" panose="020B0604020202020204" pitchFamily="34" charset="0"/>
              </a:rPr>
              <a:t>D</a:t>
            </a:r>
            <a:r>
              <a:rPr lang="en-US" sz="2400" b="0" i="0" dirty="0">
                <a:effectLst/>
                <a:latin typeface="Arial" panose="020B0604020202020204" pitchFamily="34" charset="0"/>
                <a:cs typeface="Arial" panose="020B0604020202020204" pitchFamily="34" charset="0"/>
              </a:rPr>
              <a:t>on’t expect to understand all of it, remember all of it, or place yourself neatly anywhere in </a:t>
            </a:r>
            <a:r>
              <a:rPr lang="en-US" sz="2400" dirty="0">
                <a:latin typeface="Arial" panose="020B0604020202020204" pitchFamily="34" charset="0"/>
                <a:cs typeface="Arial" panose="020B0604020202020204" pitchFamily="34" charset="0"/>
              </a:rPr>
              <a:t>the model</a:t>
            </a:r>
            <a:r>
              <a:rPr lang="en-US" sz="2400" b="0" i="0" dirty="0">
                <a:effectLst/>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This is not a diagnostic exercise. It’s not a test. And it’s definitely not a way of deciding what’s ‘wrong’ with you or with anyone else.</a:t>
            </a:r>
          </a:p>
          <a:p>
            <a:pPr marL="342900" indent="-34290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Instead, </a:t>
            </a:r>
            <a:r>
              <a:rPr lang="en-US" sz="2400" dirty="0">
                <a:latin typeface="Arial" panose="020B0604020202020204" pitchFamily="34" charset="0"/>
                <a:cs typeface="Arial" panose="020B0604020202020204" pitchFamily="34" charset="0"/>
              </a:rPr>
              <a:t>try</a:t>
            </a:r>
            <a:r>
              <a:rPr lang="en-US" sz="2400" b="0" i="0" dirty="0">
                <a:effectLst/>
                <a:latin typeface="Arial" panose="020B0604020202020204" pitchFamily="34" charset="0"/>
                <a:cs typeface="Arial" panose="020B0604020202020204" pitchFamily="34" charset="0"/>
              </a:rPr>
              <a:t> to listen with curiosity. Notice what feels familiar. Notice what lands emotionally. Notice if your body tightens, relaxes, or drifts as we go along, because that, in itself, is part of what we’re talking about today.</a:t>
            </a:r>
          </a:p>
          <a:p>
            <a:pPr marL="342900" indent="-34290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One of the core ideas in the DMM is that what looks like problems are often solutions that once kept us safe. So, if you recognize yourself in any of these patterns don’t judge, try to understand.</a:t>
            </a:r>
          </a:p>
          <a:p>
            <a:pPr marL="342900" indent="-34290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You don’t need to track every detail. Let the model wash over you a bit. Take what resonates, let the rest go, and trust that understanding often comes later, after we’ve had time to ‘wrestle’ with ideas like these.</a:t>
            </a:r>
            <a:endParaRPr lang="en-US" sz="2400" dirty="0">
              <a:latin typeface="Arial" panose="020B0604020202020204" pitchFamily="34" charset="0"/>
              <a:cs typeface="Arial" panose="020B0604020202020204" pitchFamily="34" charset="0"/>
            </a:endParaRPr>
          </a:p>
          <a:p>
            <a:pPr>
              <a:buNone/>
            </a:pPr>
            <a:br>
              <a:rPr lang="en-US" dirty="0"/>
            </a:br>
            <a:endParaRPr lang="en-CA" dirty="0"/>
          </a:p>
        </p:txBody>
      </p:sp>
      <p:sp>
        <p:nvSpPr>
          <p:cNvPr id="2" name="Slide Number Placeholder 1">
            <a:extLst>
              <a:ext uri="{FF2B5EF4-FFF2-40B4-BE49-F238E27FC236}">
                <a16:creationId xmlns:a16="http://schemas.microsoft.com/office/drawing/2014/main" id="{43C4B07A-5095-7F0C-6262-AF02BAE13C74}"/>
              </a:ext>
            </a:extLst>
          </p:cNvPr>
          <p:cNvSpPr>
            <a:spLocks noGrp="1"/>
          </p:cNvSpPr>
          <p:nvPr>
            <p:ph type="sldNum" sz="quarter" idx="12"/>
          </p:nvPr>
        </p:nvSpPr>
        <p:spPr/>
        <p:txBody>
          <a:bodyPr/>
          <a:lstStyle/>
          <a:p>
            <a:fld id="{5D13EBD4-6A3E-4AC0-8766-41B9CBCAB7E4}" type="slidenum">
              <a:rPr lang="en-CA" smtClean="0"/>
              <a:t>24</a:t>
            </a:fld>
            <a:endParaRPr lang="en-CA"/>
          </a:p>
        </p:txBody>
      </p:sp>
    </p:spTree>
    <p:extLst>
      <p:ext uri="{BB962C8B-B14F-4D97-AF65-F5344CB8AC3E}">
        <p14:creationId xmlns:p14="http://schemas.microsoft.com/office/powerpoint/2010/main" val="31473372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1510B-31B1-B71D-A051-BBC813626839}"/>
            </a:ext>
          </a:extLst>
        </p:cNvPr>
        <p:cNvGrpSpPr/>
        <p:nvPr/>
      </p:nvGrpSpPr>
      <p:grpSpPr>
        <a:xfrm>
          <a:off x="0" y="0"/>
          <a:ext cx="0" cy="0"/>
          <a:chOff x="0" y="0"/>
          <a:chExt cx="0" cy="0"/>
        </a:xfrm>
      </p:grpSpPr>
      <p:pic>
        <p:nvPicPr>
          <p:cNvPr id="4" name="Content Placeholder 5">
            <a:extLst>
              <a:ext uri="{FF2B5EF4-FFF2-40B4-BE49-F238E27FC236}">
                <a16:creationId xmlns:a16="http://schemas.microsoft.com/office/drawing/2014/main" id="{8FD0A905-25A4-73AC-5DCE-92530D29EC5A}"/>
              </a:ext>
            </a:extLst>
          </p:cNvPr>
          <p:cNvPicPr>
            <a:picLocks noChangeAspect="1"/>
          </p:cNvPicPr>
          <p:nvPr/>
        </p:nvPicPr>
        <p:blipFill rotWithShape="1">
          <a:blip r:embed="rId2">
            <a:extLst>
              <a:ext uri="{28A0092B-C50C-407E-A947-70E740481C1C}">
                <a14:useLocalDpi xmlns:a14="http://schemas.microsoft.com/office/drawing/2010/main" val="0"/>
              </a:ext>
            </a:extLst>
          </a:blip>
          <a:srcRect t="9022" r="1" b="23023"/>
          <a:stretch/>
        </p:blipFill>
        <p:spPr>
          <a:xfrm>
            <a:off x="179124" y="1540042"/>
            <a:ext cx="4200369" cy="4291458"/>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A19884FC-A531-2BCC-CD83-F73E5946F827}"/>
              </a:ext>
            </a:extLst>
          </p:cNvPr>
          <p:cNvSpPr txBox="1"/>
          <p:nvPr/>
        </p:nvSpPr>
        <p:spPr>
          <a:xfrm>
            <a:off x="587717" y="5134909"/>
            <a:ext cx="3445267" cy="369332"/>
          </a:xfrm>
          <a:prstGeom prst="rect">
            <a:avLst/>
          </a:prstGeom>
          <a:noFill/>
        </p:spPr>
        <p:txBody>
          <a:bodyPr wrap="square">
            <a:spAutoFit/>
          </a:bodyPr>
          <a:lstStyle/>
          <a:p>
            <a:r>
              <a:rPr lang="en-US" sz="1800" b="1" dirty="0">
                <a:solidFill>
                  <a:schemeClr val="bg1"/>
                </a:solidFill>
              </a:rPr>
              <a:t>Patricia Crittenden (1945- </a:t>
            </a:r>
            <a:endParaRPr lang="en-CA" sz="1800" b="1" dirty="0"/>
          </a:p>
        </p:txBody>
      </p:sp>
      <p:sp>
        <p:nvSpPr>
          <p:cNvPr id="8" name="TextBox 7">
            <a:extLst>
              <a:ext uri="{FF2B5EF4-FFF2-40B4-BE49-F238E27FC236}">
                <a16:creationId xmlns:a16="http://schemas.microsoft.com/office/drawing/2014/main" id="{9C9D9F3A-2E5F-24EE-5672-825EC7DF44B6}"/>
              </a:ext>
            </a:extLst>
          </p:cNvPr>
          <p:cNvSpPr txBox="1"/>
          <p:nvPr/>
        </p:nvSpPr>
        <p:spPr>
          <a:xfrm>
            <a:off x="525634" y="383877"/>
            <a:ext cx="3507350" cy="954107"/>
          </a:xfrm>
          <a:prstGeom prst="rect">
            <a:avLst/>
          </a:prstGeom>
          <a:noFill/>
        </p:spPr>
        <p:txBody>
          <a:bodyPr wrap="square">
            <a:spAutoFit/>
          </a:bodyPr>
          <a:lstStyle/>
          <a:p>
            <a:pPr algn="ctr"/>
            <a:r>
              <a:rPr lang="en-US" sz="2800" dirty="0">
                <a:solidFill>
                  <a:schemeClr val="bg1"/>
                </a:solidFill>
              </a:rPr>
              <a:t>WHAT WE WILL COVER TODAY </a:t>
            </a:r>
            <a:endParaRPr lang="en-CA" sz="2800" dirty="0">
              <a:solidFill>
                <a:schemeClr val="bg1"/>
              </a:solidFill>
            </a:endParaRPr>
          </a:p>
        </p:txBody>
      </p:sp>
      <p:sp>
        <p:nvSpPr>
          <p:cNvPr id="5" name="TextBox 4">
            <a:extLst>
              <a:ext uri="{FF2B5EF4-FFF2-40B4-BE49-F238E27FC236}">
                <a16:creationId xmlns:a16="http://schemas.microsoft.com/office/drawing/2014/main" id="{CB103E52-4BF8-1585-19B4-DAD06B2C6F40}"/>
              </a:ext>
            </a:extLst>
          </p:cNvPr>
          <p:cNvSpPr txBox="1"/>
          <p:nvPr/>
        </p:nvSpPr>
        <p:spPr>
          <a:xfrm>
            <a:off x="4512060" y="162132"/>
            <a:ext cx="7679940" cy="8679299"/>
          </a:xfrm>
          <a:prstGeom prst="rect">
            <a:avLst/>
          </a:prstGeom>
          <a:noFill/>
        </p:spPr>
        <p:txBody>
          <a:bodyPr wrap="square">
            <a:spAutoFit/>
          </a:bodyPr>
          <a:lstStyle/>
          <a:p>
            <a:pPr marL="285750" indent="-285750">
              <a:buFont typeface="Arial" panose="020B0604020202020204" pitchFamily="34" charset="0"/>
              <a:buChar char="•"/>
            </a:pPr>
            <a:r>
              <a:rPr lang="en-US" sz="2300" dirty="0">
                <a:latin typeface="Arial" panose="020B0604020202020204" pitchFamily="34" charset="0"/>
                <a:cs typeface="Arial" panose="020B0604020202020204" pitchFamily="34" charset="0"/>
              </a:rPr>
              <a:t>What is the DMM?</a:t>
            </a:r>
          </a:p>
          <a:p>
            <a:pPr marL="285750" indent="-285750">
              <a:buFont typeface="Arial" panose="020B0604020202020204" pitchFamily="34" charset="0"/>
              <a:buChar char="•"/>
            </a:pPr>
            <a:r>
              <a:rPr lang="en-US" sz="2300" dirty="0">
                <a:latin typeface="Arial" panose="020B0604020202020204" pitchFamily="34" charset="0"/>
                <a:cs typeface="Arial" panose="020B0604020202020204" pitchFamily="34" charset="0"/>
              </a:rPr>
              <a:t>What’s the difference between the DMM and the Ainsworth/Main ABCD model?</a:t>
            </a:r>
          </a:p>
          <a:p>
            <a:pPr marL="285750" indent="-285750">
              <a:buFont typeface="Arial" panose="020B0604020202020204" pitchFamily="34" charset="0"/>
              <a:buChar char="•"/>
            </a:pPr>
            <a:r>
              <a:rPr lang="en-US" sz="2300" dirty="0">
                <a:latin typeface="Arial" panose="020B0604020202020204" pitchFamily="34" charset="0"/>
                <a:cs typeface="Arial" panose="020B0604020202020204" pitchFamily="34" charset="0"/>
              </a:rPr>
              <a:t>Some definitions to keep in mind.</a:t>
            </a:r>
          </a:p>
          <a:p>
            <a:pPr marL="285750" indent="-285750">
              <a:buFont typeface="Arial" panose="020B0604020202020204" pitchFamily="34" charset="0"/>
              <a:buChar char="•"/>
            </a:pPr>
            <a:r>
              <a:rPr lang="en-US" sz="2300" dirty="0">
                <a:latin typeface="Arial" panose="020B0604020202020204" pitchFamily="34" charset="0"/>
                <a:cs typeface="Arial" panose="020B0604020202020204" pitchFamily="34" charset="0"/>
              </a:rPr>
              <a:t>Somatic mind, our 4</a:t>
            </a:r>
            <a:r>
              <a:rPr lang="en-US" sz="2300" baseline="30000" dirty="0">
                <a:latin typeface="Arial" panose="020B0604020202020204" pitchFamily="34" charset="0"/>
                <a:cs typeface="Arial" panose="020B0604020202020204" pitchFamily="34" charset="0"/>
              </a:rPr>
              <a:t>th</a:t>
            </a:r>
            <a:r>
              <a:rPr lang="en-US" sz="2300" dirty="0">
                <a:latin typeface="Arial" panose="020B0604020202020204" pitchFamily="34" charset="0"/>
                <a:cs typeface="Arial" panose="020B0604020202020204" pitchFamily="34" charset="0"/>
              </a:rPr>
              <a:t> mind.</a:t>
            </a:r>
          </a:p>
          <a:p>
            <a:pPr marL="285750" indent="-285750">
              <a:buFont typeface="Arial" panose="020B0604020202020204" pitchFamily="34" charset="0"/>
              <a:buChar char="•"/>
            </a:pPr>
            <a:r>
              <a:rPr lang="en-US" sz="2300" dirty="0">
                <a:latin typeface="Arial" panose="020B0604020202020204" pitchFamily="34" charset="0"/>
                <a:cs typeface="Arial" panose="020B0604020202020204" pitchFamily="34" charset="0"/>
              </a:rPr>
              <a:t>An overview of the DMM</a:t>
            </a:r>
          </a:p>
          <a:p>
            <a:pPr marL="285750" indent="-285750">
              <a:buFont typeface="Arial" panose="020B0604020202020204" pitchFamily="34" charset="0"/>
              <a:buChar char="•"/>
            </a:pPr>
            <a:r>
              <a:rPr lang="en-US" sz="2300" dirty="0">
                <a:latin typeface="Arial" panose="020B0604020202020204" pitchFamily="34" charset="0"/>
                <a:cs typeface="Arial" panose="020B0604020202020204" pitchFamily="34" charset="0"/>
              </a:rPr>
              <a:t>Disruptions of information flow between the 3 centers and mental health issues</a:t>
            </a:r>
          </a:p>
          <a:p>
            <a:pPr marL="285750" indent="-285750">
              <a:buFont typeface="Arial" panose="020B0604020202020204" pitchFamily="34" charset="0"/>
              <a:buChar char="•"/>
            </a:pPr>
            <a:r>
              <a:rPr lang="en-US" sz="2300" dirty="0">
                <a:latin typeface="Arial" panose="020B0604020202020204" pitchFamily="34" charset="0"/>
                <a:cs typeface="Arial" panose="020B0604020202020204" pitchFamily="34" charset="0"/>
              </a:rPr>
              <a:t>The types of disruption of information flow</a:t>
            </a:r>
          </a:p>
          <a:p>
            <a:pPr marL="285750" indent="-285750">
              <a:buFont typeface="Arial" panose="020B0604020202020204" pitchFamily="34" charset="0"/>
              <a:buChar char="•"/>
            </a:pPr>
            <a:r>
              <a:rPr lang="en-US" sz="2300" dirty="0">
                <a:latin typeface="Arial" panose="020B0604020202020204" pitchFamily="34" charset="0"/>
                <a:cs typeface="Arial" panose="020B0604020202020204" pitchFamily="34" charset="0"/>
              </a:rPr>
              <a:t>Disrupted information flow and psychological disorders</a:t>
            </a:r>
          </a:p>
          <a:p>
            <a:pPr marL="285750" indent="-285750">
              <a:buFont typeface="Arial" panose="020B0604020202020204" pitchFamily="34" charset="0"/>
              <a:buChar char="•"/>
            </a:pPr>
            <a:r>
              <a:rPr lang="en-US" sz="2300" dirty="0">
                <a:latin typeface="Arial" panose="020B0604020202020204" pitchFamily="34" charset="0"/>
                <a:cs typeface="Arial" panose="020B0604020202020204" pitchFamily="34" charset="0"/>
              </a:rPr>
              <a:t>The PIE model in…</a:t>
            </a:r>
          </a:p>
          <a:p>
            <a:pPr marL="285750" indent="-285750">
              <a:buFont typeface="Arial" panose="020B0604020202020204" pitchFamily="34" charset="0"/>
              <a:buChar char="•"/>
            </a:pPr>
            <a:r>
              <a:rPr lang="en-US" sz="2300" dirty="0">
                <a:latin typeface="Arial" panose="020B0604020202020204" pitchFamily="34" charset="0"/>
                <a:cs typeface="Arial" panose="020B0604020202020204" pitchFamily="34" charset="0"/>
              </a:rPr>
              <a:t>in infancy</a:t>
            </a:r>
          </a:p>
          <a:p>
            <a:pPr marL="285750" indent="-285750">
              <a:buFont typeface="Arial" panose="020B0604020202020204" pitchFamily="34" charset="0"/>
              <a:buChar char="•"/>
            </a:pPr>
            <a:r>
              <a:rPr lang="en-US" sz="2300" dirty="0">
                <a:latin typeface="Arial" panose="020B0604020202020204" pitchFamily="34" charset="0"/>
                <a:cs typeface="Arial" panose="020B0604020202020204" pitchFamily="34" charset="0"/>
              </a:rPr>
              <a:t>in pre-school year</a:t>
            </a:r>
          </a:p>
          <a:p>
            <a:pPr marL="285750" indent="-285750">
              <a:buFont typeface="Arial" panose="020B0604020202020204" pitchFamily="34" charset="0"/>
              <a:buChar char="•"/>
            </a:pPr>
            <a:r>
              <a:rPr lang="en-US" sz="2300" dirty="0">
                <a:latin typeface="Arial" panose="020B0604020202020204" pitchFamily="34" charset="0"/>
                <a:cs typeface="Arial" panose="020B0604020202020204" pitchFamily="34" charset="0"/>
              </a:rPr>
              <a:t>in early school years</a:t>
            </a:r>
          </a:p>
          <a:p>
            <a:pPr marL="285750" indent="-285750">
              <a:buFont typeface="Arial" panose="020B0604020202020204" pitchFamily="34" charset="0"/>
              <a:buChar char="•"/>
            </a:pPr>
            <a:r>
              <a:rPr lang="en-US" sz="2300" dirty="0">
                <a:latin typeface="Arial" panose="020B0604020202020204" pitchFamily="34" charset="0"/>
                <a:cs typeface="Arial" panose="020B0604020202020204" pitchFamily="34" charset="0"/>
              </a:rPr>
              <a:t>in adolescence</a:t>
            </a:r>
          </a:p>
          <a:p>
            <a:pPr marL="285750" indent="-285750">
              <a:buFont typeface="Arial" panose="020B0604020202020204" pitchFamily="34" charset="0"/>
              <a:buChar char="•"/>
            </a:pPr>
            <a:r>
              <a:rPr lang="en-US" sz="2300" dirty="0">
                <a:latin typeface="Arial" panose="020B0604020202020204" pitchFamily="34" charset="0"/>
                <a:cs typeface="Arial" panose="020B0604020202020204" pitchFamily="34" charset="0"/>
              </a:rPr>
              <a:t>in adulthood</a:t>
            </a:r>
          </a:p>
          <a:p>
            <a:pPr marL="285750" indent="-285750">
              <a:buFont typeface="Arial" panose="020B0604020202020204" pitchFamily="34" charset="0"/>
              <a:buChar char="•"/>
            </a:pPr>
            <a:r>
              <a:rPr lang="en-US" sz="2300" dirty="0">
                <a:latin typeface="Arial" panose="020B0604020202020204" pitchFamily="34" charset="0"/>
                <a:cs typeface="Arial" panose="020B0604020202020204" pitchFamily="34" charset="0"/>
              </a:rPr>
              <a:t>Important remarks of the DMM</a:t>
            </a:r>
          </a:p>
          <a:p>
            <a:pPr marL="285750" indent="-285750">
              <a:buFont typeface="Arial" panose="020B0604020202020204" pitchFamily="34" charset="0"/>
              <a:buChar char="•"/>
            </a:pPr>
            <a:r>
              <a:rPr lang="en-US" sz="2300" dirty="0">
                <a:latin typeface="Arial" panose="020B0604020202020204" pitchFamily="34" charset="0"/>
                <a:cs typeface="Arial" panose="020B0604020202020204" pitchFamily="34" charset="0"/>
              </a:rPr>
              <a:t>Repetition compulsion </a:t>
            </a:r>
            <a:endParaRPr lang="en-CA" sz="23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CA" sz="2400" dirty="0"/>
          </a:p>
        </p:txBody>
      </p:sp>
      <p:sp>
        <p:nvSpPr>
          <p:cNvPr id="2" name="Slide Number Placeholder 1">
            <a:extLst>
              <a:ext uri="{FF2B5EF4-FFF2-40B4-BE49-F238E27FC236}">
                <a16:creationId xmlns:a16="http://schemas.microsoft.com/office/drawing/2014/main" id="{73318ADB-E40D-5641-EAD5-C63EDC2517A2}"/>
              </a:ext>
            </a:extLst>
          </p:cNvPr>
          <p:cNvSpPr>
            <a:spLocks noGrp="1"/>
          </p:cNvSpPr>
          <p:nvPr>
            <p:ph type="sldNum" sz="quarter" idx="12"/>
          </p:nvPr>
        </p:nvSpPr>
        <p:spPr/>
        <p:txBody>
          <a:bodyPr/>
          <a:lstStyle/>
          <a:p>
            <a:fld id="{5D13EBD4-6A3E-4AC0-8766-41B9CBCAB7E4}" type="slidenum">
              <a:rPr lang="en-CA" smtClean="0"/>
              <a:t>25</a:t>
            </a:fld>
            <a:endParaRPr lang="en-CA"/>
          </a:p>
        </p:txBody>
      </p:sp>
    </p:spTree>
    <p:extLst>
      <p:ext uri="{BB962C8B-B14F-4D97-AF65-F5344CB8AC3E}">
        <p14:creationId xmlns:p14="http://schemas.microsoft.com/office/powerpoint/2010/main" val="3466905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793CEB-4126-3356-7A3B-F97ABE65EDD0}"/>
              </a:ext>
            </a:extLst>
          </p:cNvPr>
          <p:cNvSpPr txBox="1"/>
          <p:nvPr/>
        </p:nvSpPr>
        <p:spPr>
          <a:xfrm>
            <a:off x="3357612" y="1947330"/>
            <a:ext cx="5476776" cy="707886"/>
          </a:xfrm>
          <a:prstGeom prst="rect">
            <a:avLst/>
          </a:prstGeom>
          <a:noFill/>
        </p:spPr>
        <p:txBody>
          <a:bodyPr wrap="square">
            <a:spAutoFit/>
          </a:bodyPr>
          <a:lstStyle/>
          <a:p>
            <a:r>
              <a:rPr lang="en-US" sz="4000" dirty="0">
                <a:solidFill>
                  <a:schemeClr val="bg1"/>
                </a:solidFill>
                <a:latin typeface="Arial" panose="020B0604020202020204" pitchFamily="34" charset="0"/>
                <a:cs typeface="Arial" panose="020B0604020202020204" pitchFamily="34" charset="0"/>
              </a:rPr>
              <a:t>WHAT IS THE DMM?</a:t>
            </a:r>
          </a:p>
        </p:txBody>
      </p:sp>
      <p:sp>
        <p:nvSpPr>
          <p:cNvPr id="2" name="Slide Number Placeholder 1">
            <a:extLst>
              <a:ext uri="{FF2B5EF4-FFF2-40B4-BE49-F238E27FC236}">
                <a16:creationId xmlns:a16="http://schemas.microsoft.com/office/drawing/2014/main" id="{D3B342DD-A856-B0EB-17C2-644DDF64E27C}"/>
              </a:ext>
            </a:extLst>
          </p:cNvPr>
          <p:cNvSpPr>
            <a:spLocks noGrp="1"/>
          </p:cNvSpPr>
          <p:nvPr>
            <p:ph type="sldNum" sz="quarter" idx="12"/>
          </p:nvPr>
        </p:nvSpPr>
        <p:spPr/>
        <p:txBody>
          <a:bodyPr/>
          <a:lstStyle/>
          <a:p>
            <a:fld id="{5D13EBD4-6A3E-4AC0-8766-41B9CBCAB7E4}" type="slidenum">
              <a:rPr lang="en-CA" smtClean="0"/>
              <a:t>26</a:t>
            </a:fld>
            <a:endParaRPr lang="en-CA"/>
          </a:p>
        </p:txBody>
      </p:sp>
    </p:spTree>
    <p:extLst>
      <p:ext uri="{BB962C8B-B14F-4D97-AF65-F5344CB8AC3E}">
        <p14:creationId xmlns:p14="http://schemas.microsoft.com/office/powerpoint/2010/main" val="605360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00134D-9FE7-CC87-F4DD-25B00803E6A5}"/>
              </a:ext>
            </a:extLst>
          </p:cNvPr>
          <p:cNvSpPr txBox="1"/>
          <p:nvPr/>
        </p:nvSpPr>
        <p:spPr>
          <a:xfrm>
            <a:off x="0" y="828288"/>
            <a:ext cx="12192000" cy="4832092"/>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CA" sz="2400" dirty="0">
                <a:latin typeface="Arial" panose="020B0604020202020204" pitchFamily="34" charset="0"/>
                <a:cs typeface="Arial" panose="020B0604020202020204" pitchFamily="34" charset="0"/>
              </a:rPr>
              <a:t>The Dynamic maturational model of attachment and adaptation is also referred to as the dynamic maturational model or the DMM for short. </a:t>
            </a:r>
          </a:p>
          <a:p>
            <a:pPr marL="285750" indent="-285750">
              <a:spcBef>
                <a:spcPts val="600"/>
              </a:spcBef>
              <a:buFont typeface="Arial" panose="020B0604020202020204" pitchFamily="34" charset="0"/>
              <a:buChar char="•"/>
            </a:pPr>
            <a:r>
              <a:rPr lang="en-CA" sz="2400" dirty="0">
                <a:latin typeface="Arial" panose="020B0604020202020204" pitchFamily="34" charset="0"/>
                <a:cs typeface="Arial" panose="020B0604020202020204" pitchFamily="34" charset="0"/>
              </a:rPr>
              <a:t>The Ainsworth/Main model which we discussed in week 11 is also known as the ABCD model.</a:t>
            </a:r>
          </a:p>
          <a:p>
            <a:pPr marL="285750" indent="-285750" algn="l" rtl="0">
              <a:spcBef>
                <a:spcPts val="600"/>
              </a:spcBef>
              <a:buFont typeface="Arial" panose="020B0604020202020204" pitchFamily="34" charset="0"/>
              <a:buChar char="•"/>
            </a:pPr>
            <a:r>
              <a:rPr lang="en-US" sz="2400" b="0" i="0" dirty="0">
                <a:effectLst/>
                <a:latin typeface="Arial" panose="020B0604020202020204" pitchFamily="34" charset="0"/>
              </a:rPr>
              <a:t>The DMM is Patricia Crittenden’s attachment-based model explaining how people across their </a:t>
            </a:r>
            <a:r>
              <a:rPr lang="en-US" sz="2400" dirty="0">
                <a:latin typeface="Arial" panose="020B0604020202020204" pitchFamily="34" charset="0"/>
              </a:rPr>
              <a:t>developmental journey </a:t>
            </a:r>
            <a:r>
              <a:rPr lang="en-US" sz="2400" b="0" i="0" dirty="0">
                <a:effectLst/>
                <a:latin typeface="Arial" panose="020B0604020202020204" pitchFamily="34" charset="0"/>
              </a:rPr>
              <a:t>adapt their thinking, emotions, and bodily responses to </a:t>
            </a:r>
            <a:r>
              <a:rPr lang="en-US" sz="2400" dirty="0">
                <a:latin typeface="Arial" panose="020B0604020202020204" pitchFamily="34" charset="0"/>
              </a:rPr>
              <a:t>stay safe from danger</a:t>
            </a:r>
            <a:r>
              <a:rPr lang="en-US" sz="2400" b="0" i="0" dirty="0">
                <a:effectLst/>
                <a:latin typeface="Arial" panose="020B0604020202020204" pitchFamily="34" charset="0"/>
              </a:rPr>
              <a:t>, and how these adaptations can become rigid or distorted when danger is chronic.</a:t>
            </a:r>
          </a:p>
          <a:p>
            <a:pPr marL="285750" indent="-285750" algn="l" rtl="0">
              <a:spcBef>
                <a:spcPts val="600"/>
              </a:spcBef>
              <a:buFont typeface="Arial" panose="020B0604020202020204" pitchFamily="34" charset="0"/>
              <a:buChar char="•"/>
            </a:pPr>
            <a:r>
              <a:rPr lang="en-US" sz="2400" dirty="0">
                <a:latin typeface="Arial" panose="020B0604020202020204" pitchFamily="34" charset="0"/>
              </a:rPr>
              <a:t>The DMM can be seen as “attachment theory on steroids”</a:t>
            </a:r>
          </a:p>
          <a:p>
            <a:pPr algn="l" rtl="0">
              <a:spcBef>
                <a:spcPts val="600"/>
              </a:spcBef>
              <a:buNone/>
            </a:pPr>
            <a:br>
              <a:rPr lang="en-US" b="0" i="0" dirty="0">
                <a:solidFill>
                  <a:srgbClr val="222222"/>
                </a:solidFill>
                <a:effectLst/>
                <a:latin typeface="Arial" panose="020B0604020202020204" pitchFamily="34" charset="0"/>
              </a:rPr>
            </a:br>
            <a:endParaRPr lang="en-US" b="0" i="0" dirty="0">
              <a:solidFill>
                <a:srgbClr val="222222"/>
              </a:solidFill>
              <a:effectLst/>
              <a:latin typeface="Arial" panose="020B0604020202020204" pitchFamily="34" charset="0"/>
            </a:endParaRPr>
          </a:p>
          <a:p>
            <a:pPr>
              <a:buNone/>
            </a:pPr>
            <a:br>
              <a:rPr lang="en-US" dirty="0"/>
            </a:br>
            <a:endParaRPr lang="en-CA" dirty="0"/>
          </a:p>
        </p:txBody>
      </p:sp>
      <p:sp>
        <p:nvSpPr>
          <p:cNvPr id="5" name="TextBox 4">
            <a:extLst>
              <a:ext uri="{FF2B5EF4-FFF2-40B4-BE49-F238E27FC236}">
                <a16:creationId xmlns:a16="http://schemas.microsoft.com/office/drawing/2014/main" id="{25EDC08F-8DD8-732B-00E5-5B3FF82F10A2}"/>
              </a:ext>
            </a:extLst>
          </p:cNvPr>
          <p:cNvSpPr txBox="1"/>
          <p:nvPr/>
        </p:nvSpPr>
        <p:spPr>
          <a:xfrm>
            <a:off x="3835667" y="0"/>
            <a:ext cx="6169792" cy="584775"/>
          </a:xfrm>
          <a:prstGeom prst="rect">
            <a:avLst/>
          </a:prstGeom>
          <a:noFill/>
        </p:spPr>
        <p:txBody>
          <a:bodyPr wrap="square">
            <a:spAutoFit/>
          </a:bodyPr>
          <a:lstStyle/>
          <a:p>
            <a:r>
              <a:rPr lang="en-US" sz="3200" dirty="0">
                <a:solidFill>
                  <a:schemeClr val="bg1"/>
                </a:solidFill>
                <a:latin typeface="Arial" panose="020B0604020202020204" pitchFamily="34" charset="0"/>
                <a:cs typeface="Arial" panose="020B0604020202020204" pitchFamily="34" charset="0"/>
              </a:rPr>
              <a:t>WHAT IS THE DMM?</a:t>
            </a:r>
            <a:endParaRPr lang="en-CA" sz="3200" dirty="0">
              <a:solidFill>
                <a:schemeClr val="bg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F55D2C4F-A118-6703-66B0-A644A21CC69D}"/>
              </a:ext>
            </a:extLst>
          </p:cNvPr>
          <p:cNvSpPr>
            <a:spLocks noGrp="1"/>
          </p:cNvSpPr>
          <p:nvPr>
            <p:ph type="sldNum" sz="quarter" idx="12"/>
          </p:nvPr>
        </p:nvSpPr>
        <p:spPr/>
        <p:txBody>
          <a:bodyPr/>
          <a:lstStyle/>
          <a:p>
            <a:fld id="{5D13EBD4-6A3E-4AC0-8766-41B9CBCAB7E4}" type="slidenum">
              <a:rPr lang="en-CA" smtClean="0"/>
              <a:t>27</a:t>
            </a:fld>
            <a:endParaRPr lang="en-CA"/>
          </a:p>
        </p:txBody>
      </p:sp>
    </p:spTree>
    <p:extLst>
      <p:ext uri="{BB962C8B-B14F-4D97-AF65-F5344CB8AC3E}">
        <p14:creationId xmlns:p14="http://schemas.microsoft.com/office/powerpoint/2010/main" val="4057921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2768E8-58FC-07E9-D548-210B9794F3D0}"/>
              </a:ext>
            </a:extLst>
          </p:cNvPr>
          <p:cNvSpPr txBox="1"/>
          <p:nvPr/>
        </p:nvSpPr>
        <p:spPr>
          <a:xfrm>
            <a:off x="356135" y="836679"/>
            <a:ext cx="11213430" cy="1200329"/>
          </a:xfrm>
          <a:prstGeom prst="rect">
            <a:avLst/>
          </a:prstGeom>
          <a:noFill/>
        </p:spPr>
        <p:txBody>
          <a:bodyPr wrap="square">
            <a:spAutoFit/>
          </a:bodyPr>
          <a:lstStyle/>
          <a:p>
            <a:pPr algn="ctr"/>
            <a:r>
              <a:rPr lang="en-US" sz="3600" dirty="0">
                <a:solidFill>
                  <a:schemeClr val="bg1"/>
                </a:solidFill>
                <a:latin typeface="Arial" panose="020B0604020202020204" pitchFamily="34" charset="0"/>
                <a:cs typeface="Arial" panose="020B0604020202020204" pitchFamily="34" charset="0"/>
              </a:rPr>
              <a:t>WHAT’S THE DIFFERENCE BETWEEN THE DMM AND THE AINSWORTH/MAIN ABCD MODEL?</a:t>
            </a:r>
          </a:p>
        </p:txBody>
      </p:sp>
      <p:sp>
        <p:nvSpPr>
          <p:cNvPr id="2" name="Slide Number Placeholder 1">
            <a:extLst>
              <a:ext uri="{FF2B5EF4-FFF2-40B4-BE49-F238E27FC236}">
                <a16:creationId xmlns:a16="http://schemas.microsoft.com/office/drawing/2014/main" id="{12723FFD-013B-DE5D-C352-2857CE31F92B}"/>
              </a:ext>
            </a:extLst>
          </p:cNvPr>
          <p:cNvSpPr>
            <a:spLocks noGrp="1"/>
          </p:cNvSpPr>
          <p:nvPr>
            <p:ph type="sldNum" sz="quarter" idx="12"/>
          </p:nvPr>
        </p:nvSpPr>
        <p:spPr/>
        <p:txBody>
          <a:bodyPr/>
          <a:lstStyle/>
          <a:p>
            <a:fld id="{5D13EBD4-6A3E-4AC0-8766-41B9CBCAB7E4}" type="slidenum">
              <a:rPr lang="en-CA" smtClean="0"/>
              <a:t>28</a:t>
            </a:fld>
            <a:endParaRPr lang="en-CA"/>
          </a:p>
        </p:txBody>
      </p:sp>
    </p:spTree>
    <p:extLst>
      <p:ext uri="{BB962C8B-B14F-4D97-AF65-F5344CB8AC3E}">
        <p14:creationId xmlns:p14="http://schemas.microsoft.com/office/powerpoint/2010/main" val="25617681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E6AEA8-E17B-4CAE-A1FA-1F0B064AA72E}"/>
              </a:ext>
            </a:extLst>
          </p:cNvPr>
          <p:cNvSpPr>
            <a:spLocks noGrp="1"/>
          </p:cNvSpPr>
          <p:nvPr>
            <p:ph type="title" idx="4294967295"/>
          </p:nvPr>
        </p:nvSpPr>
        <p:spPr>
          <a:xfrm>
            <a:off x="0" y="0"/>
            <a:ext cx="12192000" cy="809625"/>
          </a:xfrm>
        </p:spPr>
        <p:txBody>
          <a:bodyPr>
            <a:normAutofit/>
          </a:bodyPr>
          <a:lstStyle/>
          <a:p>
            <a:pPr algn="ctr"/>
            <a:r>
              <a:rPr lang="en-CA" sz="3600" dirty="0">
                <a:solidFill>
                  <a:schemeClr val="bg1"/>
                </a:solidFill>
              </a:rPr>
              <a:t>LIMITATIONS OF THE Ainsworth/Main model </a:t>
            </a:r>
          </a:p>
        </p:txBody>
      </p:sp>
      <p:sp>
        <p:nvSpPr>
          <p:cNvPr id="8" name="Content Placeholder 7">
            <a:extLst>
              <a:ext uri="{FF2B5EF4-FFF2-40B4-BE49-F238E27FC236}">
                <a16:creationId xmlns:a16="http://schemas.microsoft.com/office/drawing/2014/main" id="{D3236CC4-57E5-4A0E-9055-6CF7C172D93B}"/>
              </a:ext>
            </a:extLst>
          </p:cNvPr>
          <p:cNvSpPr>
            <a:spLocks noGrp="1"/>
          </p:cNvSpPr>
          <p:nvPr>
            <p:ph idx="4294967295"/>
          </p:nvPr>
        </p:nvSpPr>
        <p:spPr>
          <a:xfrm>
            <a:off x="0" y="809625"/>
            <a:ext cx="12192000" cy="5921591"/>
          </a:xfrm>
        </p:spPr>
        <p:txBody>
          <a:bodyPr>
            <a:normAutofit/>
          </a:bodyPr>
          <a:lstStyle/>
          <a:p>
            <a:r>
              <a:rPr lang="en-CA" sz="2000" dirty="0">
                <a:latin typeface="Arial" panose="020B0604020202020204" pitchFamily="34" charset="0"/>
                <a:cs typeface="Arial" panose="020B0604020202020204" pitchFamily="34" charset="0"/>
              </a:rPr>
              <a:t>The ABCD model of attachment that we already talked about has several limitations. </a:t>
            </a:r>
          </a:p>
          <a:p>
            <a:r>
              <a:rPr lang="en-CA" sz="2000" dirty="0">
                <a:solidFill>
                  <a:schemeClr val="bg1"/>
                </a:solidFill>
                <a:latin typeface="Arial" panose="020B0604020202020204" pitchFamily="34" charset="0"/>
                <a:cs typeface="Arial" panose="020B0604020202020204" pitchFamily="34" charset="0"/>
              </a:rPr>
              <a:t>1) </a:t>
            </a:r>
            <a:r>
              <a:rPr lang="en-CA" sz="2000" dirty="0">
                <a:latin typeface="Arial" panose="020B0604020202020204" pitchFamily="34" charset="0"/>
                <a:cs typeface="Arial" panose="020B0604020202020204" pitchFamily="34" charset="0"/>
              </a:rPr>
              <a:t>It doesn’t take  human cognitive and psychosocial development over the lifespan  into consideration in its account of how attachment adaptations manifest. Since the A,B,C,D model only studied attachment styles in infants and in adults, it does not describe attachment adaptations that arise in pre-school, schoolyears, adolescence and adulthood.</a:t>
            </a:r>
          </a:p>
          <a:p>
            <a:r>
              <a:rPr lang="en-CA" sz="2000" dirty="0">
                <a:solidFill>
                  <a:schemeClr val="bg1"/>
                </a:solidFill>
                <a:latin typeface="Arial" panose="020B0604020202020204" pitchFamily="34" charset="0"/>
                <a:cs typeface="Arial" panose="020B0604020202020204" pitchFamily="34" charset="0"/>
              </a:rPr>
              <a:t>2) </a:t>
            </a:r>
            <a:r>
              <a:rPr lang="en-CA" sz="2000" dirty="0">
                <a:latin typeface="Arial" panose="020B0604020202020204" pitchFamily="34" charset="0"/>
                <a:cs typeface="Arial" panose="020B0604020202020204" pitchFamily="34" charset="0"/>
              </a:rPr>
              <a:t>The A, B, C, D model of attachment is simplistic; children develop not just one attachment style but different ones to different attachment figures. The strange situation only studied attachment to one caregiver usually mothers.</a:t>
            </a:r>
          </a:p>
          <a:p>
            <a:r>
              <a:rPr lang="en-CA" sz="2000" dirty="0">
                <a:solidFill>
                  <a:schemeClr val="bg1"/>
                </a:solidFill>
                <a:latin typeface="Arial" panose="020B0604020202020204" pitchFamily="34" charset="0"/>
                <a:cs typeface="Arial" panose="020B0604020202020204" pitchFamily="34" charset="0"/>
              </a:rPr>
              <a:t>3) </a:t>
            </a:r>
            <a:r>
              <a:rPr lang="en-CA" sz="2000" dirty="0">
                <a:latin typeface="Arial" panose="020B0604020202020204" pitchFamily="34" charset="0"/>
                <a:cs typeface="Arial" panose="020B0604020202020204" pitchFamily="34" charset="0"/>
              </a:rPr>
              <a:t>Disorganized  attachment is found in about 10-15% of classified children and a very significant proportion of all adults presenting for mental health care,  especially those with diagnosis of complex PTSD, and  BPD. The A,B,C,D model does not consider disorganized attachment to be an adaptation but rather a “ falling apart” or “breakdown” of adaptation.</a:t>
            </a:r>
          </a:p>
          <a:p>
            <a:r>
              <a:rPr lang="en-CA" sz="2000" dirty="0">
                <a:solidFill>
                  <a:schemeClr val="bg1"/>
                </a:solidFill>
                <a:latin typeface="Arial" panose="020B0604020202020204" pitchFamily="34" charset="0"/>
                <a:cs typeface="Arial" panose="020B0604020202020204" pitchFamily="34" charset="0"/>
              </a:rPr>
              <a:t>4) </a:t>
            </a:r>
            <a:r>
              <a:rPr lang="en-CA" sz="2000" dirty="0">
                <a:latin typeface="Arial" panose="020B0604020202020204" pitchFamily="34" charset="0"/>
                <a:cs typeface="Arial" panose="020B0604020202020204" pitchFamily="34" charset="0"/>
              </a:rPr>
              <a:t>The ABCD model doesn’t explain mental health diagnosis such as delusional disorders and psychopathy. </a:t>
            </a:r>
          </a:p>
          <a:p>
            <a:r>
              <a:rPr lang="en-CA" sz="2000" dirty="0">
                <a:latin typeface="Arial" panose="020B0604020202020204" pitchFamily="34" charset="0"/>
                <a:cs typeface="Arial" panose="020B0604020202020204" pitchFamily="34" charset="0"/>
              </a:rPr>
              <a:t>Patricia Crittenden’s DMM tries to address these shortcomings. The DMM is a complex map that builds on the traditional attachment model bringing more fine detail to this evolving theory. It also fits well with trauma theory and the internal family systems model both of which we’ll be talking about in future sessions.</a:t>
            </a:r>
          </a:p>
        </p:txBody>
      </p:sp>
      <p:sp>
        <p:nvSpPr>
          <p:cNvPr id="2" name="Slide Number Placeholder 1">
            <a:extLst>
              <a:ext uri="{FF2B5EF4-FFF2-40B4-BE49-F238E27FC236}">
                <a16:creationId xmlns:a16="http://schemas.microsoft.com/office/drawing/2014/main" id="{4692E8D0-F2A1-FAA0-6A7B-8712FB4A38AF}"/>
              </a:ext>
            </a:extLst>
          </p:cNvPr>
          <p:cNvSpPr>
            <a:spLocks noGrp="1"/>
          </p:cNvSpPr>
          <p:nvPr>
            <p:ph type="sldNum" sz="quarter" idx="12"/>
          </p:nvPr>
        </p:nvSpPr>
        <p:spPr/>
        <p:txBody>
          <a:bodyPr/>
          <a:lstStyle/>
          <a:p>
            <a:fld id="{5D13EBD4-6A3E-4AC0-8766-41B9CBCAB7E4}" type="slidenum">
              <a:rPr lang="en-CA" smtClean="0"/>
              <a:t>29</a:t>
            </a:fld>
            <a:endParaRPr lang="en-CA"/>
          </a:p>
        </p:txBody>
      </p:sp>
    </p:spTree>
    <p:extLst>
      <p:ext uri="{BB962C8B-B14F-4D97-AF65-F5344CB8AC3E}">
        <p14:creationId xmlns:p14="http://schemas.microsoft.com/office/powerpoint/2010/main" val="162606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3525E0-1ED9-FFD7-40BA-4FCF34A11B1B}"/>
              </a:ext>
            </a:extLst>
          </p:cNvPr>
          <p:cNvSpPr>
            <a:spLocks noGrp="1"/>
          </p:cNvSpPr>
          <p:nvPr>
            <p:ph type="ctrTitle" idx="4294967295"/>
          </p:nvPr>
        </p:nvSpPr>
        <p:spPr>
          <a:xfrm>
            <a:off x="58220" y="462337"/>
            <a:ext cx="12133780" cy="7222733"/>
          </a:xfrm>
        </p:spPr>
        <p:txBody>
          <a:bodyPr>
            <a:normAutofit fontScale="90000"/>
          </a:bodyPr>
          <a:lstStyle/>
          <a:p>
            <a:r>
              <a:rPr lang="en-CA" sz="2400" cap="none" dirty="0">
                <a:solidFill>
                  <a:schemeClr val="tx1"/>
                </a:solidFill>
                <a:latin typeface="Corbel" panose="020B0503020204020204" pitchFamily="34" charset="0"/>
              </a:rPr>
              <a:t>week 1- orientation and overview- sessions 1 and 2 of simple manual.</a:t>
            </a:r>
            <a:br>
              <a:rPr lang="en-CA" sz="2400" cap="none" dirty="0">
                <a:solidFill>
                  <a:schemeClr val="tx1"/>
                </a:solidFill>
                <a:latin typeface="Corbel" panose="020B0503020204020204" pitchFamily="34" charset="0"/>
              </a:rPr>
            </a:br>
            <a:r>
              <a:rPr lang="en-CA" sz="2400" cap="none" dirty="0">
                <a:solidFill>
                  <a:schemeClr val="tx1"/>
                </a:solidFill>
                <a:latin typeface="Corbel" panose="020B0503020204020204" pitchFamily="34" charset="0"/>
              </a:rPr>
              <a:t>week 2- introducing distress tolerance-p. 1-13 of dbt workbook and crisis plans-session 3 of the manual.</a:t>
            </a:r>
            <a:br>
              <a:rPr lang="en-CA" sz="2400" cap="none" dirty="0">
                <a:solidFill>
                  <a:schemeClr val="tx1"/>
                </a:solidFill>
                <a:latin typeface="Corbel" panose="020B0503020204020204" pitchFamily="34" charset="0"/>
              </a:rPr>
            </a:br>
            <a:r>
              <a:rPr lang="en-CA" sz="2400" cap="none" dirty="0">
                <a:solidFill>
                  <a:schemeClr val="tx1"/>
                </a:solidFill>
                <a:latin typeface="Corbel" panose="020B0503020204020204" pitchFamily="34" charset="0"/>
              </a:rPr>
              <a:t>week 3- the theoretical foundations of the simple course. session 4, 6, and 8 of the manual.</a:t>
            </a:r>
            <a:br>
              <a:rPr lang="en-CA" sz="2400" cap="none" dirty="0">
                <a:solidFill>
                  <a:schemeClr val="bg1"/>
                </a:solidFill>
                <a:latin typeface="Corbel" panose="020B0503020204020204" pitchFamily="34" charset="0"/>
              </a:rPr>
            </a:br>
            <a:r>
              <a:rPr lang="en-CA" sz="2400" cap="none" dirty="0">
                <a:solidFill>
                  <a:schemeClr val="tx1"/>
                </a:solidFill>
                <a:latin typeface="Corbel" panose="020B0503020204020204" pitchFamily="34" charset="0"/>
              </a:rPr>
              <a:t>week 4- </a:t>
            </a:r>
            <a:r>
              <a:rPr lang="en-US" sz="2400" cap="none" dirty="0">
                <a:solidFill>
                  <a:schemeClr val="tx1"/>
                </a:solidFill>
                <a:latin typeface="Corbel" panose="020B0503020204020204" pitchFamily="34" charset="0"/>
              </a:rPr>
              <a:t>distress tolerance p. 14-32 of dbt workbook. suicide prevention session 5 of the manual. our first practice- crisis plans.</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5- distress tolerance p. 33-46 of dbt workbook. introducing holes diary cards- session 7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6- distress tolerance p. 47-68 of dbt workbook. finding your diary card targets- session 9 of manual. our second practice- holes diary cards.</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7- introducing personality- session 10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8- distress tolerance p. 69-90 of dbt workbook. introducing chain analysis-session 11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9- what shapes personality-session 12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10-introducing mindfulness skills p.90-109 of dbt workbook. advanced chain analysis- session 13 of manual. our third practice-chain analysis.</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11- attachment theory- session 14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12- mindfulness skills p. 110-131 of dbt workbook. introducing rational mind remediation-session 15 of manual.</a:t>
            </a:r>
            <a:br>
              <a:rPr lang="en-US" sz="2400" cap="none" dirty="0">
                <a:solidFill>
                  <a:schemeClr val="tx1"/>
                </a:solidFill>
                <a:latin typeface="Corbel" panose="020B0503020204020204" pitchFamily="34" charset="0"/>
              </a:rPr>
            </a:br>
            <a:r>
              <a:rPr lang="en-US" sz="3600" cap="none" dirty="0">
                <a:solidFill>
                  <a:schemeClr val="bg1"/>
                </a:solidFill>
                <a:latin typeface="Corbel" panose="020B0503020204020204" pitchFamily="34" charset="0"/>
              </a:rPr>
              <a:t>week 13- the dynamic-maturational model of attachment and adaptation- session 16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14-mindfulness skills p. 131-147 of dbt workbook. reviewing all the tools-session 17 of manual. our fourth practice-rational mind remediation.</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15-stress-session 18 of manual. </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16-introducing emotion regulation skills p.148-182 of dbt workbook. introducing the goals diary card procedure-session 19 of manual.</a:t>
            </a:r>
            <a:br>
              <a:rPr lang="en-US" sz="2000" cap="none" dirty="0">
                <a:solidFill>
                  <a:schemeClr val="tx1"/>
                </a:solidFill>
                <a:latin typeface="Corbel" panose="020B0503020204020204" pitchFamily="34" charset="0"/>
              </a:rPr>
            </a:br>
            <a:br>
              <a:rPr lang="en-US" sz="2000" cap="none" dirty="0">
                <a:solidFill>
                  <a:schemeClr val="tx1"/>
                </a:solidFill>
              </a:rPr>
            </a:br>
            <a:r>
              <a:rPr lang="en-US" sz="2000" cap="none" dirty="0">
                <a:solidFill>
                  <a:schemeClr val="tx1"/>
                </a:solidFill>
              </a:rPr>
              <a:t> </a:t>
            </a:r>
            <a:br>
              <a:rPr lang="en-CA" sz="800" dirty="0"/>
            </a:br>
            <a:br>
              <a:rPr lang="en-CA" sz="1000" dirty="0"/>
            </a:br>
            <a:r>
              <a:rPr lang="en-US" sz="2000" dirty="0"/>
              <a:t>  </a:t>
            </a:r>
            <a:br>
              <a:rPr lang="en-CA" sz="1000" dirty="0"/>
            </a:br>
            <a:r>
              <a:rPr lang="en-US" sz="2000" dirty="0">
                <a:solidFill>
                  <a:schemeClr val="tx1"/>
                </a:solidFill>
                <a:latin typeface="Corbel" panose="020B0503020204020204" pitchFamily="34" charset="0"/>
              </a:rPr>
              <a:t> </a:t>
            </a:r>
            <a:r>
              <a:rPr lang="en-CA" sz="2000" dirty="0">
                <a:latin typeface="Corbel" panose="020B0503020204020204" pitchFamily="34" charset="0"/>
              </a:rPr>
              <a:t> </a:t>
            </a:r>
            <a:br>
              <a:rPr lang="en-CA" sz="2000" dirty="0"/>
            </a:br>
            <a:endParaRPr lang="en-CA" sz="2000" dirty="0"/>
          </a:p>
        </p:txBody>
      </p:sp>
      <p:sp>
        <p:nvSpPr>
          <p:cNvPr id="2" name="Slide Number Placeholder 1">
            <a:extLst>
              <a:ext uri="{FF2B5EF4-FFF2-40B4-BE49-F238E27FC236}">
                <a16:creationId xmlns:a16="http://schemas.microsoft.com/office/drawing/2014/main" id="{826D0D1E-D670-EBD4-D014-31D0D134AC95}"/>
              </a:ext>
            </a:extLst>
          </p:cNvPr>
          <p:cNvSpPr>
            <a:spLocks noGrp="1"/>
          </p:cNvSpPr>
          <p:nvPr>
            <p:ph type="sldNum" sz="quarter" idx="12"/>
          </p:nvPr>
        </p:nvSpPr>
        <p:spPr/>
        <p:txBody>
          <a:bodyPr/>
          <a:lstStyle/>
          <a:p>
            <a:fld id="{5D13EBD4-6A3E-4AC0-8766-41B9CBCAB7E4}" type="slidenum">
              <a:rPr lang="en-CA" smtClean="0"/>
              <a:t>3</a:t>
            </a:fld>
            <a:endParaRPr lang="en-CA"/>
          </a:p>
        </p:txBody>
      </p:sp>
    </p:spTree>
    <p:extLst>
      <p:ext uri="{BB962C8B-B14F-4D97-AF65-F5344CB8AC3E}">
        <p14:creationId xmlns:p14="http://schemas.microsoft.com/office/powerpoint/2010/main" val="37643584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FEE14B0-4C82-FF79-C461-BE902AF305D5}"/>
              </a:ext>
            </a:extLst>
          </p:cNvPr>
          <p:cNvSpPr txBox="1"/>
          <p:nvPr/>
        </p:nvSpPr>
        <p:spPr>
          <a:xfrm>
            <a:off x="0" y="570518"/>
            <a:ext cx="12192000" cy="6516464"/>
          </a:xfrm>
          <a:prstGeom prst="rect">
            <a:avLst/>
          </a:prstGeom>
          <a:noFill/>
        </p:spPr>
        <p:txBody>
          <a:bodyPr wrap="square">
            <a:spAutoFit/>
          </a:bodyPr>
          <a:lstStyle/>
          <a:p>
            <a:pPr marL="342900" lvl="0" indent="-342900">
              <a:lnSpc>
                <a:spcPct val="107000"/>
              </a:lnSpc>
              <a:buFont typeface="Symbol" panose="05050102010706020507" pitchFamily="18" charset="2"/>
              <a:buChar char=""/>
            </a:pPr>
            <a:r>
              <a:rPr lang="en-CA" sz="2000" kern="0" dirty="0">
                <a:latin typeface="Arial" panose="020B0604020202020204" pitchFamily="34" charset="0"/>
                <a:ea typeface="Times New Roman" panose="02020603050405020304" pitchFamily="18" charset="0"/>
                <a:cs typeface="Times New Roman" panose="02020603050405020304" pitchFamily="18" charset="0"/>
              </a:rPr>
              <a:t>The </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DMM is </a:t>
            </a:r>
            <a:r>
              <a:rPr lang="en-CA" sz="2000" kern="0" dirty="0">
                <a:latin typeface="Arial" panose="020B0604020202020204" pitchFamily="34" charset="0"/>
                <a:ea typeface="Times New Roman" panose="02020603050405020304" pitchFamily="18" charset="0"/>
                <a:cs typeface="Times New Roman" panose="02020603050405020304" pitchFamily="18" charset="0"/>
              </a:rPr>
              <a:t> a developmental, clinical, and evolutionary expansion of</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 the traditional </a:t>
            </a:r>
            <a:r>
              <a:rPr lang="en-CA" sz="2000" kern="0" dirty="0">
                <a:latin typeface="Arial" panose="020B0604020202020204" pitchFamily="34" charset="0"/>
                <a:ea typeface="Times New Roman" panose="02020603050405020304" pitchFamily="18" charset="0"/>
                <a:cs typeface="Times New Roman" panose="02020603050405020304" pitchFamily="18" charset="0"/>
              </a:rPr>
              <a:t>ABCD</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 attachment model.</a:t>
            </a:r>
            <a:r>
              <a:rPr lang="en-CA" sz="2000" kern="0" dirty="0">
                <a:latin typeface="Arial" panose="020B0604020202020204" pitchFamily="34" charset="0"/>
                <a:ea typeface="Times New Roman" panose="02020603050405020304" pitchFamily="18" charset="0"/>
                <a:cs typeface="Times New Roman" panose="02020603050405020304" pitchFamily="18" charset="0"/>
              </a:rPr>
              <a:t> It is particularly helpful for working with adults experiencing personality issues arising from their attachment styles.</a:t>
            </a:r>
            <a:endParaRPr lang="en-CA"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CA" sz="2000" kern="0" dirty="0">
                <a:latin typeface="Arial" panose="020B0604020202020204" pitchFamily="34" charset="0"/>
                <a:ea typeface="Times New Roman" panose="02020603050405020304" pitchFamily="18" charset="0"/>
                <a:cs typeface="Times New Roman" panose="02020603050405020304" pitchFamily="18" charset="0"/>
              </a:rPr>
              <a:t>T</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he ABCD model tells </a:t>
            </a:r>
            <a:r>
              <a:rPr lang="en-CA" sz="2000" kern="0" dirty="0">
                <a:latin typeface="Arial" panose="020B0604020202020204" pitchFamily="34" charset="0"/>
                <a:ea typeface="Times New Roman" panose="02020603050405020304" pitchFamily="18" charset="0"/>
                <a:cs typeface="Times New Roman" panose="02020603050405020304" pitchFamily="18" charset="0"/>
              </a:rPr>
              <a:t>us</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 that something is wrong but not how it works or how it developed. </a:t>
            </a:r>
            <a:r>
              <a:rPr lang="en-CA" sz="2000" kern="0" dirty="0">
                <a:latin typeface="Arial" panose="020B0604020202020204" pitchFamily="34" charset="0"/>
                <a:ea typeface="Times New Roman" panose="02020603050405020304" pitchFamily="18" charset="0"/>
                <a:cs typeface="Times New Roman" panose="02020603050405020304" pitchFamily="18" charset="0"/>
              </a:rPr>
              <a:t>The DMM</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 sees attachment strategies not as disorders but as intelligent, self-protective adaptations to danger. </a:t>
            </a:r>
            <a:r>
              <a:rPr lang="en-CA" sz="2000" kern="0" dirty="0">
                <a:latin typeface="Arial" panose="020B0604020202020204" pitchFamily="34" charset="0"/>
                <a:ea typeface="Times New Roman" panose="02020603050405020304" pitchFamily="18" charset="0"/>
                <a:cs typeface="Times New Roman" panose="02020603050405020304" pitchFamily="18" charset="0"/>
              </a:rPr>
              <a:t>The ABCD model helped us name different patterns, Crittenden’s model helps us understand why those patterns formed, how they change over time, and how they continue to protect us, even when they cause suffering.</a:t>
            </a:r>
          </a:p>
          <a:p>
            <a:pPr marL="342900" lvl="0" indent="-342900">
              <a:lnSpc>
                <a:spcPct val="107000"/>
              </a:lnSpc>
              <a:buFont typeface="Symbol" panose="05050102010706020507" pitchFamily="18" charset="2"/>
              <a:buChar char=""/>
            </a:pPr>
            <a:endParaRPr lang="en-CA" sz="2000" kern="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In the </a:t>
            </a:r>
            <a:r>
              <a:rPr lang="en-CA" sz="2000" kern="0" dirty="0">
                <a:latin typeface="Arial" panose="020B0604020202020204" pitchFamily="34" charset="0"/>
                <a:ea typeface="Times New Roman" panose="02020603050405020304" pitchFamily="18" charset="0"/>
                <a:cs typeface="Times New Roman" panose="02020603050405020304" pitchFamily="18" charset="0"/>
              </a:rPr>
              <a:t>ABCD</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 model disorganized attachment is a catch-all for fear, collapse, and contradiction. In the DMM “disorganized” behaviors are understood as extreme forms of organized self-protective strategies, combining avoidant  and anxious features and developing </a:t>
            </a:r>
            <a:r>
              <a:rPr lang="en-CA" sz="2000" kern="0" dirty="0">
                <a:latin typeface="Arial" panose="020B0604020202020204" pitchFamily="34" charset="0"/>
                <a:ea typeface="Times New Roman" panose="02020603050405020304" pitchFamily="18" charset="0"/>
                <a:cs typeface="Times New Roman" panose="02020603050405020304" pitchFamily="18" charset="0"/>
              </a:rPr>
              <a:t>after infancy</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a:t>
            </a:r>
            <a:r>
              <a:rPr lang="en-CA" sz="2000" kern="100" dirty="0">
                <a:latin typeface="Aptos" panose="020B0004020202020204" pitchFamily="34" charset="0"/>
                <a:ea typeface="Times New Roman" panose="02020603050405020304" pitchFamily="18" charset="0"/>
                <a:cs typeface="Times New Roman" panose="02020603050405020304" pitchFamily="18" charset="0"/>
              </a:rPr>
              <a:t> </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The behavior of people with disorganized attachment style</a:t>
            </a:r>
            <a:r>
              <a:rPr lang="en-CA" sz="2000" kern="0" dirty="0">
                <a:latin typeface="Arial" panose="020B0604020202020204" pitchFamily="34" charset="0"/>
                <a:ea typeface="Times New Roman" panose="02020603050405020304" pitchFamily="18" charset="0"/>
                <a:cs typeface="Times New Roman" panose="02020603050405020304" pitchFamily="18" charset="0"/>
              </a:rPr>
              <a:t> is not</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 chaotic, it is strategic, patterned, and meaningful. </a:t>
            </a:r>
            <a:endParaRPr lang="en-CA"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The DMM replaces shame with respect, pathology with purpose, “what’s wrong with you?” with “what happened, and how did you adapt so brilliantly?” That is why, the DMM is so helpful in trauma-informed </a:t>
            </a:r>
            <a:r>
              <a:rPr lang="en-CA" sz="2000" kern="0" dirty="0">
                <a:latin typeface="Arial" panose="020B0604020202020204" pitchFamily="34" charset="0"/>
                <a:ea typeface="Times New Roman" panose="02020603050405020304" pitchFamily="18" charset="0"/>
                <a:cs typeface="Times New Roman" panose="02020603050405020304" pitchFamily="18" charset="0"/>
              </a:rPr>
              <a:t>work</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1600" kern="100" dirty="0">
                <a:effectLst/>
                <a:latin typeface="Aptos" panose="020B0004020202020204" pitchFamily="34" charset="0"/>
                <a:ea typeface="Aptos" panose="020B0004020202020204" pitchFamily="34" charset="0"/>
                <a:cs typeface="Times New Roman" panose="02020603050405020304" pitchFamily="18" charset="0"/>
              </a:rPr>
              <a:t> </a:t>
            </a:r>
          </a:p>
        </p:txBody>
      </p:sp>
      <p:sp>
        <p:nvSpPr>
          <p:cNvPr id="7" name="TextBox 6">
            <a:extLst>
              <a:ext uri="{FF2B5EF4-FFF2-40B4-BE49-F238E27FC236}">
                <a16:creationId xmlns:a16="http://schemas.microsoft.com/office/drawing/2014/main" id="{035A952C-5359-526F-9837-87F189FA56C7}"/>
              </a:ext>
            </a:extLst>
          </p:cNvPr>
          <p:cNvSpPr txBox="1"/>
          <p:nvPr/>
        </p:nvSpPr>
        <p:spPr>
          <a:xfrm>
            <a:off x="2546684" y="108853"/>
            <a:ext cx="7271085" cy="461665"/>
          </a:xfrm>
          <a:prstGeom prst="rect">
            <a:avLst/>
          </a:prstGeom>
          <a:noFill/>
        </p:spPr>
        <p:txBody>
          <a:bodyPr wrap="square">
            <a:spAutoFit/>
          </a:bodyPr>
          <a:lstStyle/>
          <a:p>
            <a:r>
              <a:rPr lang="en-CA" sz="24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THE </a:t>
            </a:r>
            <a:r>
              <a:rPr lang="en-CA" sz="2400" kern="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DMM: </a:t>
            </a:r>
            <a:r>
              <a:rPr lang="en-CA" sz="24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ADVANCED ATTACHMENT THEORY </a:t>
            </a:r>
            <a:endParaRPr lang="en-CA" sz="2400" dirty="0"/>
          </a:p>
        </p:txBody>
      </p:sp>
      <p:sp>
        <p:nvSpPr>
          <p:cNvPr id="2" name="Slide Number Placeholder 1">
            <a:extLst>
              <a:ext uri="{FF2B5EF4-FFF2-40B4-BE49-F238E27FC236}">
                <a16:creationId xmlns:a16="http://schemas.microsoft.com/office/drawing/2014/main" id="{243D4CF3-23A1-DBD3-1546-50DD85248016}"/>
              </a:ext>
            </a:extLst>
          </p:cNvPr>
          <p:cNvSpPr>
            <a:spLocks noGrp="1"/>
          </p:cNvSpPr>
          <p:nvPr>
            <p:ph type="sldNum" sz="quarter" idx="12"/>
          </p:nvPr>
        </p:nvSpPr>
        <p:spPr/>
        <p:txBody>
          <a:bodyPr/>
          <a:lstStyle/>
          <a:p>
            <a:fld id="{5D13EBD4-6A3E-4AC0-8766-41B9CBCAB7E4}" type="slidenum">
              <a:rPr lang="en-CA" smtClean="0"/>
              <a:t>30</a:t>
            </a:fld>
            <a:endParaRPr lang="en-CA"/>
          </a:p>
        </p:txBody>
      </p:sp>
    </p:spTree>
    <p:extLst>
      <p:ext uri="{BB962C8B-B14F-4D97-AF65-F5344CB8AC3E}">
        <p14:creationId xmlns:p14="http://schemas.microsoft.com/office/powerpoint/2010/main" val="2857354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F3DD14-AA6A-D421-7849-8F06D8BA16BE}"/>
              </a:ext>
            </a:extLst>
          </p:cNvPr>
          <p:cNvSpPr txBox="1"/>
          <p:nvPr/>
        </p:nvSpPr>
        <p:spPr>
          <a:xfrm>
            <a:off x="1588168" y="1427565"/>
            <a:ext cx="9702265" cy="707886"/>
          </a:xfrm>
          <a:prstGeom prst="rect">
            <a:avLst/>
          </a:prstGeom>
          <a:noFill/>
        </p:spPr>
        <p:txBody>
          <a:bodyPr wrap="square">
            <a:spAutoFit/>
          </a:bodyPr>
          <a:lstStyle/>
          <a:p>
            <a:r>
              <a:rPr lang="en-US" sz="4000" dirty="0">
                <a:solidFill>
                  <a:schemeClr val="bg1"/>
                </a:solidFill>
                <a:latin typeface="Arial" panose="020B0604020202020204" pitchFamily="34" charset="0"/>
                <a:cs typeface="Arial" panose="020B0604020202020204" pitchFamily="34" charset="0"/>
              </a:rPr>
              <a:t>SOME DEFINITIONS TO KEEP IN MIND</a:t>
            </a:r>
          </a:p>
        </p:txBody>
      </p:sp>
      <p:sp>
        <p:nvSpPr>
          <p:cNvPr id="2" name="Slide Number Placeholder 1">
            <a:extLst>
              <a:ext uri="{FF2B5EF4-FFF2-40B4-BE49-F238E27FC236}">
                <a16:creationId xmlns:a16="http://schemas.microsoft.com/office/drawing/2014/main" id="{D0FCF7CE-8C0D-2F73-0CCC-1008AB3E8B8C}"/>
              </a:ext>
            </a:extLst>
          </p:cNvPr>
          <p:cNvSpPr>
            <a:spLocks noGrp="1"/>
          </p:cNvSpPr>
          <p:nvPr>
            <p:ph type="sldNum" sz="quarter" idx="12"/>
          </p:nvPr>
        </p:nvSpPr>
        <p:spPr/>
        <p:txBody>
          <a:bodyPr/>
          <a:lstStyle/>
          <a:p>
            <a:fld id="{5D13EBD4-6A3E-4AC0-8766-41B9CBCAB7E4}" type="slidenum">
              <a:rPr lang="en-CA" smtClean="0"/>
              <a:t>31</a:t>
            </a:fld>
            <a:endParaRPr lang="en-CA"/>
          </a:p>
        </p:txBody>
      </p:sp>
    </p:spTree>
    <p:extLst>
      <p:ext uri="{BB962C8B-B14F-4D97-AF65-F5344CB8AC3E}">
        <p14:creationId xmlns:p14="http://schemas.microsoft.com/office/powerpoint/2010/main" val="5056787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30A37-FCFD-4D5E-AE89-CE7E707F53E1}"/>
              </a:ext>
            </a:extLst>
          </p:cNvPr>
          <p:cNvSpPr>
            <a:spLocks noGrp="1"/>
          </p:cNvSpPr>
          <p:nvPr>
            <p:ph type="title" idx="4294967295"/>
          </p:nvPr>
        </p:nvSpPr>
        <p:spPr>
          <a:xfrm>
            <a:off x="437696" y="536196"/>
            <a:ext cx="3547164" cy="1866900"/>
          </a:xfrm>
        </p:spPr>
        <p:txBody>
          <a:bodyPr>
            <a:normAutofit/>
          </a:bodyPr>
          <a:lstStyle/>
          <a:p>
            <a:pPr algn="ctr"/>
            <a:r>
              <a:rPr lang="en-CA" sz="2800" dirty="0">
                <a:solidFill>
                  <a:schemeClr val="bg1"/>
                </a:solidFill>
              </a:rPr>
              <a:t> SOME DEFINITIONS TO KEEP IN MIND</a:t>
            </a:r>
            <a:br>
              <a:rPr lang="en-CA" dirty="0"/>
            </a:br>
            <a:endParaRPr lang="en-CA" dirty="0"/>
          </a:p>
        </p:txBody>
      </p:sp>
      <p:sp>
        <p:nvSpPr>
          <p:cNvPr id="4" name="Content Placeholder 3">
            <a:extLst>
              <a:ext uri="{FF2B5EF4-FFF2-40B4-BE49-F238E27FC236}">
                <a16:creationId xmlns:a16="http://schemas.microsoft.com/office/drawing/2014/main" id="{523F035C-CF14-4A11-88D9-951C1AC09503}"/>
              </a:ext>
            </a:extLst>
          </p:cNvPr>
          <p:cNvSpPr>
            <a:spLocks noGrp="1"/>
          </p:cNvSpPr>
          <p:nvPr>
            <p:ph idx="4294967295"/>
          </p:nvPr>
        </p:nvSpPr>
        <p:spPr>
          <a:xfrm>
            <a:off x="4100363" y="-286958"/>
            <a:ext cx="7983209" cy="6608762"/>
          </a:xfrm>
        </p:spPr>
        <p:txBody>
          <a:bodyPr>
            <a:noAutofit/>
          </a:bodyPr>
          <a:lstStyle/>
          <a:p>
            <a:pPr marL="0" indent="0">
              <a:lnSpc>
                <a:spcPct val="90000"/>
              </a:lnSpc>
              <a:buNone/>
            </a:pPr>
            <a:endParaRPr lang="en-CA" dirty="0"/>
          </a:p>
          <a:p>
            <a:pPr>
              <a:lnSpc>
                <a:spcPct val="90000"/>
              </a:lnSpc>
            </a:pPr>
            <a:r>
              <a:rPr lang="en-CA" sz="2000" dirty="0">
                <a:latin typeface="Arial" panose="020B0604020202020204" pitchFamily="34" charset="0"/>
                <a:cs typeface="Arial" panose="020B0604020202020204" pitchFamily="34" charset="0"/>
              </a:rPr>
              <a:t>To understand the DMM, we need to recall the difference between emotions, feelings, and affect.</a:t>
            </a:r>
          </a:p>
          <a:p>
            <a:pPr>
              <a:lnSpc>
                <a:spcPct val="90000"/>
              </a:lnSpc>
            </a:pPr>
            <a:r>
              <a:rPr lang="en-CA" sz="2000" dirty="0">
                <a:solidFill>
                  <a:schemeClr val="bg1"/>
                </a:solidFill>
                <a:latin typeface="Arial" panose="020B0604020202020204" pitchFamily="34" charset="0"/>
                <a:cs typeface="Arial" panose="020B0604020202020204" pitchFamily="34" charset="0"/>
              </a:rPr>
              <a:t> Emotions</a:t>
            </a:r>
            <a:r>
              <a:rPr lang="en-CA" sz="2000" dirty="0">
                <a:solidFill>
                  <a:srgbClr val="FFC000"/>
                </a:solidFill>
                <a:latin typeface="Arial" panose="020B0604020202020204" pitchFamily="34" charset="0"/>
                <a:cs typeface="Arial" panose="020B0604020202020204" pitchFamily="34" charset="0"/>
              </a:rPr>
              <a:t> </a:t>
            </a:r>
            <a:r>
              <a:rPr lang="en-CA" sz="2000" dirty="0">
                <a:latin typeface="Arial" panose="020B0604020202020204" pitchFamily="34" charset="0"/>
                <a:cs typeface="Arial" panose="020B0604020202020204" pitchFamily="34" charset="0"/>
              </a:rPr>
              <a:t>–are states that involves three distinct components:  </a:t>
            </a:r>
            <a:r>
              <a:rPr lang="en-CA" sz="2000" dirty="0">
                <a:solidFill>
                  <a:schemeClr val="bg1"/>
                </a:solidFill>
                <a:latin typeface="Arial" panose="020B0604020202020204" pitchFamily="34" charset="0"/>
                <a:cs typeface="Arial" panose="020B0604020202020204" pitchFamily="34" charset="0"/>
              </a:rPr>
              <a:t>A) </a:t>
            </a:r>
            <a:r>
              <a:rPr lang="en-CA" sz="2000" dirty="0">
                <a:latin typeface="Arial" panose="020B0604020202020204" pitchFamily="34" charset="0"/>
                <a:cs typeface="Arial" panose="020B0604020202020204" pitchFamily="34" charset="0"/>
              </a:rPr>
              <a:t>a subjective experience or feeling </a:t>
            </a:r>
            <a:r>
              <a:rPr lang="en-CA" sz="2000" dirty="0">
                <a:solidFill>
                  <a:schemeClr val="bg1"/>
                </a:solidFill>
                <a:latin typeface="Arial" panose="020B0604020202020204" pitchFamily="34" charset="0"/>
                <a:cs typeface="Arial" panose="020B0604020202020204" pitchFamily="34" charset="0"/>
              </a:rPr>
              <a:t>B) </a:t>
            </a:r>
            <a:r>
              <a:rPr lang="en-CA" sz="2000" dirty="0">
                <a:latin typeface="Arial" panose="020B0604020202020204" pitchFamily="34" charset="0"/>
                <a:cs typeface="Arial" panose="020B0604020202020204" pitchFamily="34" charset="0"/>
              </a:rPr>
              <a:t>a physiological or biological response and  </a:t>
            </a:r>
            <a:r>
              <a:rPr lang="en-CA" sz="2000" dirty="0">
                <a:solidFill>
                  <a:schemeClr val="bg1"/>
                </a:solidFill>
                <a:latin typeface="Arial" panose="020B0604020202020204" pitchFamily="34" charset="0"/>
                <a:cs typeface="Arial" panose="020B0604020202020204" pitchFamily="34" charset="0"/>
              </a:rPr>
              <a:t>C) </a:t>
            </a:r>
            <a:r>
              <a:rPr lang="en-CA" sz="2000" dirty="0">
                <a:latin typeface="Arial" panose="020B0604020202020204" pitchFamily="34" charset="0"/>
                <a:cs typeface="Arial" panose="020B0604020202020204" pitchFamily="34" charset="0"/>
              </a:rPr>
              <a:t>a behavioral or expressive response. </a:t>
            </a:r>
          </a:p>
          <a:p>
            <a:pPr>
              <a:lnSpc>
                <a:spcPct val="90000"/>
              </a:lnSpc>
            </a:pPr>
            <a:r>
              <a:rPr lang="en-CA" sz="2000" dirty="0">
                <a:latin typeface="Arial" panose="020B0604020202020204" pitchFamily="34" charset="0"/>
                <a:cs typeface="Arial" panose="020B0604020202020204" pitchFamily="34" charset="0"/>
              </a:rPr>
              <a:t>Darwin proposed that there are a few basic emotions including fear, disgust, anger, surprise, happiness, sadness, embarrassment, excitement, contempt, shame, pride, satisfaction and amusement. These basic emotions can be combined, in the same way primary colors can, to produce more complex emotional experiences. </a:t>
            </a:r>
          </a:p>
          <a:p>
            <a:pPr>
              <a:lnSpc>
                <a:spcPct val="90000"/>
              </a:lnSpc>
            </a:pPr>
            <a:r>
              <a:rPr lang="en-CA" sz="2000" dirty="0">
                <a:solidFill>
                  <a:schemeClr val="bg1"/>
                </a:solidFill>
                <a:latin typeface="Arial" panose="020B0604020202020204" pitchFamily="34" charset="0"/>
                <a:cs typeface="Arial" panose="020B0604020202020204" pitchFamily="34" charset="0"/>
              </a:rPr>
              <a:t>Feelings</a:t>
            </a:r>
            <a:r>
              <a:rPr lang="en-CA" sz="2000" dirty="0">
                <a:latin typeface="Arial" panose="020B0604020202020204" pitchFamily="34" charset="0"/>
                <a:cs typeface="Arial" panose="020B0604020202020204" pitchFamily="34" charset="0"/>
              </a:rPr>
              <a:t> – are the subjective or conscious experience associated with an emotion.</a:t>
            </a:r>
          </a:p>
          <a:p>
            <a:pPr>
              <a:lnSpc>
                <a:spcPct val="90000"/>
              </a:lnSpc>
            </a:pPr>
            <a:r>
              <a:rPr lang="en-CA" sz="2000" dirty="0">
                <a:solidFill>
                  <a:schemeClr val="bg1"/>
                </a:solidFill>
                <a:latin typeface="Arial" panose="020B0604020202020204" pitchFamily="34" charset="0"/>
                <a:cs typeface="Arial" panose="020B0604020202020204" pitchFamily="34" charset="0"/>
              </a:rPr>
              <a:t>Affect</a:t>
            </a:r>
            <a:r>
              <a:rPr lang="en-CA" sz="2000" dirty="0">
                <a:latin typeface="Arial" panose="020B0604020202020204" pitchFamily="34" charset="0"/>
                <a:cs typeface="Arial" panose="020B0604020202020204" pitchFamily="34" charset="0"/>
              </a:rPr>
              <a:t> – is the behavioral or expressive response associated with an emotion. Note that what a person might be feeling, and the emotion they are displaying outward, their affect, may be completely different.</a:t>
            </a:r>
          </a:p>
          <a:p>
            <a:pPr>
              <a:lnSpc>
                <a:spcPct val="90000"/>
              </a:lnSpc>
            </a:pPr>
            <a:r>
              <a:rPr lang="en-CA" sz="2000" dirty="0">
                <a:latin typeface="Arial" panose="020B0604020202020204" pitchFamily="34" charset="0"/>
                <a:cs typeface="Arial" panose="020B0604020202020204" pitchFamily="34" charset="0"/>
              </a:rPr>
              <a:t>Remember also that so far, we’ve discussed three “minds”: rational, emotional and wise.</a:t>
            </a:r>
          </a:p>
          <a:p>
            <a:pPr>
              <a:lnSpc>
                <a:spcPct val="90000"/>
              </a:lnSpc>
            </a:pPr>
            <a:endParaRPr lang="en-CA" dirty="0">
              <a:latin typeface="Arial" panose="020B0604020202020204" pitchFamily="34" charset="0"/>
              <a:cs typeface="Arial" panose="020B0604020202020204" pitchFamily="34" charset="0"/>
            </a:endParaRPr>
          </a:p>
          <a:p>
            <a:pPr>
              <a:lnSpc>
                <a:spcPct val="90000"/>
              </a:lnSpc>
            </a:pPr>
            <a:endParaRPr lang="en-CA" dirty="0">
              <a:latin typeface="Arial" panose="020B0604020202020204" pitchFamily="34" charset="0"/>
              <a:cs typeface="Arial" panose="020B0604020202020204" pitchFamily="34" charset="0"/>
            </a:endParaRPr>
          </a:p>
        </p:txBody>
      </p:sp>
      <p:pic>
        <p:nvPicPr>
          <p:cNvPr id="1026" name="Picture 2" descr="Accepting Emotional Complexity: Why We Often Experience a Cocktail of  Different Emotions At Once">
            <a:extLst>
              <a:ext uri="{FF2B5EF4-FFF2-40B4-BE49-F238E27FC236}">
                <a16:creationId xmlns:a16="http://schemas.microsoft.com/office/drawing/2014/main" id="{A9CDB383-3844-4F1F-BFE8-D8FFAFDB41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693" y="1825781"/>
            <a:ext cx="3701167" cy="389442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7CEE44CA-75C9-0A5E-F50F-49D617EE795B}"/>
              </a:ext>
            </a:extLst>
          </p:cNvPr>
          <p:cNvSpPr>
            <a:spLocks noGrp="1"/>
          </p:cNvSpPr>
          <p:nvPr>
            <p:ph type="sldNum" sz="quarter" idx="12"/>
          </p:nvPr>
        </p:nvSpPr>
        <p:spPr/>
        <p:txBody>
          <a:bodyPr/>
          <a:lstStyle/>
          <a:p>
            <a:fld id="{5D13EBD4-6A3E-4AC0-8766-41B9CBCAB7E4}" type="slidenum">
              <a:rPr lang="en-CA" smtClean="0"/>
              <a:t>32</a:t>
            </a:fld>
            <a:endParaRPr lang="en-CA"/>
          </a:p>
        </p:txBody>
      </p:sp>
    </p:spTree>
    <p:extLst>
      <p:ext uri="{BB962C8B-B14F-4D97-AF65-F5344CB8AC3E}">
        <p14:creationId xmlns:p14="http://schemas.microsoft.com/office/powerpoint/2010/main" val="66416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2B5CD-3F3D-2386-A663-7F42FE146771}"/>
              </a:ext>
            </a:extLst>
          </p:cNvPr>
          <p:cNvSpPr txBox="1"/>
          <p:nvPr/>
        </p:nvSpPr>
        <p:spPr>
          <a:xfrm>
            <a:off x="198922" y="438297"/>
            <a:ext cx="11993078" cy="1569660"/>
          </a:xfrm>
          <a:prstGeom prst="rect">
            <a:avLst/>
          </a:prstGeom>
          <a:noFill/>
        </p:spPr>
        <p:txBody>
          <a:bodyPr wrap="square">
            <a:spAutoFit/>
          </a:bodyPr>
          <a:lstStyle/>
          <a:p>
            <a:pPr>
              <a:buNone/>
            </a:pPr>
            <a:r>
              <a:rPr lang="en-US" sz="3200" dirty="0">
                <a:latin typeface="Arial" panose="020B0604020202020204" pitchFamily="34" charset="0"/>
                <a:cs typeface="Arial" panose="020B0604020202020204" pitchFamily="34" charset="0"/>
              </a:rPr>
              <a:t>Before we talk theory, notice your body right now. Is it tight? Calm? Tired? Your body state shapes how you’ll hear this information.</a:t>
            </a:r>
          </a:p>
        </p:txBody>
      </p:sp>
      <p:sp>
        <p:nvSpPr>
          <p:cNvPr id="2" name="Slide Number Placeholder 1">
            <a:extLst>
              <a:ext uri="{FF2B5EF4-FFF2-40B4-BE49-F238E27FC236}">
                <a16:creationId xmlns:a16="http://schemas.microsoft.com/office/drawing/2014/main" id="{BB74C047-FF22-7428-B15D-8534C76572BD}"/>
              </a:ext>
            </a:extLst>
          </p:cNvPr>
          <p:cNvSpPr>
            <a:spLocks noGrp="1"/>
          </p:cNvSpPr>
          <p:nvPr>
            <p:ph type="sldNum" sz="quarter" idx="12"/>
          </p:nvPr>
        </p:nvSpPr>
        <p:spPr/>
        <p:txBody>
          <a:bodyPr/>
          <a:lstStyle/>
          <a:p>
            <a:fld id="{5D13EBD4-6A3E-4AC0-8766-41B9CBCAB7E4}" type="slidenum">
              <a:rPr lang="en-CA" smtClean="0"/>
              <a:t>33</a:t>
            </a:fld>
            <a:endParaRPr lang="en-CA"/>
          </a:p>
        </p:txBody>
      </p:sp>
    </p:spTree>
    <p:extLst>
      <p:ext uri="{BB962C8B-B14F-4D97-AF65-F5344CB8AC3E}">
        <p14:creationId xmlns:p14="http://schemas.microsoft.com/office/powerpoint/2010/main" val="23134982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160FE9-03F4-BFEE-4DF5-E052298800FB}"/>
              </a:ext>
            </a:extLst>
          </p:cNvPr>
          <p:cNvSpPr txBox="1"/>
          <p:nvPr/>
        </p:nvSpPr>
        <p:spPr>
          <a:xfrm>
            <a:off x="2127183" y="1475691"/>
            <a:ext cx="8778241" cy="707886"/>
          </a:xfrm>
          <a:prstGeom prst="rect">
            <a:avLst/>
          </a:prstGeom>
          <a:noFill/>
        </p:spPr>
        <p:txBody>
          <a:bodyPr wrap="square">
            <a:spAutoFit/>
          </a:bodyPr>
          <a:lstStyle/>
          <a:p>
            <a:r>
              <a:rPr lang="en-US" sz="4000" dirty="0">
                <a:solidFill>
                  <a:schemeClr val="bg1"/>
                </a:solidFill>
                <a:latin typeface="Arial" panose="020B0604020202020204" pitchFamily="34" charset="0"/>
                <a:cs typeface="Arial" panose="020B0604020202020204" pitchFamily="34" charset="0"/>
              </a:rPr>
              <a:t>SOMATIC MIND, OUR 4</a:t>
            </a:r>
            <a:r>
              <a:rPr lang="en-US" sz="4000" baseline="30000" dirty="0">
                <a:solidFill>
                  <a:schemeClr val="bg1"/>
                </a:solidFill>
                <a:latin typeface="Arial" panose="020B0604020202020204" pitchFamily="34" charset="0"/>
                <a:cs typeface="Arial" panose="020B0604020202020204" pitchFamily="34" charset="0"/>
              </a:rPr>
              <a:t>TH</a:t>
            </a:r>
            <a:r>
              <a:rPr lang="en-US" sz="4000" dirty="0">
                <a:solidFill>
                  <a:schemeClr val="bg1"/>
                </a:solidFill>
                <a:latin typeface="Arial" panose="020B0604020202020204" pitchFamily="34" charset="0"/>
                <a:cs typeface="Arial" panose="020B0604020202020204" pitchFamily="34" charset="0"/>
              </a:rPr>
              <a:t> MIND</a:t>
            </a:r>
          </a:p>
        </p:txBody>
      </p:sp>
      <p:sp>
        <p:nvSpPr>
          <p:cNvPr id="2" name="Slide Number Placeholder 1">
            <a:extLst>
              <a:ext uri="{FF2B5EF4-FFF2-40B4-BE49-F238E27FC236}">
                <a16:creationId xmlns:a16="http://schemas.microsoft.com/office/drawing/2014/main" id="{8BC183C4-16CC-44BB-68B0-86EC753A205E}"/>
              </a:ext>
            </a:extLst>
          </p:cNvPr>
          <p:cNvSpPr>
            <a:spLocks noGrp="1"/>
          </p:cNvSpPr>
          <p:nvPr>
            <p:ph type="sldNum" sz="quarter" idx="12"/>
          </p:nvPr>
        </p:nvSpPr>
        <p:spPr/>
        <p:txBody>
          <a:bodyPr/>
          <a:lstStyle/>
          <a:p>
            <a:fld id="{5D13EBD4-6A3E-4AC0-8766-41B9CBCAB7E4}" type="slidenum">
              <a:rPr lang="en-CA" smtClean="0"/>
              <a:t>34</a:t>
            </a:fld>
            <a:endParaRPr lang="en-CA"/>
          </a:p>
        </p:txBody>
      </p:sp>
    </p:spTree>
    <p:extLst>
      <p:ext uri="{BB962C8B-B14F-4D97-AF65-F5344CB8AC3E}">
        <p14:creationId xmlns:p14="http://schemas.microsoft.com/office/powerpoint/2010/main" val="39478072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D3FFF1-373A-FD79-9DB4-E4650B7D56E1}"/>
              </a:ext>
            </a:extLst>
          </p:cNvPr>
          <p:cNvSpPr txBox="1"/>
          <p:nvPr/>
        </p:nvSpPr>
        <p:spPr>
          <a:xfrm>
            <a:off x="67377" y="707886"/>
            <a:ext cx="12124623" cy="5632311"/>
          </a:xfrm>
          <a:prstGeom prst="rect">
            <a:avLst/>
          </a:prstGeom>
          <a:noFill/>
        </p:spPr>
        <p:txBody>
          <a:bodyPr wrap="square">
            <a:spAutoFit/>
          </a:bodyPr>
          <a:lstStyle/>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This is a very challenging but perhaps one of the most important sections in the whole course. It has profound implications. To understand it you may have to came back to it after the session and “wrestle” with it. Many important ideas need to be wrestled with before we understand them.</a:t>
            </a:r>
          </a:p>
          <a:p>
            <a:pPr marL="285750" indent="-285750">
              <a:buFont typeface="Arial" panose="020B0604020202020204" pitchFamily="34" charset="0"/>
              <a:buChar char="•"/>
            </a:pPr>
            <a:endParaRPr lang="en-CA"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So far in the course, have become familiar with the concepts of emotional, rational, and wise minds. There is a fourth “mind” we haven’t talked about yet: </a:t>
            </a:r>
            <a:r>
              <a:rPr lang="en-CA" sz="2000" dirty="0">
                <a:solidFill>
                  <a:schemeClr val="bg1"/>
                </a:solidFill>
                <a:latin typeface="Arial" panose="020B0604020202020204" pitchFamily="34" charset="0"/>
                <a:cs typeface="Arial" panose="020B0604020202020204" pitchFamily="34" charset="0"/>
              </a:rPr>
              <a:t>the somatic or visceral mind</a:t>
            </a:r>
            <a:r>
              <a:rPr lang="en-CA" sz="2000" dirty="0">
                <a:latin typeface="Arial" panose="020B0604020202020204" pitchFamily="34" charset="0"/>
                <a:cs typeface="Arial" panose="020B0604020202020204" pitchFamily="34" charset="0"/>
              </a:rPr>
              <a:t>.</a:t>
            </a:r>
          </a:p>
          <a:p>
            <a:r>
              <a:rPr lang="en-CA" sz="20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French Philosopher Rene Descartes (1596-1650) introduced the separation of body and mind that today we take for granted. When Descartes separated body and mind, he was focusing on the rational thinking mind which does indeed seem separate from the body. </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Essentially what Descartes was saying is that the tip of the iceberg is separate from the part of it that is under the water. It obviously isn’t. From this perspective what we call “mind” is our conscious mind while what we call “body” is our unconscious mind.</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If in Human “mind” we include in additional to Wise, rational and emotional minds also the “somatic mind”, then the separation between body and mind disappears and it begins to make more sense to think of body and mind as two aspects of the same thing. </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Body is mind seen from the outside and mind is body seen from the inside. </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This idea also makes the health of the body and that of the mind inseparable.</a:t>
            </a:r>
          </a:p>
        </p:txBody>
      </p:sp>
      <p:sp>
        <p:nvSpPr>
          <p:cNvPr id="5" name="TextBox 4">
            <a:extLst>
              <a:ext uri="{FF2B5EF4-FFF2-40B4-BE49-F238E27FC236}">
                <a16:creationId xmlns:a16="http://schemas.microsoft.com/office/drawing/2014/main" id="{B810C8CF-D77D-7BCB-3297-621412C04C6A}"/>
              </a:ext>
            </a:extLst>
          </p:cNvPr>
          <p:cNvSpPr txBox="1"/>
          <p:nvPr/>
        </p:nvSpPr>
        <p:spPr>
          <a:xfrm>
            <a:off x="3493971" y="0"/>
            <a:ext cx="8418094" cy="523220"/>
          </a:xfrm>
          <a:prstGeom prst="rect">
            <a:avLst/>
          </a:prstGeom>
          <a:noFill/>
        </p:spPr>
        <p:txBody>
          <a:bodyPr wrap="square">
            <a:spAutoFit/>
          </a:bodyPr>
          <a:lstStyle/>
          <a:p>
            <a:r>
              <a:rPr lang="en-US" sz="2800" dirty="0">
                <a:solidFill>
                  <a:schemeClr val="bg1"/>
                </a:solidFill>
              </a:rPr>
              <a:t>SOMATIC MIND, OUR 4</a:t>
            </a:r>
            <a:r>
              <a:rPr lang="en-US" sz="2800" baseline="30000" dirty="0">
                <a:solidFill>
                  <a:schemeClr val="bg1"/>
                </a:solidFill>
              </a:rPr>
              <a:t>TH</a:t>
            </a:r>
            <a:r>
              <a:rPr lang="en-US" sz="2800" dirty="0">
                <a:solidFill>
                  <a:schemeClr val="bg1"/>
                </a:solidFill>
              </a:rPr>
              <a:t> MIND</a:t>
            </a:r>
          </a:p>
        </p:txBody>
      </p:sp>
      <p:pic>
        <p:nvPicPr>
          <p:cNvPr id="2" name="Picture 1">
            <a:extLst>
              <a:ext uri="{FF2B5EF4-FFF2-40B4-BE49-F238E27FC236}">
                <a16:creationId xmlns:a16="http://schemas.microsoft.com/office/drawing/2014/main" id="{B6747A2D-F629-C9CC-31A5-39353FD29B3B}"/>
              </a:ext>
            </a:extLst>
          </p:cNvPr>
          <p:cNvPicPr>
            <a:picLocks noChangeAspect="1"/>
          </p:cNvPicPr>
          <p:nvPr/>
        </p:nvPicPr>
        <p:blipFill>
          <a:blip r:embed="rId2"/>
          <a:stretch>
            <a:fillRect/>
          </a:stretch>
        </p:blipFill>
        <p:spPr>
          <a:xfrm>
            <a:off x="67377" y="2916744"/>
            <a:ext cx="219475" cy="213378"/>
          </a:xfrm>
          <a:prstGeom prst="rect">
            <a:avLst/>
          </a:prstGeom>
        </p:spPr>
      </p:pic>
      <p:sp>
        <p:nvSpPr>
          <p:cNvPr id="4" name="Slide Number Placeholder 3">
            <a:extLst>
              <a:ext uri="{FF2B5EF4-FFF2-40B4-BE49-F238E27FC236}">
                <a16:creationId xmlns:a16="http://schemas.microsoft.com/office/drawing/2014/main" id="{703851C7-E621-0546-5C90-FD14CD361590}"/>
              </a:ext>
            </a:extLst>
          </p:cNvPr>
          <p:cNvSpPr>
            <a:spLocks noGrp="1"/>
          </p:cNvSpPr>
          <p:nvPr>
            <p:ph type="sldNum" sz="quarter" idx="12"/>
          </p:nvPr>
        </p:nvSpPr>
        <p:spPr/>
        <p:txBody>
          <a:bodyPr/>
          <a:lstStyle/>
          <a:p>
            <a:fld id="{5D13EBD4-6A3E-4AC0-8766-41B9CBCAB7E4}" type="slidenum">
              <a:rPr lang="en-CA" smtClean="0"/>
              <a:t>35</a:t>
            </a:fld>
            <a:endParaRPr lang="en-CA"/>
          </a:p>
        </p:txBody>
      </p:sp>
    </p:spTree>
    <p:extLst>
      <p:ext uri="{BB962C8B-B14F-4D97-AF65-F5344CB8AC3E}">
        <p14:creationId xmlns:p14="http://schemas.microsoft.com/office/powerpoint/2010/main" val="37094687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57F631-DA77-92A2-CC51-809FE9461363}"/>
              </a:ext>
            </a:extLst>
          </p:cNvPr>
          <p:cNvSpPr txBox="1"/>
          <p:nvPr/>
        </p:nvSpPr>
        <p:spPr>
          <a:xfrm>
            <a:off x="134754" y="246313"/>
            <a:ext cx="12192000" cy="1938992"/>
          </a:xfrm>
          <a:prstGeom prst="rect">
            <a:avLst/>
          </a:prstGeom>
          <a:noFill/>
        </p:spPr>
        <p:txBody>
          <a:bodyPr wrap="square">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Descartes separated mind and body by focusing on rational thought, which can feel separate from the body. But this is like saying the tip of an iceberg is separate from what’s underwater, it isn’t. When we include the somatic (bodily) mind along with emotional, rational, and wise mind, body and mind are no longer separate but two views of the same system. This means mental and physical health are inseparable.</a:t>
            </a:r>
            <a:endParaRPr lang="en-CA" sz="24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257AB20E-9EB6-6956-D2ED-CF6821BF9013}"/>
              </a:ext>
            </a:extLst>
          </p:cNvPr>
          <p:cNvSpPr>
            <a:spLocks noGrp="1"/>
          </p:cNvSpPr>
          <p:nvPr>
            <p:ph type="sldNum" sz="quarter" idx="12"/>
          </p:nvPr>
        </p:nvSpPr>
        <p:spPr/>
        <p:txBody>
          <a:bodyPr/>
          <a:lstStyle/>
          <a:p>
            <a:fld id="{5D13EBD4-6A3E-4AC0-8766-41B9CBCAB7E4}" type="slidenum">
              <a:rPr lang="en-CA" smtClean="0"/>
              <a:t>36</a:t>
            </a:fld>
            <a:endParaRPr lang="en-CA"/>
          </a:p>
        </p:txBody>
      </p:sp>
      <p:pic>
        <p:nvPicPr>
          <p:cNvPr id="4" name="Picture 3">
            <a:extLst>
              <a:ext uri="{FF2B5EF4-FFF2-40B4-BE49-F238E27FC236}">
                <a16:creationId xmlns:a16="http://schemas.microsoft.com/office/drawing/2014/main" id="{EB7CAC88-F7AE-96B8-A110-55285AAC077F}"/>
              </a:ext>
            </a:extLst>
          </p:cNvPr>
          <p:cNvPicPr>
            <a:picLocks noChangeAspect="1"/>
          </p:cNvPicPr>
          <p:nvPr/>
        </p:nvPicPr>
        <p:blipFill>
          <a:blip r:embed="rId2"/>
          <a:stretch>
            <a:fillRect/>
          </a:stretch>
        </p:blipFill>
        <p:spPr>
          <a:xfrm>
            <a:off x="134754" y="139624"/>
            <a:ext cx="219475" cy="213378"/>
          </a:xfrm>
          <a:prstGeom prst="rect">
            <a:avLst/>
          </a:prstGeom>
        </p:spPr>
      </p:pic>
    </p:spTree>
    <p:extLst>
      <p:ext uri="{BB962C8B-B14F-4D97-AF65-F5344CB8AC3E}">
        <p14:creationId xmlns:p14="http://schemas.microsoft.com/office/powerpoint/2010/main" val="19712614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B0AC89-3CBC-465C-3F9B-6B47037EDD3A}"/>
              </a:ext>
            </a:extLst>
          </p:cNvPr>
          <p:cNvSpPr txBox="1"/>
          <p:nvPr/>
        </p:nvSpPr>
        <p:spPr>
          <a:xfrm>
            <a:off x="2519680" y="1244685"/>
            <a:ext cx="7369476" cy="707886"/>
          </a:xfrm>
          <a:prstGeom prst="rect">
            <a:avLst/>
          </a:prstGeom>
          <a:noFill/>
        </p:spPr>
        <p:txBody>
          <a:bodyPr wrap="square">
            <a:spAutoFit/>
          </a:bodyPr>
          <a:lstStyle/>
          <a:p>
            <a:r>
              <a:rPr lang="en-US" sz="4000" dirty="0">
                <a:solidFill>
                  <a:schemeClr val="bg1"/>
                </a:solidFill>
                <a:latin typeface="Arial" panose="020B0604020202020204" pitchFamily="34" charset="0"/>
                <a:cs typeface="Arial" panose="020B0604020202020204" pitchFamily="34" charset="0"/>
              </a:rPr>
              <a:t>AN OVERVIEW OF THE DMM</a:t>
            </a:r>
          </a:p>
        </p:txBody>
      </p:sp>
      <p:sp>
        <p:nvSpPr>
          <p:cNvPr id="2" name="Slide Number Placeholder 1">
            <a:extLst>
              <a:ext uri="{FF2B5EF4-FFF2-40B4-BE49-F238E27FC236}">
                <a16:creationId xmlns:a16="http://schemas.microsoft.com/office/drawing/2014/main" id="{65B80F1B-661D-22E4-3A84-45A6C4DD5D15}"/>
              </a:ext>
            </a:extLst>
          </p:cNvPr>
          <p:cNvSpPr>
            <a:spLocks noGrp="1"/>
          </p:cNvSpPr>
          <p:nvPr>
            <p:ph type="sldNum" sz="quarter" idx="12"/>
          </p:nvPr>
        </p:nvSpPr>
        <p:spPr/>
        <p:txBody>
          <a:bodyPr/>
          <a:lstStyle/>
          <a:p>
            <a:fld id="{5D13EBD4-6A3E-4AC0-8766-41B9CBCAB7E4}" type="slidenum">
              <a:rPr lang="en-CA" smtClean="0"/>
              <a:t>37</a:t>
            </a:fld>
            <a:endParaRPr lang="en-CA"/>
          </a:p>
        </p:txBody>
      </p:sp>
    </p:spTree>
    <p:extLst>
      <p:ext uri="{BB962C8B-B14F-4D97-AF65-F5344CB8AC3E}">
        <p14:creationId xmlns:p14="http://schemas.microsoft.com/office/powerpoint/2010/main" val="39791508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EF415-B40B-409D-A378-0A3C2013AD02}"/>
              </a:ext>
            </a:extLst>
          </p:cNvPr>
          <p:cNvSpPr>
            <a:spLocks noGrp="1"/>
          </p:cNvSpPr>
          <p:nvPr>
            <p:ph type="title" idx="4294967295"/>
          </p:nvPr>
        </p:nvSpPr>
        <p:spPr>
          <a:xfrm>
            <a:off x="-55396" y="190592"/>
            <a:ext cx="3424238" cy="1774826"/>
          </a:xfrm>
        </p:spPr>
        <p:txBody>
          <a:bodyPr>
            <a:normAutofit/>
          </a:bodyPr>
          <a:lstStyle/>
          <a:p>
            <a:pPr algn="ctr">
              <a:lnSpc>
                <a:spcPct val="90000"/>
              </a:lnSpc>
            </a:pPr>
            <a:r>
              <a:rPr lang="en-CA" sz="2800" dirty="0">
                <a:solidFill>
                  <a:schemeClr val="bg1"/>
                </a:solidFill>
              </a:rPr>
              <a:t>AN overview OF The dmm?</a:t>
            </a:r>
            <a:br>
              <a:rPr lang="en-CA" dirty="0"/>
            </a:br>
            <a:endParaRPr lang="en-CA" dirty="0"/>
          </a:p>
        </p:txBody>
      </p:sp>
      <p:sp>
        <p:nvSpPr>
          <p:cNvPr id="3" name="Content Placeholder 2">
            <a:extLst>
              <a:ext uri="{FF2B5EF4-FFF2-40B4-BE49-F238E27FC236}">
                <a16:creationId xmlns:a16="http://schemas.microsoft.com/office/drawing/2014/main" id="{4546BAB7-D786-493D-B236-1145432D52A4}"/>
              </a:ext>
            </a:extLst>
          </p:cNvPr>
          <p:cNvSpPr>
            <a:spLocks noGrp="1"/>
          </p:cNvSpPr>
          <p:nvPr>
            <p:ph idx="4294967295"/>
          </p:nvPr>
        </p:nvSpPr>
        <p:spPr>
          <a:xfrm>
            <a:off x="3525914" y="88900"/>
            <a:ext cx="8666086" cy="6769100"/>
          </a:xfrm>
        </p:spPr>
        <p:txBody>
          <a:bodyPr>
            <a:noAutofit/>
          </a:bodyPr>
          <a:lstStyle/>
          <a:p>
            <a:pPr>
              <a:lnSpc>
                <a:spcPct val="90000"/>
              </a:lnSpc>
            </a:pPr>
            <a:r>
              <a:rPr lang="en-CA" sz="2000" dirty="0">
                <a:latin typeface="Arial" panose="020B0604020202020204" pitchFamily="34" charset="0"/>
                <a:cs typeface="Arial" panose="020B0604020202020204" pitchFamily="34" charset="0"/>
              </a:rPr>
              <a:t>Patricia Crittenden, like Mary Main, was one of Mary Ainsworth’s students. </a:t>
            </a:r>
          </a:p>
          <a:p>
            <a:pPr>
              <a:lnSpc>
                <a:spcPct val="90000"/>
              </a:lnSpc>
            </a:pPr>
            <a:r>
              <a:rPr lang="en-CA" sz="2000" dirty="0">
                <a:latin typeface="Arial" panose="020B0604020202020204" pitchFamily="34" charset="0"/>
                <a:cs typeface="Arial" panose="020B0604020202020204" pitchFamily="34" charset="0"/>
              </a:rPr>
              <a:t>Recall that Main coined the term “disorganized attachment” as a fourth attachment type to describe the 10-15% of children who, in the strange situation, could not be categorized into one of the other of Ainsworth’s three types of attachment.  Disorganized attachment is the type of attachment present in most people diagnosed with “Borderline personality disorder”</a:t>
            </a:r>
          </a:p>
          <a:p>
            <a:pPr>
              <a:lnSpc>
                <a:spcPct val="90000"/>
              </a:lnSpc>
            </a:pPr>
            <a:r>
              <a:rPr lang="en-CA" sz="2000" dirty="0">
                <a:latin typeface="Arial" panose="020B0604020202020204" pitchFamily="34" charset="0"/>
                <a:cs typeface="Arial" panose="020B0604020202020204" pitchFamily="34" charset="0"/>
              </a:rPr>
              <a:t>In disorganized attachment, the parental figure who would, under ideal circumstances, be expected to ensure the infant’s safety is also perceived as being dangerous and causes the infant fear. When the infant is confronted with an external threat, it is conflicted about approaching this  dangerous attachment figure to seek safety from that external threat. Main saw this hesitant and confused  behavior  as a “falling apart” or “breaking down” of attachment adaptations and deemed it </a:t>
            </a:r>
            <a:r>
              <a:rPr lang="en-CA" sz="2000" dirty="0">
                <a:solidFill>
                  <a:schemeClr val="bg1"/>
                </a:solidFill>
                <a:latin typeface="Arial" panose="020B0604020202020204" pitchFamily="34" charset="0"/>
                <a:cs typeface="Arial" panose="020B0604020202020204" pitchFamily="34" charset="0"/>
              </a:rPr>
              <a:t>not adaptive.</a:t>
            </a:r>
          </a:p>
          <a:p>
            <a:pPr>
              <a:lnSpc>
                <a:spcPct val="90000"/>
              </a:lnSpc>
            </a:pPr>
            <a:r>
              <a:rPr lang="en-CA" sz="2000" dirty="0">
                <a:latin typeface="Arial" panose="020B0604020202020204" pitchFamily="34" charset="0"/>
                <a:cs typeface="Arial" panose="020B0604020202020204" pitchFamily="34" charset="0"/>
              </a:rPr>
              <a:t>In the DMM the ABCD linear model becomes a “pie” with slices each describing a different attachment adaptation style. </a:t>
            </a:r>
            <a:r>
              <a:rPr lang="en-CA" sz="2000" dirty="0">
                <a:solidFill>
                  <a:schemeClr val="bg1"/>
                </a:solidFill>
                <a:latin typeface="Arial" panose="020B0604020202020204" pitchFamily="34" charset="0"/>
                <a:cs typeface="Arial" panose="020B0604020202020204" pitchFamily="34" charset="0"/>
              </a:rPr>
              <a:t>All DMM </a:t>
            </a:r>
            <a:r>
              <a:rPr lang="en-CA" sz="2000" dirty="0">
                <a:latin typeface="Arial" panose="020B0604020202020204" pitchFamily="34" charset="0"/>
                <a:cs typeface="Arial" panose="020B0604020202020204" pitchFamily="34" charset="0"/>
              </a:rPr>
              <a:t>attachment </a:t>
            </a:r>
            <a:r>
              <a:rPr lang="en-CA" sz="2000" dirty="0">
                <a:solidFill>
                  <a:schemeClr val="bg1"/>
                </a:solidFill>
                <a:latin typeface="Arial" panose="020B0604020202020204" pitchFamily="34" charset="0"/>
                <a:cs typeface="Arial" panose="020B0604020202020204" pitchFamily="34" charset="0"/>
              </a:rPr>
              <a:t>adaptations are </a:t>
            </a:r>
            <a:r>
              <a:rPr lang="en-CA" sz="2000" dirty="0">
                <a:latin typeface="Arial" panose="020B0604020202020204" pitchFamily="34" charset="0"/>
                <a:cs typeface="Arial" panose="020B0604020202020204" pitchFamily="34" charset="0"/>
              </a:rPr>
              <a:t>considered </a:t>
            </a:r>
            <a:r>
              <a:rPr lang="en-CA" sz="2000" dirty="0">
                <a:solidFill>
                  <a:schemeClr val="bg1"/>
                </a:solidFill>
                <a:latin typeface="Arial" panose="020B0604020202020204" pitchFamily="34" charset="0"/>
                <a:cs typeface="Arial" panose="020B0604020202020204" pitchFamily="34" charset="0"/>
              </a:rPr>
              <a:t>adaptive</a:t>
            </a:r>
            <a:r>
              <a:rPr lang="en-CA" sz="2000"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pPr>
              <a:lnSpc>
                <a:spcPct val="90000"/>
              </a:lnSpc>
            </a:pPr>
            <a:r>
              <a:rPr lang="en-US" sz="2000" dirty="0">
                <a:latin typeface="Arial" panose="020B0604020202020204" pitchFamily="34" charset="0"/>
                <a:cs typeface="Arial" panose="020B0604020202020204" pitchFamily="34" charset="0"/>
              </a:rPr>
              <a:t>According to the DMM how AC and D strategies manifest changes as the person develops from infancy to pre-school, school age, adolescence, and adulthood. The DMM describes how attachment issues present during those periods.</a:t>
            </a:r>
          </a:p>
          <a:p>
            <a:pPr>
              <a:lnSpc>
                <a:spcPct val="90000"/>
              </a:lnSpc>
            </a:pPr>
            <a:endParaRPr lang="en-US" sz="2000" dirty="0"/>
          </a:p>
          <a:p>
            <a:pPr>
              <a:lnSpc>
                <a:spcPct val="90000"/>
              </a:lnSpc>
            </a:pPr>
            <a:endParaRPr lang="en-CA" sz="2000" dirty="0"/>
          </a:p>
        </p:txBody>
      </p:sp>
      <p:pic>
        <p:nvPicPr>
          <p:cNvPr id="8" name="Picture 2" descr="IMG_4215[2288]">
            <a:extLst>
              <a:ext uri="{FF2B5EF4-FFF2-40B4-BE49-F238E27FC236}">
                <a16:creationId xmlns:a16="http://schemas.microsoft.com/office/drawing/2014/main" id="{9D05D773-53F4-4F81-A03B-973A5CEF6D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569" t="18039" r="395"/>
          <a:stretch>
            <a:fillRect/>
          </a:stretch>
        </p:blipFill>
        <p:spPr bwMode="auto">
          <a:xfrm>
            <a:off x="53788" y="1420961"/>
            <a:ext cx="3315054" cy="443958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F4A72E67-0AD4-640B-E9C2-81E11766CF92}"/>
              </a:ext>
            </a:extLst>
          </p:cNvPr>
          <p:cNvSpPr>
            <a:spLocks noGrp="1"/>
          </p:cNvSpPr>
          <p:nvPr>
            <p:ph type="sldNum" sz="quarter" idx="12"/>
          </p:nvPr>
        </p:nvSpPr>
        <p:spPr/>
        <p:txBody>
          <a:bodyPr/>
          <a:lstStyle/>
          <a:p>
            <a:fld id="{5D13EBD4-6A3E-4AC0-8766-41B9CBCAB7E4}" type="slidenum">
              <a:rPr lang="en-CA" smtClean="0"/>
              <a:t>38</a:t>
            </a:fld>
            <a:endParaRPr lang="en-CA"/>
          </a:p>
        </p:txBody>
      </p:sp>
    </p:spTree>
    <p:extLst>
      <p:ext uri="{BB962C8B-B14F-4D97-AF65-F5344CB8AC3E}">
        <p14:creationId xmlns:p14="http://schemas.microsoft.com/office/powerpoint/2010/main" val="100502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3EC4F-3BDA-0F65-0352-C911B877622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6A33D06-A399-584C-D241-AA48CBAFFF68}"/>
              </a:ext>
            </a:extLst>
          </p:cNvPr>
          <p:cNvSpPr txBox="1"/>
          <p:nvPr/>
        </p:nvSpPr>
        <p:spPr>
          <a:xfrm>
            <a:off x="1959032" y="2763874"/>
            <a:ext cx="9173027" cy="523220"/>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Body(somatic) → Emotion → Thought (rational)→ </a:t>
            </a:r>
            <a:r>
              <a:rPr lang="en-US" sz="2800" dirty="0">
                <a:solidFill>
                  <a:schemeClr val="bg1"/>
                </a:solidFill>
                <a:latin typeface="Arial" panose="020B0604020202020204" pitchFamily="34" charset="0"/>
                <a:cs typeface="Arial" panose="020B0604020202020204" pitchFamily="34" charset="0"/>
              </a:rPr>
              <a:t>BEHAVIOR</a:t>
            </a:r>
          </a:p>
        </p:txBody>
      </p:sp>
      <p:sp>
        <p:nvSpPr>
          <p:cNvPr id="2" name="Slide Number Placeholder 1">
            <a:extLst>
              <a:ext uri="{FF2B5EF4-FFF2-40B4-BE49-F238E27FC236}">
                <a16:creationId xmlns:a16="http://schemas.microsoft.com/office/drawing/2014/main" id="{046E1B42-A789-A96A-9750-DD2979C6FFEC}"/>
              </a:ext>
            </a:extLst>
          </p:cNvPr>
          <p:cNvSpPr>
            <a:spLocks noGrp="1"/>
          </p:cNvSpPr>
          <p:nvPr>
            <p:ph type="sldNum" sz="quarter" idx="12"/>
          </p:nvPr>
        </p:nvSpPr>
        <p:spPr/>
        <p:txBody>
          <a:bodyPr/>
          <a:lstStyle/>
          <a:p>
            <a:fld id="{5D13EBD4-6A3E-4AC0-8766-41B9CBCAB7E4}" type="slidenum">
              <a:rPr lang="en-CA" smtClean="0"/>
              <a:t>39</a:t>
            </a:fld>
            <a:endParaRPr lang="en-CA"/>
          </a:p>
        </p:txBody>
      </p:sp>
      <p:sp>
        <p:nvSpPr>
          <p:cNvPr id="5" name="TextBox 4">
            <a:extLst>
              <a:ext uri="{FF2B5EF4-FFF2-40B4-BE49-F238E27FC236}">
                <a16:creationId xmlns:a16="http://schemas.microsoft.com/office/drawing/2014/main" id="{21BD7F41-A9D7-50ED-51F9-3A00F37DBAD6}"/>
              </a:ext>
            </a:extLst>
          </p:cNvPr>
          <p:cNvSpPr txBox="1"/>
          <p:nvPr/>
        </p:nvSpPr>
        <p:spPr>
          <a:xfrm>
            <a:off x="1974533" y="734547"/>
            <a:ext cx="8501514" cy="646331"/>
          </a:xfrm>
          <a:prstGeom prst="rect">
            <a:avLst/>
          </a:prstGeom>
          <a:noFill/>
        </p:spPr>
        <p:txBody>
          <a:bodyPr wrap="square">
            <a:spAutoFit/>
          </a:bodyPr>
          <a:lstStyle/>
          <a:p>
            <a:r>
              <a:rPr lang="en-CA" sz="3600" dirty="0">
                <a:solidFill>
                  <a:schemeClr val="bg1"/>
                </a:solidFill>
              </a:rPr>
              <a:t>EVOLUTIONARY SURVIVAL STRATEGIES</a:t>
            </a:r>
            <a:endParaRPr lang="en-CA" sz="3600" dirty="0"/>
          </a:p>
        </p:txBody>
      </p:sp>
    </p:spTree>
    <p:extLst>
      <p:ext uri="{BB962C8B-B14F-4D97-AF65-F5344CB8AC3E}">
        <p14:creationId xmlns:p14="http://schemas.microsoft.com/office/powerpoint/2010/main" val="2303262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BECFFDC-94DB-4DA3-94FE-22FEDDA8FA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14" name="Picture 13">
            <a:extLst>
              <a:ext uri="{FF2B5EF4-FFF2-40B4-BE49-F238E27FC236}">
                <a16:creationId xmlns:a16="http://schemas.microsoft.com/office/drawing/2014/main" id="{D58BB694-BCC8-4983-A3A5-BD21301C2C3A}"/>
              </a:ext>
            </a:extLst>
          </p:cNvPr>
          <p:cNvPicPr>
            <a:picLocks noChangeAspect="1"/>
          </p:cNvPicPr>
          <p:nvPr/>
        </p:nvPicPr>
        <p:blipFill rotWithShape="1">
          <a:blip r:embed="rId3"/>
          <a:srcRect t="5707" b="9706"/>
          <a:stretch/>
        </p:blipFill>
        <p:spPr>
          <a:xfrm>
            <a:off x="20" y="10"/>
            <a:ext cx="12191980" cy="6857990"/>
          </a:xfrm>
          <a:prstGeom prst="rect">
            <a:avLst/>
          </a:prstGeom>
        </p:spPr>
      </p:pic>
      <p:pic>
        <p:nvPicPr>
          <p:cNvPr id="21" name="Picture 20">
            <a:extLst>
              <a:ext uri="{FF2B5EF4-FFF2-40B4-BE49-F238E27FC236}">
                <a16:creationId xmlns:a16="http://schemas.microsoft.com/office/drawing/2014/main" id="{F28C5E77-0080-4457-B42A-3E5420A7C8D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3" name="Rectangle 22">
            <a:extLst>
              <a:ext uri="{FF2B5EF4-FFF2-40B4-BE49-F238E27FC236}">
                <a16:creationId xmlns:a16="http://schemas.microsoft.com/office/drawing/2014/main" id="{DE6F2CF7-0423-4CC7-90FD-1FEBA0CA5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712912" y="2125133"/>
            <a:ext cx="8736013" cy="2607734"/>
          </a:xfrm>
          <a:prstGeom prst="rect">
            <a:avLst/>
          </a:prstGeom>
          <a:solidFill>
            <a:schemeClr val="bg1">
              <a:alpha val="7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solidFill>
                <a:schemeClr val="tx1"/>
              </a:solidFill>
            </a:endParaRPr>
          </a:p>
        </p:txBody>
      </p:sp>
      <p:sp>
        <p:nvSpPr>
          <p:cNvPr id="2" name="Title 1">
            <a:extLst>
              <a:ext uri="{FF2B5EF4-FFF2-40B4-BE49-F238E27FC236}">
                <a16:creationId xmlns:a16="http://schemas.microsoft.com/office/drawing/2014/main" id="{0224CCB5-0216-435C-A274-E4AAD087DE6C}"/>
              </a:ext>
            </a:extLst>
          </p:cNvPr>
          <p:cNvSpPr>
            <a:spLocks noGrp="1"/>
          </p:cNvSpPr>
          <p:nvPr>
            <p:ph type="title" idx="4294967295"/>
          </p:nvPr>
        </p:nvSpPr>
        <p:spPr>
          <a:xfrm>
            <a:off x="1922991" y="2298700"/>
            <a:ext cx="8347076" cy="1595952"/>
          </a:xfrm>
        </p:spPr>
        <p:txBody>
          <a:bodyPr vert="horz" lIns="91440" tIns="45720" rIns="91440" bIns="45720" rtlCol="0" anchor="b">
            <a:normAutofit/>
          </a:bodyPr>
          <a:lstStyle/>
          <a:p>
            <a:pPr algn="ctr"/>
            <a:r>
              <a:rPr lang="en-US" sz="4800" dirty="0">
                <a:solidFill>
                  <a:schemeClr val="tx1"/>
                </a:solidFill>
              </a:rPr>
              <a:t>Warning about meditation</a:t>
            </a:r>
          </a:p>
        </p:txBody>
      </p:sp>
      <p:sp>
        <p:nvSpPr>
          <p:cNvPr id="3" name="Content Placeholder 2">
            <a:extLst>
              <a:ext uri="{FF2B5EF4-FFF2-40B4-BE49-F238E27FC236}">
                <a16:creationId xmlns:a16="http://schemas.microsoft.com/office/drawing/2014/main" id="{74F11673-781A-4E75-9364-EB7A8A42C616}"/>
              </a:ext>
            </a:extLst>
          </p:cNvPr>
          <p:cNvSpPr>
            <a:spLocks noGrp="1"/>
          </p:cNvSpPr>
          <p:nvPr>
            <p:ph idx="4294967295"/>
          </p:nvPr>
        </p:nvSpPr>
        <p:spPr>
          <a:xfrm>
            <a:off x="1918758" y="3894653"/>
            <a:ext cx="8355542" cy="664647"/>
          </a:xfrm>
        </p:spPr>
        <p:txBody>
          <a:bodyPr vert="horz" lIns="91440" tIns="45720" rIns="91440" bIns="45720" rtlCol="0" anchor="t">
            <a:normAutofit/>
          </a:bodyPr>
          <a:lstStyle/>
          <a:p>
            <a:pPr marL="0" indent="0" algn="ctr">
              <a:buNone/>
            </a:pPr>
            <a:r>
              <a:rPr lang="en-US" cap="all" dirty="0"/>
              <a:t>Feel free to skip it. Followed by a moment of silence </a:t>
            </a:r>
          </a:p>
        </p:txBody>
      </p:sp>
      <p:sp>
        <p:nvSpPr>
          <p:cNvPr id="4" name="Slide Number Placeholder 3">
            <a:extLst>
              <a:ext uri="{FF2B5EF4-FFF2-40B4-BE49-F238E27FC236}">
                <a16:creationId xmlns:a16="http://schemas.microsoft.com/office/drawing/2014/main" id="{7D12EDBD-9432-96A3-D3C4-FA17F2359B72}"/>
              </a:ext>
            </a:extLst>
          </p:cNvPr>
          <p:cNvSpPr>
            <a:spLocks noGrp="1"/>
          </p:cNvSpPr>
          <p:nvPr>
            <p:ph type="sldNum" sz="quarter" idx="12"/>
          </p:nvPr>
        </p:nvSpPr>
        <p:spPr/>
        <p:txBody>
          <a:bodyPr/>
          <a:lstStyle/>
          <a:p>
            <a:fld id="{5D13EBD4-6A3E-4AC0-8766-41B9CBCAB7E4}" type="slidenum">
              <a:rPr lang="en-CA" smtClean="0"/>
              <a:t>4</a:t>
            </a:fld>
            <a:endParaRPr lang="en-CA"/>
          </a:p>
        </p:txBody>
      </p:sp>
    </p:spTree>
    <p:extLst>
      <p:ext uri="{BB962C8B-B14F-4D97-AF65-F5344CB8AC3E}">
        <p14:creationId xmlns:p14="http://schemas.microsoft.com/office/powerpoint/2010/main" val="3142999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BFB74-D931-6A8A-DFBF-0B3B615647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270007-C064-9AE6-F7D4-4886CBA2E89F}"/>
              </a:ext>
            </a:extLst>
          </p:cNvPr>
          <p:cNvSpPr>
            <a:spLocks noGrp="1"/>
          </p:cNvSpPr>
          <p:nvPr>
            <p:ph type="title" idx="4294967295"/>
          </p:nvPr>
        </p:nvSpPr>
        <p:spPr>
          <a:xfrm>
            <a:off x="0" y="-389730"/>
            <a:ext cx="11884025" cy="1774825"/>
          </a:xfrm>
        </p:spPr>
        <p:txBody>
          <a:bodyPr>
            <a:normAutofit/>
          </a:bodyPr>
          <a:lstStyle/>
          <a:p>
            <a:pPr algn="ctr">
              <a:lnSpc>
                <a:spcPct val="90000"/>
              </a:lnSpc>
            </a:pPr>
            <a:r>
              <a:rPr lang="en-CA" sz="4000" dirty="0">
                <a:solidFill>
                  <a:schemeClr val="bg1"/>
                </a:solidFill>
              </a:rPr>
              <a:t>survival strategies</a:t>
            </a:r>
            <a:br>
              <a:rPr lang="en-CA" dirty="0"/>
            </a:br>
            <a:endParaRPr lang="en-CA" dirty="0"/>
          </a:p>
        </p:txBody>
      </p:sp>
      <p:sp>
        <p:nvSpPr>
          <p:cNvPr id="3" name="Content Placeholder 2">
            <a:extLst>
              <a:ext uri="{FF2B5EF4-FFF2-40B4-BE49-F238E27FC236}">
                <a16:creationId xmlns:a16="http://schemas.microsoft.com/office/drawing/2014/main" id="{0F7088B1-3790-9FEE-FACD-C270CF92BD32}"/>
              </a:ext>
            </a:extLst>
          </p:cNvPr>
          <p:cNvSpPr>
            <a:spLocks noGrp="1"/>
          </p:cNvSpPr>
          <p:nvPr>
            <p:ph idx="4294967295"/>
          </p:nvPr>
        </p:nvSpPr>
        <p:spPr>
          <a:xfrm>
            <a:off x="81756" y="644788"/>
            <a:ext cx="12028488" cy="6769100"/>
          </a:xfrm>
        </p:spPr>
        <p:txBody>
          <a:bodyPr>
            <a:noAutofit/>
          </a:bodyPr>
          <a:lstStyle/>
          <a:p>
            <a:r>
              <a:rPr lang="en-CA" sz="2800" dirty="0">
                <a:latin typeface="Arial" panose="020B0604020202020204" pitchFamily="34" charset="0"/>
                <a:cs typeface="Arial" panose="020B0604020202020204" pitchFamily="34" charset="0"/>
              </a:rPr>
              <a:t>DMM considers that humans have</a:t>
            </a:r>
            <a:r>
              <a:rPr lang="en-CA" sz="2800" dirty="0">
                <a:solidFill>
                  <a:schemeClr val="bg1"/>
                </a:solidFill>
                <a:latin typeface="Arial" panose="020B0604020202020204" pitchFamily="34" charset="0"/>
                <a:cs typeface="Arial" panose="020B0604020202020204" pitchFamily="34" charset="0"/>
              </a:rPr>
              <a:t> evolved 3 parallel survival strategies </a:t>
            </a:r>
            <a:r>
              <a:rPr lang="en-CA" sz="2800" dirty="0">
                <a:latin typeface="Arial" panose="020B0604020202020204" pitchFamily="34" charset="0"/>
                <a:cs typeface="Arial" panose="020B0604020202020204" pitchFamily="34" charset="0"/>
              </a:rPr>
              <a:t>that are involved in the development of  attachment adaptations, they are the</a:t>
            </a:r>
            <a:r>
              <a:rPr lang="en-CA" sz="2800" dirty="0">
                <a:solidFill>
                  <a:schemeClr val="bg1"/>
                </a:solidFill>
                <a:latin typeface="Arial" panose="020B0604020202020204" pitchFamily="34" charset="0"/>
                <a:cs typeface="Arial" panose="020B0604020202020204" pitchFamily="34" charset="0"/>
              </a:rPr>
              <a:t> 1. somatic, 2. emotional, and 3. rational </a:t>
            </a:r>
            <a:r>
              <a:rPr lang="en-CA" sz="2800" dirty="0">
                <a:latin typeface="Arial" panose="020B0604020202020204" pitchFamily="34" charset="0"/>
                <a:cs typeface="Arial" panose="020B0604020202020204" pitchFamily="34" charset="0"/>
              </a:rPr>
              <a:t>survival strategies. </a:t>
            </a:r>
            <a:r>
              <a:rPr lang="en-US" sz="2800" dirty="0">
                <a:latin typeface="Arial" panose="020B0604020202020204" pitchFamily="34" charset="0"/>
                <a:cs typeface="Arial" panose="020B0604020202020204" pitchFamily="34" charset="0"/>
              </a:rPr>
              <a:t>Survival strategies are ways to stay safe in the face of danger.</a:t>
            </a:r>
          </a:p>
          <a:p>
            <a:r>
              <a:rPr lang="en-CA" sz="2800" dirty="0">
                <a:latin typeface="Arial" panose="020B0604020202020204" pitchFamily="34" charset="0"/>
                <a:cs typeface="Arial" panose="020B0604020202020204" pitchFamily="34" charset="0"/>
              </a:rPr>
              <a:t>Each of these evolutionary survival strategies is associated with an </a:t>
            </a:r>
            <a:r>
              <a:rPr lang="en-CA" sz="2800" dirty="0">
                <a:solidFill>
                  <a:schemeClr val="bg1"/>
                </a:solidFill>
                <a:latin typeface="Arial" panose="020B0604020202020204" pitchFamily="34" charset="0"/>
                <a:cs typeface="Arial" panose="020B0604020202020204" pitchFamily="34" charset="0"/>
              </a:rPr>
              <a:t>“information center” </a:t>
            </a:r>
            <a:r>
              <a:rPr lang="en-CA" sz="2800" dirty="0">
                <a:latin typeface="Arial" panose="020B0604020202020204" pitchFamily="34" charset="0"/>
                <a:cs typeface="Arial" panose="020B0604020202020204" pitchFamily="34" charset="0"/>
              </a:rPr>
              <a:t>located in a particular nervous system region: 1. the somatic visceral information center is in our bodies and is linked to the autonomic nervous system 2. the emotional information center is in our limbic brain, and 3. the rational information center is in our cortical brain. </a:t>
            </a:r>
          </a:p>
        </p:txBody>
      </p:sp>
      <p:sp>
        <p:nvSpPr>
          <p:cNvPr id="6" name="TextBox 5">
            <a:extLst>
              <a:ext uri="{FF2B5EF4-FFF2-40B4-BE49-F238E27FC236}">
                <a16:creationId xmlns:a16="http://schemas.microsoft.com/office/drawing/2014/main" id="{BF3FFD68-7C70-E485-FBCE-0011CD42ED52}"/>
              </a:ext>
            </a:extLst>
          </p:cNvPr>
          <p:cNvSpPr txBox="1"/>
          <p:nvPr/>
        </p:nvSpPr>
        <p:spPr>
          <a:xfrm>
            <a:off x="310973" y="3429000"/>
            <a:ext cx="2637992" cy="369332"/>
          </a:xfrm>
          <a:prstGeom prst="rect">
            <a:avLst/>
          </a:prstGeom>
          <a:noFill/>
        </p:spPr>
        <p:txBody>
          <a:bodyPr wrap="square">
            <a:spAutoFit/>
          </a:bodyPr>
          <a:lstStyle/>
          <a:p>
            <a:r>
              <a:rPr lang="en-US" sz="1800" dirty="0">
                <a:solidFill>
                  <a:schemeClr val="bg1"/>
                </a:solidFill>
              </a:rPr>
              <a:t> </a:t>
            </a:r>
            <a:endParaRPr lang="en-CA" dirty="0"/>
          </a:p>
        </p:txBody>
      </p:sp>
      <p:sp>
        <p:nvSpPr>
          <p:cNvPr id="4" name="Slide Number Placeholder 3">
            <a:extLst>
              <a:ext uri="{FF2B5EF4-FFF2-40B4-BE49-F238E27FC236}">
                <a16:creationId xmlns:a16="http://schemas.microsoft.com/office/drawing/2014/main" id="{E3C45EDD-C65B-A381-AB2E-75D91EEC63C8}"/>
              </a:ext>
            </a:extLst>
          </p:cNvPr>
          <p:cNvSpPr>
            <a:spLocks noGrp="1"/>
          </p:cNvSpPr>
          <p:nvPr>
            <p:ph type="sldNum" sz="quarter" idx="12"/>
          </p:nvPr>
        </p:nvSpPr>
        <p:spPr/>
        <p:txBody>
          <a:bodyPr/>
          <a:lstStyle/>
          <a:p>
            <a:fld id="{5D13EBD4-6A3E-4AC0-8766-41B9CBCAB7E4}" type="slidenum">
              <a:rPr lang="en-CA" smtClean="0"/>
              <a:t>40</a:t>
            </a:fld>
            <a:endParaRPr lang="en-CA"/>
          </a:p>
        </p:txBody>
      </p:sp>
    </p:spTree>
    <p:extLst>
      <p:ext uri="{BB962C8B-B14F-4D97-AF65-F5344CB8AC3E}">
        <p14:creationId xmlns:p14="http://schemas.microsoft.com/office/powerpoint/2010/main" val="144055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19D97-C698-F9BC-97DD-41325BDC639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E863EC3-415C-0BD0-3EEE-DAA8549F1704}"/>
              </a:ext>
            </a:extLst>
          </p:cNvPr>
          <p:cNvSpPr txBox="1"/>
          <p:nvPr/>
        </p:nvSpPr>
        <p:spPr>
          <a:xfrm>
            <a:off x="1876426" y="2821024"/>
            <a:ext cx="9030152" cy="523220"/>
          </a:xfrm>
          <a:prstGeom prst="rect">
            <a:avLst/>
          </a:prstGeom>
          <a:noFill/>
        </p:spPr>
        <p:txBody>
          <a:bodyPr wrap="square">
            <a:spAutoFit/>
          </a:bodyPr>
          <a:lstStyle/>
          <a:p>
            <a:r>
              <a:rPr lang="en-US" sz="2400" dirty="0">
                <a:solidFill>
                  <a:srgbClr val="FFC000"/>
                </a:solidFill>
                <a:latin typeface="Arial" panose="020B0604020202020204" pitchFamily="34" charset="0"/>
                <a:cs typeface="Arial" panose="020B0604020202020204" pitchFamily="34" charset="0"/>
              </a:rPr>
              <a:t>Body(somatic) </a:t>
            </a:r>
            <a:r>
              <a:rPr lang="en-US" sz="2400" dirty="0">
                <a:latin typeface="Arial" panose="020B0604020202020204" pitchFamily="34" charset="0"/>
                <a:cs typeface="Arial" panose="020B0604020202020204" pitchFamily="34" charset="0"/>
              </a:rPr>
              <a:t>→ Emotion → Thought (rational)→ </a:t>
            </a:r>
            <a:r>
              <a:rPr lang="en-US" sz="2800" dirty="0">
                <a:solidFill>
                  <a:schemeClr val="bg1"/>
                </a:solidFill>
                <a:latin typeface="Arial" panose="020B0604020202020204" pitchFamily="34" charset="0"/>
                <a:cs typeface="Arial" panose="020B0604020202020204" pitchFamily="34" charset="0"/>
              </a:rPr>
              <a:t>BEHAVIOR</a:t>
            </a:r>
          </a:p>
        </p:txBody>
      </p:sp>
      <p:sp>
        <p:nvSpPr>
          <p:cNvPr id="2" name="Slide Number Placeholder 1">
            <a:extLst>
              <a:ext uri="{FF2B5EF4-FFF2-40B4-BE49-F238E27FC236}">
                <a16:creationId xmlns:a16="http://schemas.microsoft.com/office/drawing/2014/main" id="{1B46876E-BC5B-E045-450C-858850B5F259}"/>
              </a:ext>
            </a:extLst>
          </p:cNvPr>
          <p:cNvSpPr>
            <a:spLocks noGrp="1"/>
          </p:cNvSpPr>
          <p:nvPr>
            <p:ph type="sldNum" sz="quarter" idx="12"/>
          </p:nvPr>
        </p:nvSpPr>
        <p:spPr/>
        <p:txBody>
          <a:bodyPr/>
          <a:lstStyle/>
          <a:p>
            <a:fld id="{5D13EBD4-6A3E-4AC0-8766-41B9CBCAB7E4}" type="slidenum">
              <a:rPr lang="en-CA" smtClean="0"/>
              <a:t>41</a:t>
            </a:fld>
            <a:endParaRPr lang="en-CA"/>
          </a:p>
        </p:txBody>
      </p:sp>
      <p:sp>
        <p:nvSpPr>
          <p:cNvPr id="5" name="TextBox 4">
            <a:extLst>
              <a:ext uri="{FF2B5EF4-FFF2-40B4-BE49-F238E27FC236}">
                <a16:creationId xmlns:a16="http://schemas.microsoft.com/office/drawing/2014/main" id="{16868068-FFF7-40DF-CC45-C3562A77AD12}"/>
              </a:ext>
            </a:extLst>
          </p:cNvPr>
          <p:cNvSpPr txBox="1"/>
          <p:nvPr/>
        </p:nvSpPr>
        <p:spPr>
          <a:xfrm>
            <a:off x="1974533" y="734547"/>
            <a:ext cx="8501514" cy="646331"/>
          </a:xfrm>
          <a:prstGeom prst="rect">
            <a:avLst/>
          </a:prstGeom>
          <a:noFill/>
        </p:spPr>
        <p:txBody>
          <a:bodyPr wrap="square">
            <a:spAutoFit/>
          </a:bodyPr>
          <a:lstStyle/>
          <a:p>
            <a:r>
              <a:rPr lang="en-CA" sz="3600" dirty="0">
                <a:solidFill>
                  <a:schemeClr val="bg1"/>
                </a:solidFill>
              </a:rPr>
              <a:t>EVOLUTIONARY SURVIVAL STRATEGIES</a:t>
            </a:r>
            <a:endParaRPr lang="en-CA" sz="3600" dirty="0"/>
          </a:p>
        </p:txBody>
      </p:sp>
    </p:spTree>
    <p:extLst>
      <p:ext uri="{BB962C8B-B14F-4D97-AF65-F5344CB8AC3E}">
        <p14:creationId xmlns:p14="http://schemas.microsoft.com/office/powerpoint/2010/main" val="30654916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EF415-B40B-409D-A378-0A3C2013AD02}"/>
              </a:ext>
            </a:extLst>
          </p:cNvPr>
          <p:cNvSpPr>
            <a:spLocks noGrp="1"/>
          </p:cNvSpPr>
          <p:nvPr>
            <p:ph type="title" idx="4294967295"/>
          </p:nvPr>
        </p:nvSpPr>
        <p:spPr>
          <a:xfrm>
            <a:off x="0" y="-389730"/>
            <a:ext cx="11884025" cy="1774825"/>
          </a:xfrm>
        </p:spPr>
        <p:txBody>
          <a:bodyPr>
            <a:normAutofit/>
          </a:bodyPr>
          <a:lstStyle/>
          <a:p>
            <a:pPr algn="ctr">
              <a:lnSpc>
                <a:spcPct val="90000"/>
              </a:lnSpc>
            </a:pPr>
            <a:r>
              <a:rPr lang="en-CA" sz="4000" dirty="0">
                <a:solidFill>
                  <a:schemeClr val="bg1"/>
                </a:solidFill>
              </a:rPr>
              <a:t>survival strategies</a:t>
            </a:r>
            <a:br>
              <a:rPr lang="en-CA" dirty="0"/>
            </a:br>
            <a:endParaRPr lang="en-CA" dirty="0"/>
          </a:p>
        </p:txBody>
      </p:sp>
      <p:sp>
        <p:nvSpPr>
          <p:cNvPr id="3" name="Content Placeholder 2">
            <a:extLst>
              <a:ext uri="{FF2B5EF4-FFF2-40B4-BE49-F238E27FC236}">
                <a16:creationId xmlns:a16="http://schemas.microsoft.com/office/drawing/2014/main" id="{4546BAB7-D786-493D-B236-1145432D52A4}"/>
              </a:ext>
            </a:extLst>
          </p:cNvPr>
          <p:cNvSpPr>
            <a:spLocks noGrp="1"/>
          </p:cNvSpPr>
          <p:nvPr>
            <p:ph idx="4294967295"/>
          </p:nvPr>
        </p:nvSpPr>
        <p:spPr>
          <a:xfrm>
            <a:off x="81756" y="644788"/>
            <a:ext cx="12028488" cy="6769100"/>
          </a:xfrm>
        </p:spPr>
        <p:txBody>
          <a:bodyPr>
            <a:noAutofit/>
          </a:bodyPr>
          <a:lstStyle/>
          <a:p>
            <a:r>
              <a:rPr lang="en-CA" sz="2400" dirty="0">
                <a:solidFill>
                  <a:schemeClr val="bg1"/>
                </a:solidFill>
                <a:latin typeface="Arial" panose="020B0604020202020204" pitchFamily="34" charset="0"/>
                <a:cs typeface="Arial" panose="020B0604020202020204" pitchFamily="34" charset="0"/>
              </a:rPr>
              <a:t>1</a:t>
            </a:r>
            <a:r>
              <a:rPr lang="en-CA" sz="2000" dirty="0">
                <a:solidFill>
                  <a:schemeClr val="bg1"/>
                </a:solidFill>
                <a:latin typeface="Arial" panose="020B0604020202020204" pitchFamily="34" charset="0"/>
                <a:cs typeface="Arial" panose="020B0604020202020204" pitchFamily="34" charset="0"/>
              </a:rPr>
              <a:t>) The first survival strategy is a somatic visceral/body/gut strategy </a:t>
            </a:r>
            <a:r>
              <a:rPr lang="en-CA" sz="2000" dirty="0">
                <a:latin typeface="Arial" panose="020B0604020202020204" pitchFamily="34" charset="0"/>
                <a:cs typeface="Arial" panose="020B0604020202020204" pitchFamily="34" charset="0"/>
              </a:rPr>
              <a:t>associated with the physiology and arousal states of the autonomic Nervous System. It controls where on the arousal curve organisms are; calm/alert, hyper (fight/flight), or hypo aroused (depressed/dissociated/collapsed/freeze).</a:t>
            </a:r>
            <a:r>
              <a:rPr lang="en-US" sz="2000" dirty="0">
                <a:latin typeface="Arial" panose="020B0604020202020204" pitchFamily="34" charset="0"/>
                <a:cs typeface="Arial" panose="020B0604020202020204" pitchFamily="34" charset="0"/>
              </a:rPr>
              <a:t> </a:t>
            </a:r>
          </a:p>
          <a:p>
            <a:r>
              <a:rPr lang="en-US" sz="2000" dirty="0">
                <a:latin typeface="Arial" panose="020B0604020202020204" pitchFamily="34" charset="0"/>
                <a:cs typeface="Arial" panose="020B0604020202020204" pitchFamily="34" charset="0"/>
              </a:rPr>
              <a:t>Animals without a brain, such as certain invertebrates, do not have the same complex nervous systems that facilitate the fight-or-flight response as seen in vertebrates. However, they can still exhibit basic defensive behaviors that are analogous to fight, flight, or freeze responses, albeit in simpler forms. These behaviors are typically governed by simple neural circuits or reflexes rather than a centralized brain.</a:t>
            </a:r>
          </a:p>
          <a:p>
            <a:r>
              <a:rPr lang="en-US" sz="2000" dirty="0">
                <a:latin typeface="Arial" panose="020B0604020202020204" pitchFamily="34" charset="0"/>
                <a:cs typeface="Arial" panose="020B0604020202020204" pitchFamily="34" charset="0"/>
              </a:rPr>
              <a:t>Some brainless animals, like jellyfish or sea anemones, have nerve nets that allow them to respond to stimuli. For example, a jellyfish might contract its body to move away from a threat, which is akin to a flight response. The molecules involved in this response in jellyfish are the same as those in Humans. Many simple organisms can exhibit a freeze-like response as a form of defense. For example, certain types of worms might become immobile when threatened, relying on camouflage or stillness to avoid detection by predators.</a:t>
            </a:r>
          </a:p>
          <a:p>
            <a:r>
              <a:rPr lang="en-US" sz="2000" dirty="0">
                <a:latin typeface="Arial" panose="020B0604020202020204" pitchFamily="34" charset="0"/>
                <a:cs typeface="Arial" panose="020B0604020202020204" pitchFamily="34" charset="0"/>
              </a:rPr>
              <a:t>These responses are generally automatic and triggered by specific stimuli, rather than conscious decisions. They are the result of evolutionary adaptations that have enabled these organisms to survive in their environments despite lacking a centralized brain. The simplicity of these responses reflects the simplicity of their nervous systems, which are designed to handle basic survival tasks.</a:t>
            </a:r>
          </a:p>
          <a:p>
            <a:endParaRPr lang="en-US" sz="24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85BDCE8-2351-7725-9E3F-D711F6BC56D3}"/>
              </a:ext>
            </a:extLst>
          </p:cNvPr>
          <p:cNvSpPr txBox="1"/>
          <p:nvPr/>
        </p:nvSpPr>
        <p:spPr>
          <a:xfrm>
            <a:off x="464977" y="6488668"/>
            <a:ext cx="2637992" cy="369332"/>
          </a:xfrm>
          <a:prstGeom prst="rect">
            <a:avLst/>
          </a:prstGeom>
          <a:noFill/>
        </p:spPr>
        <p:txBody>
          <a:bodyPr wrap="square">
            <a:spAutoFit/>
          </a:bodyPr>
          <a:lstStyle/>
          <a:p>
            <a:r>
              <a:rPr lang="en-US" sz="1800" dirty="0">
                <a:solidFill>
                  <a:schemeClr val="bg1"/>
                </a:solidFill>
              </a:rPr>
              <a:t> </a:t>
            </a:r>
            <a:endParaRPr lang="en-CA" dirty="0"/>
          </a:p>
        </p:txBody>
      </p:sp>
      <p:sp>
        <p:nvSpPr>
          <p:cNvPr id="4" name="Slide Number Placeholder 3">
            <a:extLst>
              <a:ext uri="{FF2B5EF4-FFF2-40B4-BE49-F238E27FC236}">
                <a16:creationId xmlns:a16="http://schemas.microsoft.com/office/drawing/2014/main" id="{D3745939-AC2D-105E-491C-66B09D8B741E}"/>
              </a:ext>
            </a:extLst>
          </p:cNvPr>
          <p:cNvSpPr>
            <a:spLocks noGrp="1"/>
          </p:cNvSpPr>
          <p:nvPr>
            <p:ph type="sldNum" sz="quarter" idx="12"/>
          </p:nvPr>
        </p:nvSpPr>
        <p:spPr/>
        <p:txBody>
          <a:bodyPr/>
          <a:lstStyle/>
          <a:p>
            <a:fld id="{5D13EBD4-6A3E-4AC0-8766-41B9CBCAB7E4}" type="slidenum">
              <a:rPr lang="en-CA" smtClean="0"/>
              <a:t>42</a:t>
            </a:fld>
            <a:endParaRPr lang="en-CA"/>
          </a:p>
        </p:txBody>
      </p:sp>
    </p:spTree>
    <p:extLst>
      <p:ext uri="{BB962C8B-B14F-4D97-AF65-F5344CB8AC3E}">
        <p14:creationId xmlns:p14="http://schemas.microsoft.com/office/powerpoint/2010/main" val="17716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01925-0B78-54D7-BD57-F1F83BAB36E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B158562-9F6A-C082-B7D9-CBF80900A517}"/>
              </a:ext>
            </a:extLst>
          </p:cNvPr>
          <p:cNvSpPr txBox="1"/>
          <p:nvPr/>
        </p:nvSpPr>
        <p:spPr>
          <a:xfrm>
            <a:off x="1772126" y="2649574"/>
            <a:ext cx="8906327" cy="523220"/>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Body(somatic) → </a:t>
            </a:r>
            <a:r>
              <a:rPr lang="en-US" sz="2400" dirty="0">
                <a:solidFill>
                  <a:srgbClr val="FFC000"/>
                </a:solidFill>
                <a:latin typeface="Arial" panose="020B0604020202020204" pitchFamily="34" charset="0"/>
                <a:cs typeface="Arial" panose="020B0604020202020204" pitchFamily="34" charset="0"/>
              </a:rPr>
              <a:t>Emotion </a:t>
            </a:r>
            <a:r>
              <a:rPr lang="en-US" sz="2400" dirty="0">
                <a:latin typeface="Arial" panose="020B0604020202020204" pitchFamily="34" charset="0"/>
                <a:cs typeface="Arial" panose="020B0604020202020204" pitchFamily="34" charset="0"/>
              </a:rPr>
              <a:t>→ Thought (rational)→ </a:t>
            </a:r>
            <a:r>
              <a:rPr lang="en-US" sz="2800" dirty="0">
                <a:solidFill>
                  <a:schemeClr val="bg1"/>
                </a:solidFill>
                <a:latin typeface="Arial" panose="020B0604020202020204" pitchFamily="34" charset="0"/>
                <a:cs typeface="Arial" panose="020B0604020202020204" pitchFamily="34" charset="0"/>
              </a:rPr>
              <a:t>BEHAVIOR</a:t>
            </a:r>
          </a:p>
        </p:txBody>
      </p:sp>
      <p:sp>
        <p:nvSpPr>
          <p:cNvPr id="2" name="Slide Number Placeholder 1">
            <a:extLst>
              <a:ext uri="{FF2B5EF4-FFF2-40B4-BE49-F238E27FC236}">
                <a16:creationId xmlns:a16="http://schemas.microsoft.com/office/drawing/2014/main" id="{6EF49B39-EA26-6C98-FA17-0FC53C96CB66}"/>
              </a:ext>
            </a:extLst>
          </p:cNvPr>
          <p:cNvSpPr>
            <a:spLocks noGrp="1"/>
          </p:cNvSpPr>
          <p:nvPr>
            <p:ph type="sldNum" sz="quarter" idx="12"/>
          </p:nvPr>
        </p:nvSpPr>
        <p:spPr/>
        <p:txBody>
          <a:bodyPr/>
          <a:lstStyle/>
          <a:p>
            <a:fld id="{5D13EBD4-6A3E-4AC0-8766-41B9CBCAB7E4}" type="slidenum">
              <a:rPr lang="en-CA" smtClean="0"/>
              <a:t>43</a:t>
            </a:fld>
            <a:endParaRPr lang="en-CA"/>
          </a:p>
        </p:txBody>
      </p:sp>
      <p:sp>
        <p:nvSpPr>
          <p:cNvPr id="5" name="TextBox 4">
            <a:extLst>
              <a:ext uri="{FF2B5EF4-FFF2-40B4-BE49-F238E27FC236}">
                <a16:creationId xmlns:a16="http://schemas.microsoft.com/office/drawing/2014/main" id="{0819EDAB-021D-EB29-2C17-6F9875292F70}"/>
              </a:ext>
            </a:extLst>
          </p:cNvPr>
          <p:cNvSpPr txBox="1"/>
          <p:nvPr/>
        </p:nvSpPr>
        <p:spPr>
          <a:xfrm>
            <a:off x="1974533" y="734547"/>
            <a:ext cx="8501514" cy="646331"/>
          </a:xfrm>
          <a:prstGeom prst="rect">
            <a:avLst/>
          </a:prstGeom>
          <a:noFill/>
        </p:spPr>
        <p:txBody>
          <a:bodyPr wrap="square">
            <a:spAutoFit/>
          </a:bodyPr>
          <a:lstStyle/>
          <a:p>
            <a:r>
              <a:rPr lang="en-CA" sz="3600" dirty="0">
                <a:solidFill>
                  <a:schemeClr val="bg1"/>
                </a:solidFill>
              </a:rPr>
              <a:t>EVOLUTIONARY SURVIVAL STRATEGIES</a:t>
            </a:r>
            <a:endParaRPr lang="en-CA" sz="3600" dirty="0"/>
          </a:p>
        </p:txBody>
      </p:sp>
    </p:spTree>
    <p:extLst>
      <p:ext uri="{BB962C8B-B14F-4D97-AF65-F5344CB8AC3E}">
        <p14:creationId xmlns:p14="http://schemas.microsoft.com/office/powerpoint/2010/main" val="37485368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7D8C5E-54D5-0F0D-1263-06E6CFF6DE31}"/>
              </a:ext>
            </a:extLst>
          </p:cNvPr>
          <p:cNvSpPr txBox="1"/>
          <p:nvPr/>
        </p:nvSpPr>
        <p:spPr>
          <a:xfrm>
            <a:off x="0" y="394692"/>
            <a:ext cx="12192000" cy="6463308"/>
          </a:xfrm>
          <a:prstGeom prst="rect">
            <a:avLst/>
          </a:prstGeom>
          <a:noFill/>
        </p:spPr>
        <p:txBody>
          <a:bodyPr wrap="square">
            <a:spAutoFit/>
          </a:bodyPr>
          <a:lstStyle/>
          <a:p>
            <a:pPr marL="285750" indent="-285750">
              <a:lnSpc>
                <a:spcPct val="90000"/>
              </a:lnSpc>
              <a:buFont typeface="Arial" panose="020B0604020202020204" pitchFamily="34" charset="0"/>
              <a:buChar char="•"/>
            </a:pPr>
            <a:r>
              <a:rPr lang="en-CA" sz="2000" dirty="0">
                <a:solidFill>
                  <a:schemeClr val="bg1"/>
                </a:solidFill>
                <a:latin typeface="Arial" panose="020B0604020202020204" pitchFamily="34" charset="0"/>
                <a:cs typeface="Arial" panose="020B0604020202020204" pitchFamily="34" charset="0"/>
              </a:rPr>
              <a:t>2) The second survival strategy is emotional </a:t>
            </a:r>
            <a:r>
              <a:rPr lang="en-CA" sz="2000" dirty="0">
                <a:latin typeface="Arial" panose="020B0604020202020204" pitchFamily="34" charset="0"/>
                <a:cs typeface="Arial" panose="020B0604020202020204" pitchFamily="34" charset="0"/>
              </a:rPr>
              <a:t>and is associated with the limbic system, and brain stem. It is instinctual/habitual and does not distinguish past from present or one individual from another. Its logic is associative (dreamlike). The emotional brain mediates the relationship between internal somatic/body arousal states and their external expression/affect so as to maximize the chances of survival.</a:t>
            </a:r>
            <a:r>
              <a:rPr lang="en-US" sz="2000" dirty="0">
                <a:latin typeface="Arial" panose="020B0604020202020204" pitchFamily="34" charset="0"/>
                <a:cs typeface="Arial" panose="020B0604020202020204" pitchFamily="34" charset="0"/>
              </a:rPr>
              <a:t> </a:t>
            </a:r>
          </a:p>
          <a:p>
            <a:pPr marL="285750" indent="-285750">
              <a:lnSpc>
                <a:spcPct val="90000"/>
              </a:lnSpc>
              <a:buFont typeface="Arial" panose="020B0604020202020204" pitchFamily="34" charset="0"/>
              <a:buChar char="•"/>
            </a:pPr>
            <a:r>
              <a:rPr lang="en-US" sz="2000" dirty="0">
                <a:latin typeface="Arial" panose="020B0604020202020204" pitchFamily="34" charset="0"/>
                <a:cs typeface="Arial" panose="020B0604020202020204" pitchFamily="34" charset="0"/>
              </a:rPr>
              <a:t>Animals with minimal or no cortex, such as reptiles and certain other vertebrates, use emotional survival strategies, that are typically more instinctual and less complex than those seen in animals with a well-developed cortex, like mammals.</a:t>
            </a:r>
          </a:p>
          <a:p>
            <a:pPr marL="285750" indent="-285750">
              <a:lnSpc>
                <a:spcPct val="90000"/>
              </a:lnSpc>
              <a:buFont typeface="Arial" panose="020B0604020202020204" pitchFamily="34" charset="0"/>
              <a:buChar char="•"/>
            </a:pPr>
            <a:r>
              <a:rPr lang="en-US" sz="2000" dirty="0">
                <a:latin typeface="Arial" panose="020B0604020202020204" pitchFamily="34" charset="0"/>
                <a:cs typeface="Arial" panose="020B0604020202020204" pitchFamily="34" charset="0"/>
              </a:rPr>
              <a:t>These animals can display basic emotional responses such as aggression, fear, or submission. For example, a reptile may hiss or puff up its body to appear larger when threatened, which is a form of defensive aggression.</a:t>
            </a:r>
          </a:p>
          <a:p>
            <a:pPr marL="285750" indent="-285750">
              <a:lnSpc>
                <a:spcPct val="90000"/>
              </a:lnSpc>
              <a:buFont typeface="Arial" panose="020B0604020202020204" pitchFamily="34" charset="0"/>
              <a:buChar char="•"/>
            </a:pPr>
            <a:r>
              <a:rPr lang="en-US" sz="2000" dirty="0">
                <a:latin typeface="Arial" panose="020B0604020202020204" pitchFamily="34" charset="0"/>
                <a:cs typeface="Arial" panose="020B0604020202020204" pitchFamily="34" charset="0"/>
              </a:rPr>
              <a:t>Many of their survival strategies are driven by instinct rather than complex emotional processing. For instance, turtles may retreat into their shells when they sense danger, a behavior that doesn't require higher-order processing but is effective for survival.</a:t>
            </a:r>
          </a:p>
          <a:p>
            <a:pPr marL="285750" indent="-285750">
              <a:lnSpc>
                <a:spcPct val="90000"/>
              </a:lnSpc>
              <a:buFont typeface="Arial" panose="020B0604020202020204" pitchFamily="34" charset="0"/>
              <a:buChar char="•"/>
            </a:pPr>
            <a:r>
              <a:rPr lang="en-US" sz="2000" dirty="0">
                <a:latin typeface="Arial" panose="020B0604020202020204" pitchFamily="34" charset="0"/>
                <a:cs typeface="Arial" panose="020B0604020202020204" pitchFamily="34" charset="0"/>
              </a:rPr>
              <a:t>Some animals with less developed cortices can still learn through conditioning. For example, a fish might learn to associate a particular stimulus with food and react accordingly, demonstrating a basic form of learning that supports survival. In species that live in groups, such as certain birds or fish, social behaviors like flocking or schooling can enhance survival. These behaviors may not be driven by emotions as we understand them, but they serve a similar function in promoting safety and cohesion.</a:t>
            </a:r>
          </a:p>
          <a:p>
            <a:pPr marL="285750" indent="-285750">
              <a:lnSpc>
                <a:spcPct val="90000"/>
              </a:lnSpc>
              <a:buFont typeface="Arial" panose="020B0604020202020204" pitchFamily="34" charset="0"/>
              <a:buChar char="•"/>
            </a:pPr>
            <a:r>
              <a:rPr lang="en-US" sz="2000" dirty="0">
                <a:latin typeface="Arial" panose="020B0604020202020204" pitchFamily="34" charset="0"/>
                <a:cs typeface="Arial" panose="020B0604020202020204" pitchFamily="34" charset="0"/>
              </a:rPr>
              <a:t>While these animals do not have complex emotional experiences in the way humans or mammals do, their feelings and behaviors are adaptive responses to environmental challenges. These responses are largely driven by the more primitive parts of the brain, such as the brainstem and limbic system, which are involved in basic survival functions.</a:t>
            </a:r>
          </a:p>
          <a:p>
            <a:pPr marL="285750" indent="-285750">
              <a:lnSpc>
                <a:spcPct val="90000"/>
              </a:lnSpc>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3396B9C-ECA1-9527-5A57-1C1F3053675E}"/>
              </a:ext>
            </a:extLst>
          </p:cNvPr>
          <p:cNvSpPr txBox="1"/>
          <p:nvPr/>
        </p:nvSpPr>
        <p:spPr>
          <a:xfrm>
            <a:off x="4129238" y="-32332"/>
            <a:ext cx="6160168" cy="523220"/>
          </a:xfrm>
          <a:prstGeom prst="rect">
            <a:avLst/>
          </a:prstGeom>
          <a:noFill/>
        </p:spPr>
        <p:txBody>
          <a:bodyPr wrap="square">
            <a:spAutoFit/>
          </a:bodyPr>
          <a:lstStyle/>
          <a:p>
            <a:r>
              <a:rPr lang="en-CA" sz="2800" dirty="0">
                <a:solidFill>
                  <a:schemeClr val="bg1"/>
                </a:solidFill>
              </a:rPr>
              <a:t>SURVIVAL STRATEGIES</a:t>
            </a:r>
            <a:endParaRPr lang="en-CA" sz="2800" dirty="0"/>
          </a:p>
        </p:txBody>
      </p:sp>
      <p:sp>
        <p:nvSpPr>
          <p:cNvPr id="2" name="Slide Number Placeholder 1">
            <a:extLst>
              <a:ext uri="{FF2B5EF4-FFF2-40B4-BE49-F238E27FC236}">
                <a16:creationId xmlns:a16="http://schemas.microsoft.com/office/drawing/2014/main" id="{4B0475AE-F579-2DDE-FC91-70358A17A5AB}"/>
              </a:ext>
            </a:extLst>
          </p:cNvPr>
          <p:cNvSpPr>
            <a:spLocks noGrp="1"/>
          </p:cNvSpPr>
          <p:nvPr>
            <p:ph type="sldNum" sz="quarter" idx="12"/>
          </p:nvPr>
        </p:nvSpPr>
        <p:spPr/>
        <p:txBody>
          <a:bodyPr/>
          <a:lstStyle/>
          <a:p>
            <a:fld id="{5D13EBD4-6A3E-4AC0-8766-41B9CBCAB7E4}" type="slidenum">
              <a:rPr lang="en-CA" smtClean="0"/>
              <a:t>44</a:t>
            </a:fld>
            <a:endParaRPr lang="en-CA"/>
          </a:p>
        </p:txBody>
      </p:sp>
    </p:spTree>
    <p:extLst>
      <p:ext uri="{BB962C8B-B14F-4D97-AF65-F5344CB8AC3E}">
        <p14:creationId xmlns:p14="http://schemas.microsoft.com/office/powerpoint/2010/main" val="15525325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ACB83-6203-0074-BA4C-3CF877E998F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6875379-94DD-37A3-BB99-D08A984B1531}"/>
              </a:ext>
            </a:extLst>
          </p:cNvPr>
          <p:cNvSpPr txBox="1"/>
          <p:nvPr/>
        </p:nvSpPr>
        <p:spPr>
          <a:xfrm>
            <a:off x="1781176" y="2640049"/>
            <a:ext cx="9068252" cy="523220"/>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Body(somatic) → Emotion → </a:t>
            </a:r>
            <a:r>
              <a:rPr lang="en-US" sz="2400" dirty="0">
                <a:solidFill>
                  <a:srgbClr val="FFC000"/>
                </a:solidFill>
                <a:latin typeface="Arial" panose="020B0604020202020204" pitchFamily="34" charset="0"/>
                <a:cs typeface="Arial" panose="020B0604020202020204" pitchFamily="34" charset="0"/>
              </a:rPr>
              <a:t>Thought (rational)</a:t>
            </a:r>
            <a:r>
              <a:rPr lang="en-US" sz="2400" dirty="0">
                <a:latin typeface="Arial" panose="020B0604020202020204" pitchFamily="34" charset="0"/>
                <a:cs typeface="Arial" panose="020B0604020202020204" pitchFamily="34" charset="0"/>
              </a:rPr>
              <a:t>→ </a:t>
            </a:r>
            <a:r>
              <a:rPr lang="en-US" sz="2800" dirty="0">
                <a:solidFill>
                  <a:schemeClr val="bg1"/>
                </a:solidFill>
                <a:latin typeface="Arial" panose="020B0604020202020204" pitchFamily="34" charset="0"/>
                <a:cs typeface="Arial" panose="020B0604020202020204" pitchFamily="34" charset="0"/>
              </a:rPr>
              <a:t>BEHAVIOR</a:t>
            </a:r>
          </a:p>
        </p:txBody>
      </p:sp>
      <p:sp>
        <p:nvSpPr>
          <p:cNvPr id="2" name="Slide Number Placeholder 1">
            <a:extLst>
              <a:ext uri="{FF2B5EF4-FFF2-40B4-BE49-F238E27FC236}">
                <a16:creationId xmlns:a16="http://schemas.microsoft.com/office/drawing/2014/main" id="{187A97B2-B158-368D-9F10-A4AE02239C7F}"/>
              </a:ext>
            </a:extLst>
          </p:cNvPr>
          <p:cNvSpPr>
            <a:spLocks noGrp="1"/>
          </p:cNvSpPr>
          <p:nvPr>
            <p:ph type="sldNum" sz="quarter" idx="12"/>
          </p:nvPr>
        </p:nvSpPr>
        <p:spPr/>
        <p:txBody>
          <a:bodyPr/>
          <a:lstStyle/>
          <a:p>
            <a:fld id="{5D13EBD4-6A3E-4AC0-8766-41B9CBCAB7E4}" type="slidenum">
              <a:rPr lang="en-CA" smtClean="0"/>
              <a:t>45</a:t>
            </a:fld>
            <a:endParaRPr lang="en-CA"/>
          </a:p>
        </p:txBody>
      </p:sp>
      <p:sp>
        <p:nvSpPr>
          <p:cNvPr id="5" name="TextBox 4">
            <a:extLst>
              <a:ext uri="{FF2B5EF4-FFF2-40B4-BE49-F238E27FC236}">
                <a16:creationId xmlns:a16="http://schemas.microsoft.com/office/drawing/2014/main" id="{67419ACF-FA41-A9D6-7635-76808EB3DDD6}"/>
              </a:ext>
            </a:extLst>
          </p:cNvPr>
          <p:cNvSpPr txBox="1"/>
          <p:nvPr/>
        </p:nvSpPr>
        <p:spPr>
          <a:xfrm>
            <a:off x="1974533" y="734547"/>
            <a:ext cx="8501514" cy="646331"/>
          </a:xfrm>
          <a:prstGeom prst="rect">
            <a:avLst/>
          </a:prstGeom>
          <a:noFill/>
        </p:spPr>
        <p:txBody>
          <a:bodyPr wrap="square">
            <a:spAutoFit/>
          </a:bodyPr>
          <a:lstStyle/>
          <a:p>
            <a:r>
              <a:rPr lang="en-CA" sz="3600" dirty="0">
                <a:solidFill>
                  <a:schemeClr val="bg1"/>
                </a:solidFill>
              </a:rPr>
              <a:t>EVOLUTIONARY SURVIVAL STRATEGIES</a:t>
            </a:r>
            <a:endParaRPr lang="en-CA" sz="3600" dirty="0"/>
          </a:p>
        </p:txBody>
      </p:sp>
    </p:spTree>
    <p:extLst>
      <p:ext uri="{BB962C8B-B14F-4D97-AF65-F5344CB8AC3E}">
        <p14:creationId xmlns:p14="http://schemas.microsoft.com/office/powerpoint/2010/main" val="14477340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138054-3251-F184-E162-F967202ABDFC}"/>
              </a:ext>
            </a:extLst>
          </p:cNvPr>
          <p:cNvSpPr txBox="1"/>
          <p:nvPr/>
        </p:nvSpPr>
        <p:spPr>
          <a:xfrm>
            <a:off x="0" y="566821"/>
            <a:ext cx="12288253" cy="3477875"/>
          </a:xfrm>
          <a:prstGeom prst="rect">
            <a:avLst/>
          </a:prstGeom>
          <a:noFill/>
        </p:spPr>
        <p:txBody>
          <a:bodyPr wrap="square">
            <a:spAutoFit/>
          </a:bodyPr>
          <a:lstStyle/>
          <a:p>
            <a:pPr marL="342900" indent="-342900">
              <a:buFont typeface="Arial" panose="020B0604020202020204" pitchFamily="34" charset="0"/>
              <a:buChar char="•"/>
            </a:pPr>
            <a:r>
              <a:rPr lang="en-CA" sz="2000" dirty="0">
                <a:solidFill>
                  <a:schemeClr val="bg1"/>
                </a:solidFill>
                <a:latin typeface="Arial" panose="020B0604020202020204" pitchFamily="34" charset="0"/>
                <a:cs typeface="Arial" panose="020B0604020202020204" pitchFamily="34" charset="0"/>
              </a:rPr>
              <a:t>3) The third survival strategy is based on cognition or rational thinking </a:t>
            </a:r>
            <a:r>
              <a:rPr lang="en-CA" sz="2000" dirty="0">
                <a:latin typeface="Arial" panose="020B0604020202020204" pitchFamily="34" charset="0"/>
                <a:cs typeface="Arial" panose="020B0604020202020204" pitchFamily="34" charset="0"/>
              </a:rPr>
              <a:t>and is associated with the cerebral cortex. This strategy processes information from the world in a cause-effect logic, and chronological fashion, it distinguishes past from present, and one individual from another.</a:t>
            </a:r>
          </a:p>
          <a:p>
            <a:pPr marL="285750" indent="-285750">
              <a:buFont typeface="Arial" panose="020B0604020202020204" pitchFamily="34" charset="0"/>
              <a:buChar char="•"/>
            </a:pPr>
            <a:endParaRPr lang="en-CA"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Humans use all three survival strategies. </a:t>
            </a:r>
            <a:r>
              <a:rPr lang="en-CA" sz="2000" dirty="0">
                <a:solidFill>
                  <a:schemeClr val="bg1"/>
                </a:solidFill>
                <a:latin typeface="Arial" panose="020B0604020202020204" pitchFamily="34" charset="0"/>
                <a:cs typeface="Arial" panose="020B0604020202020204" pitchFamily="34" charset="0"/>
              </a:rPr>
              <a:t>We “feel” </a:t>
            </a:r>
            <a:r>
              <a:rPr lang="en-CA" sz="2000" dirty="0">
                <a:latin typeface="Arial" panose="020B0604020202020204" pitchFamily="34" charset="0"/>
                <a:cs typeface="Arial" panose="020B0604020202020204" pitchFamily="34" charset="0"/>
              </a:rPr>
              <a:t>the somatic and limbic survival strategies, but they are largely unconscious. </a:t>
            </a:r>
            <a:r>
              <a:rPr lang="en-CA" sz="2000" dirty="0">
                <a:solidFill>
                  <a:schemeClr val="bg1"/>
                </a:solidFill>
                <a:latin typeface="Arial" panose="020B0604020202020204" pitchFamily="34" charset="0"/>
                <a:cs typeface="Arial" panose="020B0604020202020204" pitchFamily="34" charset="0"/>
              </a:rPr>
              <a:t>We “think” </a:t>
            </a:r>
            <a:r>
              <a:rPr lang="en-CA" sz="2000" dirty="0">
                <a:latin typeface="Arial" panose="020B0604020202020204" pitchFamily="34" charset="0"/>
                <a:cs typeface="Arial" panose="020B0604020202020204" pitchFamily="34" charset="0"/>
              </a:rPr>
              <a:t>the rational survival strategy making it conscious. </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Often the somatic and limbic information centers are using survival strategies without people being consciously aware that this is happening. This is what happens in attachment disorders. In these cases,  the rational brain fabricates an explanation for what is going on that often has nothing to do what is really going on at the level of those centers. (we’ll talk more about this in a minute.)</a:t>
            </a:r>
          </a:p>
          <a:p>
            <a:pPr marL="285750" indent="-285750">
              <a:buFont typeface="Arial" panose="020B0604020202020204" pitchFamily="34" charset="0"/>
              <a:buChar char="•"/>
            </a:pPr>
            <a:endParaRPr lang="en-CA"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87BEBB2-9B48-38A6-1A22-45C09504899C}"/>
              </a:ext>
            </a:extLst>
          </p:cNvPr>
          <p:cNvSpPr txBox="1"/>
          <p:nvPr/>
        </p:nvSpPr>
        <p:spPr>
          <a:xfrm>
            <a:off x="4018547" y="-26469"/>
            <a:ext cx="6208294" cy="523220"/>
          </a:xfrm>
          <a:prstGeom prst="rect">
            <a:avLst/>
          </a:prstGeom>
          <a:noFill/>
        </p:spPr>
        <p:txBody>
          <a:bodyPr wrap="square">
            <a:spAutoFit/>
          </a:bodyPr>
          <a:lstStyle/>
          <a:p>
            <a:r>
              <a:rPr lang="en-CA" sz="2800" dirty="0">
                <a:solidFill>
                  <a:schemeClr val="bg1"/>
                </a:solidFill>
              </a:rPr>
              <a:t>SURVIVAL STRATEGIES</a:t>
            </a:r>
            <a:endParaRPr lang="en-CA" sz="2800" dirty="0"/>
          </a:p>
        </p:txBody>
      </p:sp>
      <p:sp>
        <p:nvSpPr>
          <p:cNvPr id="2" name="Slide Number Placeholder 1">
            <a:extLst>
              <a:ext uri="{FF2B5EF4-FFF2-40B4-BE49-F238E27FC236}">
                <a16:creationId xmlns:a16="http://schemas.microsoft.com/office/drawing/2014/main" id="{76FC156C-8569-047D-6B36-4D73FC45B430}"/>
              </a:ext>
            </a:extLst>
          </p:cNvPr>
          <p:cNvSpPr>
            <a:spLocks noGrp="1"/>
          </p:cNvSpPr>
          <p:nvPr>
            <p:ph type="sldNum" sz="quarter" idx="12"/>
          </p:nvPr>
        </p:nvSpPr>
        <p:spPr/>
        <p:txBody>
          <a:bodyPr/>
          <a:lstStyle/>
          <a:p>
            <a:fld id="{5D13EBD4-6A3E-4AC0-8766-41B9CBCAB7E4}" type="slidenum">
              <a:rPr lang="en-CA" smtClean="0"/>
              <a:t>46</a:t>
            </a:fld>
            <a:endParaRPr lang="en-CA"/>
          </a:p>
        </p:txBody>
      </p:sp>
    </p:spTree>
    <p:extLst>
      <p:ext uri="{BB962C8B-B14F-4D97-AF65-F5344CB8AC3E}">
        <p14:creationId xmlns:p14="http://schemas.microsoft.com/office/powerpoint/2010/main" val="15837699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19E73B-5708-990C-F00C-3EFF685A74AE}"/>
              </a:ext>
            </a:extLst>
          </p:cNvPr>
          <p:cNvSpPr txBox="1"/>
          <p:nvPr/>
        </p:nvSpPr>
        <p:spPr>
          <a:xfrm>
            <a:off x="0" y="673049"/>
            <a:ext cx="12192000" cy="1077218"/>
          </a:xfrm>
          <a:prstGeom prst="rect">
            <a:avLst/>
          </a:prstGeom>
          <a:noFill/>
        </p:spPr>
        <p:txBody>
          <a:bodyPr wrap="square">
            <a:spAutoFit/>
          </a:bodyPr>
          <a:lstStyle/>
          <a:p>
            <a:pPr algn="ctr"/>
            <a:r>
              <a:rPr lang="en-US" sz="3200" dirty="0">
                <a:solidFill>
                  <a:schemeClr val="bg1"/>
                </a:solidFill>
                <a:latin typeface="Arial" panose="020B0604020202020204" pitchFamily="34" charset="0"/>
                <a:cs typeface="Arial" panose="020B0604020202020204" pitchFamily="34" charset="0"/>
              </a:rPr>
              <a:t>DISRUPTIONS OF INFORMATION FLOW BETWEEN THE 3 CENTERS AND MENTAL HEALTH ISSUES</a:t>
            </a:r>
          </a:p>
        </p:txBody>
      </p:sp>
      <p:sp>
        <p:nvSpPr>
          <p:cNvPr id="4" name="TextBox 3">
            <a:extLst>
              <a:ext uri="{FF2B5EF4-FFF2-40B4-BE49-F238E27FC236}">
                <a16:creationId xmlns:a16="http://schemas.microsoft.com/office/drawing/2014/main" id="{A55ADB54-114B-42BE-0A82-967C2EE10D8E}"/>
              </a:ext>
            </a:extLst>
          </p:cNvPr>
          <p:cNvSpPr txBox="1"/>
          <p:nvPr/>
        </p:nvSpPr>
        <p:spPr>
          <a:xfrm>
            <a:off x="1012699" y="2634913"/>
            <a:ext cx="10119360" cy="1465529"/>
          </a:xfrm>
          <a:prstGeom prst="rect">
            <a:avLst/>
          </a:prstGeom>
          <a:noFill/>
        </p:spPr>
        <p:txBody>
          <a:bodyPr wrap="square">
            <a:spAutoFit/>
          </a:bodyPr>
          <a:lstStyle/>
          <a:p>
            <a:pPr lvl="0" algn="ctr">
              <a:lnSpc>
                <a:spcPct val="107000"/>
              </a:lnSpc>
              <a:spcAft>
                <a:spcPts val="800"/>
              </a:spcAft>
              <a:buSzPts val="1000"/>
              <a:tabLst>
                <a:tab pos="457200" algn="l"/>
              </a:tabLst>
            </a:pPr>
            <a:r>
              <a:rPr lang="en-CA" sz="2400" kern="0" dirty="0">
                <a:effectLst/>
                <a:latin typeface="+mj-lt"/>
                <a:ea typeface="Times New Roman" panose="02020603050405020304" pitchFamily="18" charset="0"/>
                <a:cs typeface="Times New Roman" panose="02020603050405020304" pitchFamily="18" charset="0"/>
              </a:rPr>
              <a:t> SOMATIC ↔ EMOTIONAL ↔ COGNITIVE</a:t>
            </a:r>
          </a:p>
          <a:p>
            <a:pPr lvl="0" algn="ctr">
              <a:lnSpc>
                <a:spcPct val="107000"/>
              </a:lnSpc>
              <a:spcAft>
                <a:spcPts val="800"/>
              </a:spcAft>
              <a:buSzPts val="1000"/>
              <a:tabLst>
                <a:tab pos="457200" algn="l"/>
              </a:tabLst>
            </a:pPr>
            <a:endParaRPr lang="en-CA" sz="2400" kern="100" dirty="0">
              <a:effectLst/>
              <a:latin typeface="+mj-lt"/>
              <a:ea typeface="Aptos" panose="020B0004020202020204" pitchFamily="34" charset="0"/>
              <a:cs typeface="Times New Roman" panose="02020603050405020304" pitchFamily="18" charset="0"/>
            </a:endParaRPr>
          </a:p>
          <a:p>
            <a:pPr lvl="0" algn="ctr">
              <a:lnSpc>
                <a:spcPct val="107000"/>
              </a:lnSpc>
              <a:spcAft>
                <a:spcPts val="800"/>
              </a:spcAft>
              <a:buSzPts val="1000"/>
              <a:tabLst>
                <a:tab pos="457200" algn="l"/>
              </a:tabLst>
            </a:pPr>
            <a:r>
              <a:rPr lang="en-CA" sz="2400" kern="0" dirty="0">
                <a:effectLst/>
                <a:latin typeface="+mj-lt"/>
                <a:ea typeface="Times New Roman" panose="02020603050405020304" pitchFamily="18" charset="0"/>
                <a:cs typeface="Times New Roman" panose="02020603050405020304" pitchFamily="18" charset="0"/>
              </a:rPr>
              <a:t>“TRUE INFORMATION” VS “DISTORTED INFORMATION” FLOW</a:t>
            </a:r>
            <a:endParaRPr lang="en-CA" sz="2400" dirty="0"/>
          </a:p>
        </p:txBody>
      </p:sp>
      <p:sp>
        <p:nvSpPr>
          <p:cNvPr id="2" name="Slide Number Placeholder 1">
            <a:extLst>
              <a:ext uri="{FF2B5EF4-FFF2-40B4-BE49-F238E27FC236}">
                <a16:creationId xmlns:a16="http://schemas.microsoft.com/office/drawing/2014/main" id="{1F1494C5-A441-7771-8431-5E82466FB595}"/>
              </a:ext>
            </a:extLst>
          </p:cNvPr>
          <p:cNvSpPr>
            <a:spLocks noGrp="1"/>
          </p:cNvSpPr>
          <p:nvPr>
            <p:ph type="sldNum" sz="quarter" idx="12"/>
          </p:nvPr>
        </p:nvSpPr>
        <p:spPr/>
        <p:txBody>
          <a:bodyPr/>
          <a:lstStyle/>
          <a:p>
            <a:fld id="{5D13EBD4-6A3E-4AC0-8766-41B9CBCAB7E4}" type="slidenum">
              <a:rPr lang="en-CA" smtClean="0"/>
              <a:t>47</a:t>
            </a:fld>
            <a:endParaRPr lang="en-CA"/>
          </a:p>
        </p:txBody>
      </p:sp>
    </p:spTree>
    <p:extLst>
      <p:ext uri="{BB962C8B-B14F-4D97-AF65-F5344CB8AC3E}">
        <p14:creationId xmlns:p14="http://schemas.microsoft.com/office/powerpoint/2010/main" val="29394470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AAE50B-42C0-4590-9254-C224E49D9E23}"/>
              </a:ext>
            </a:extLst>
          </p:cNvPr>
          <p:cNvSpPr>
            <a:spLocks noGrp="1"/>
          </p:cNvSpPr>
          <p:nvPr>
            <p:ph type="title" idx="4294967295"/>
          </p:nvPr>
        </p:nvSpPr>
        <p:spPr>
          <a:xfrm>
            <a:off x="73025" y="0"/>
            <a:ext cx="11958637" cy="755650"/>
          </a:xfrm>
        </p:spPr>
        <p:txBody>
          <a:bodyPr>
            <a:normAutofit/>
          </a:bodyPr>
          <a:lstStyle/>
          <a:p>
            <a:r>
              <a:rPr lang="en-CA" sz="2400" dirty="0">
                <a:solidFill>
                  <a:schemeClr val="bg1"/>
                </a:solidFill>
              </a:rPr>
              <a:t>  Mental health ISSUES AS Disruptions in information BETWEEN THE 3 CENTERS</a:t>
            </a:r>
          </a:p>
        </p:txBody>
      </p:sp>
      <p:sp>
        <p:nvSpPr>
          <p:cNvPr id="5" name="Content Placeholder 4">
            <a:extLst>
              <a:ext uri="{FF2B5EF4-FFF2-40B4-BE49-F238E27FC236}">
                <a16:creationId xmlns:a16="http://schemas.microsoft.com/office/drawing/2014/main" id="{67E24C34-B17B-4ED8-9AC0-058733A73824}"/>
              </a:ext>
            </a:extLst>
          </p:cNvPr>
          <p:cNvSpPr>
            <a:spLocks noGrp="1"/>
          </p:cNvSpPr>
          <p:nvPr>
            <p:ph idx="4294967295"/>
          </p:nvPr>
        </p:nvSpPr>
        <p:spPr>
          <a:xfrm>
            <a:off x="73025" y="214195"/>
            <a:ext cx="12118975" cy="6891338"/>
          </a:xfrm>
        </p:spPr>
        <p:txBody>
          <a:bodyPr>
            <a:normAutofit/>
          </a:bodyPr>
          <a:lstStyle/>
          <a:p>
            <a:pPr marL="0" indent="0">
              <a:buNone/>
            </a:pPr>
            <a:endParaRPr lang="en-CA" sz="2400" dirty="0"/>
          </a:p>
          <a:p>
            <a:r>
              <a:rPr lang="en-CA" sz="2400" dirty="0">
                <a:latin typeface="Arial" panose="020B0604020202020204" pitchFamily="34" charset="0"/>
                <a:cs typeface="Arial" panose="020B0604020202020204" pitchFamily="34" charset="0"/>
              </a:rPr>
              <a:t>To review: the DMM describes three types of information related to the emotional, rational and somatic mind we just described.</a:t>
            </a:r>
          </a:p>
          <a:p>
            <a:r>
              <a:rPr lang="en-CA" sz="2400" dirty="0">
                <a:solidFill>
                  <a:schemeClr val="bg1"/>
                </a:solidFill>
                <a:latin typeface="Arial" panose="020B0604020202020204" pitchFamily="34" charset="0"/>
                <a:cs typeface="Arial" panose="020B0604020202020204" pitchFamily="34" charset="0"/>
              </a:rPr>
              <a:t>Somatic (visceral) information-  </a:t>
            </a:r>
            <a:r>
              <a:rPr lang="en-CA" sz="2400" dirty="0">
                <a:latin typeface="Arial" panose="020B0604020202020204" pitchFamily="34" charset="0"/>
                <a:cs typeface="Arial" panose="020B0604020202020204" pitchFamily="34" charset="0"/>
              </a:rPr>
              <a:t>refers to body or “gut feelings”, related to the different states of arousal (calm, fight/flight, freeze).</a:t>
            </a:r>
          </a:p>
          <a:p>
            <a:r>
              <a:rPr lang="en-CA" sz="2400" dirty="0">
                <a:solidFill>
                  <a:schemeClr val="bg1"/>
                </a:solidFill>
                <a:latin typeface="Arial" panose="020B0604020202020204" pitchFamily="34" charset="0"/>
                <a:cs typeface="Arial" panose="020B0604020202020204" pitchFamily="34" charset="0"/>
              </a:rPr>
              <a:t>Emotional information- </a:t>
            </a:r>
            <a:r>
              <a:rPr lang="en-CA" sz="2400" dirty="0">
                <a:latin typeface="Arial" panose="020B0604020202020204" pitchFamily="34" charset="0"/>
                <a:cs typeface="Arial" panose="020B0604020202020204" pitchFamily="34" charset="0"/>
              </a:rPr>
              <a:t>emotions are the integration of perceived body feelings coming from a person's state of arousal, (internal information), with information provided by the senses (external information.)</a:t>
            </a:r>
          </a:p>
          <a:p>
            <a:r>
              <a:rPr lang="en-CA" sz="2400" dirty="0">
                <a:solidFill>
                  <a:schemeClr val="bg1"/>
                </a:solidFill>
                <a:latin typeface="Arial" panose="020B0604020202020204" pitchFamily="34" charset="0"/>
                <a:cs typeface="Arial" panose="020B0604020202020204" pitchFamily="34" charset="0"/>
              </a:rPr>
              <a:t>Cognitive information- </a:t>
            </a:r>
            <a:r>
              <a:rPr lang="en-CA" sz="2400" dirty="0">
                <a:latin typeface="Arial" panose="020B0604020202020204" pitchFamily="34" charset="0"/>
                <a:cs typeface="Arial" panose="020B0604020202020204" pitchFamily="34" charset="0"/>
              </a:rPr>
              <a:t>the rational brain perceives information from the other two centers and adds a narrative or story to the emotional and somatic information.</a:t>
            </a:r>
          </a:p>
          <a:p>
            <a:endParaRPr lang="en-CA" dirty="0"/>
          </a:p>
        </p:txBody>
      </p:sp>
      <p:sp>
        <p:nvSpPr>
          <p:cNvPr id="2" name="Slide Number Placeholder 1">
            <a:extLst>
              <a:ext uri="{FF2B5EF4-FFF2-40B4-BE49-F238E27FC236}">
                <a16:creationId xmlns:a16="http://schemas.microsoft.com/office/drawing/2014/main" id="{3F3C55DA-CE1E-A733-188D-F9B6040F9A90}"/>
              </a:ext>
            </a:extLst>
          </p:cNvPr>
          <p:cNvSpPr>
            <a:spLocks noGrp="1"/>
          </p:cNvSpPr>
          <p:nvPr>
            <p:ph type="sldNum" sz="quarter" idx="12"/>
          </p:nvPr>
        </p:nvSpPr>
        <p:spPr/>
        <p:txBody>
          <a:bodyPr/>
          <a:lstStyle/>
          <a:p>
            <a:fld id="{5D13EBD4-6A3E-4AC0-8766-41B9CBCAB7E4}" type="slidenum">
              <a:rPr lang="en-CA" smtClean="0"/>
              <a:t>48</a:t>
            </a:fld>
            <a:endParaRPr lang="en-CA"/>
          </a:p>
        </p:txBody>
      </p:sp>
    </p:spTree>
    <p:extLst>
      <p:ext uri="{BB962C8B-B14F-4D97-AF65-F5344CB8AC3E}">
        <p14:creationId xmlns:p14="http://schemas.microsoft.com/office/powerpoint/2010/main" val="277239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8A09E7-9AEC-F6CB-92EB-E0495BE558C0}"/>
              </a:ext>
            </a:extLst>
          </p:cNvPr>
          <p:cNvSpPr txBox="1"/>
          <p:nvPr/>
        </p:nvSpPr>
        <p:spPr>
          <a:xfrm>
            <a:off x="19251" y="895149"/>
            <a:ext cx="12002702" cy="5447645"/>
          </a:xfrm>
          <a:prstGeom prst="rect">
            <a:avLst/>
          </a:prstGeom>
          <a:noFill/>
        </p:spPr>
        <p:txBody>
          <a:bodyPr wrap="square">
            <a:spAutoFit/>
          </a:bodyPr>
          <a:lstStyle/>
          <a:p>
            <a:pPr marL="342900" indent="-342900">
              <a:buFont typeface="Arial" panose="020B0604020202020204" pitchFamily="34" charset="0"/>
              <a:buChar char="•"/>
            </a:pPr>
            <a:r>
              <a:rPr lang="en-CA" sz="2200" dirty="0">
                <a:latin typeface="Arial" panose="020B0604020202020204" pitchFamily="34" charset="0"/>
                <a:cs typeface="Arial" panose="020B0604020202020204" pitchFamily="34" charset="0"/>
              </a:rPr>
              <a:t>Information is continuously exchanged between our three brain or information centers, but that exchange is deeply affected by attachment. This information exchange adapts in order to promote our survival.</a:t>
            </a:r>
          </a:p>
          <a:p>
            <a:pPr marL="342900" indent="-342900">
              <a:buFont typeface="Arial" panose="020B0604020202020204" pitchFamily="34" charset="0"/>
              <a:buChar char="•"/>
            </a:pPr>
            <a:r>
              <a:rPr lang="en-CA" sz="2200" dirty="0">
                <a:latin typeface="Arial" panose="020B0604020202020204" pitchFamily="34" charset="0"/>
                <a:cs typeface="Arial" panose="020B0604020202020204" pitchFamily="34" charset="0"/>
              </a:rPr>
              <a:t> In </a:t>
            </a:r>
            <a:r>
              <a:rPr lang="en-CA" sz="2200" dirty="0">
                <a:solidFill>
                  <a:schemeClr val="bg1"/>
                </a:solidFill>
                <a:latin typeface="Arial" panose="020B0604020202020204" pitchFamily="34" charset="0"/>
                <a:cs typeface="Arial" panose="020B0604020202020204" pitchFamily="34" charset="0"/>
              </a:rPr>
              <a:t>securely attached emotionally healthy people </a:t>
            </a:r>
            <a:r>
              <a:rPr lang="en-CA" sz="2200" dirty="0">
                <a:latin typeface="Arial" panose="020B0604020202020204" pitchFamily="34" charset="0"/>
                <a:cs typeface="Arial" panose="020B0604020202020204" pitchFamily="34" charset="0"/>
              </a:rPr>
              <a:t>there is a free unhindered exchange of information, or information flow, between the somatic, emotional, and rational minds.</a:t>
            </a:r>
          </a:p>
          <a:p>
            <a:pPr marL="342900" indent="-342900">
              <a:buFont typeface="Arial" panose="020B0604020202020204" pitchFamily="34" charset="0"/>
              <a:buChar char="•"/>
            </a:pPr>
            <a:r>
              <a:rPr lang="en-CA" sz="2200" dirty="0">
                <a:latin typeface="Arial" panose="020B0604020202020204" pitchFamily="34" charset="0"/>
                <a:cs typeface="Arial" panose="020B0604020202020204" pitchFamily="34" charset="0"/>
              </a:rPr>
              <a:t>This unhindered exchange is in DMM called </a:t>
            </a:r>
            <a:r>
              <a:rPr lang="en-CA" sz="2200" dirty="0">
                <a:solidFill>
                  <a:schemeClr val="bg1"/>
                </a:solidFill>
                <a:latin typeface="Arial" panose="020B0604020202020204" pitchFamily="34" charset="0"/>
                <a:cs typeface="Arial" panose="020B0604020202020204" pitchFamily="34" charset="0"/>
              </a:rPr>
              <a:t>true information. </a:t>
            </a:r>
            <a:r>
              <a:rPr lang="en-CA" sz="2200" dirty="0">
                <a:latin typeface="Arial" panose="020B0604020202020204" pitchFamily="34" charset="0"/>
                <a:cs typeface="Arial" panose="020B0604020202020204" pitchFamily="34" charset="0"/>
              </a:rPr>
              <a:t>True information is when somatic information is accurately integrated into emotional information which is accurately interpreted by cognitive narratives. This is a process of self-empathy, attunement, or of knowing what is happening inside of you. </a:t>
            </a:r>
          </a:p>
          <a:p>
            <a:pPr marL="342900" indent="-342900">
              <a:buFont typeface="Arial" panose="020B0604020202020204" pitchFamily="34" charset="0"/>
              <a:buChar char="•"/>
            </a:pPr>
            <a:r>
              <a:rPr lang="en-CA" sz="2200" dirty="0">
                <a:latin typeface="Arial" panose="020B0604020202020204" pitchFamily="34" charset="0"/>
                <a:cs typeface="Arial" panose="020B0604020202020204" pitchFamily="34" charset="0"/>
              </a:rPr>
              <a:t>This true information free flow happens in securely attached children who have attuned and responsive parents. The parents are attuned and responsive to the whole child or to what is happening in their somatic, emotional, and cognitive centers. This attunement then teaches the child, by example, to become self-attuned to those centers as well. </a:t>
            </a:r>
          </a:p>
          <a:p>
            <a:pPr marL="285750" indent="-285750">
              <a:buFont typeface="Arial" panose="020B0604020202020204" pitchFamily="34" charset="0"/>
              <a:buChar char="•"/>
            </a:pPr>
            <a:r>
              <a:rPr lang="en-CA" sz="2200" dirty="0">
                <a:latin typeface="Arial" panose="020B0604020202020204" pitchFamily="34" charset="0"/>
                <a:cs typeface="Arial" panose="020B0604020202020204" pitchFamily="34" charset="0"/>
              </a:rPr>
              <a:t>Securely attached people are aware or attuned to their somatic states. (fight/flight, calm/alert and freeze)</a:t>
            </a:r>
          </a:p>
          <a:p>
            <a:endParaRPr lang="en-CA" dirty="0"/>
          </a:p>
        </p:txBody>
      </p:sp>
      <p:sp>
        <p:nvSpPr>
          <p:cNvPr id="4" name="TextBox 3">
            <a:extLst>
              <a:ext uri="{FF2B5EF4-FFF2-40B4-BE49-F238E27FC236}">
                <a16:creationId xmlns:a16="http://schemas.microsoft.com/office/drawing/2014/main" id="{8170A760-E1BD-2BE6-5422-DB55FF85AE5E}"/>
              </a:ext>
            </a:extLst>
          </p:cNvPr>
          <p:cNvSpPr txBox="1"/>
          <p:nvPr/>
        </p:nvSpPr>
        <p:spPr>
          <a:xfrm>
            <a:off x="115504" y="0"/>
            <a:ext cx="12002702" cy="461665"/>
          </a:xfrm>
          <a:prstGeom prst="rect">
            <a:avLst/>
          </a:prstGeom>
          <a:noFill/>
        </p:spPr>
        <p:txBody>
          <a:bodyPr wrap="square">
            <a:spAutoFit/>
          </a:bodyPr>
          <a:lstStyle/>
          <a:p>
            <a:r>
              <a:rPr lang="en-CA" sz="2400" dirty="0">
                <a:solidFill>
                  <a:schemeClr val="bg1"/>
                </a:solidFill>
                <a:latin typeface="Arial" panose="020B0604020202020204" pitchFamily="34" charset="0"/>
                <a:cs typeface="Arial" panose="020B0604020202020204" pitchFamily="34" charset="0"/>
              </a:rPr>
              <a:t>INFORMATION EXCHAGE BETWEEN THE 3 CENTERS IN SECURE ATTACHMENT</a:t>
            </a:r>
            <a:endParaRPr lang="en-CA" sz="2400" dirty="0"/>
          </a:p>
        </p:txBody>
      </p:sp>
      <p:sp>
        <p:nvSpPr>
          <p:cNvPr id="2" name="Slide Number Placeholder 1">
            <a:extLst>
              <a:ext uri="{FF2B5EF4-FFF2-40B4-BE49-F238E27FC236}">
                <a16:creationId xmlns:a16="http://schemas.microsoft.com/office/drawing/2014/main" id="{56388918-374A-730E-FE2F-4610E351A0BB}"/>
              </a:ext>
            </a:extLst>
          </p:cNvPr>
          <p:cNvSpPr>
            <a:spLocks noGrp="1"/>
          </p:cNvSpPr>
          <p:nvPr>
            <p:ph type="sldNum" sz="quarter" idx="12"/>
          </p:nvPr>
        </p:nvSpPr>
        <p:spPr/>
        <p:txBody>
          <a:bodyPr/>
          <a:lstStyle/>
          <a:p>
            <a:fld id="{5D13EBD4-6A3E-4AC0-8766-41B9CBCAB7E4}" type="slidenum">
              <a:rPr lang="en-CA" smtClean="0"/>
              <a:t>49</a:t>
            </a:fld>
            <a:endParaRPr lang="en-CA"/>
          </a:p>
        </p:txBody>
      </p:sp>
    </p:spTree>
    <p:extLst>
      <p:ext uri="{BB962C8B-B14F-4D97-AF65-F5344CB8AC3E}">
        <p14:creationId xmlns:p14="http://schemas.microsoft.com/office/powerpoint/2010/main" val="1796141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F91BC83-91E0-4D56-B49C-DF4925F2CE51}"/>
              </a:ext>
            </a:extLst>
          </p:cNvPr>
          <p:cNvSpPr>
            <a:spLocks noGrp="1"/>
          </p:cNvSpPr>
          <p:nvPr>
            <p:ph type="body" idx="4294967295"/>
          </p:nvPr>
        </p:nvSpPr>
        <p:spPr>
          <a:xfrm>
            <a:off x="1057358" y="603361"/>
            <a:ext cx="1973179" cy="565150"/>
          </a:xfrm>
        </p:spPr>
        <p:txBody>
          <a:bodyPr>
            <a:normAutofit/>
          </a:bodyPr>
          <a:lstStyle/>
          <a:p>
            <a:pPr marL="0" indent="0">
              <a:buNone/>
            </a:pPr>
            <a:r>
              <a:rPr lang="en-CA" sz="1800" b="0" dirty="0"/>
              <a:t>    </a:t>
            </a:r>
            <a:r>
              <a:rPr lang="en-CA" sz="1600" b="0" dirty="0"/>
              <a:t>CRISIS RISK</a:t>
            </a:r>
          </a:p>
        </p:txBody>
      </p:sp>
      <p:pic>
        <p:nvPicPr>
          <p:cNvPr id="5" name="Content Placeholder 4">
            <a:extLst>
              <a:ext uri="{FF2B5EF4-FFF2-40B4-BE49-F238E27FC236}">
                <a16:creationId xmlns:a16="http://schemas.microsoft.com/office/drawing/2014/main" id="{5B9C4A2B-6E6B-457C-925B-8FF29D93B560}"/>
              </a:ext>
            </a:extLst>
          </p:cNvPr>
          <p:cNvPicPr>
            <a:picLocks noGrp="1" noChangeAspect="1"/>
          </p:cNvPicPr>
          <p:nvPr>
            <p:ph sz="half" idx="4294967295"/>
          </p:nvPr>
        </p:nvPicPr>
        <p:blipFill>
          <a:blip r:embed="rId2"/>
          <a:stretch>
            <a:fillRect/>
          </a:stretch>
        </p:blipFill>
        <p:spPr>
          <a:xfrm>
            <a:off x="439608" y="995827"/>
            <a:ext cx="3250721" cy="1763849"/>
          </a:xfrm>
          <a:prstGeom prst="rect">
            <a:avLst/>
          </a:prstGeom>
        </p:spPr>
      </p:pic>
      <p:sp>
        <p:nvSpPr>
          <p:cNvPr id="10" name="Text Placeholder 9">
            <a:extLst>
              <a:ext uri="{FF2B5EF4-FFF2-40B4-BE49-F238E27FC236}">
                <a16:creationId xmlns:a16="http://schemas.microsoft.com/office/drawing/2014/main" id="{35965CB7-0C1D-4980-B028-D3A415CAECAF}"/>
              </a:ext>
            </a:extLst>
          </p:cNvPr>
          <p:cNvSpPr>
            <a:spLocks noGrp="1"/>
          </p:cNvSpPr>
          <p:nvPr>
            <p:ph type="body" sz="quarter" idx="4294967295"/>
          </p:nvPr>
        </p:nvSpPr>
        <p:spPr>
          <a:xfrm>
            <a:off x="1003312" y="2870472"/>
            <a:ext cx="2905125" cy="338555"/>
          </a:xfrm>
        </p:spPr>
        <p:txBody>
          <a:bodyPr>
            <a:normAutofit/>
          </a:bodyPr>
          <a:lstStyle/>
          <a:p>
            <a:pPr marL="0" indent="0">
              <a:buNone/>
            </a:pPr>
            <a:r>
              <a:rPr lang="en-CA" sz="1600" b="0" dirty="0"/>
              <a:t>ENERGY RESERVES</a:t>
            </a:r>
          </a:p>
        </p:txBody>
      </p:sp>
      <p:sp>
        <p:nvSpPr>
          <p:cNvPr id="2" name="Title 1">
            <a:extLst>
              <a:ext uri="{FF2B5EF4-FFF2-40B4-BE49-F238E27FC236}">
                <a16:creationId xmlns:a16="http://schemas.microsoft.com/office/drawing/2014/main" id="{64C7542B-4591-418D-80B1-C3621AEAD4A3}"/>
              </a:ext>
            </a:extLst>
          </p:cNvPr>
          <p:cNvSpPr>
            <a:spLocks noGrp="1"/>
          </p:cNvSpPr>
          <p:nvPr>
            <p:ph type="title" idx="4294967295"/>
          </p:nvPr>
        </p:nvSpPr>
        <p:spPr>
          <a:xfrm>
            <a:off x="0" y="-115838"/>
            <a:ext cx="7523128" cy="1000869"/>
          </a:xfrm>
        </p:spPr>
        <p:txBody>
          <a:bodyPr>
            <a:normAutofit/>
          </a:bodyPr>
          <a:lstStyle/>
          <a:p>
            <a:pPr algn="ctr"/>
            <a:r>
              <a:rPr lang="en-CA" sz="2000" dirty="0">
                <a:solidFill>
                  <a:schemeClr val="bg1"/>
                </a:solidFill>
              </a:rPr>
              <a:t>Check in regularly with your Personal dashboard                </a:t>
            </a:r>
            <a:endParaRPr lang="en-CA" sz="2000" dirty="0">
              <a:solidFill>
                <a:schemeClr val="bg1"/>
              </a:solidFill>
              <a:latin typeface="+mn-lt"/>
            </a:endParaRPr>
          </a:p>
        </p:txBody>
      </p:sp>
      <p:pic>
        <p:nvPicPr>
          <p:cNvPr id="18" name="Content Placeholder 17">
            <a:extLst>
              <a:ext uri="{FF2B5EF4-FFF2-40B4-BE49-F238E27FC236}">
                <a16:creationId xmlns:a16="http://schemas.microsoft.com/office/drawing/2014/main" id="{B21F4047-060B-493B-AB29-EB6B15D4353E}"/>
              </a:ext>
            </a:extLst>
          </p:cNvPr>
          <p:cNvPicPr>
            <a:picLocks noGrp="1"/>
          </p:cNvPicPr>
          <p:nvPr>
            <p:ph sz="quarter" idx="4294967295"/>
          </p:nvPr>
        </p:nvPicPr>
        <p:blipFill>
          <a:blip r:embed="rId3" r:link="rId4">
            <a:extLst>
              <a:ext uri="{28A0092B-C50C-407E-A947-70E740481C1C}">
                <a14:useLocalDpi xmlns:a14="http://schemas.microsoft.com/office/drawing/2010/main" val="0"/>
              </a:ext>
            </a:extLst>
          </a:blip>
          <a:srcRect/>
          <a:stretch>
            <a:fillRect/>
          </a:stretch>
        </p:blipFill>
        <p:spPr bwMode="auto">
          <a:xfrm>
            <a:off x="422899" y="3208559"/>
            <a:ext cx="3242095" cy="1692955"/>
          </a:xfrm>
          <a:prstGeom prst="rect">
            <a:avLst/>
          </a:prstGeom>
          <a:noFill/>
          <a:ln>
            <a:noFill/>
          </a:ln>
        </p:spPr>
      </p:pic>
      <p:pic>
        <p:nvPicPr>
          <p:cNvPr id="11" name="Picture 10" descr="A picture containing text, device, gauge, meter&#10;&#10;Description automatically generated">
            <a:extLst>
              <a:ext uri="{FF2B5EF4-FFF2-40B4-BE49-F238E27FC236}">
                <a16:creationId xmlns:a16="http://schemas.microsoft.com/office/drawing/2014/main" id="{2468C70B-C883-487B-A2C8-8C63C331E2B6}"/>
              </a:ext>
            </a:extLst>
          </p:cNvPr>
          <p:cNvPicPr>
            <a:picLocks noChangeAspect="1"/>
          </p:cNvPicPr>
          <p:nvPr/>
        </p:nvPicPr>
        <p:blipFill>
          <a:blip r:embed="rId5"/>
          <a:stretch>
            <a:fillRect/>
          </a:stretch>
        </p:blipFill>
        <p:spPr>
          <a:xfrm>
            <a:off x="4186541" y="995827"/>
            <a:ext cx="3194694" cy="1763849"/>
          </a:xfrm>
          <a:prstGeom prst="rect">
            <a:avLst/>
          </a:prstGeom>
        </p:spPr>
      </p:pic>
      <p:sp>
        <p:nvSpPr>
          <p:cNvPr id="9" name="TextBox 8">
            <a:extLst>
              <a:ext uri="{FF2B5EF4-FFF2-40B4-BE49-F238E27FC236}">
                <a16:creationId xmlns:a16="http://schemas.microsoft.com/office/drawing/2014/main" id="{6C1C22E4-2EFB-7F5B-664D-860604C8E71D}"/>
              </a:ext>
            </a:extLst>
          </p:cNvPr>
          <p:cNvSpPr txBox="1"/>
          <p:nvPr/>
        </p:nvSpPr>
        <p:spPr>
          <a:xfrm>
            <a:off x="4548232" y="601875"/>
            <a:ext cx="3095536" cy="338554"/>
          </a:xfrm>
          <a:prstGeom prst="rect">
            <a:avLst/>
          </a:prstGeom>
          <a:noFill/>
        </p:spPr>
        <p:txBody>
          <a:bodyPr wrap="square">
            <a:spAutoFit/>
          </a:bodyPr>
          <a:lstStyle/>
          <a:p>
            <a:r>
              <a:rPr lang="en-CA" sz="1600" dirty="0"/>
              <a:t>WINDOW OF TOLERANCE</a:t>
            </a:r>
          </a:p>
        </p:txBody>
      </p:sp>
      <p:sp>
        <p:nvSpPr>
          <p:cNvPr id="13" name="TextBox 12">
            <a:extLst>
              <a:ext uri="{FF2B5EF4-FFF2-40B4-BE49-F238E27FC236}">
                <a16:creationId xmlns:a16="http://schemas.microsoft.com/office/drawing/2014/main" id="{6656713A-3AE6-D08A-EBD9-54FCEAD86C8F}"/>
              </a:ext>
            </a:extLst>
          </p:cNvPr>
          <p:cNvSpPr txBox="1"/>
          <p:nvPr/>
        </p:nvSpPr>
        <p:spPr>
          <a:xfrm>
            <a:off x="8808133" y="603361"/>
            <a:ext cx="2905125" cy="369332"/>
          </a:xfrm>
          <a:prstGeom prst="rect">
            <a:avLst/>
          </a:prstGeom>
          <a:noFill/>
        </p:spPr>
        <p:txBody>
          <a:bodyPr wrap="square">
            <a:spAutoFit/>
          </a:bodyPr>
          <a:lstStyle/>
          <a:p>
            <a:pPr algn="ctr"/>
            <a:endParaRPr lang="en-CA" dirty="0"/>
          </a:p>
        </p:txBody>
      </p:sp>
      <p:sp>
        <p:nvSpPr>
          <p:cNvPr id="14" name="TextBox 13">
            <a:extLst>
              <a:ext uri="{FF2B5EF4-FFF2-40B4-BE49-F238E27FC236}">
                <a16:creationId xmlns:a16="http://schemas.microsoft.com/office/drawing/2014/main" id="{0A57B957-D4CF-7C90-6B0B-FABAE201F352}"/>
              </a:ext>
            </a:extLst>
          </p:cNvPr>
          <p:cNvSpPr txBox="1"/>
          <p:nvPr/>
        </p:nvSpPr>
        <p:spPr>
          <a:xfrm>
            <a:off x="7659339" y="388329"/>
            <a:ext cx="4500538" cy="6217087"/>
          </a:xfrm>
          <a:prstGeom prst="rect">
            <a:avLst/>
          </a:prstGeom>
          <a:noFill/>
        </p:spPr>
        <p:txBody>
          <a:bodyPr wrap="square">
            <a:spAutoFit/>
          </a:bodyPr>
          <a:lstStyle/>
          <a:p>
            <a:r>
              <a:rPr lang="en-CA" dirty="0"/>
              <a:t>Spend a few moments checking in with yourself by asking:</a:t>
            </a:r>
          </a:p>
          <a:p>
            <a:endParaRPr lang="en-CA" dirty="0"/>
          </a:p>
          <a:p>
            <a:r>
              <a:rPr lang="en-CA" dirty="0">
                <a:solidFill>
                  <a:schemeClr val="bg1"/>
                </a:solidFill>
              </a:rPr>
              <a:t>1)</a:t>
            </a:r>
            <a:r>
              <a:rPr lang="en-CA" dirty="0"/>
              <a:t>What is the current risk that I’ll experience a state of crisis ?</a:t>
            </a:r>
          </a:p>
          <a:p>
            <a:pPr marL="342900" indent="-342900">
              <a:buAutoNum type="alphaLcParenR"/>
            </a:pPr>
            <a:r>
              <a:rPr lang="en-CA" dirty="0"/>
              <a:t>Low b) Moderate c) high d) very high e) extreme</a:t>
            </a:r>
          </a:p>
          <a:p>
            <a:pPr marL="342900" indent="-342900">
              <a:buAutoNum type="alphaLcParenR"/>
            </a:pPr>
            <a:endParaRPr lang="en-CA" dirty="0"/>
          </a:p>
          <a:p>
            <a:r>
              <a:rPr lang="en-CA" dirty="0">
                <a:solidFill>
                  <a:schemeClr val="bg1"/>
                </a:solidFill>
              </a:rPr>
              <a:t>2) </a:t>
            </a:r>
            <a:r>
              <a:rPr lang="en-CA" dirty="0"/>
              <a:t>Am I in the window of tolerance?</a:t>
            </a:r>
          </a:p>
          <a:p>
            <a:r>
              <a:rPr lang="en-CA" dirty="0"/>
              <a:t>a) Yes  b) I’m a little outside c) very outside</a:t>
            </a:r>
          </a:p>
          <a:p>
            <a:endParaRPr lang="en-CA" dirty="0"/>
          </a:p>
          <a:p>
            <a:r>
              <a:rPr lang="en-CA" dirty="0">
                <a:solidFill>
                  <a:schemeClr val="bg1"/>
                </a:solidFill>
              </a:rPr>
              <a:t>3) </a:t>
            </a:r>
            <a:r>
              <a:rPr lang="en-CA" dirty="0"/>
              <a:t>Where is my energy tank right now?</a:t>
            </a:r>
          </a:p>
          <a:p>
            <a:pPr marL="457200" indent="-457200">
              <a:buAutoNum type="alphaLcParenR"/>
            </a:pPr>
            <a:r>
              <a:rPr lang="en-CA" dirty="0"/>
              <a:t>Full b) ¾ c) ½ d) near empty</a:t>
            </a:r>
          </a:p>
          <a:p>
            <a:pPr marL="457200" indent="-457200">
              <a:buAutoNum type="alphaLcParenR"/>
            </a:pPr>
            <a:endParaRPr lang="en-CA" dirty="0"/>
          </a:p>
          <a:p>
            <a:r>
              <a:rPr lang="en-CA" dirty="0">
                <a:solidFill>
                  <a:schemeClr val="bg1"/>
                </a:solidFill>
              </a:rPr>
              <a:t>4) </a:t>
            </a:r>
            <a:r>
              <a:rPr lang="en-CA" dirty="0"/>
              <a:t>Have I been tracking my targets using the holes diary card ? how would I rate my targets right now?</a:t>
            </a:r>
          </a:p>
          <a:p>
            <a:endParaRPr lang="en-CA" dirty="0"/>
          </a:p>
          <a:p>
            <a:r>
              <a:rPr lang="en-CA" dirty="0">
                <a:solidFill>
                  <a:schemeClr val="bg1"/>
                </a:solidFill>
              </a:rPr>
              <a:t>5) </a:t>
            </a:r>
            <a:r>
              <a:rPr lang="en-CA" dirty="0"/>
              <a:t>How well am I focusing on what I’m doing. (for example, the course)  </a:t>
            </a:r>
          </a:p>
          <a:p>
            <a:pPr marL="342900" indent="-342900">
              <a:buAutoNum type="alphaLcParenR"/>
            </a:pPr>
            <a:endParaRPr lang="en-CA" sz="2000" dirty="0"/>
          </a:p>
          <a:p>
            <a:endParaRPr lang="en-CA" dirty="0"/>
          </a:p>
        </p:txBody>
      </p:sp>
      <p:sp>
        <p:nvSpPr>
          <p:cNvPr id="17" name="TextBox 16">
            <a:extLst>
              <a:ext uri="{FF2B5EF4-FFF2-40B4-BE49-F238E27FC236}">
                <a16:creationId xmlns:a16="http://schemas.microsoft.com/office/drawing/2014/main" id="{A0952846-C81F-53E6-4612-60BCEAC1B84B}"/>
              </a:ext>
            </a:extLst>
          </p:cNvPr>
          <p:cNvSpPr txBox="1"/>
          <p:nvPr/>
        </p:nvSpPr>
        <p:spPr>
          <a:xfrm>
            <a:off x="4716610" y="2815074"/>
            <a:ext cx="2314327" cy="338554"/>
          </a:xfrm>
          <a:prstGeom prst="rect">
            <a:avLst/>
          </a:prstGeom>
          <a:noFill/>
        </p:spPr>
        <p:txBody>
          <a:bodyPr wrap="square">
            <a:spAutoFit/>
          </a:bodyPr>
          <a:lstStyle/>
          <a:p>
            <a:r>
              <a:rPr lang="en-US" sz="1600" dirty="0"/>
              <a:t>R</a:t>
            </a:r>
            <a:r>
              <a:rPr lang="en-CA" sz="1600" dirty="0"/>
              <a:t>ATING MY TARGETS</a:t>
            </a:r>
          </a:p>
        </p:txBody>
      </p:sp>
      <p:pic>
        <p:nvPicPr>
          <p:cNvPr id="3" name="Picture 2">
            <a:extLst>
              <a:ext uri="{FF2B5EF4-FFF2-40B4-BE49-F238E27FC236}">
                <a16:creationId xmlns:a16="http://schemas.microsoft.com/office/drawing/2014/main" id="{07A63FD9-A676-BE60-30FE-3B3773FC10EA}"/>
              </a:ext>
            </a:extLst>
          </p:cNvPr>
          <p:cNvPicPr/>
          <p:nvPr/>
        </p:nvPicPr>
        <p:blipFill>
          <a:blip r:embed="rId6" r:link="rId7">
            <a:extLst>
              <a:ext uri="{28A0092B-C50C-407E-A947-70E740481C1C}">
                <a14:useLocalDpi xmlns:a14="http://schemas.microsoft.com/office/drawing/2010/main" val="0"/>
              </a:ext>
            </a:extLst>
          </a:blip>
          <a:stretch>
            <a:fillRect/>
          </a:stretch>
        </p:blipFill>
        <p:spPr bwMode="auto">
          <a:xfrm>
            <a:off x="4186541" y="3196486"/>
            <a:ext cx="3250721" cy="1692955"/>
          </a:xfrm>
          <a:prstGeom prst="rect">
            <a:avLst/>
          </a:prstGeom>
          <a:noFill/>
        </p:spPr>
      </p:pic>
      <p:sp>
        <p:nvSpPr>
          <p:cNvPr id="4" name="Slide Number Placeholder 3">
            <a:extLst>
              <a:ext uri="{FF2B5EF4-FFF2-40B4-BE49-F238E27FC236}">
                <a16:creationId xmlns:a16="http://schemas.microsoft.com/office/drawing/2014/main" id="{3B3EBB2C-BEDC-A24F-6BBA-E14B1273A1C8}"/>
              </a:ext>
            </a:extLst>
          </p:cNvPr>
          <p:cNvSpPr>
            <a:spLocks noGrp="1"/>
          </p:cNvSpPr>
          <p:nvPr>
            <p:ph type="sldNum" sz="quarter" idx="12"/>
          </p:nvPr>
        </p:nvSpPr>
        <p:spPr/>
        <p:txBody>
          <a:bodyPr/>
          <a:lstStyle/>
          <a:p>
            <a:fld id="{F48A3050-3C4F-4E17-905D-E7C5B5406460}" type="slidenum">
              <a:rPr lang="en-CA" smtClean="0"/>
              <a:t>5</a:t>
            </a:fld>
            <a:endParaRPr lang="en-CA"/>
          </a:p>
        </p:txBody>
      </p:sp>
      <p:pic>
        <p:nvPicPr>
          <p:cNvPr id="7" name="Picture 6">
            <a:extLst>
              <a:ext uri="{FF2B5EF4-FFF2-40B4-BE49-F238E27FC236}">
                <a16:creationId xmlns:a16="http://schemas.microsoft.com/office/drawing/2014/main" id="{FF2A5F93-253E-3476-973D-671E2C97A3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02381" y="5338324"/>
            <a:ext cx="3281507" cy="1478357"/>
          </a:xfrm>
          <a:prstGeom prst="rect">
            <a:avLst/>
          </a:prstGeom>
        </p:spPr>
      </p:pic>
      <p:sp>
        <p:nvSpPr>
          <p:cNvPr id="12" name="TextBox 11">
            <a:extLst>
              <a:ext uri="{FF2B5EF4-FFF2-40B4-BE49-F238E27FC236}">
                <a16:creationId xmlns:a16="http://schemas.microsoft.com/office/drawing/2014/main" id="{09D55D97-5F5F-CFAE-C92C-BF4DAEA6B3F3}"/>
              </a:ext>
            </a:extLst>
          </p:cNvPr>
          <p:cNvSpPr txBox="1"/>
          <p:nvPr/>
        </p:nvSpPr>
        <p:spPr>
          <a:xfrm>
            <a:off x="3103606" y="4981065"/>
            <a:ext cx="2514600" cy="338554"/>
          </a:xfrm>
          <a:prstGeom prst="rect">
            <a:avLst/>
          </a:prstGeom>
          <a:noFill/>
        </p:spPr>
        <p:txBody>
          <a:bodyPr wrap="square">
            <a:spAutoFit/>
          </a:bodyPr>
          <a:lstStyle/>
          <a:p>
            <a:r>
              <a:rPr lang="en-US" sz="1600" dirty="0"/>
              <a:t>ATTENTION METER</a:t>
            </a:r>
            <a:endParaRPr lang="en-CA" sz="1600" dirty="0"/>
          </a:p>
        </p:txBody>
      </p:sp>
      <p:sp>
        <p:nvSpPr>
          <p:cNvPr id="16" name="TextBox 15">
            <a:extLst>
              <a:ext uri="{FF2B5EF4-FFF2-40B4-BE49-F238E27FC236}">
                <a16:creationId xmlns:a16="http://schemas.microsoft.com/office/drawing/2014/main" id="{F2FD4A89-38C1-4DD7-5619-EA9864BBCBE0}"/>
              </a:ext>
            </a:extLst>
          </p:cNvPr>
          <p:cNvSpPr txBox="1"/>
          <p:nvPr/>
        </p:nvSpPr>
        <p:spPr>
          <a:xfrm>
            <a:off x="2885687" y="5347889"/>
            <a:ext cx="6133070" cy="369332"/>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 attention I’m paying</a:t>
            </a:r>
            <a:endParaRPr lang="en-CA" dirty="0">
              <a:solidFill>
                <a:schemeClr val="bg1"/>
              </a:solidFill>
            </a:endParaRPr>
          </a:p>
        </p:txBody>
      </p:sp>
      <p:sp>
        <p:nvSpPr>
          <p:cNvPr id="20" name="TextBox 19">
            <a:extLst>
              <a:ext uri="{FF2B5EF4-FFF2-40B4-BE49-F238E27FC236}">
                <a16:creationId xmlns:a16="http://schemas.microsoft.com/office/drawing/2014/main" id="{61A24372-0E9F-A335-F8FB-742A3A4DFECA}"/>
              </a:ext>
            </a:extLst>
          </p:cNvPr>
          <p:cNvSpPr txBox="1"/>
          <p:nvPr/>
        </p:nvSpPr>
        <p:spPr>
          <a:xfrm>
            <a:off x="2959444" y="6399473"/>
            <a:ext cx="6133070" cy="369332"/>
          </a:xfrm>
          <a:prstGeom prst="rect">
            <a:avLst/>
          </a:prstGeom>
          <a:noFill/>
        </p:spPr>
        <p:txBody>
          <a:bodyPr wrap="square">
            <a:spAutoFit/>
          </a:bodyPr>
          <a:lstStyle/>
          <a:p>
            <a:r>
              <a:rPr lang="en-US" sz="1800" dirty="0">
                <a:solidFill>
                  <a:schemeClr val="bg1"/>
                </a:solidFill>
                <a:latin typeface="Arial" panose="020B0604020202020204" pitchFamily="34" charset="0"/>
                <a:cs typeface="Arial" panose="020B0604020202020204" pitchFamily="34" charset="0"/>
              </a:rPr>
              <a:t>100</a:t>
            </a:r>
            <a:endParaRPr lang="en-CA" dirty="0"/>
          </a:p>
        </p:txBody>
      </p:sp>
      <p:sp>
        <p:nvSpPr>
          <p:cNvPr id="22" name="TextBox 21">
            <a:extLst>
              <a:ext uri="{FF2B5EF4-FFF2-40B4-BE49-F238E27FC236}">
                <a16:creationId xmlns:a16="http://schemas.microsoft.com/office/drawing/2014/main" id="{865FCAC4-7291-40A3-E501-B8EEFE4C76D2}"/>
              </a:ext>
            </a:extLst>
          </p:cNvPr>
          <p:cNvSpPr txBox="1"/>
          <p:nvPr/>
        </p:nvSpPr>
        <p:spPr>
          <a:xfrm>
            <a:off x="4862384" y="6422854"/>
            <a:ext cx="6133070" cy="369332"/>
          </a:xfrm>
          <a:prstGeom prst="rect">
            <a:avLst/>
          </a:prstGeom>
          <a:noFill/>
        </p:spPr>
        <p:txBody>
          <a:bodyPr wrap="square">
            <a:spAutoFit/>
          </a:bodyPr>
          <a:lstStyle/>
          <a:p>
            <a:r>
              <a:rPr lang="en-US" sz="1800" dirty="0">
                <a:solidFill>
                  <a:schemeClr val="bg1"/>
                </a:solidFill>
                <a:latin typeface="Arial" panose="020B0604020202020204" pitchFamily="34" charset="0"/>
                <a:cs typeface="Arial" panose="020B0604020202020204" pitchFamily="34" charset="0"/>
              </a:rPr>
              <a:t> 0</a:t>
            </a:r>
            <a:endParaRPr lang="en-CA" dirty="0"/>
          </a:p>
        </p:txBody>
      </p:sp>
    </p:spTree>
    <p:extLst>
      <p:ext uri="{BB962C8B-B14F-4D97-AF65-F5344CB8AC3E}">
        <p14:creationId xmlns:p14="http://schemas.microsoft.com/office/powerpoint/2010/main" val="2809312734"/>
      </p:ext>
    </p:extLst>
  </p:cSld>
  <p:clrMapOvr>
    <a:masterClrMapping/>
  </p:clrMapOvr>
  <mc:AlternateContent xmlns:mc="http://schemas.openxmlformats.org/markup-compatibility/2006" xmlns:p14="http://schemas.microsoft.com/office/powerpoint/2010/main">
    <mc:Choice Requires="p14">
      <p:transition spd="med" p14:dur="700" advTm="87897">
        <p:fade/>
      </p:transition>
    </mc:Choice>
    <mc:Fallback xmlns="">
      <p:transition spd="med" advTm="8789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build="p"/>
      <p:bldP spid="9" grpId="0"/>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4F7B3BB-6AEC-2C2A-817A-E2A90933B05E}"/>
              </a:ext>
            </a:extLst>
          </p:cNvPr>
          <p:cNvSpPr txBox="1"/>
          <p:nvPr/>
        </p:nvSpPr>
        <p:spPr>
          <a:xfrm>
            <a:off x="134112" y="713586"/>
            <a:ext cx="11923776" cy="5632311"/>
          </a:xfrm>
          <a:prstGeom prst="rect">
            <a:avLst/>
          </a:prstGeom>
          <a:noFill/>
        </p:spPr>
        <p:txBody>
          <a:bodyPr wrap="square">
            <a:spAutoFit/>
          </a:bodyPr>
          <a:lstStyle/>
          <a:p>
            <a:pPr marL="342900" indent="-342900">
              <a:buFont typeface="Arial" panose="020B0604020202020204" pitchFamily="34" charset="0"/>
              <a:buChar char="•"/>
            </a:pPr>
            <a:r>
              <a:rPr lang="en-CA" sz="2000" dirty="0">
                <a:latin typeface="Arial" panose="020B0604020202020204" pitchFamily="34" charset="0"/>
                <a:cs typeface="Arial" panose="020B0604020202020204" pitchFamily="34" charset="0"/>
              </a:rPr>
              <a:t>In </a:t>
            </a:r>
            <a:r>
              <a:rPr lang="en-CA" sz="2000" dirty="0">
                <a:solidFill>
                  <a:schemeClr val="bg1"/>
                </a:solidFill>
                <a:latin typeface="Arial" panose="020B0604020202020204" pitchFamily="34" charset="0"/>
                <a:cs typeface="Arial" panose="020B0604020202020204" pitchFamily="34" charset="0"/>
              </a:rPr>
              <a:t>insecurely attached people</a:t>
            </a:r>
            <a:r>
              <a:rPr lang="en-CA" sz="2000" dirty="0">
                <a:latin typeface="Arial" panose="020B0604020202020204" pitchFamily="34" charset="0"/>
                <a:cs typeface="Arial" panose="020B0604020202020204" pitchFamily="34" charset="0"/>
              </a:rPr>
              <a:t>, in order to maintain some form of attachment to the parental figure, which is necessary for survival, the information exchanged between the somatic, emotional, and cognitive levels is unconsciously distorted. This distortion is an adaptation that tries to maintain attachment in unfavourable circumstances.</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 In order to preserve attachment and survive, the person has to unconsciously transform information by </a:t>
            </a:r>
            <a:r>
              <a:rPr lang="en-CA" sz="2000" dirty="0">
                <a:solidFill>
                  <a:schemeClr val="bg1"/>
                </a:solidFill>
                <a:latin typeface="Arial" panose="020B0604020202020204" pitchFamily="34" charset="0"/>
                <a:cs typeface="Arial" panose="020B0604020202020204" pitchFamily="34" charset="0"/>
              </a:rPr>
              <a:t>minimizing, denying, falsifying, omitting , or creating a delusional “reality”.</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This happens in children and adults whose attachment figures are not optimally attuned and responsive.  These people don’t accurately integrate somatic information into emotions or correctly interpret emotions into narratives. This distorting of information is a failure of  self-knowledge and self-empathy.</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Information is not only exchanged between the three levels within the individual but is also exchanged between individuals. If the information is distorted within the individual, it is also going to be distorted when that individual interacts with other people.</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According to the DMM, psychological healing and growth in people with attachment disorders involves improving the quality and veracity of information exchange within themselves and between them and others. This is self knowledge and empathy for others. Insecurely attached people because they often live in fight/flight and freeze habituate to and become unaware of them. </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2174EDF4-A445-CC0C-6019-ADECC5C429CF}"/>
              </a:ext>
            </a:extLst>
          </p:cNvPr>
          <p:cNvSpPr txBox="1"/>
          <p:nvPr/>
        </p:nvSpPr>
        <p:spPr>
          <a:xfrm>
            <a:off x="0" y="76944"/>
            <a:ext cx="12192000" cy="461665"/>
          </a:xfrm>
          <a:prstGeom prst="rect">
            <a:avLst/>
          </a:prstGeom>
          <a:noFill/>
        </p:spPr>
        <p:txBody>
          <a:bodyPr wrap="square">
            <a:spAutoFit/>
          </a:bodyPr>
          <a:lstStyle/>
          <a:p>
            <a:r>
              <a:rPr lang="en-CA" sz="2400" dirty="0">
                <a:solidFill>
                  <a:schemeClr val="bg1"/>
                </a:solidFill>
                <a:latin typeface="Arial" panose="020B0604020202020204" pitchFamily="34" charset="0"/>
                <a:cs typeface="Arial" panose="020B0604020202020204" pitchFamily="34" charset="0"/>
              </a:rPr>
              <a:t>INFORMATION EXCHAGE BETWEEN THE 3 CENTERS IN INSECURE ATTACHMENT</a:t>
            </a:r>
            <a:endParaRPr lang="en-CA" sz="2400" dirty="0"/>
          </a:p>
        </p:txBody>
      </p:sp>
      <p:sp>
        <p:nvSpPr>
          <p:cNvPr id="2" name="Slide Number Placeholder 1">
            <a:extLst>
              <a:ext uri="{FF2B5EF4-FFF2-40B4-BE49-F238E27FC236}">
                <a16:creationId xmlns:a16="http://schemas.microsoft.com/office/drawing/2014/main" id="{CC783956-82D5-2B59-D7A3-B89EE911E6D5}"/>
              </a:ext>
            </a:extLst>
          </p:cNvPr>
          <p:cNvSpPr>
            <a:spLocks noGrp="1"/>
          </p:cNvSpPr>
          <p:nvPr>
            <p:ph type="sldNum" sz="quarter" idx="12"/>
          </p:nvPr>
        </p:nvSpPr>
        <p:spPr/>
        <p:txBody>
          <a:bodyPr/>
          <a:lstStyle/>
          <a:p>
            <a:fld id="{5D13EBD4-6A3E-4AC0-8766-41B9CBCAB7E4}" type="slidenum">
              <a:rPr lang="en-CA" smtClean="0"/>
              <a:t>50</a:t>
            </a:fld>
            <a:endParaRPr lang="en-CA"/>
          </a:p>
        </p:txBody>
      </p:sp>
    </p:spTree>
    <p:extLst>
      <p:ext uri="{BB962C8B-B14F-4D97-AF65-F5344CB8AC3E}">
        <p14:creationId xmlns:p14="http://schemas.microsoft.com/office/powerpoint/2010/main" val="10444375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D31F8C7-9902-99E5-5F2A-ADCD26501158}"/>
              </a:ext>
            </a:extLst>
          </p:cNvPr>
          <p:cNvSpPr txBox="1"/>
          <p:nvPr/>
        </p:nvSpPr>
        <p:spPr>
          <a:xfrm>
            <a:off x="114071" y="933300"/>
            <a:ext cx="6193193" cy="5940088"/>
          </a:xfrm>
          <a:prstGeom prst="rect">
            <a:avLst/>
          </a:prstGeom>
          <a:noFill/>
        </p:spPr>
        <p:txBody>
          <a:bodyPr wrap="square">
            <a:spAutoFit/>
          </a:bodyPr>
          <a:lstStyle/>
          <a:p>
            <a:pPr marL="285750" indent="-285750">
              <a:buFont typeface="Arial" panose="020B0604020202020204" pitchFamily="34" charset="0"/>
              <a:buChar char="•"/>
            </a:pPr>
            <a:r>
              <a:rPr lang="en-CA" sz="2000" dirty="0">
                <a:solidFill>
                  <a:schemeClr val="bg1"/>
                </a:solidFill>
                <a:latin typeface="Arial" panose="020B0604020202020204" pitchFamily="34" charset="0"/>
                <a:cs typeface="Arial" panose="020B0604020202020204" pitchFamily="34" charset="0"/>
              </a:rPr>
              <a:t> 1. Alterations in the Intensity of emotions and affect </a:t>
            </a:r>
            <a:r>
              <a:rPr lang="en-CA" sz="2000" dirty="0">
                <a:latin typeface="Arial" panose="020B0604020202020204" pitchFamily="34" charset="0"/>
                <a:cs typeface="Arial" panose="020B0604020202020204" pitchFamily="34" charset="0"/>
              </a:rPr>
              <a:t>– emotions and affect can be dialed up, and displayed prominently, or hidden, suppressed, or repressed.</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Emotions and affect are dialed up when that’s required to get the attention of a less than optimally attuned, preoccupied, parental figure (anxious attachment)</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The intensity of emotions and affect can be dialed down when the attention of a parental figure is unattainable or punitive (avoidant attachment)</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There can be combinations of dialing up and down in same person.</a:t>
            </a:r>
          </a:p>
          <a:p>
            <a:pPr marL="285750" indent="-285750">
              <a:buFont typeface="Arial" panose="020B0604020202020204" pitchFamily="34" charset="0"/>
              <a:buChar char="•"/>
            </a:pPr>
            <a:r>
              <a:rPr lang="en-CA" sz="2000" dirty="0">
                <a:solidFill>
                  <a:schemeClr val="bg1"/>
                </a:solidFill>
                <a:latin typeface="Arial" panose="020B0604020202020204" pitchFamily="34" charset="0"/>
                <a:cs typeface="Arial" panose="020B0604020202020204" pitchFamily="34" charset="0"/>
              </a:rPr>
              <a:t>2. Alterations in displayed emotion(affect) </a:t>
            </a:r>
            <a:r>
              <a:rPr lang="en-CA" sz="2000" dirty="0">
                <a:latin typeface="Arial" panose="020B0604020202020204" pitchFamily="34" charset="0"/>
                <a:cs typeface="Arial" panose="020B0604020202020204" pitchFamily="34" charset="0"/>
              </a:rPr>
              <a:t>– </a:t>
            </a:r>
            <a:r>
              <a:rPr lang="en-CA" sz="2000" u="sng" dirty="0">
                <a:latin typeface="Arial" panose="020B0604020202020204" pitchFamily="34" charset="0"/>
                <a:cs typeface="Arial" panose="020B0604020202020204" pitchFamily="34" charset="0"/>
              </a:rPr>
              <a:t>false positive affect </a:t>
            </a:r>
            <a:r>
              <a:rPr lang="en-CA" sz="2000" dirty="0">
                <a:latin typeface="Arial" panose="020B0604020202020204" pitchFamily="34" charset="0"/>
                <a:cs typeface="Arial" panose="020B0604020202020204" pitchFamily="34" charset="0"/>
              </a:rPr>
              <a:t>is when negative internal states or feelings are outwardly displayed as positive affect.</a:t>
            </a:r>
          </a:p>
          <a:p>
            <a:pPr marL="285750" indent="-285750">
              <a:buFont typeface="Arial" panose="020B0604020202020204" pitchFamily="34" charset="0"/>
              <a:buChar char="•"/>
            </a:pPr>
            <a:r>
              <a:rPr lang="en-CA" sz="2000" u="sng" dirty="0">
                <a:latin typeface="Arial" panose="020B0604020202020204" pitchFamily="34" charset="0"/>
                <a:cs typeface="Arial" panose="020B0604020202020204" pitchFamily="34" charset="0"/>
              </a:rPr>
              <a:t>false negative affect </a:t>
            </a:r>
            <a:r>
              <a:rPr lang="en-CA" sz="2000" dirty="0">
                <a:latin typeface="Arial" panose="020B0604020202020204" pitchFamily="34" charset="0"/>
                <a:cs typeface="Arial" panose="020B0604020202020204" pitchFamily="34" charset="0"/>
              </a:rPr>
              <a:t>is when neutral or positive internal states or feelings are displayed as negative affect</a:t>
            </a:r>
          </a:p>
        </p:txBody>
      </p:sp>
      <p:sp>
        <p:nvSpPr>
          <p:cNvPr id="7" name="TextBox 6">
            <a:extLst>
              <a:ext uri="{FF2B5EF4-FFF2-40B4-BE49-F238E27FC236}">
                <a16:creationId xmlns:a16="http://schemas.microsoft.com/office/drawing/2014/main" id="{E8BE1237-02DA-FEE9-D4C8-4B8077AB8C25}"/>
              </a:ext>
            </a:extLst>
          </p:cNvPr>
          <p:cNvSpPr txBox="1"/>
          <p:nvPr/>
        </p:nvSpPr>
        <p:spPr>
          <a:xfrm>
            <a:off x="6473950" y="980915"/>
            <a:ext cx="5718050" cy="4708981"/>
          </a:xfrm>
          <a:prstGeom prst="rect">
            <a:avLst/>
          </a:prstGeom>
          <a:noFill/>
        </p:spPr>
        <p:txBody>
          <a:bodyPr wrap="square">
            <a:spAutoFit/>
          </a:bodyPr>
          <a:lstStyle/>
          <a:p>
            <a:pPr marL="285750" indent="-285750">
              <a:buFont typeface="Arial" panose="020B0604020202020204" pitchFamily="34" charset="0"/>
              <a:buChar char="•"/>
            </a:pPr>
            <a:r>
              <a:rPr lang="en-CA" sz="2000" dirty="0">
                <a:solidFill>
                  <a:schemeClr val="bg1"/>
                </a:solidFill>
                <a:latin typeface="Arial" panose="020B0604020202020204" pitchFamily="34" charset="0"/>
                <a:cs typeface="Arial" panose="020B0604020202020204" pitchFamily="34" charset="0"/>
              </a:rPr>
              <a:t>1. Distorted, omitted, falsified, denied, or delusional thoughts and beliefs </a:t>
            </a:r>
            <a:r>
              <a:rPr lang="en-CA" sz="2000" dirty="0">
                <a:latin typeface="Arial" panose="020B0604020202020204" pitchFamily="34" charset="0"/>
                <a:cs typeface="Arial" panose="020B0604020202020204" pitchFamily="34" charset="0"/>
              </a:rPr>
              <a:t>are habitual ways of thinking about the self, others and relationships that develop as adaptations to certain parental environments serving to keep the child safe, but which then lock that child, as they age, into certain patterns of relating to non-parental figures that often results in distressed relationships.</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These altered thoughts become the person’s worldviews, or how they see themselves, others and the world. </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Ex. I’m or others are evil or worthless.</a:t>
            </a:r>
          </a:p>
          <a:p>
            <a:r>
              <a:rPr lang="en-CA" sz="2000" dirty="0">
                <a:latin typeface="Arial" panose="020B0604020202020204" pitchFamily="34" charset="0"/>
                <a:cs typeface="Arial" panose="020B0604020202020204" pitchFamily="34" charset="0"/>
              </a:rPr>
              <a:t>             I had wonderful parents (when they were not</a:t>
            </a:r>
            <a:r>
              <a:rPr lang="en-CA" sz="2000" dirty="0"/>
              <a:t>.)</a:t>
            </a:r>
          </a:p>
        </p:txBody>
      </p:sp>
      <p:sp>
        <p:nvSpPr>
          <p:cNvPr id="9" name="TextBox 8">
            <a:extLst>
              <a:ext uri="{FF2B5EF4-FFF2-40B4-BE49-F238E27FC236}">
                <a16:creationId xmlns:a16="http://schemas.microsoft.com/office/drawing/2014/main" id="{DA82B38A-E7F6-E5DA-2D0C-08278BA83738}"/>
              </a:ext>
            </a:extLst>
          </p:cNvPr>
          <p:cNvSpPr txBox="1"/>
          <p:nvPr/>
        </p:nvSpPr>
        <p:spPr>
          <a:xfrm>
            <a:off x="499873" y="464665"/>
            <a:ext cx="5693664" cy="461665"/>
          </a:xfrm>
          <a:prstGeom prst="rect">
            <a:avLst/>
          </a:prstGeom>
          <a:noFill/>
        </p:spPr>
        <p:txBody>
          <a:bodyPr wrap="square">
            <a:spAutoFit/>
          </a:bodyPr>
          <a:lstStyle/>
          <a:p>
            <a:pPr algn="ctr"/>
            <a:r>
              <a:rPr lang="en-CA" sz="2400" dirty="0">
                <a:solidFill>
                  <a:srgbClr val="FFC000"/>
                </a:solidFill>
              </a:rPr>
              <a:t>ways in which </a:t>
            </a:r>
            <a:r>
              <a:rPr lang="en-CA" sz="2400" u="sng" dirty="0">
                <a:solidFill>
                  <a:srgbClr val="FFC000"/>
                </a:solidFill>
              </a:rPr>
              <a:t>emotions</a:t>
            </a:r>
            <a:r>
              <a:rPr lang="en-CA" sz="2400" dirty="0">
                <a:solidFill>
                  <a:srgbClr val="FFC000"/>
                </a:solidFill>
              </a:rPr>
              <a:t> become altered </a:t>
            </a:r>
          </a:p>
        </p:txBody>
      </p:sp>
      <p:sp>
        <p:nvSpPr>
          <p:cNvPr id="11" name="TextBox 10">
            <a:extLst>
              <a:ext uri="{FF2B5EF4-FFF2-40B4-BE49-F238E27FC236}">
                <a16:creationId xmlns:a16="http://schemas.microsoft.com/office/drawing/2014/main" id="{BE9F1205-A4F9-781A-574D-6CB8CFBE55B2}"/>
              </a:ext>
            </a:extLst>
          </p:cNvPr>
          <p:cNvSpPr txBox="1"/>
          <p:nvPr/>
        </p:nvSpPr>
        <p:spPr>
          <a:xfrm>
            <a:off x="6096000" y="457695"/>
            <a:ext cx="6096000" cy="461665"/>
          </a:xfrm>
          <a:prstGeom prst="rect">
            <a:avLst/>
          </a:prstGeom>
          <a:noFill/>
        </p:spPr>
        <p:txBody>
          <a:bodyPr wrap="square">
            <a:spAutoFit/>
          </a:bodyPr>
          <a:lstStyle/>
          <a:p>
            <a:pPr algn="ctr"/>
            <a:r>
              <a:rPr lang="en-CA" sz="2400" dirty="0">
                <a:solidFill>
                  <a:srgbClr val="FFC000"/>
                </a:solidFill>
              </a:rPr>
              <a:t>ways in which </a:t>
            </a:r>
            <a:r>
              <a:rPr lang="en-CA" sz="2400" u="sng" dirty="0">
                <a:solidFill>
                  <a:srgbClr val="FFC000"/>
                </a:solidFill>
              </a:rPr>
              <a:t>thoughts </a:t>
            </a:r>
            <a:r>
              <a:rPr lang="en-CA" sz="2400" dirty="0">
                <a:solidFill>
                  <a:srgbClr val="FFC000"/>
                </a:solidFill>
              </a:rPr>
              <a:t>become altered </a:t>
            </a:r>
          </a:p>
        </p:txBody>
      </p:sp>
      <p:sp>
        <p:nvSpPr>
          <p:cNvPr id="3" name="TextBox 2">
            <a:extLst>
              <a:ext uri="{FF2B5EF4-FFF2-40B4-BE49-F238E27FC236}">
                <a16:creationId xmlns:a16="http://schemas.microsoft.com/office/drawing/2014/main" id="{6D1B6ACC-9066-0D6A-129D-772C183633A2}"/>
              </a:ext>
            </a:extLst>
          </p:cNvPr>
          <p:cNvSpPr txBox="1"/>
          <p:nvPr/>
        </p:nvSpPr>
        <p:spPr>
          <a:xfrm>
            <a:off x="2136392" y="-65525"/>
            <a:ext cx="8341743" cy="523220"/>
          </a:xfrm>
          <a:prstGeom prst="rect">
            <a:avLst/>
          </a:prstGeom>
          <a:noFill/>
        </p:spPr>
        <p:txBody>
          <a:bodyPr wrap="square">
            <a:spAutoFit/>
          </a:bodyPr>
          <a:lstStyle/>
          <a:p>
            <a:r>
              <a:rPr lang="en-CA" sz="2800" dirty="0">
                <a:solidFill>
                  <a:schemeClr val="bg1"/>
                </a:solidFill>
              </a:rPr>
              <a:t>SPECIFIC DISTORTIONS OF AFFECT AND COGNITION</a:t>
            </a:r>
          </a:p>
        </p:txBody>
      </p:sp>
      <p:sp>
        <p:nvSpPr>
          <p:cNvPr id="2" name="Slide Number Placeholder 1">
            <a:extLst>
              <a:ext uri="{FF2B5EF4-FFF2-40B4-BE49-F238E27FC236}">
                <a16:creationId xmlns:a16="http://schemas.microsoft.com/office/drawing/2014/main" id="{B14BC2CA-CA03-202E-DA60-4E535D19DA1E}"/>
              </a:ext>
            </a:extLst>
          </p:cNvPr>
          <p:cNvSpPr>
            <a:spLocks noGrp="1"/>
          </p:cNvSpPr>
          <p:nvPr>
            <p:ph type="sldNum" sz="quarter" idx="12"/>
          </p:nvPr>
        </p:nvSpPr>
        <p:spPr/>
        <p:txBody>
          <a:bodyPr/>
          <a:lstStyle/>
          <a:p>
            <a:fld id="{5D13EBD4-6A3E-4AC0-8766-41B9CBCAB7E4}" type="slidenum">
              <a:rPr lang="en-CA" smtClean="0"/>
              <a:t>51</a:t>
            </a:fld>
            <a:endParaRPr lang="en-CA"/>
          </a:p>
        </p:txBody>
      </p:sp>
    </p:spTree>
    <p:extLst>
      <p:ext uri="{BB962C8B-B14F-4D97-AF65-F5344CB8AC3E}">
        <p14:creationId xmlns:p14="http://schemas.microsoft.com/office/powerpoint/2010/main" val="170174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0FFE6C-49FD-44E9-A3AB-7A0514C846FE}"/>
              </a:ext>
            </a:extLst>
          </p:cNvPr>
          <p:cNvSpPr>
            <a:spLocks noGrp="1"/>
          </p:cNvSpPr>
          <p:nvPr>
            <p:ph idx="4294967295"/>
          </p:nvPr>
        </p:nvSpPr>
        <p:spPr>
          <a:xfrm>
            <a:off x="38501" y="742642"/>
            <a:ext cx="12211050" cy="6115358"/>
          </a:xfrm>
        </p:spPr>
        <p:txBody>
          <a:bodyPr>
            <a:noAutofit/>
          </a:bodyPr>
          <a:lstStyle/>
          <a:p>
            <a:r>
              <a:rPr lang="en-CA" sz="1800" dirty="0">
                <a:latin typeface="Arial" panose="020B0604020202020204" pitchFamily="34" charset="0"/>
                <a:cs typeface="Arial" panose="020B0604020202020204" pitchFamily="34" charset="0"/>
              </a:rPr>
              <a:t>From infancy and through the course of early development, the somatic, affective, and cognitive nervous system centers exchange information and adapt to promote attachment or connection to caretakers which is necessary for safety and survival. The DMM uses several terms to describe the “truthfulness” of that information exchange:</a:t>
            </a:r>
          </a:p>
          <a:p>
            <a:r>
              <a:rPr lang="en-CA" sz="1800" dirty="0">
                <a:solidFill>
                  <a:schemeClr val="bg1"/>
                </a:solidFill>
                <a:latin typeface="Arial" panose="020B0604020202020204" pitchFamily="34" charset="0"/>
                <a:cs typeface="Arial" panose="020B0604020202020204" pitchFamily="34" charset="0"/>
              </a:rPr>
              <a:t>True cognition </a:t>
            </a:r>
            <a:r>
              <a:rPr lang="en-CA" sz="1800" dirty="0">
                <a:latin typeface="Arial" panose="020B0604020202020204" pitchFamily="34" charset="0"/>
                <a:cs typeface="Arial" panose="020B0604020202020204" pitchFamily="34" charset="0"/>
              </a:rPr>
              <a:t>is when the person’s conscious cognitive story and memories about their attachment relationships are an accurate representation of what those relationships were really like and corresponds to their somatic memory . Ex. “my parents were caring and concerned” and this is substantiated by independent evidence.</a:t>
            </a:r>
          </a:p>
          <a:p>
            <a:r>
              <a:rPr lang="en-CA" sz="1800" dirty="0">
                <a:solidFill>
                  <a:schemeClr val="bg1"/>
                </a:solidFill>
                <a:latin typeface="Arial" panose="020B0604020202020204" pitchFamily="34" charset="0"/>
                <a:cs typeface="Arial" panose="020B0604020202020204" pitchFamily="34" charset="0"/>
              </a:rPr>
              <a:t>True affect </a:t>
            </a:r>
            <a:r>
              <a:rPr lang="en-CA" sz="1800" dirty="0">
                <a:latin typeface="Arial" panose="020B0604020202020204" pitchFamily="34" charset="0"/>
                <a:cs typeface="Arial" panose="020B0604020202020204" pitchFamily="34" charset="0"/>
              </a:rPr>
              <a:t>is when the person’s  affect or  how they outwardly express emotions in their  attachment relationships is an accurate representation of what their  internal emotions are</a:t>
            </a:r>
          </a:p>
          <a:p>
            <a:r>
              <a:rPr lang="en-CA" sz="1800" dirty="0">
                <a:solidFill>
                  <a:schemeClr val="bg1"/>
                </a:solidFill>
                <a:latin typeface="Arial" panose="020B0604020202020204" pitchFamily="34" charset="0"/>
                <a:cs typeface="Arial" panose="020B0604020202020204" pitchFamily="34" charset="0"/>
              </a:rPr>
              <a:t>True cognition and true affect are hallmarks of secure attachment</a:t>
            </a:r>
            <a:r>
              <a:rPr lang="en-CA" sz="1800" dirty="0">
                <a:latin typeface="Arial" panose="020B0604020202020204" pitchFamily="34" charset="0"/>
                <a:cs typeface="Arial" panose="020B0604020202020204" pitchFamily="34" charset="0"/>
              </a:rPr>
              <a:t>. The securely attached person can safely outwardly show and express their somatic states and emotions through verbal and nonverbal communication trusting  that the attachment will be preserved.</a:t>
            </a:r>
          </a:p>
          <a:p>
            <a:r>
              <a:rPr lang="en-CA" sz="1800" dirty="0">
                <a:latin typeface="Arial" panose="020B0604020202020204" pitchFamily="34" charset="0"/>
                <a:cs typeface="Arial" panose="020B0604020202020204" pitchFamily="34" charset="0"/>
              </a:rPr>
              <a:t>In insecure relationships people do not trust that it is safe to outwardly show, express or even to allow themselves to feel their somatic arousal states and emotions. </a:t>
            </a:r>
          </a:p>
          <a:p>
            <a:r>
              <a:rPr lang="en-CA" sz="1800" dirty="0">
                <a:latin typeface="Arial" panose="020B0604020202020204" pitchFamily="34" charset="0"/>
                <a:cs typeface="Arial" panose="020B0604020202020204" pitchFamily="34" charset="0"/>
              </a:rPr>
              <a:t>With unattuned and/or not appropriately responsive caregivers to secure and preserve attachment and ensure survival and procreation, infants unconsciously learn to distort, omit, falsify, deny, or have delusional thoughts and express false affects.  Distortions learned in infancy continue unless they are repaired.</a:t>
            </a:r>
          </a:p>
          <a:p>
            <a:r>
              <a:rPr lang="en-CA" sz="1800" dirty="0">
                <a:latin typeface="Arial" panose="020B0604020202020204" pitchFamily="34" charset="0"/>
                <a:cs typeface="Arial" panose="020B0604020202020204" pitchFamily="34" charset="0"/>
              </a:rPr>
              <a:t>Understanding these distortions of information exchange can help us understand how attachment issues lead to a wide range of psychological problems. </a:t>
            </a:r>
          </a:p>
        </p:txBody>
      </p:sp>
      <p:sp>
        <p:nvSpPr>
          <p:cNvPr id="2" name="Title 1">
            <a:extLst>
              <a:ext uri="{FF2B5EF4-FFF2-40B4-BE49-F238E27FC236}">
                <a16:creationId xmlns:a16="http://schemas.microsoft.com/office/drawing/2014/main" id="{4534A434-5F3A-4B82-A8C1-955F6654125F}"/>
              </a:ext>
            </a:extLst>
          </p:cNvPr>
          <p:cNvSpPr>
            <a:spLocks noGrp="1"/>
          </p:cNvSpPr>
          <p:nvPr>
            <p:ph type="title" idx="4294967295"/>
          </p:nvPr>
        </p:nvSpPr>
        <p:spPr>
          <a:xfrm>
            <a:off x="87312" y="69542"/>
            <a:ext cx="12017375" cy="522287"/>
          </a:xfrm>
        </p:spPr>
        <p:txBody>
          <a:bodyPr>
            <a:noAutofit/>
          </a:bodyPr>
          <a:lstStyle/>
          <a:p>
            <a:pPr algn="ctr"/>
            <a:r>
              <a:rPr lang="en-CA" sz="2800" dirty="0">
                <a:solidFill>
                  <a:schemeClr val="bg1"/>
                </a:solidFill>
              </a:rPr>
              <a:t>MENTAL HEALTH AND DISRUPTIONs OF INFORMATION</a:t>
            </a:r>
          </a:p>
        </p:txBody>
      </p:sp>
      <p:sp>
        <p:nvSpPr>
          <p:cNvPr id="12" name="TextBox 11">
            <a:extLst>
              <a:ext uri="{FF2B5EF4-FFF2-40B4-BE49-F238E27FC236}">
                <a16:creationId xmlns:a16="http://schemas.microsoft.com/office/drawing/2014/main" id="{6F0BDBBF-A522-40AC-8AC9-073436056AA0}"/>
              </a:ext>
            </a:extLst>
          </p:cNvPr>
          <p:cNvSpPr txBox="1"/>
          <p:nvPr/>
        </p:nvSpPr>
        <p:spPr>
          <a:xfrm>
            <a:off x="2672188" y="2967335"/>
            <a:ext cx="6096000" cy="923330"/>
          </a:xfrm>
          <a:prstGeom prst="rect">
            <a:avLst/>
          </a:prstGeom>
          <a:noFill/>
        </p:spPr>
        <p:txBody>
          <a:bodyPr wrap="square">
            <a:spAutoFit/>
          </a:bodyPr>
          <a:lstStyle/>
          <a:p>
            <a:endParaRPr lang="en-CA" dirty="0"/>
          </a:p>
          <a:p>
            <a:r>
              <a:rPr lang="en-CA" dirty="0"/>
              <a:t> </a:t>
            </a:r>
          </a:p>
          <a:p>
            <a:pPr marL="285750" indent="-285750">
              <a:buFont typeface="Arial" panose="020B0604020202020204" pitchFamily="34" charset="0"/>
              <a:buChar char="•"/>
            </a:pPr>
            <a:endParaRPr lang="en-CA" dirty="0"/>
          </a:p>
        </p:txBody>
      </p:sp>
      <p:sp>
        <p:nvSpPr>
          <p:cNvPr id="4" name="Slide Number Placeholder 3">
            <a:extLst>
              <a:ext uri="{FF2B5EF4-FFF2-40B4-BE49-F238E27FC236}">
                <a16:creationId xmlns:a16="http://schemas.microsoft.com/office/drawing/2014/main" id="{BA122F24-F5B4-B158-46E7-3A1AC5F44CA2}"/>
              </a:ext>
            </a:extLst>
          </p:cNvPr>
          <p:cNvSpPr>
            <a:spLocks noGrp="1"/>
          </p:cNvSpPr>
          <p:nvPr>
            <p:ph type="sldNum" sz="quarter" idx="12"/>
          </p:nvPr>
        </p:nvSpPr>
        <p:spPr/>
        <p:txBody>
          <a:bodyPr/>
          <a:lstStyle/>
          <a:p>
            <a:fld id="{5D13EBD4-6A3E-4AC0-8766-41B9CBCAB7E4}" type="slidenum">
              <a:rPr lang="en-CA" smtClean="0"/>
              <a:t>52</a:t>
            </a:fld>
            <a:endParaRPr lang="en-CA"/>
          </a:p>
        </p:txBody>
      </p:sp>
    </p:spTree>
    <p:extLst>
      <p:ext uri="{BB962C8B-B14F-4D97-AF65-F5344CB8AC3E}">
        <p14:creationId xmlns:p14="http://schemas.microsoft.com/office/powerpoint/2010/main" val="48802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7EBE82-59E8-F1BA-5E69-ECAF73DF49D4}"/>
              </a:ext>
            </a:extLst>
          </p:cNvPr>
          <p:cNvSpPr txBox="1"/>
          <p:nvPr/>
        </p:nvSpPr>
        <p:spPr>
          <a:xfrm>
            <a:off x="0" y="-240264"/>
            <a:ext cx="12288253" cy="7039106"/>
          </a:xfrm>
          <a:prstGeom prst="rect">
            <a:avLst/>
          </a:prstGeom>
          <a:noFill/>
        </p:spPr>
        <p:txBody>
          <a:bodyPr wrap="square">
            <a:spAutoFit/>
          </a:bodyPr>
          <a:lstStyle/>
          <a:p>
            <a:pPr>
              <a:lnSpc>
                <a:spcPct val="107000"/>
              </a:lnSpc>
              <a:spcAft>
                <a:spcPts val="800"/>
              </a:spcAft>
              <a:buNone/>
            </a:pP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CA" sz="1600"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marL="285750" lvl="0" indent="-285750">
              <a:lnSpc>
                <a:spcPct val="107000"/>
              </a:lnSpc>
              <a:buFont typeface="Arial" panose="020B0604020202020204" pitchFamily="34" charset="0"/>
              <a:buChar char="•"/>
            </a:pPr>
            <a:r>
              <a:rPr lang="en-CA" sz="1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1. Minimizing information </a:t>
            </a:r>
            <a:r>
              <a:rPr lang="en-CA" sz="1800" kern="0" dirty="0">
                <a:effectLst/>
                <a:latin typeface="Arial" panose="020B0604020202020204" pitchFamily="34" charset="0"/>
                <a:ea typeface="Times New Roman" panose="02020603050405020304" pitchFamily="18" charset="0"/>
                <a:cs typeface="Arial" panose="020B0604020202020204" pitchFamily="34" charset="0"/>
              </a:rPr>
              <a:t>(common in Avoidant strategies)</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285750" lvl="0" indent="-285750">
              <a:lnSpc>
                <a:spcPct val="107000"/>
              </a:lnSpc>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Arial" panose="020B0604020202020204" pitchFamily="34" charset="0"/>
              </a:rPr>
              <a:t>Situation: A child is frightened when their parent becomes angry or withdrawn, but the parent becomes more rejecting when the child shows distress.</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285750" lvl="0" indent="-285750">
              <a:lnSpc>
                <a:spcPct val="107000"/>
              </a:lnSpc>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Arial" panose="020B0604020202020204" pitchFamily="34" charset="0"/>
              </a:rPr>
              <a:t>Somatic signals: Tight chest, Increased heart rate, Freeze response</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285750" lvl="0" indent="-285750">
              <a:lnSpc>
                <a:spcPct val="107000"/>
              </a:lnSpc>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Arial" panose="020B0604020202020204" pitchFamily="34" charset="0"/>
              </a:rPr>
              <a:t>Emotional truth: Fear, Sadness, Longing for comfort</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285750" lvl="0" indent="-285750">
              <a:lnSpc>
                <a:spcPct val="107000"/>
              </a:lnSpc>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Arial" panose="020B0604020202020204" pitchFamily="34" charset="0"/>
              </a:rPr>
              <a:t>Cognitive distortion (minimization): “I’m fine.”, “It doesn’t hurt.”, “I shouldn’t be upset.”</a:t>
            </a:r>
            <a:r>
              <a:rPr lang="en-CA" kern="0" dirty="0">
                <a:latin typeface="Arial" panose="020B0604020202020204" pitchFamily="34" charset="0"/>
                <a:ea typeface="Times New Roman" panose="02020603050405020304" pitchFamily="18" charset="0"/>
                <a:cs typeface="Arial" panose="020B0604020202020204" pitchFamily="34" charset="0"/>
              </a:rPr>
              <a:t> </a:t>
            </a:r>
          </a:p>
          <a:p>
            <a:pPr marL="285750" lvl="0" indent="-285750">
              <a:lnSpc>
                <a:spcPct val="107000"/>
              </a:lnSpc>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Arial" panose="020B0604020202020204" pitchFamily="34" charset="0"/>
              </a:rPr>
              <a:t>What gets minimized: Emotion (“I don’t feel scared”), Somatic meaning (“This isn’t fear, it’s nothing”)</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285750" lvl="0" indent="-285750">
              <a:lnSpc>
                <a:spcPct val="107000"/>
              </a:lnSpc>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Arial" panose="020B0604020202020204" pitchFamily="34" charset="0"/>
              </a:rPr>
              <a:t>Adult echo: Chronic tension without emotional awareness. “I don’t know what I feel”. Caretaking others while ignoring self. The body still knows, but the mind has learned not to listen.</a:t>
            </a:r>
          </a:p>
          <a:p>
            <a:pPr marL="285750" lvl="0" indent="-285750">
              <a:lnSpc>
                <a:spcPct val="107000"/>
              </a:lnSpc>
              <a:buFont typeface="Arial" panose="020B0604020202020204" pitchFamily="34" charset="0"/>
              <a:buChar char="•"/>
            </a:pP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285750" lvl="0" indent="-285750">
              <a:lnSpc>
                <a:spcPct val="107000"/>
              </a:lnSpc>
              <a:buFont typeface="Arial" panose="020B0604020202020204" pitchFamily="34" charset="0"/>
              <a:buChar char="•"/>
            </a:pPr>
            <a:r>
              <a:rPr lang="en-CA" sz="1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2. Denying information </a:t>
            </a:r>
            <a:r>
              <a:rPr lang="en-CA" sz="1800" kern="0" dirty="0">
                <a:effectLst/>
                <a:latin typeface="Arial" panose="020B0604020202020204" pitchFamily="34" charset="0"/>
                <a:ea typeface="Times New Roman" panose="02020603050405020304" pitchFamily="18" charset="0"/>
                <a:cs typeface="Arial" panose="020B0604020202020204" pitchFamily="34" charset="0"/>
              </a:rPr>
              <a:t>(more extreme Avoidant strategies)</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285750" lvl="0" indent="-285750">
              <a:lnSpc>
                <a:spcPct val="107000"/>
              </a:lnSpc>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Arial" panose="020B0604020202020204" pitchFamily="34" charset="0"/>
              </a:rPr>
              <a:t>Situation: A parent is frightening, shaming, or unpredictable, but the child is dependent on them and cannot afford to see them as unsafe.</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285750" lvl="0" indent="-285750">
              <a:lnSpc>
                <a:spcPct val="107000"/>
              </a:lnSpc>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Arial" panose="020B0604020202020204" pitchFamily="34" charset="0"/>
              </a:rPr>
              <a:t>Somatic signal: Stomach pain before parent comes home. Insomnia. Startle response</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285750" lvl="0" indent="-285750">
              <a:lnSpc>
                <a:spcPct val="107000"/>
              </a:lnSpc>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Arial" panose="020B0604020202020204" pitchFamily="34" charset="0"/>
              </a:rPr>
              <a:t>Emotional truth: Fear, Anger, Hurt</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285750" lvl="0" indent="-285750">
              <a:lnSpc>
                <a:spcPct val="107000"/>
              </a:lnSpc>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Arial" panose="020B0604020202020204" pitchFamily="34" charset="0"/>
              </a:rPr>
              <a:t>Cognitive distortion (denial): “My parent is a good parent.”, “Other kids have it worse.”, “They did their best.”</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285750" lvl="0" indent="-285750">
              <a:lnSpc>
                <a:spcPct val="107000"/>
              </a:lnSpc>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Arial" panose="020B0604020202020204" pitchFamily="34" charset="0"/>
              </a:rPr>
              <a:t>What gets denied: Causality (the parent as source of fear). Meaning of bodily arousal.</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285750" lvl="0" indent="-285750">
              <a:lnSpc>
                <a:spcPct val="107000"/>
              </a:lnSpc>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Arial" panose="020B0604020202020204" pitchFamily="34" charset="0"/>
              </a:rPr>
              <a:t>Adult echo: Idealization of harmful relationships. Difficulty recognizing abuse or neglect. Self-blame instead of accurate attribution. Reality is rewritten so attachment can survive.</a:t>
            </a:r>
            <a:b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br>
            <a:b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68B026A2-E65F-58D0-3419-D9909A4DB340}"/>
              </a:ext>
            </a:extLst>
          </p:cNvPr>
          <p:cNvSpPr txBox="1"/>
          <p:nvPr/>
        </p:nvSpPr>
        <p:spPr>
          <a:xfrm>
            <a:off x="2945330" y="0"/>
            <a:ext cx="7626416" cy="458780"/>
          </a:xfrm>
          <a:prstGeom prst="rect">
            <a:avLst/>
          </a:prstGeom>
          <a:noFill/>
        </p:spPr>
        <p:txBody>
          <a:bodyPr wrap="square">
            <a:spAutoFit/>
          </a:bodyPr>
          <a:lstStyle/>
          <a:p>
            <a:pPr>
              <a:lnSpc>
                <a:spcPct val="107000"/>
              </a:lnSpc>
              <a:spcAft>
                <a:spcPts val="800"/>
              </a:spcAft>
              <a:buNone/>
            </a:pPr>
            <a:r>
              <a:rPr lang="en-CA" sz="24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EXAMPLES OF INFORMATION DISTORTION</a:t>
            </a:r>
            <a:endParaRPr lang="en-CA" sz="2400"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65DAC77C-7E0F-0FC8-2187-18137C3977E9}"/>
              </a:ext>
            </a:extLst>
          </p:cNvPr>
          <p:cNvSpPr>
            <a:spLocks noGrp="1"/>
          </p:cNvSpPr>
          <p:nvPr>
            <p:ph type="sldNum" sz="quarter" idx="12"/>
          </p:nvPr>
        </p:nvSpPr>
        <p:spPr/>
        <p:txBody>
          <a:bodyPr/>
          <a:lstStyle/>
          <a:p>
            <a:fld id="{5D13EBD4-6A3E-4AC0-8766-41B9CBCAB7E4}" type="slidenum">
              <a:rPr lang="en-CA" smtClean="0"/>
              <a:t>53</a:t>
            </a:fld>
            <a:endParaRPr lang="en-CA"/>
          </a:p>
        </p:txBody>
      </p:sp>
    </p:spTree>
    <p:extLst>
      <p:ext uri="{BB962C8B-B14F-4D97-AF65-F5344CB8AC3E}">
        <p14:creationId xmlns:p14="http://schemas.microsoft.com/office/powerpoint/2010/main" val="34793554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E8B4C-13B5-18ED-5101-941384E4AF5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2CECA5A-078D-CF49-3488-D01F89CD821C}"/>
              </a:ext>
            </a:extLst>
          </p:cNvPr>
          <p:cNvSpPr txBox="1"/>
          <p:nvPr/>
        </p:nvSpPr>
        <p:spPr>
          <a:xfrm>
            <a:off x="0" y="-240264"/>
            <a:ext cx="12288253" cy="6742743"/>
          </a:xfrm>
          <a:prstGeom prst="rect">
            <a:avLst/>
          </a:prstGeom>
          <a:noFill/>
        </p:spPr>
        <p:txBody>
          <a:bodyPr wrap="square">
            <a:spAutoFit/>
          </a:bodyPr>
          <a:lstStyle/>
          <a:p>
            <a:pPr>
              <a:lnSpc>
                <a:spcPct val="107000"/>
              </a:lnSpc>
              <a:spcAft>
                <a:spcPts val="800"/>
              </a:spcAft>
              <a:buNone/>
            </a:pP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CA" sz="1600"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marL="285750" lvl="0" indent="-285750">
              <a:lnSpc>
                <a:spcPct val="107000"/>
              </a:lnSpc>
              <a:buFont typeface="Arial" panose="020B0604020202020204" pitchFamily="34" charset="0"/>
              <a:buChar char="•"/>
            </a:pPr>
            <a:r>
              <a:rPr lang="en-CA" sz="1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3. Omitting information </a:t>
            </a:r>
            <a:r>
              <a:rPr lang="en-CA" sz="1800" kern="0" dirty="0">
                <a:effectLst/>
                <a:latin typeface="Arial" panose="020B0604020202020204" pitchFamily="34" charset="0"/>
                <a:ea typeface="Times New Roman" panose="02020603050405020304" pitchFamily="18" charset="0"/>
                <a:cs typeface="Arial" panose="020B0604020202020204" pitchFamily="34" charset="0"/>
              </a:rPr>
              <a:t>(selective attention)</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285750" lvl="0" indent="-285750">
              <a:lnSpc>
                <a:spcPct val="107000"/>
              </a:lnSpc>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Arial" panose="020B0604020202020204" pitchFamily="34" charset="0"/>
              </a:rPr>
              <a:t>Situation: A child learns that only certain information is “safe” to notice or express.</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285750" lvl="0" indent="-285750">
              <a:lnSpc>
                <a:spcPct val="107000"/>
              </a:lnSpc>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Arial" panose="020B0604020202020204" pitchFamily="34" charset="0"/>
              </a:rPr>
              <a:t>Example: Anger leads to punishment. Sadness leads to withdrawal. Only compliance brings closeness</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285750" lvl="0" indent="-285750">
              <a:lnSpc>
                <a:spcPct val="107000"/>
              </a:lnSpc>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Arial" panose="020B0604020202020204" pitchFamily="34" charset="0"/>
              </a:rPr>
              <a:t>Distortion process: Anger is omitted from awareness. Needs are not registered. Memory becomes incomplete</a:t>
            </a:r>
            <a:endParaRPr lang="en-CA" sz="1600" kern="100" dirty="0">
              <a:latin typeface="Arial" panose="020B0604020202020204" pitchFamily="34" charset="0"/>
              <a:ea typeface="Times New Roman" panose="02020603050405020304" pitchFamily="18" charset="0"/>
              <a:cs typeface="Arial" panose="020B0604020202020204" pitchFamily="34" charset="0"/>
            </a:endParaRPr>
          </a:p>
          <a:p>
            <a:pPr marL="285750" lvl="0" indent="-285750">
              <a:lnSpc>
                <a:spcPct val="107000"/>
              </a:lnSpc>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Arial" panose="020B0604020202020204" pitchFamily="34" charset="0"/>
              </a:rPr>
              <a:t>Internal experience: “I don’t remember being angry as a child.”. “Nothing bad really happened.”</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285750" lvl="0" indent="-285750">
              <a:lnSpc>
                <a:spcPct val="107000"/>
              </a:lnSpc>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Arial" panose="020B0604020202020204" pitchFamily="34" charset="0"/>
              </a:rPr>
              <a:t>Adult echo: Gaps in autobiographical memory. Difficulty advocating for oneself, Somatic symptoms without narrative. What isn’t allowed to be known cannot be remembered.</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285750" lvl="0" indent="-285750">
              <a:lnSpc>
                <a:spcPct val="107000"/>
              </a:lnSpc>
              <a:buFont typeface="Arial" panose="020B0604020202020204" pitchFamily="34" charset="0"/>
              <a:buChar char="•"/>
            </a:pPr>
            <a:endParaRPr lang="en-CA" sz="1800" kern="0" dirty="0">
              <a:effectLst/>
              <a:latin typeface="Arial" panose="020B0604020202020204" pitchFamily="34" charset="0"/>
              <a:ea typeface="Times New Roman" panose="02020603050405020304" pitchFamily="18" charset="0"/>
              <a:cs typeface="Arial" panose="020B0604020202020204" pitchFamily="34" charset="0"/>
            </a:endParaRPr>
          </a:p>
          <a:p>
            <a:pPr marL="285750" lvl="0" indent="-285750">
              <a:lnSpc>
                <a:spcPct val="107000"/>
              </a:lnSpc>
              <a:buFont typeface="Arial" panose="020B0604020202020204" pitchFamily="34" charset="0"/>
              <a:buChar char="•"/>
            </a:pPr>
            <a:r>
              <a:rPr lang="en-CA" sz="1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4. Falsifying information </a:t>
            </a:r>
            <a:r>
              <a:rPr lang="en-CA" sz="1800" kern="0" dirty="0">
                <a:effectLst/>
                <a:latin typeface="Arial" panose="020B0604020202020204" pitchFamily="34" charset="0"/>
                <a:ea typeface="Times New Roman" panose="02020603050405020304" pitchFamily="18" charset="0"/>
                <a:cs typeface="Arial" panose="020B0604020202020204" pitchFamily="34" charset="0"/>
              </a:rPr>
              <a:t>(common in anxious strategies)</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285750" lvl="0" indent="-285750">
              <a:lnSpc>
                <a:spcPct val="107000"/>
              </a:lnSpc>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Arial" panose="020B0604020202020204" pitchFamily="34" charset="0"/>
              </a:rPr>
              <a:t>Situation: A caregiver responds inconsistently, sometimes attentive, sometimes unavailable, so the child must amplify signals to maintain proximity.</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285750" lvl="0" indent="-285750">
              <a:lnSpc>
                <a:spcPct val="107000"/>
              </a:lnSpc>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Arial" panose="020B0604020202020204" pitchFamily="34" charset="0"/>
              </a:rPr>
              <a:t>Somatic signal: Heightened arousal, Agitation, Panic.</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285750" lvl="0" indent="-285750">
              <a:lnSpc>
                <a:spcPct val="107000"/>
              </a:lnSpc>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Arial" panose="020B0604020202020204" pitchFamily="34" charset="0"/>
              </a:rPr>
              <a:t>Emotional truth: Fear of abandonment, Desperation</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285750" lvl="0" indent="-285750">
              <a:lnSpc>
                <a:spcPct val="107000"/>
              </a:lnSpc>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Arial" panose="020B0604020202020204" pitchFamily="34" charset="0"/>
              </a:rPr>
              <a:t>Cognitive distortion (falsification/exaggeration): “This is an emergency.”. “If I don’t act now, I’ll be left.”. “Something terrible is happening.”</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285750" lvl="0" indent="-285750">
              <a:lnSpc>
                <a:spcPct val="107000"/>
              </a:lnSpc>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Arial" panose="020B0604020202020204" pitchFamily="34" charset="0"/>
              </a:rPr>
              <a:t>What gets falsified: Intensity of threat. Immediacy of danger.</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285750" lvl="0" indent="-285750">
              <a:lnSpc>
                <a:spcPct val="107000"/>
              </a:lnSpc>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Arial" panose="020B0604020202020204" pitchFamily="34" charset="0"/>
              </a:rPr>
              <a:t>Adult echo: Catastrophic thinking. Relationship crises over small cues. Feeling “too much” but unable to down-regulate. Intensity becomes the language of attachment.</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2257BB3B-8817-5A3C-00F4-C4A488D1AB93}"/>
              </a:ext>
            </a:extLst>
          </p:cNvPr>
          <p:cNvSpPr txBox="1"/>
          <p:nvPr/>
        </p:nvSpPr>
        <p:spPr>
          <a:xfrm>
            <a:off x="2945330" y="0"/>
            <a:ext cx="7626416" cy="458780"/>
          </a:xfrm>
          <a:prstGeom prst="rect">
            <a:avLst/>
          </a:prstGeom>
          <a:noFill/>
        </p:spPr>
        <p:txBody>
          <a:bodyPr wrap="square">
            <a:spAutoFit/>
          </a:bodyPr>
          <a:lstStyle/>
          <a:p>
            <a:pPr>
              <a:lnSpc>
                <a:spcPct val="107000"/>
              </a:lnSpc>
              <a:spcAft>
                <a:spcPts val="800"/>
              </a:spcAft>
              <a:buNone/>
            </a:pPr>
            <a:r>
              <a:rPr lang="en-CA" sz="24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EXAMPLES OF INFORMATION DISTORTION</a:t>
            </a:r>
            <a:endParaRPr lang="en-CA" sz="2400"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9DE8123-825A-FBA6-1EE5-5F5C2BBC33CF}"/>
              </a:ext>
            </a:extLst>
          </p:cNvPr>
          <p:cNvSpPr>
            <a:spLocks noGrp="1"/>
          </p:cNvSpPr>
          <p:nvPr>
            <p:ph type="sldNum" sz="quarter" idx="12"/>
          </p:nvPr>
        </p:nvSpPr>
        <p:spPr/>
        <p:txBody>
          <a:bodyPr/>
          <a:lstStyle/>
          <a:p>
            <a:fld id="{5D13EBD4-6A3E-4AC0-8766-41B9CBCAB7E4}" type="slidenum">
              <a:rPr lang="en-CA" smtClean="0"/>
              <a:t>54</a:t>
            </a:fld>
            <a:endParaRPr lang="en-CA"/>
          </a:p>
        </p:txBody>
      </p:sp>
    </p:spTree>
    <p:extLst>
      <p:ext uri="{BB962C8B-B14F-4D97-AF65-F5344CB8AC3E}">
        <p14:creationId xmlns:p14="http://schemas.microsoft.com/office/powerpoint/2010/main" val="4403910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3BD41-0B33-0F21-0E63-AF7383E61DD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4C60E69-DF52-CFA2-8DF8-4D2D3EA16281}"/>
              </a:ext>
            </a:extLst>
          </p:cNvPr>
          <p:cNvSpPr txBox="1"/>
          <p:nvPr/>
        </p:nvSpPr>
        <p:spPr>
          <a:xfrm>
            <a:off x="0" y="-240264"/>
            <a:ext cx="12288253" cy="4405052"/>
          </a:xfrm>
          <a:prstGeom prst="rect">
            <a:avLst/>
          </a:prstGeom>
          <a:noFill/>
        </p:spPr>
        <p:txBody>
          <a:bodyPr wrap="square">
            <a:spAutoFit/>
          </a:bodyPr>
          <a:lstStyle/>
          <a:p>
            <a:pPr>
              <a:lnSpc>
                <a:spcPct val="107000"/>
              </a:lnSpc>
              <a:spcAft>
                <a:spcPts val="800"/>
              </a:spcAft>
              <a:buNone/>
            </a:pP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1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CA" sz="1600"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marL="285750" lvl="0" indent="-285750">
              <a:lnSpc>
                <a:spcPct val="107000"/>
              </a:lnSpc>
              <a:buFont typeface="Arial" panose="020B0604020202020204" pitchFamily="34" charset="0"/>
              <a:buChar char="•"/>
            </a:pPr>
            <a:r>
              <a:rPr lang="en-CA" sz="20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5. Reversing meaning </a:t>
            </a:r>
            <a:r>
              <a:rPr lang="en-CA" sz="2000" kern="0" dirty="0">
                <a:effectLst/>
                <a:latin typeface="Arial" panose="020B0604020202020204" pitchFamily="34" charset="0"/>
                <a:ea typeface="Times New Roman" panose="02020603050405020304" pitchFamily="18" charset="0"/>
                <a:cs typeface="Arial" panose="020B0604020202020204" pitchFamily="34" charset="0"/>
              </a:rPr>
              <a:t>(particularly dangerous distortion)</a:t>
            </a:r>
            <a:endParaRPr lang="en-CA" sz="2000" kern="0" dirty="0">
              <a:latin typeface="Arial" panose="020B0604020202020204" pitchFamily="34" charset="0"/>
              <a:ea typeface="Times New Roman" panose="02020603050405020304" pitchFamily="18" charset="0"/>
              <a:cs typeface="Arial" panose="020B0604020202020204" pitchFamily="34" charset="0"/>
            </a:endParaRPr>
          </a:p>
          <a:p>
            <a:pPr marL="285750" lvl="0" indent="-285750">
              <a:lnSpc>
                <a:spcPct val="107000"/>
              </a:lnSpc>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Situation: A parent is frightening but also the only source of comfort.</a:t>
            </a:r>
            <a:endParaRPr lang="en-CA" sz="2000" kern="0" dirty="0">
              <a:latin typeface="Arial" panose="020B0604020202020204" pitchFamily="34" charset="0"/>
              <a:ea typeface="Times New Roman" panose="02020603050405020304" pitchFamily="18" charset="0"/>
              <a:cs typeface="Arial" panose="020B0604020202020204" pitchFamily="34" charset="0"/>
            </a:endParaRPr>
          </a:p>
          <a:p>
            <a:pPr marL="285750" lvl="0" indent="-285750">
              <a:lnSpc>
                <a:spcPct val="107000"/>
              </a:lnSpc>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Somatic signal: Fear in the presence of caregiver.</a:t>
            </a:r>
            <a:endParaRPr lang="en-CA" sz="2000" kern="0" dirty="0">
              <a:latin typeface="Arial" panose="020B0604020202020204" pitchFamily="34" charset="0"/>
              <a:ea typeface="Times New Roman" panose="02020603050405020304" pitchFamily="18" charset="0"/>
              <a:cs typeface="Arial" panose="020B0604020202020204" pitchFamily="34" charset="0"/>
            </a:endParaRPr>
          </a:p>
          <a:p>
            <a:pPr marL="285750" lvl="0" indent="-285750">
              <a:lnSpc>
                <a:spcPct val="107000"/>
              </a:lnSpc>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Emotional conflict: “I need you”. “You scare me”</a:t>
            </a:r>
            <a:endParaRPr lang="en-CA" sz="2000" kern="0" dirty="0">
              <a:latin typeface="Arial" panose="020B0604020202020204" pitchFamily="34" charset="0"/>
              <a:ea typeface="Times New Roman" panose="02020603050405020304" pitchFamily="18" charset="0"/>
              <a:cs typeface="Arial" panose="020B0604020202020204" pitchFamily="34" charset="0"/>
            </a:endParaRPr>
          </a:p>
          <a:p>
            <a:pPr marL="285750" lvl="0" indent="-285750">
              <a:lnSpc>
                <a:spcPct val="107000"/>
              </a:lnSpc>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Cognitive solution (reversal): “I’m afraid because I love them so much.”. “If I were better, they wouldn’t get angry.”</a:t>
            </a:r>
            <a:endParaRPr lang="en-CA" sz="2000" kern="0" dirty="0">
              <a:latin typeface="Arial" panose="020B0604020202020204" pitchFamily="34" charset="0"/>
              <a:ea typeface="Times New Roman" panose="02020603050405020304" pitchFamily="18" charset="0"/>
              <a:cs typeface="Arial" panose="020B0604020202020204" pitchFamily="34" charset="0"/>
            </a:endParaRPr>
          </a:p>
          <a:p>
            <a:pPr marL="285750" lvl="0" indent="-285750">
              <a:lnSpc>
                <a:spcPct val="107000"/>
              </a:lnSpc>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Result: Fear is attributed to self, not environment. Attachment is preserved at the cost of self-trust.</a:t>
            </a:r>
            <a:endParaRPr lang="en-CA" sz="2000" kern="0" dirty="0">
              <a:latin typeface="Arial" panose="020B0604020202020204" pitchFamily="34" charset="0"/>
              <a:ea typeface="Times New Roman" panose="02020603050405020304" pitchFamily="18" charset="0"/>
              <a:cs typeface="Arial" panose="020B0604020202020204" pitchFamily="34" charset="0"/>
            </a:endParaRPr>
          </a:p>
          <a:p>
            <a:pPr marL="285750" lvl="0" indent="-285750">
              <a:lnSpc>
                <a:spcPct val="107000"/>
              </a:lnSpc>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Adult echo: Shame-based identity. Confusing love with fear. Trauma bonding. The child protects the attachment by sacrificing the truth.</a:t>
            </a:r>
            <a:br>
              <a:rPr lang="en-CA" sz="2000" kern="0" dirty="0">
                <a:effectLst/>
                <a:latin typeface="Arial" panose="020B0604020202020204" pitchFamily="34" charset="0"/>
                <a:ea typeface="Times New Roman" panose="02020603050405020304" pitchFamily="18" charset="0"/>
                <a:cs typeface="Arial" panose="020B0604020202020204" pitchFamily="34" charset="0"/>
              </a:rPr>
            </a:br>
            <a:br>
              <a:rPr lang="en-CA" sz="2000" kern="0" dirty="0">
                <a:effectLst/>
                <a:latin typeface="Arial" panose="020B0604020202020204" pitchFamily="34" charset="0"/>
                <a:ea typeface="Times New Roman" panose="02020603050405020304" pitchFamily="18" charset="0"/>
                <a:cs typeface="Arial" panose="020B0604020202020204" pitchFamily="34" charset="0"/>
              </a:rPr>
            </a:br>
            <a:r>
              <a:rPr lang="en-CA" sz="1600" kern="100" dirty="0">
                <a:effectLst/>
                <a:latin typeface="Aptos" panose="020B0004020202020204" pitchFamily="34" charset="0"/>
                <a:ea typeface="Aptos" panose="020B0004020202020204" pitchFamily="34" charset="0"/>
                <a:cs typeface="Times New Roman" panose="02020603050405020304" pitchFamily="18" charset="0"/>
              </a:rPr>
              <a:t> </a:t>
            </a:r>
          </a:p>
        </p:txBody>
      </p:sp>
      <p:sp>
        <p:nvSpPr>
          <p:cNvPr id="6" name="TextBox 5">
            <a:extLst>
              <a:ext uri="{FF2B5EF4-FFF2-40B4-BE49-F238E27FC236}">
                <a16:creationId xmlns:a16="http://schemas.microsoft.com/office/drawing/2014/main" id="{11580F56-D929-335F-77CB-98FCAF46ABE3}"/>
              </a:ext>
            </a:extLst>
          </p:cNvPr>
          <p:cNvSpPr txBox="1"/>
          <p:nvPr/>
        </p:nvSpPr>
        <p:spPr>
          <a:xfrm>
            <a:off x="2945330" y="0"/>
            <a:ext cx="7626416" cy="458780"/>
          </a:xfrm>
          <a:prstGeom prst="rect">
            <a:avLst/>
          </a:prstGeom>
          <a:noFill/>
        </p:spPr>
        <p:txBody>
          <a:bodyPr wrap="square">
            <a:spAutoFit/>
          </a:bodyPr>
          <a:lstStyle/>
          <a:p>
            <a:pPr>
              <a:lnSpc>
                <a:spcPct val="107000"/>
              </a:lnSpc>
              <a:spcAft>
                <a:spcPts val="800"/>
              </a:spcAft>
              <a:buNone/>
            </a:pPr>
            <a:r>
              <a:rPr lang="en-CA" sz="24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EXAMPLES OF INFORMATION DISTORTION</a:t>
            </a:r>
            <a:endParaRPr lang="en-CA" sz="2400"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84E8D26C-F009-839B-225F-6C31B0C6BD8D}"/>
              </a:ext>
            </a:extLst>
          </p:cNvPr>
          <p:cNvSpPr>
            <a:spLocks noGrp="1"/>
          </p:cNvSpPr>
          <p:nvPr>
            <p:ph type="sldNum" sz="quarter" idx="12"/>
          </p:nvPr>
        </p:nvSpPr>
        <p:spPr/>
        <p:txBody>
          <a:bodyPr/>
          <a:lstStyle/>
          <a:p>
            <a:fld id="{5D13EBD4-6A3E-4AC0-8766-41B9CBCAB7E4}" type="slidenum">
              <a:rPr lang="en-CA" smtClean="0"/>
              <a:t>55</a:t>
            </a:fld>
            <a:endParaRPr lang="en-CA"/>
          </a:p>
        </p:txBody>
      </p:sp>
    </p:spTree>
    <p:extLst>
      <p:ext uri="{BB962C8B-B14F-4D97-AF65-F5344CB8AC3E}">
        <p14:creationId xmlns:p14="http://schemas.microsoft.com/office/powerpoint/2010/main" val="23909305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80F649-CD64-B549-407B-761F5CD7EC69}"/>
              </a:ext>
            </a:extLst>
          </p:cNvPr>
          <p:cNvSpPr>
            <a:spLocks noGrp="1"/>
          </p:cNvSpPr>
          <p:nvPr>
            <p:ph type="sldNum" sz="quarter" idx="12"/>
          </p:nvPr>
        </p:nvSpPr>
        <p:spPr/>
        <p:txBody>
          <a:bodyPr/>
          <a:lstStyle/>
          <a:p>
            <a:fld id="{5D13EBD4-6A3E-4AC0-8766-41B9CBCAB7E4}" type="slidenum">
              <a:rPr lang="en-CA" smtClean="0"/>
              <a:t>56</a:t>
            </a:fld>
            <a:endParaRPr lang="en-CA"/>
          </a:p>
        </p:txBody>
      </p:sp>
      <p:sp>
        <p:nvSpPr>
          <p:cNvPr id="4" name="TextBox 3">
            <a:extLst>
              <a:ext uri="{FF2B5EF4-FFF2-40B4-BE49-F238E27FC236}">
                <a16:creationId xmlns:a16="http://schemas.microsoft.com/office/drawing/2014/main" id="{A0C88C74-64DA-6CB6-7E94-D8C25E2708C1}"/>
              </a:ext>
            </a:extLst>
          </p:cNvPr>
          <p:cNvSpPr txBox="1"/>
          <p:nvPr/>
        </p:nvSpPr>
        <p:spPr>
          <a:xfrm>
            <a:off x="0" y="389927"/>
            <a:ext cx="12192000" cy="2161810"/>
          </a:xfrm>
          <a:prstGeom prst="rect">
            <a:avLst/>
          </a:prstGeom>
          <a:noFill/>
        </p:spPr>
        <p:txBody>
          <a:bodyPr wrap="square">
            <a:spAutoFit/>
          </a:bodyPr>
          <a:lstStyle/>
          <a:p>
            <a:pPr marL="285750" lvl="0" indent="-285750">
              <a:lnSpc>
                <a:spcPct val="107000"/>
              </a:lnSpc>
              <a:buFont typeface="Arial" panose="020B0604020202020204" pitchFamily="34" charset="0"/>
              <a:buChar char="•"/>
            </a:pPr>
            <a:r>
              <a:rPr lang="en-CA" sz="3200" kern="0" dirty="0">
                <a:effectLst/>
                <a:latin typeface="Arial" panose="020B0604020202020204" pitchFamily="34" charset="0"/>
                <a:ea typeface="Times New Roman" panose="02020603050405020304" pitchFamily="18" charset="0"/>
                <a:cs typeface="Arial" panose="020B0604020202020204" pitchFamily="34" charset="0"/>
              </a:rPr>
              <a:t>In insecure attachment, the problem isn’t that </a:t>
            </a:r>
            <a:r>
              <a:rPr lang="en-CA" sz="3200" kern="0" dirty="0">
                <a:latin typeface="Arial" panose="020B0604020202020204" pitchFamily="34" charset="0"/>
                <a:ea typeface="Times New Roman" panose="02020603050405020304" pitchFamily="18" charset="0"/>
                <a:cs typeface="Arial" panose="020B0604020202020204" pitchFamily="34" charset="0"/>
              </a:rPr>
              <a:t>people</a:t>
            </a:r>
            <a:r>
              <a:rPr lang="en-CA" sz="3200" kern="0" dirty="0">
                <a:effectLst/>
                <a:latin typeface="Arial" panose="020B0604020202020204" pitchFamily="34" charset="0"/>
                <a:ea typeface="Times New Roman" panose="02020603050405020304" pitchFamily="18" charset="0"/>
                <a:cs typeface="Arial" panose="020B0604020202020204" pitchFamily="34" charset="0"/>
              </a:rPr>
              <a:t> don’t feel or sense danger, it’s that they have to change the meaning of what they feel in order to stay attached to the people they depend on. Attachment safety comes first; accuracy comes second.</a:t>
            </a:r>
            <a:endParaRPr lang="en-CA" sz="3200" kern="100" dirty="0">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8928443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FF7A15A-A606-4446-89F5-116367C8A2AC}"/>
              </a:ext>
            </a:extLst>
          </p:cNvPr>
          <p:cNvSpPr>
            <a:spLocks noGrp="1"/>
          </p:cNvSpPr>
          <p:nvPr>
            <p:ph type="title" idx="4294967295"/>
          </p:nvPr>
        </p:nvSpPr>
        <p:spPr>
          <a:xfrm>
            <a:off x="6167919" y="70758"/>
            <a:ext cx="6096000" cy="830263"/>
          </a:xfrm>
        </p:spPr>
        <p:txBody>
          <a:bodyPr>
            <a:noAutofit/>
          </a:bodyPr>
          <a:lstStyle/>
          <a:p>
            <a:pPr algn="ctr"/>
            <a:r>
              <a:rPr lang="en-CA" sz="2800" dirty="0">
                <a:solidFill>
                  <a:schemeClr val="bg1"/>
                </a:solidFill>
              </a:rPr>
              <a:t>MENTAL HEALTH AND DISRUPTIONS OF INFORMATION FLOW </a:t>
            </a:r>
          </a:p>
        </p:txBody>
      </p:sp>
      <p:sp>
        <p:nvSpPr>
          <p:cNvPr id="13" name="Content Placeholder 12">
            <a:extLst>
              <a:ext uri="{FF2B5EF4-FFF2-40B4-BE49-F238E27FC236}">
                <a16:creationId xmlns:a16="http://schemas.microsoft.com/office/drawing/2014/main" id="{49CD4B10-9A9B-4649-AC1D-1A41DCDAB63A}"/>
              </a:ext>
            </a:extLst>
          </p:cNvPr>
          <p:cNvSpPr>
            <a:spLocks noGrp="1"/>
          </p:cNvSpPr>
          <p:nvPr>
            <p:ph sz="half" idx="4294967295"/>
          </p:nvPr>
        </p:nvSpPr>
        <p:spPr>
          <a:xfrm>
            <a:off x="5942022" y="906853"/>
            <a:ext cx="6137512" cy="5880389"/>
          </a:xfrm>
        </p:spPr>
        <p:txBody>
          <a:bodyPr>
            <a:normAutofit fontScale="92500" lnSpcReduction="10000"/>
          </a:bodyPr>
          <a:lstStyle/>
          <a:p>
            <a:pPr marL="0" indent="0">
              <a:buNone/>
            </a:pPr>
            <a:endParaRPr lang="en-US" sz="2000" dirty="0"/>
          </a:p>
          <a:p>
            <a:r>
              <a:rPr lang="en-US" sz="2400" dirty="0">
                <a:solidFill>
                  <a:schemeClr val="bg1"/>
                </a:solidFill>
              </a:rPr>
              <a:t>Summarizing</a:t>
            </a:r>
            <a:r>
              <a:rPr lang="en-US" sz="2400" dirty="0"/>
              <a:t>: The DMM postulates that mental health issues arise when the </a:t>
            </a:r>
            <a:r>
              <a:rPr lang="en-US" sz="2400" dirty="0">
                <a:solidFill>
                  <a:schemeClr val="bg1"/>
                </a:solidFill>
              </a:rPr>
              <a:t>information flow or exchange </a:t>
            </a:r>
            <a:r>
              <a:rPr lang="en-US" sz="2400" dirty="0"/>
              <a:t>between the nervous system’s three information centers (somatic, emotional and cognitive) is distorted or disrupted. </a:t>
            </a:r>
          </a:p>
          <a:p>
            <a:r>
              <a:rPr lang="en-US" sz="2400" dirty="0"/>
              <a:t>The free flow of information between the nervous system’s three information centers may be disrupted during psychosocial development to promote attachment and to defend against danger. It may also be disrupted by trauma.  </a:t>
            </a:r>
          </a:p>
          <a:p>
            <a:r>
              <a:rPr lang="en-US" sz="2400" dirty="0"/>
              <a:t>The free flow of information can be restored when Wise mind becomes aware of and repairs these information exchange distortions or disruptions.</a:t>
            </a:r>
          </a:p>
          <a:p>
            <a:r>
              <a:rPr lang="en-US" sz="2400" dirty="0"/>
              <a:t> As we will see the DMM theory brings together several concepts including nervous system physiology, attachment theory, personality development, and dissociation. </a:t>
            </a:r>
          </a:p>
        </p:txBody>
      </p:sp>
      <p:graphicFrame>
        <p:nvGraphicFramePr>
          <p:cNvPr id="6" name="Diagram 5">
            <a:extLst>
              <a:ext uri="{FF2B5EF4-FFF2-40B4-BE49-F238E27FC236}">
                <a16:creationId xmlns:a16="http://schemas.microsoft.com/office/drawing/2014/main" id="{B55627A6-D2D4-4F0A-B5E0-CBFB613FC480}"/>
              </a:ext>
            </a:extLst>
          </p:cNvPr>
          <p:cNvGraphicFramePr/>
          <p:nvPr>
            <p:extLst>
              <p:ext uri="{D42A27DB-BD31-4B8C-83A1-F6EECF244321}">
                <p14:modId xmlns:p14="http://schemas.microsoft.com/office/powerpoint/2010/main" val="272871560"/>
              </p:ext>
            </p:extLst>
          </p:nvPr>
        </p:nvGraphicFramePr>
        <p:xfrm>
          <a:off x="265977" y="0"/>
          <a:ext cx="5659143"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Arrow: Down 8">
            <a:extLst>
              <a:ext uri="{FF2B5EF4-FFF2-40B4-BE49-F238E27FC236}">
                <a16:creationId xmlns:a16="http://schemas.microsoft.com/office/drawing/2014/main" id="{EBC3EED5-B42F-4A9A-AB2E-7E3928DE402D}"/>
              </a:ext>
            </a:extLst>
          </p:cNvPr>
          <p:cNvSpPr/>
          <p:nvPr/>
        </p:nvSpPr>
        <p:spPr>
          <a:xfrm flipV="1">
            <a:off x="2951481" y="3911467"/>
            <a:ext cx="592391" cy="8223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Arrow: Down 9">
            <a:extLst>
              <a:ext uri="{FF2B5EF4-FFF2-40B4-BE49-F238E27FC236}">
                <a16:creationId xmlns:a16="http://schemas.microsoft.com/office/drawing/2014/main" id="{884D8949-E3C1-4ADA-B151-168B9AC17686}"/>
              </a:ext>
            </a:extLst>
          </p:cNvPr>
          <p:cNvSpPr/>
          <p:nvPr/>
        </p:nvSpPr>
        <p:spPr>
          <a:xfrm flipH="1" flipV="1">
            <a:off x="2861220" y="1593709"/>
            <a:ext cx="631352" cy="822385"/>
          </a:xfrm>
          <a:prstGeom prst="downArrow">
            <a:avLst>
              <a:gd name="adj1" fmla="val 50000"/>
              <a:gd name="adj2" fmla="val 420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Arrow: Down 1">
            <a:extLst>
              <a:ext uri="{FF2B5EF4-FFF2-40B4-BE49-F238E27FC236}">
                <a16:creationId xmlns:a16="http://schemas.microsoft.com/office/drawing/2014/main" id="{3D41DF8D-1754-4468-8136-8C6CA623CB0F}"/>
              </a:ext>
            </a:extLst>
          </p:cNvPr>
          <p:cNvSpPr/>
          <p:nvPr/>
        </p:nvSpPr>
        <p:spPr>
          <a:xfrm>
            <a:off x="3492572" y="1644418"/>
            <a:ext cx="592391" cy="8223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Arrow: Down 11">
            <a:extLst>
              <a:ext uri="{FF2B5EF4-FFF2-40B4-BE49-F238E27FC236}">
                <a16:creationId xmlns:a16="http://schemas.microsoft.com/office/drawing/2014/main" id="{C6A06AC4-C5D1-402F-87A4-5CCD752C2200}"/>
              </a:ext>
            </a:extLst>
          </p:cNvPr>
          <p:cNvSpPr/>
          <p:nvPr/>
        </p:nvSpPr>
        <p:spPr>
          <a:xfrm>
            <a:off x="3543872" y="3924907"/>
            <a:ext cx="592391" cy="8223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a:extLst>
              <a:ext uri="{FF2B5EF4-FFF2-40B4-BE49-F238E27FC236}">
                <a16:creationId xmlns:a16="http://schemas.microsoft.com/office/drawing/2014/main" id="{A9BC6A67-E6D7-4F26-92E1-44075B309A3E}"/>
              </a:ext>
            </a:extLst>
          </p:cNvPr>
          <p:cNvSpPr txBox="1"/>
          <p:nvPr/>
        </p:nvSpPr>
        <p:spPr>
          <a:xfrm>
            <a:off x="1036963" y="1938228"/>
            <a:ext cx="3462301" cy="369332"/>
          </a:xfrm>
          <a:prstGeom prst="rect">
            <a:avLst/>
          </a:prstGeom>
          <a:noFill/>
        </p:spPr>
        <p:txBody>
          <a:bodyPr wrap="square">
            <a:spAutoFit/>
          </a:bodyPr>
          <a:lstStyle/>
          <a:p>
            <a:r>
              <a:rPr lang="en-US" dirty="0"/>
              <a:t>Information flow</a:t>
            </a:r>
            <a:endParaRPr lang="en-CA" dirty="0"/>
          </a:p>
        </p:txBody>
      </p:sp>
      <p:sp>
        <p:nvSpPr>
          <p:cNvPr id="16" name="TextBox 15">
            <a:extLst>
              <a:ext uri="{FF2B5EF4-FFF2-40B4-BE49-F238E27FC236}">
                <a16:creationId xmlns:a16="http://schemas.microsoft.com/office/drawing/2014/main" id="{313DA1D5-668C-4440-BF9D-CB8C2A2C4AE3}"/>
              </a:ext>
            </a:extLst>
          </p:cNvPr>
          <p:cNvSpPr txBox="1"/>
          <p:nvPr/>
        </p:nvSpPr>
        <p:spPr>
          <a:xfrm>
            <a:off x="1046013" y="4205589"/>
            <a:ext cx="2300766" cy="369332"/>
          </a:xfrm>
          <a:prstGeom prst="rect">
            <a:avLst/>
          </a:prstGeom>
          <a:noFill/>
        </p:spPr>
        <p:txBody>
          <a:bodyPr wrap="square">
            <a:spAutoFit/>
          </a:bodyPr>
          <a:lstStyle/>
          <a:p>
            <a:r>
              <a:rPr lang="en-US" dirty="0"/>
              <a:t>Information flow</a:t>
            </a:r>
            <a:endParaRPr lang="en-CA" dirty="0"/>
          </a:p>
        </p:txBody>
      </p:sp>
      <p:sp>
        <p:nvSpPr>
          <p:cNvPr id="3" name="Slide Number Placeholder 2">
            <a:extLst>
              <a:ext uri="{FF2B5EF4-FFF2-40B4-BE49-F238E27FC236}">
                <a16:creationId xmlns:a16="http://schemas.microsoft.com/office/drawing/2014/main" id="{91095ED0-EB61-1036-F62F-2B816DFCD38B}"/>
              </a:ext>
            </a:extLst>
          </p:cNvPr>
          <p:cNvSpPr>
            <a:spLocks noGrp="1"/>
          </p:cNvSpPr>
          <p:nvPr>
            <p:ph type="sldNum" sz="quarter" idx="12"/>
          </p:nvPr>
        </p:nvSpPr>
        <p:spPr/>
        <p:txBody>
          <a:bodyPr/>
          <a:lstStyle/>
          <a:p>
            <a:fld id="{5D13EBD4-6A3E-4AC0-8766-41B9CBCAB7E4}" type="slidenum">
              <a:rPr lang="en-CA" smtClean="0"/>
              <a:t>57</a:t>
            </a:fld>
            <a:endParaRPr lang="en-CA"/>
          </a:p>
        </p:txBody>
      </p:sp>
    </p:spTree>
    <p:extLst>
      <p:ext uri="{BB962C8B-B14F-4D97-AF65-F5344CB8AC3E}">
        <p14:creationId xmlns:p14="http://schemas.microsoft.com/office/powerpoint/2010/main" val="62156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F28856-3BC5-F5C1-CA39-049AC71668E7}"/>
              </a:ext>
            </a:extLst>
          </p:cNvPr>
          <p:cNvSpPr txBox="1"/>
          <p:nvPr/>
        </p:nvSpPr>
        <p:spPr>
          <a:xfrm>
            <a:off x="1703671" y="1032930"/>
            <a:ext cx="10125777" cy="646331"/>
          </a:xfrm>
          <a:prstGeom prst="rect">
            <a:avLst/>
          </a:prstGeom>
          <a:noFill/>
        </p:spPr>
        <p:txBody>
          <a:bodyPr wrap="square">
            <a:spAutoFit/>
          </a:bodyPr>
          <a:lstStyle/>
          <a:p>
            <a:r>
              <a:rPr lang="en-CA" sz="3600" kern="0" dirty="0">
                <a:effectLst/>
                <a:latin typeface="+mj-lt"/>
                <a:ea typeface="Times New Roman" panose="02020603050405020304" pitchFamily="18" charset="0"/>
                <a:cs typeface="Times New Roman" panose="02020603050405020304" pitchFamily="18" charset="0"/>
              </a:rPr>
              <a:t>What are you noticing in yourself right now?</a:t>
            </a:r>
            <a:endParaRPr lang="en-CA" sz="3600" dirty="0">
              <a:latin typeface="+mj-lt"/>
            </a:endParaRPr>
          </a:p>
        </p:txBody>
      </p:sp>
      <p:sp>
        <p:nvSpPr>
          <p:cNvPr id="2" name="Slide Number Placeholder 1">
            <a:extLst>
              <a:ext uri="{FF2B5EF4-FFF2-40B4-BE49-F238E27FC236}">
                <a16:creationId xmlns:a16="http://schemas.microsoft.com/office/drawing/2014/main" id="{2849C80E-6311-BC16-B20B-8B0AA3B9B26C}"/>
              </a:ext>
            </a:extLst>
          </p:cNvPr>
          <p:cNvSpPr>
            <a:spLocks noGrp="1"/>
          </p:cNvSpPr>
          <p:nvPr>
            <p:ph type="sldNum" sz="quarter" idx="12"/>
          </p:nvPr>
        </p:nvSpPr>
        <p:spPr/>
        <p:txBody>
          <a:bodyPr/>
          <a:lstStyle/>
          <a:p>
            <a:fld id="{5D13EBD4-6A3E-4AC0-8766-41B9CBCAB7E4}" type="slidenum">
              <a:rPr lang="en-CA" smtClean="0"/>
              <a:t>58</a:t>
            </a:fld>
            <a:endParaRPr lang="en-CA"/>
          </a:p>
        </p:txBody>
      </p:sp>
    </p:spTree>
    <p:extLst>
      <p:ext uri="{BB962C8B-B14F-4D97-AF65-F5344CB8AC3E}">
        <p14:creationId xmlns:p14="http://schemas.microsoft.com/office/powerpoint/2010/main" val="24262463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04CDDA-240B-E8C0-B0C7-BBCC1A22A828}"/>
              </a:ext>
            </a:extLst>
          </p:cNvPr>
          <p:cNvSpPr txBox="1"/>
          <p:nvPr/>
        </p:nvSpPr>
        <p:spPr>
          <a:xfrm>
            <a:off x="-226730" y="620648"/>
            <a:ext cx="12031579" cy="1323439"/>
          </a:xfrm>
          <a:prstGeom prst="rect">
            <a:avLst/>
          </a:prstGeom>
          <a:noFill/>
        </p:spPr>
        <p:txBody>
          <a:bodyPr wrap="square">
            <a:spAutoFit/>
          </a:bodyPr>
          <a:lstStyle/>
          <a:p>
            <a:pPr algn="ctr"/>
            <a:r>
              <a:rPr lang="en-US" sz="4000" dirty="0">
                <a:solidFill>
                  <a:schemeClr val="bg1"/>
                </a:solidFill>
                <a:latin typeface="Arial" panose="020B0604020202020204" pitchFamily="34" charset="0"/>
                <a:cs typeface="Arial" panose="020B0604020202020204" pitchFamily="34" charset="0"/>
              </a:rPr>
              <a:t>DISRUPTED INFORMATION FLOW AND PSYCHOLOGICAL DISORDERS</a:t>
            </a:r>
          </a:p>
        </p:txBody>
      </p:sp>
      <p:sp>
        <p:nvSpPr>
          <p:cNvPr id="4" name="TextBox 3">
            <a:extLst>
              <a:ext uri="{FF2B5EF4-FFF2-40B4-BE49-F238E27FC236}">
                <a16:creationId xmlns:a16="http://schemas.microsoft.com/office/drawing/2014/main" id="{A5B19F12-C760-08BB-18DA-5BDC2F622EE8}"/>
              </a:ext>
            </a:extLst>
          </p:cNvPr>
          <p:cNvSpPr txBox="1"/>
          <p:nvPr/>
        </p:nvSpPr>
        <p:spPr>
          <a:xfrm>
            <a:off x="2839452" y="2731823"/>
            <a:ext cx="6848374" cy="967765"/>
          </a:xfrm>
          <a:prstGeom prst="rect">
            <a:avLst/>
          </a:prstGeom>
          <a:noFill/>
        </p:spPr>
        <p:txBody>
          <a:bodyPr wrap="square">
            <a:spAutoFit/>
          </a:bodyPr>
          <a:lstStyle/>
          <a:p>
            <a:pPr lvl="0">
              <a:lnSpc>
                <a:spcPct val="107000"/>
              </a:lnSpc>
              <a:spcAft>
                <a:spcPts val="800"/>
              </a:spcAft>
              <a:buSzPts val="1000"/>
              <a:tabLst>
                <a:tab pos="457200" algn="l"/>
              </a:tabLst>
            </a:pPr>
            <a:r>
              <a:rPr lang="en-CA" sz="2400" kern="0" dirty="0">
                <a:effectLst/>
                <a:latin typeface="+mj-lt"/>
                <a:ea typeface="Times New Roman" panose="02020603050405020304" pitchFamily="18" charset="0"/>
                <a:cs typeface="Times New Roman" panose="02020603050405020304" pitchFamily="18" charset="0"/>
              </a:rPr>
              <a:t>                 somatic ↔ emotional ↔ cognitive</a:t>
            </a:r>
            <a:endParaRPr lang="en-CA" sz="2400" kern="100" dirty="0">
              <a:effectLst/>
              <a:latin typeface="+mj-lt"/>
              <a:ea typeface="Aptos" panose="020B0004020202020204" pitchFamily="34" charset="0"/>
              <a:cs typeface="Times New Roman" panose="02020603050405020304" pitchFamily="18" charset="0"/>
            </a:endParaRPr>
          </a:p>
          <a:p>
            <a:pPr lvl="0">
              <a:lnSpc>
                <a:spcPct val="107000"/>
              </a:lnSpc>
              <a:spcAft>
                <a:spcPts val="800"/>
              </a:spcAft>
              <a:buSzPts val="1000"/>
              <a:tabLst>
                <a:tab pos="457200" algn="l"/>
              </a:tabLst>
            </a:pPr>
            <a:r>
              <a:rPr lang="en-CA" sz="2400" kern="0" dirty="0">
                <a:effectLst/>
                <a:latin typeface="+mj-lt"/>
                <a:ea typeface="Times New Roman" panose="02020603050405020304" pitchFamily="18" charset="0"/>
                <a:cs typeface="Times New Roman" panose="02020603050405020304" pitchFamily="18" charset="0"/>
              </a:rPr>
              <a:t>“true information” vs “distorted information” flow</a:t>
            </a:r>
            <a:endParaRPr lang="en-CA" sz="2400" dirty="0"/>
          </a:p>
        </p:txBody>
      </p:sp>
      <p:sp>
        <p:nvSpPr>
          <p:cNvPr id="2" name="Slide Number Placeholder 1">
            <a:extLst>
              <a:ext uri="{FF2B5EF4-FFF2-40B4-BE49-F238E27FC236}">
                <a16:creationId xmlns:a16="http://schemas.microsoft.com/office/drawing/2014/main" id="{EC9FCE35-84AA-55B2-1FE4-4AC14BA9E72F}"/>
              </a:ext>
            </a:extLst>
          </p:cNvPr>
          <p:cNvSpPr>
            <a:spLocks noGrp="1"/>
          </p:cNvSpPr>
          <p:nvPr>
            <p:ph type="sldNum" sz="quarter" idx="12"/>
          </p:nvPr>
        </p:nvSpPr>
        <p:spPr/>
        <p:txBody>
          <a:bodyPr/>
          <a:lstStyle/>
          <a:p>
            <a:fld id="{5D13EBD4-6A3E-4AC0-8766-41B9CBCAB7E4}" type="slidenum">
              <a:rPr lang="en-CA" smtClean="0"/>
              <a:t>59</a:t>
            </a:fld>
            <a:endParaRPr lang="en-CA"/>
          </a:p>
        </p:txBody>
      </p:sp>
      <p:sp>
        <p:nvSpPr>
          <p:cNvPr id="6" name="TextBox 5">
            <a:extLst>
              <a:ext uri="{FF2B5EF4-FFF2-40B4-BE49-F238E27FC236}">
                <a16:creationId xmlns:a16="http://schemas.microsoft.com/office/drawing/2014/main" id="{52C774C7-6F08-688F-5377-3273DAA8B16E}"/>
              </a:ext>
            </a:extLst>
          </p:cNvPr>
          <p:cNvSpPr txBox="1"/>
          <p:nvPr/>
        </p:nvSpPr>
        <p:spPr>
          <a:xfrm>
            <a:off x="499545" y="4774131"/>
            <a:ext cx="11528188" cy="1200329"/>
          </a:xfrm>
          <a:prstGeom prst="rect">
            <a:avLst/>
          </a:prstGeom>
          <a:noFill/>
        </p:spPr>
        <p:txBody>
          <a:bodyPr wrap="square">
            <a:spAutoFit/>
          </a:bodyPr>
          <a:lstStyle/>
          <a:p>
            <a:pPr algn="ctr"/>
            <a:r>
              <a:rPr lang="en-CA" sz="3600" kern="0" dirty="0">
                <a:solidFill>
                  <a:srgbClr val="FFC000"/>
                </a:solidFill>
                <a:effectLst/>
                <a:latin typeface="+mj-lt"/>
                <a:ea typeface="Times New Roman" panose="02020603050405020304" pitchFamily="18" charset="0"/>
                <a:cs typeface="Times New Roman" panose="02020603050405020304" pitchFamily="18" charset="0"/>
              </a:rPr>
              <a:t> </a:t>
            </a:r>
            <a:r>
              <a:rPr lang="en-CA" sz="3600" kern="0" dirty="0">
                <a:solidFill>
                  <a:srgbClr val="FFC000"/>
                </a:solidFill>
                <a:latin typeface="+mj-lt"/>
                <a:ea typeface="Times New Roman" panose="02020603050405020304" pitchFamily="18" charset="0"/>
                <a:cs typeface="Times New Roman" panose="02020603050405020304" pitchFamily="18" charset="0"/>
              </a:rPr>
              <a:t>THIS IS THE MOST IMPORTANT PART OF OUR DISCUSSION TODAY BUT NOT EASY TO UNDERSTAND!</a:t>
            </a:r>
            <a:r>
              <a:rPr lang="en-CA" sz="3600" kern="0" dirty="0">
                <a:solidFill>
                  <a:srgbClr val="FFC000"/>
                </a:solidFill>
                <a:effectLst/>
                <a:latin typeface="+mj-lt"/>
                <a:ea typeface="Times New Roman" panose="02020603050405020304" pitchFamily="18" charset="0"/>
                <a:cs typeface="Times New Roman" panose="02020603050405020304" pitchFamily="18" charset="0"/>
              </a:rPr>
              <a:t> </a:t>
            </a:r>
            <a:endParaRPr lang="en-CA" sz="3600" dirty="0">
              <a:solidFill>
                <a:srgbClr val="FFC000"/>
              </a:solidFill>
            </a:endParaRPr>
          </a:p>
        </p:txBody>
      </p:sp>
    </p:spTree>
    <p:extLst>
      <p:ext uri="{BB962C8B-B14F-4D97-AF65-F5344CB8AC3E}">
        <p14:creationId xmlns:p14="http://schemas.microsoft.com/office/powerpoint/2010/main" val="25143251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A55F89-9BAD-974A-2FDF-6FA6ED063F38}"/>
              </a:ext>
            </a:extLst>
          </p:cNvPr>
          <p:cNvSpPr txBox="1"/>
          <p:nvPr/>
        </p:nvSpPr>
        <p:spPr>
          <a:xfrm>
            <a:off x="0" y="0"/>
            <a:ext cx="12192000" cy="7524239"/>
          </a:xfrm>
          <a:prstGeom prst="rect">
            <a:avLst/>
          </a:prstGeom>
          <a:noFill/>
        </p:spPr>
        <p:txBody>
          <a:bodyPr wrap="square">
            <a:spAutoFit/>
          </a:bodyPr>
          <a:lstStyle/>
          <a:p>
            <a:pPr>
              <a:lnSpc>
                <a:spcPct val="107000"/>
              </a:lnSpc>
              <a:spcAft>
                <a:spcPts val="800"/>
              </a:spcAft>
              <a:buNone/>
            </a:pPr>
            <a:r>
              <a:rPr lang="en-CA" sz="20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      FIVE-MINUTE MINDFULNESS PRACTICE: RETURNING, LENGTHENING, BEGINNING AGAIN</a:t>
            </a:r>
            <a:br>
              <a:rPr lang="en-CA" sz="18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br>
            <a:br>
              <a:rPr lang="en-CA" sz="18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br>
            <a:r>
              <a:rPr lang="en-CA" sz="18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Invite people to sit comfortably, feet on the floor, hands resting easily.</a:t>
            </a:r>
            <a:br>
              <a:rPr lang="en-CA" sz="18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br>
            <a:br>
              <a:rPr lang="en-CA" sz="18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Let’s begin by simply arriving.</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If it feels okay, allow your eyes to close…</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or soften your gaze.</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Take a slow breath in through the nose…</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and a longer breath out through the mouth.</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Again—</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in…</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and out.</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And one more time, letting the shoulders drop as you exhale.</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Now, take a moment to notice that we are back.</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Back in this room.</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Back in this shared work.</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Back in a rhythm that may feel familiar, or may feel slightly new again</a:t>
            </a:r>
            <a:r>
              <a:rPr lang="en-CA" sz="18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a:t>
            </a:r>
            <a:br>
              <a:rPr lang="en-CA" sz="18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br>
            <a:br>
              <a:rPr lang="en-CA" sz="18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b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D027DE59-4D24-061C-6D25-D402D8F1293A}"/>
              </a:ext>
            </a:extLst>
          </p:cNvPr>
          <p:cNvSpPr>
            <a:spLocks noGrp="1"/>
          </p:cNvSpPr>
          <p:nvPr>
            <p:ph type="sldNum" sz="quarter" idx="12"/>
          </p:nvPr>
        </p:nvSpPr>
        <p:spPr/>
        <p:txBody>
          <a:bodyPr/>
          <a:lstStyle/>
          <a:p>
            <a:fld id="{5D13EBD4-6A3E-4AC0-8766-41B9CBCAB7E4}" type="slidenum">
              <a:rPr lang="en-CA" smtClean="0"/>
              <a:t>6</a:t>
            </a:fld>
            <a:endParaRPr lang="en-CA"/>
          </a:p>
        </p:txBody>
      </p:sp>
    </p:spTree>
    <p:extLst>
      <p:ext uri="{BB962C8B-B14F-4D97-AF65-F5344CB8AC3E}">
        <p14:creationId xmlns:p14="http://schemas.microsoft.com/office/powerpoint/2010/main" val="10823236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1E7128-67C2-25D7-09F6-127E2C2A415B}"/>
              </a:ext>
            </a:extLst>
          </p:cNvPr>
          <p:cNvSpPr txBox="1"/>
          <p:nvPr/>
        </p:nvSpPr>
        <p:spPr>
          <a:xfrm>
            <a:off x="-28876" y="461665"/>
            <a:ext cx="12192000" cy="5355312"/>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In Patricia Crittenden’s model, psychological distress often arises not because people are irrational, but because information is being distorted as it moves between the three systems we’ve discussed: 1. Somatic / physiological information (heart rate, muscle tension, gut sensations, breath) 2. Emotional / limbic information (fear, shame, urgency, disgust) 3. Rational / cognitive information (thoughts, explanations, stories about what’s happening)</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When these systems are working well, they exchange information flexibly and accurately. When they are not, the mind does something very understandable, but ultimately misleading.</a:t>
            </a:r>
          </a:p>
          <a:p>
            <a:pPr marL="285750" indent="-285750">
              <a:buFont typeface="Arial" panose="020B0604020202020204" pitchFamily="34" charset="0"/>
              <a:buChar char="•"/>
            </a:pPr>
            <a:endParaRPr lang="en-US"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Step 1: Chronic Arousal Feels Like Danger</a:t>
            </a:r>
            <a:r>
              <a:rPr lang="en-US" dirty="0">
                <a:latin typeface="Arial" panose="020B0604020202020204" pitchFamily="34" charset="0"/>
                <a:cs typeface="Arial" panose="020B0604020202020204" pitchFamily="34" charset="0"/>
              </a:rPr>
              <a:t>. Imagine someone who lives in chronic fight/flight (somatic) experiencing elevated heart rate, shallow breathing, muscle tension and a constant background sense of urgency or threat. This is not a momentary stress response. It’s a long-standing physiological state.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limbic system (emotional) does not know why the body is aroused, only that it is. From an evolutionary perspective, high arousal usually means something dangerous is happening so the limbic system quite reasonably concludes “If the body feels this activated, there must be a threat.”</a:t>
            </a:r>
          </a:p>
          <a:p>
            <a:pPr marL="285750" indent="-285750">
              <a:buFont typeface="Arial" panose="020B0604020202020204" pitchFamily="34" charset="0"/>
              <a:buChar char="•"/>
            </a:pPr>
            <a:endParaRPr lang="en-US"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Step 2: The Limbic System Looks Outside for an Explanation. </a:t>
            </a:r>
            <a:r>
              <a:rPr lang="en-US" dirty="0">
                <a:latin typeface="Arial" panose="020B0604020202020204" pitchFamily="34" charset="0"/>
                <a:cs typeface="Arial" panose="020B0604020202020204" pitchFamily="34" charset="0"/>
              </a:rPr>
              <a:t>Once the limbic system detects danger-level arousal, it turns outward to the senses. What am I seeing? What am I touching? What am I eating? What might contaminate me? What might make me unsafe? The crucial distortion is that internal physiological danger is misattributed to external causes. The system confuses “My body is in danger” with “There is danger out there.”</a:t>
            </a:r>
          </a:p>
        </p:txBody>
      </p:sp>
      <p:sp>
        <p:nvSpPr>
          <p:cNvPr id="5" name="TextBox 4">
            <a:extLst>
              <a:ext uri="{FF2B5EF4-FFF2-40B4-BE49-F238E27FC236}">
                <a16:creationId xmlns:a16="http://schemas.microsoft.com/office/drawing/2014/main" id="{EB55CE18-AA2B-9CDD-8D3F-C5BBE4ADAFFD}"/>
              </a:ext>
            </a:extLst>
          </p:cNvPr>
          <p:cNvSpPr txBox="1"/>
          <p:nvPr/>
        </p:nvSpPr>
        <p:spPr>
          <a:xfrm>
            <a:off x="567890" y="18903"/>
            <a:ext cx="11883992" cy="461665"/>
          </a:xfrm>
          <a:prstGeom prst="rect">
            <a:avLst/>
          </a:prstGeom>
          <a:noFill/>
        </p:spPr>
        <p:txBody>
          <a:bodyPr wrap="square">
            <a:spAutoFit/>
          </a:bodyPr>
          <a:lstStyle/>
          <a:p>
            <a:r>
              <a:rPr lang="en-US" sz="2400" dirty="0">
                <a:solidFill>
                  <a:schemeClr val="bg1"/>
                </a:solidFill>
                <a:latin typeface="Arial" panose="020B0604020202020204" pitchFamily="34" charset="0"/>
                <a:cs typeface="Arial" panose="020B0604020202020204" pitchFamily="34" charset="0"/>
              </a:rPr>
              <a:t> DISRUPTED INFORMATION FLOW AND PSYCHOLOGICAL DISORDERS</a:t>
            </a:r>
            <a:endParaRPr lang="en-CA" sz="2400" dirty="0"/>
          </a:p>
        </p:txBody>
      </p:sp>
      <p:sp>
        <p:nvSpPr>
          <p:cNvPr id="2" name="Slide Number Placeholder 1">
            <a:extLst>
              <a:ext uri="{FF2B5EF4-FFF2-40B4-BE49-F238E27FC236}">
                <a16:creationId xmlns:a16="http://schemas.microsoft.com/office/drawing/2014/main" id="{5E040AFF-A350-6B01-FF7C-0F43A30BFF2E}"/>
              </a:ext>
            </a:extLst>
          </p:cNvPr>
          <p:cNvSpPr>
            <a:spLocks noGrp="1"/>
          </p:cNvSpPr>
          <p:nvPr>
            <p:ph type="sldNum" sz="quarter" idx="12"/>
          </p:nvPr>
        </p:nvSpPr>
        <p:spPr/>
        <p:txBody>
          <a:bodyPr/>
          <a:lstStyle/>
          <a:p>
            <a:fld id="{5D13EBD4-6A3E-4AC0-8766-41B9CBCAB7E4}" type="slidenum">
              <a:rPr lang="en-CA" smtClean="0"/>
              <a:t>60</a:t>
            </a:fld>
            <a:endParaRPr lang="en-CA"/>
          </a:p>
        </p:txBody>
      </p:sp>
    </p:spTree>
    <p:extLst>
      <p:ext uri="{BB962C8B-B14F-4D97-AF65-F5344CB8AC3E}">
        <p14:creationId xmlns:p14="http://schemas.microsoft.com/office/powerpoint/2010/main" val="28800314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F94CA-0466-85BC-3569-53F37045A04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6EE0027-3BCE-04CB-8CB3-F4B7EC812A82}"/>
              </a:ext>
            </a:extLst>
          </p:cNvPr>
          <p:cNvSpPr txBox="1"/>
          <p:nvPr/>
        </p:nvSpPr>
        <p:spPr>
          <a:xfrm>
            <a:off x="-28876" y="461665"/>
            <a:ext cx="12192000" cy="7017306"/>
          </a:xfrm>
          <a:prstGeom prst="rect">
            <a:avLst/>
          </a:prstGeom>
          <a:noFill/>
        </p:spPr>
        <p:txBody>
          <a:bodyPr wrap="square">
            <a:spAutoFit/>
          </a:bodyPr>
          <a:lstStyle/>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Step 3: The Rational Mind Builds a Story to Make Sense of the Fear. </a:t>
            </a:r>
            <a:r>
              <a:rPr lang="en-US" dirty="0">
                <a:latin typeface="Arial" panose="020B0604020202020204" pitchFamily="34" charset="0"/>
                <a:cs typeface="Arial" panose="020B0604020202020204" pitchFamily="34" charset="0"/>
              </a:rPr>
              <a:t>Now the rational information centers step in. Their job is to explain what’s happening, but they are working with distorted input:  A body screaming “danger” and a limbic system convinced something is wrong. So, the rational mind does what it does best: it constructs a narrative,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for example, “Bacteria are everywhere. I must constantly wash my hands.” which is at the root of OCD, or “My body is dangerous. If I gain weight, something terrible will happen.” and “Food is the problem. Restriction keeps me safe.” These narratives feel logical, compelling, and urgent and importantly, they temporarily partially reduce anxiety. That’s why they stick. </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Step 4: Why These Solutions Are False (But Not Stupid):</a:t>
            </a:r>
            <a:r>
              <a:rPr lang="en-US" dirty="0">
                <a:latin typeface="Arial" panose="020B0604020202020204" pitchFamily="34" charset="0"/>
                <a:cs typeface="Arial" panose="020B0604020202020204" pitchFamily="34" charset="0"/>
              </a:rPr>
              <a:t>The behaviors, washing, checking, restricting, do lower anxiety briefly but they are solving the wrong problem. The real issue is not bacteria, food or body weight. The real issue is chronic, unregulated physiological arousal that never gets resolved. Because the arousal remains, the danger signal keeps firing, so the mind keeps tightening the story and escalating the behavior. This is how people become trapped in cycles that look irrational from the outside but feel absolutely necessary from the inside.</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In Crittenden’s terms, distorted information exchange means that the body sends danger signals, the emotional brain assumes there must be an external threat, and the rational mind creates a story to explain it. The story is convincing, but it’s false, not because the person is wrong, but because the danger is coming from inside the nervous system, not from the world.”</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True healing doesn’t come from arguing with the narrative alone as CBT does. It comes from reducing baseline physiological arousal, restoring accurate information flow between body, emotion, and cognition and helping the nervous system learn that it is safe to stand down. When that happens, the narrative often loosens on its own. The mind no longer needs to invent dangers once the body stops broadcasting emergency signals.</a:t>
            </a:r>
          </a:p>
          <a:p>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endParaRPr lang="en-CA"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035A147-3DEA-361E-61BE-DD5F00D00B6C}"/>
              </a:ext>
            </a:extLst>
          </p:cNvPr>
          <p:cNvSpPr txBox="1"/>
          <p:nvPr/>
        </p:nvSpPr>
        <p:spPr>
          <a:xfrm>
            <a:off x="567890" y="18903"/>
            <a:ext cx="11883992" cy="461665"/>
          </a:xfrm>
          <a:prstGeom prst="rect">
            <a:avLst/>
          </a:prstGeom>
          <a:noFill/>
        </p:spPr>
        <p:txBody>
          <a:bodyPr wrap="square">
            <a:spAutoFit/>
          </a:bodyPr>
          <a:lstStyle/>
          <a:p>
            <a:r>
              <a:rPr lang="en-US" sz="2400" dirty="0">
                <a:solidFill>
                  <a:schemeClr val="bg1"/>
                </a:solidFill>
                <a:latin typeface="Arial" panose="020B0604020202020204" pitchFamily="34" charset="0"/>
                <a:cs typeface="Arial" panose="020B0604020202020204" pitchFamily="34" charset="0"/>
              </a:rPr>
              <a:t> DISRUPTED INFORMATION FLOW AND PSYCHOLOGICAL DISORDERS</a:t>
            </a:r>
            <a:endParaRPr lang="en-CA" sz="2400" dirty="0"/>
          </a:p>
        </p:txBody>
      </p:sp>
      <p:sp>
        <p:nvSpPr>
          <p:cNvPr id="2" name="Slide Number Placeholder 1">
            <a:extLst>
              <a:ext uri="{FF2B5EF4-FFF2-40B4-BE49-F238E27FC236}">
                <a16:creationId xmlns:a16="http://schemas.microsoft.com/office/drawing/2014/main" id="{8721453E-D9FF-EF77-9179-F17F43DB08B3}"/>
              </a:ext>
            </a:extLst>
          </p:cNvPr>
          <p:cNvSpPr>
            <a:spLocks noGrp="1"/>
          </p:cNvSpPr>
          <p:nvPr>
            <p:ph type="sldNum" sz="quarter" idx="12"/>
          </p:nvPr>
        </p:nvSpPr>
        <p:spPr/>
        <p:txBody>
          <a:bodyPr/>
          <a:lstStyle/>
          <a:p>
            <a:fld id="{5D13EBD4-6A3E-4AC0-8766-41B9CBCAB7E4}" type="slidenum">
              <a:rPr lang="en-CA" smtClean="0"/>
              <a:t>61</a:t>
            </a:fld>
            <a:endParaRPr lang="en-CA"/>
          </a:p>
        </p:txBody>
      </p:sp>
    </p:spTree>
    <p:extLst>
      <p:ext uri="{BB962C8B-B14F-4D97-AF65-F5344CB8AC3E}">
        <p14:creationId xmlns:p14="http://schemas.microsoft.com/office/powerpoint/2010/main" val="32732323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47265C-6389-8BD9-27D1-8EC994E208CC}"/>
              </a:ext>
            </a:extLst>
          </p:cNvPr>
          <p:cNvSpPr txBox="1"/>
          <p:nvPr/>
        </p:nvSpPr>
        <p:spPr>
          <a:xfrm>
            <a:off x="0" y="598435"/>
            <a:ext cx="12192000" cy="6186309"/>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same mechanism also explains major psychosomatic conditions:</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Irritable Bowel Syndrome (IBS). </a:t>
            </a:r>
            <a:r>
              <a:rPr lang="en-US" dirty="0">
                <a:latin typeface="Arial" panose="020B0604020202020204" pitchFamily="34" charset="0"/>
                <a:cs typeface="Arial" panose="020B0604020202020204" pitchFamily="34" charset="0"/>
              </a:rPr>
              <a:t>Chronic autonomic arousal sensitizes the gut–brain axis; normal visceral sensations are misread as danger, producing pain, urgency, and bowel disturbance without structural disease.</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Chronic Pain Syndromes (e.g., fibromyalgia, tension headaches). </a:t>
            </a:r>
            <a:r>
              <a:rPr lang="en-US" dirty="0">
                <a:latin typeface="Arial" panose="020B0604020202020204" pitchFamily="34" charset="0"/>
                <a:cs typeface="Arial" panose="020B0604020202020204" pitchFamily="34" charset="0"/>
              </a:rPr>
              <a:t>Persistent fight/flight amplifies nociceptive signaling; the nervous system learns pain in the absence of ongoing tissue injury.</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Chronic Fatigue Syndrome / ME. </a:t>
            </a:r>
            <a:r>
              <a:rPr lang="en-US" dirty="0">
                <a:latin typeface="Arial" panose="020B0604020202020204" pitchFamily="34" charset="0"/>
                <a:cs typeface="Arial" panose="020B0604020202020204" pitchFamily="34" charset="0"/>
              </a:rPr>
              <a:t>Dysregulated stress physiology and immune signaling produce profound exhaustion; effort itself is interpreted by the system as threat.</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Functional Neurological Disorder (FND). </a:t>
            </a:r>
            <a:r>
              <a:rPr lang="en-US" dirty="0">
                <a:latin typeface="Arial" panose="020B0604020202020204" pitchFamily="34" charset="0"/>
                <a:cs typeface="Arial" panose="020B0604020202020204" pitchFamily="34" charset="0"/>
              </a:rPr>
              <a:t>Motor or sensory symptoms arise when emotional and somatic information bypass conscious integration and express directly through the body.</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Panic Disorder. </a:t>
            </a:r>
            <a:r>
              <a:rPr lang="en-US" dirty="0">
                <a:latin typeface="Arial" panose="020B0604020202020204" pitchFamily="34" charset="0"/>
                <a:cs typeface="Arial" panose="020B0604020202020204" pitchFamily="34" charset="0"/>
              </a:rPr>
              <a:t>Benign physiological arousal (heart rate, breathlessness) is misinterpreted as catastrophic danger, triggering escalating feedback loops.</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Somatic Symptom Disorder / Health Anxiety: </a:t>
            </a:r>
            <a:r>
              <a:rPr lang="en-US" dirty="0">
                <a:latin typeface="Arial" panose="020B0604020202020204" pitchFamily="34" charset="0"/>
                <a:cs typeface="Arial" panose="020B0604020202020204" pitchFamily="34" charset="0"/>
              </a:rPr>
              <a:t>Heightened interoceptive awareness plus limbic threat bias leads to excessive meaning-making around bodily sensations.</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Temporomandibular Joint Disorder (TMJ) &amp; Bruxism</a:t>
            </a:r>
            <a:r>
              <a:rPr lang="en-US" dirty="0">
                <a:latin typeface="Arial" panose="020B0604020202020204" pitchFamily="34" charset="0"/>
                <a:cs typeface="Arial" panose="020B0604020202020204" pitchFamily="34" charset="0"/>
              </a:rPr>
              <a:t>: Chronic tension and hyperarousal are expressed through sustained muscle activation rather than conscious emotional processing.</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In all psychosomatic conditions, chronic physiological arousal is misread by the emotional brain as evidence of danger, and the rational mind constructs explanations that locate the threat in the body rather than in dysregulated nervous-system signaling. The body carries unresolved danger signals; the mind explains them as disease.</a:t>
            </a:r>
          </a:p>
          <a:p>
            <a:pPr>
              <a:buNone/>
            </a:pPr>
            <a:br>
              <a:rPr lang="en-US" dirty="0">
                <a:latin typeface="Arial" panose="020B0604020202020204" pitchFamily="34" charset="0"/>
                <a:cs typeface="Arial" panose="020B0604020202020204" pitchFamily="34" charset="0"/>
              </a:rPr>
            </a:br>
            <a:endParaRPr lang="en-CA"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7510590-235C-008E-B19C-94AD37DA9484}"/>
              </a:ext>
            </a:extLst>
          </p:cNvPr>
          <p:cNvSpPr txBox="1"/>
          <p:nvPr/>
        </p:nvSpPr>
        <p:spPr>
          <a:xfrm>
            <a:off x="693018" y="0"/>
            <a:ext cx="11864741" cy="523220"/>
          </a:xfrm>
          <a:prstGeom prst="rect">
            <a:avLst/>
          </a:prstGeom>
          <a:noFill/>
        </p:spPr>
        <p:txBody>
          <a:bodyPr wrap="square">
            <a:spAutoFit/>
          </a:bodyPr>
          <a:lstStyle/>
          <a:p>
            <a:r>
              <a:rPr lang="en-US" sz="2800" dirty="0">
                <a:solidFill>
                  <a:schemeClr val="bg1"/>
                </a:solidFill>
                <a:latin typeface="Arial" panose="020B0604020202020204" pitchFamily="34" charset="0"/>
                <a:cs typeface="Arial" panose="020B0604020202020204" pitchFamily="34" charset="0"/>
              </a:rPr>
              <a:t> </a:t>
            </a:r>
            <a:r>
              <a:rPr lang="en-US" sz="2400" dirty="0">
                <a:solidFill>
                  <a:schemeClr val="bg1"/>
                </a:solidFill>
                <a:latin typeface="Arial" panose="020B0604020202020204" pitchFamily="34" charset="0"/>
                <a:cs typeface="Arial" panose="020B0604020202020204" pitchFamily="34" charset="0"/>
              </a:rPr>
              <a:t>DISRUPTED INFORMATION FLOW AND PSYCHOLOGICAL DISORDERS</a:t>
            </a:r>
            <a:endParaRPr lang="en-CA" sz="2400" dirty="0"/>
          </a:p>
        </p:txBody>
      </p:sp>
      <p:sp>
        <p:nvSpPr>
          <p:cNvPr id="2" name="Slide Number Placeholder 1">
            <a:extLst>
              <a:ext uri="{FF2B5EF4-FFF2-40B4-BE49-F238E27FC236}">
                <a16:creationId xmlns:a16="http://schemas.microsoft.com/office/drawing/2014/main" id="{104B808C-22FC-670D-EEFD-6C0CB9910D18}"/>
              </a:ext>
            </a:extLst>
          </p:cNvPr>
          <p:cNvSpPr>
            <a:spLocks noGrp="1"/>
          </p:cNvSpPr>
          <p:nvPr>
            <p:ph type="sldNum" sz="quarter" idx="12"/>
          </p:nvPr>
        </p:nvSpPr>
        <p:spPr/>
        <p:txBody>
          <a:bodyPr/>
          <a:lstStyle/>
          <a:p>
            <a:fld id="{5D13EBD4-6A3E-4AC0-8766-41B9CBCAB7E4}" type="slidenum">
              <a:rPr lang="en-CA" smtClean="0"/>
              <a:t>62</a:t>
            </a:fld>
            <a:endParaRPr lang="en-CA"/>
          </a:p>
        </p:txBody>
      </p:sp>
    </p:spTree>
    <p:extLst>
      <p:ext uri="{BB962C8B-B14F-4D97-AF65-F5344CB8AC3E}">
        <p14:creationId xmlns:p14="http://schemas.microsoft.com/office/powerpoint/2010/main" val="14381334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5F5920-4DA0-643E-84BE-687BDD36A3FF}"/>
              </a:ext>
            </a:extLst>
          </p:cNvPr>
          <p:cNvSpPr txBox="1"/>
          <p:nvPr/>
        </p:nvSpPr>
        <p:spPr>
          <a:xfrm>
            <a:off x="3754120" y="1737178"/>
            <a:ext cx="6097604" cy="707886"/>
          </a:xfrm>
          <a:prstGeom prst="rect">
            <a:avLst/>
          </a:prstGeom>
          <a:noFill/>
        </p:spPr>
        <p:txBody>
          <a:bodyPr wrap="square">
            <a:spAutoFit/>
          </a:bodyPr>
          <a:lstStyle/>
          <a:p>
            <a:r>
              <a:rPr lang="en-US" sz="4000" dirty="0">
                <a:solidFill>
                  <a:schemeClr val="bg1"/>
                </a:solidFill>
                <a:latin typeface="Arial" panose="020B0604020202020204" pitchFamily="34" charset="0"/>
                <a:cs typeface="Arial" panose="020B0604020202020204" pitchFamily="34" charset="0"/>
              </a:rPr>
              <a:t>THE DMM PIE MODEL </a:t>
            </a:r>
            <a:endParaRPr lang="en-CA" sz="4000" dirty="0"/>
          </a:p>
        </p:txBody>
      </p:sp>
      <p:sp>
        <p:nvSpPr>
          <p:cNvPr id="2" name="Slide Number Placeholder 1">
            <a:extLst>
              <a:ext uri="{FF2B5EF4-FFF2-40B4-BE49-F238E27FC236}">
                <a16:creationId xmlns:a16="http://schemas.microsoft.com/office/drawing/2014/main" id="{95CA4A3F-69D5-FCF0-BEDF-FB20FCD0C8EC}"/>
              </a:ext>
            </a:extLst>
          </p:cNvPr>
          <p:cNvSpPr>
            <a:spLocks noGrp="1"/>
          </p:cNvSpPr>
          <p:nvPr>
            <p:ph type="sldNum" sz="quarter" idx="12"/>
          </p:nvPr>
        </p:nvSpPr>
        <p:spPr/>
        <p:txBody>
          <a:bodyPr/>
          <a:lstStyle/>
          <a:p>
            <a:fld id="{5D13EBD4-6A3E-4AC0-8766-41B9CBCAB7E4}" type="slidenum">
              <a:rPr lang="en-CA" smtClean="0"/>
              <a:t>63</a:t>
            </a:fld>
            <a:endParaRPr lang="en-CA"/>
          </a:p>
        </p:txBody>
      </p:sp>
      <p:sp>
        <p:nvSpPr>
          <p:cNvPr id="5" name="TextBox 4">
            <a:extLst>
              <a:ext uri="{FF2B5EF4-FFF2-40B4-BE49-F238E27FC236}">
                <a16:creationId xmlns:a16="http://schemas.microsoft.com/office/drawing/2014/main" id="{ABFD72B7-DB5F-FDAC-61C6-6D5280D8D7C9}"/>
              </a:ext>
            </a:extLst>
          </p:cNvPr>
          <p:cNvSpPr txBox="1"/>
          <p:nvPr/>
        </p:nvSpPr>
        <p:spPr>
          <a:xfrm>
            <a:off x="2651760" y="2760395"/>
            <a:ext cx="6888480" cy="830997"/>
          </a:xfrm>
          <a:prstGeom prst="rect">
            <a:avLst/>
          </a:prstGeom>
          <a:noFill/>
        </p:spPr>
        <p:txBody>
          <a:bodyPr wrap="square">
            <a:spAutoFit/>
          </a:bodyPr>
          <a:lstStyle/>
          <a:p>
            <a:pPr algn="ctr"/>
            <a:r>
              <a:rPr lang="en-US" sz="2400" dirty="0">
                <a:latin typeface="Arial" panose="020B0604020202020204" pitchFamily="34" charset="0"/>
                <a:cs typeface="Arial" panose="020B0604020202020204" pitchFamily="34" charset="0"/>
              </a:rPr>
              <a:t>tracking the development of secure and insecure attachment through the lifespan</a:t>
            </a:r>
            <a:endParaRPr lang="en-CA" sz="2400" dirty="0"/>
          </a:p>
        </p:txBody>
      </p:sp>
    </p:spTree>
    <p:extLst>
      <p:ext uri="{BB962C8B-B14F-4D97-AF65-F5344CB8AC3E}">
        <p14:creationId xmlns:p14="http://schemas.microsoft.com/office/powerpoint/2010/main" val="2987528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FFD38C-AD64-917A-9C62-700C31DAECF9}"/>
              </a:ext>
            </a:extLst>
          </p:cNvPr>
          <p:cNvSpPr>
            <a:spLocks noGrp="1"/>
          </p:cNvSpPr>
          <p:nvPr>
            <p:ph type="sldNum" sz="quarter" idx="12"/>
          </p:nvPr>
        </p:nvSpPr>
        <p:spPr/>
        <p:txBody>
          <a:bodyPr/>
          <a:lstStyle/>
          <a:p>
            <a:fld id="{5D13EBD4-6A3E-4AC0-8766-41B9CBCAB7E4}" type="slidenum">
              <a:rPr lang="en-CA" smtClean="0"/>
              <a:t>64</a:t>
            </a:fld>
            <a:endParaRPr lang="en-CA"/>
          </a:p>
        </p:txBody>
      </p:sp>
      <p:pic>
        <p:nvPicPr>
          <p:cNvPr id="3" name="Picture 2" descr="Chart of development across the lifespan. | Social work exam, Clinical  social work, Social development">
            <a:extLst>
              <a:ext uri="{FF2B5EF4-FFF2-40B4-BE49-F238E27FC236}">
                <a16:creationId xmlns:a16="http://schemas.microsoft.com/office/drawing/2014/main" id="{051EF303-9D81-9F04-2410-E80FB395A3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3267" y="3718679"/>
            <a:ext cx="3326296" cy="28892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G_4215[2288]">
            <a:extLst>
              <a:ext uri="{FF2B5EF4-FFF2-40B4-BE49-F238E27FC236}">
                <a16:creationId xmlns:a16="http://schemas.microsoft.com/office/drawing/2014/main" id="{DEB6BE0D-23D0-D430-55A0-4787F57C2F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569" t="18039" r="395"/>
          <a:stretch>
            <a:fillRect/>
          </a:stretch>
        </p:blipFill>
        <p:spPr bwMode="auto">
          <a:xfrm>
            <a:off x="8657749" y="708959"/>
            <a:ext cx="3326297" cy="287572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AC4A672-4E99-84AA-9228-27327312B0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954" y="775958"/>
            <a:ext cx="3326296" cy="2875722"/>
          </a:xfrm>
          <a:prstGeom prst="rect">
            <a:avLst/>
          </a:prstGeom>
        </p:spPr>
      </p:pic>
      <p:sp>
        <p:nvSpPr>
          <p:cNvPr id="8" name="TextBox 7">
            <a:extLst>
              <a:ext uri="{FF2B5EF4-FFF2-40B4-BE49-F238E27FC236}">
                <a16:creationId xmlns:a16="http://schemas.microsoft.com/office/drawing/2014/main" id="{FE343028-01FE-EA9E-BA3C-4A103FE23BA3}"/>
              </a:ext>
            </a:extLst>
          </p:cNvPr>
          <p:cNvSpPr txBox="1"/>
          <p:nvPr/>
        </p:nvSpPr>
        <p:spPr>
          <a:xfrm>
            <a:off x="0" y="3718679"/>
            <a:ext cx="3742205" cy="3139321"/>
          </a:xfrm>
          <a:prstGeom prst="rect">
            <a:avLst/>
          </a:prstGeom>
          <a:noFill/>
        </p:spPr>
        <p:txBody>
          <a:bodyPr wrap="square">
            <a:spAutoFit/>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The Study of human personality development involves looking at the continuous process of change that occurs in humans through their lifespan.</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We’ve already explored Erik Erikson’s developmental model which looks at the psychosocial task's individual must accomplish as they mature.</a:t>
            </a:r>
            <a:endParaRPr lang="en-US" sz="18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F9938959-37CF-F3A9-051A-AD77ADFD49EF}"/>
              </a:ext>
            </a:extLst>
          </p:cNvPr>
          <p:cNvSpPr txBox="1"/>
          <p:nvPr/>
        </p:nvSpPr>
        <p:spPr>
          <a:xfrm>
            <a:off x="3496382" y="999358"/>
            <a:ext cx="4731234" cy="2862322"/>
          </a:xfrm>
          <a:prstGeom prst="rect">
            <a:avLst/>
          </a:prstGeom>
          <a:noFill/>
        </p:spPr>
        <p:txBody>
          <a:bodyPr wrap="square">
            <a:spAutoFit/>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Many other aspects of human </a:t>
            </a:r>
            <a:r>
              <a:rPr lang="en-US" dirty="0">
                <a:latin typeface="Arial" panose="020B0604020202020204" pitchFamily="34" charset="0"/>
                <a:cs typeface="Arial" panose="020B0604020202020204" pitchFamily="34" charset="0"/>
              </a:rPr>
              <a:t>d</a:t>
            </a:r>
            <a:r>
              <a:rPr lang="en-US" sz="1800" dirty="0">
                <a:latin typeface="Arial" panose="020B0604020202020204" pitchFamily="34" charset="0"/>
                <a:cs typeface="Arial" panose="020B0604020202020204" pitchFamily="34" charset="0"/>
              </a:rPr>
              <a:t>evelopment have been studied: physical, brain, intellectual, interpersonal, moral, spiritual, kinesthetic, etc.</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The Ainsworth/Main model of attachment is limited in that it is not a developmental model: It studies attachment but does not track how adaptations evolve over the lifespan. </a:t>
            </a:r>
          </a:p>
          <a:p>
            <a:pPr marL="342900" indent="-342900">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72F67B1-2594-1011-A04C-F49247784238}"/>
              </a:ext>
            </a:extLst>
          </p:cNvPr>
          <p:cNvSpPr txBox="1"/>
          <p:nvPr/>
        </p:nvSpPr>
        <p:spPr>
          <a:xfrm>
            <a:off x="8110625" y="3593655"/>
            <a:ext cx="4104198" cy="3139321"/>
          </a:xfrm>
          <a:prstGeom prst="rect">
            <a:avLst/>
          </a:prstGeom>
          <a:noFill/>
        </p:spPr>
        <p:txBody>
          <a:bodyPr wrap="square">
            <a:spAutoFit/>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The DMM address this gap.</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The DMM looks at how attachment manifests as a person develops from infancy to adulthood.</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Many people identify with the attachments style expressions that we discussed </a:t>
            </a:r>
            <a:r>
              <a:rPr lang="en-US" dirty="0">
                <a:latin typeface="Arial" panose="020B0604020202020204" pitchFamily="34" charset="0"/>
                <a:cs typeface="Arial" panose="020B0604020202020204" pitchFamily="34" charset="0"/>
              </a:rPr>
              <a:t>(secure, avoidant, anxious</a:t>
            </a:r>
            <a:r>
              <a:rPr lang="en-US">
                <a:latin typeface="Arial" panose="020B0604020202020204" pitchFamily="34" charset="0"/>
                <a:cs typeface="Arial" panose="020B0604020202020204" pitchFamily="34" charset="0"/>
              </a:rPr>
              <a:t>, disorganized)</a:t>
            </a:r>
            <a:r>
              <a:rPr lang="en-US" sz="180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but identify even more with the evolving attachment adaptations that Crittenden describes. </a:t>
            </a:r>
            <a:endParaRPr lang="en-CA" sz="18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DD07E1A-A252-053F-F119-7628E1ECCDC4}"/>
              </a:ext>
            </a:extLst>
          </p:cNvPr>
          <p:cNvSpPr txBox="1"/>
          <p:nvPr/>
        </p:nvSpPr>
        <p:spPr>
          <a:xfrm>
            <a:off x="479897" y="51741"/>
            <a:ext cx="11232206" cy="523220"/>
          </a:xfrm>
          <a:prstGeom prst="rect">
            <a:avLst/>
          </a:prstGeom>
          <a:noFill/>
        </p:spPr>
        <p:txBody>
          <a:bodyPr wrap="square">
            <a:spAutoFit/>
          </a:bodyPr>
          <a:lstStyle/>
          <a:p>
            <a:r>
              <a:rPr lang="en-US" sz="2800" dirty="0">
                <a:solidFill>
                  <a:schemeClr val="bg1"/>
                </a:solidFill>
                <a:latin typeface="Arial" panose="020B0604020202020204" pitchFamily="34" charset="0"/>
                <a:cs typeface="Arial" panose="020B0604020202020204" pitchFamily="34" charset="0"/>
              </a:rPr>
              <a:t>THE DEVELOPMENT OF SECURE AND INSECURE ATTACHMENT</a:t>
            </a:r>
            <a:endParaRPr lang="en-CA" sz="2800" dirty="0">
              <a:solidFill>
                <a:schemeClr val="bg1"/>
              </a:solidFill>
            </a:endParaRPr>
          </a:p>
        </p:txBody>
      </p:sp>
    </p:spTree>
    <p:extLst>
      <p:ext uri="{BB962C8B-B14F-4D97-AF65-F5344CB8AC3E}">
        <p14:creationId xmlns:p14="http://schemas.microsoft.com/office/powerpoint/2010/main" val="24126415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IMG_4215[2288]">
            <a:extLst>
              <a:ext uri="{FF2B5EF4-FFF2-40B4-BE49-F238E27FC236}">
                <a16:creationId xmlns:a16="http://schemas.microsoft.com/office/drawing/2014/main" id="{4695D90B-3FA9-4271-951E-142AA689BC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569" t="18039" r="395"/>
          <a:stretch>
            <a:fillRect/>
          </a:stretch>
        </p:blipFill>
        <p:spPr bwMode="auto">
          <a:xfrm>
            <a:off x="134471" y="1559960"/>
            <a:ext cx="4087905" cy="44812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43DFD2A1-90C3-48D0-AC28-9B46080FD363}"/>
              </a:ext>
            </a:extLst>
          </p:cNvPr>
          <p:cNvSpPr>
            <a:spLocks noGrp="1"/>
          </p:cNvSpPr>
          <p:nvPr>
            <p:ph type="title" idx="4294967295"/>
          </p:nvPr>
        </p:nvSpPr>
        <p:spPr>
          <a:xfrm>
            <a:off x="-625137" y="354278"/>
            <a:ext cx="5607120" cy="925033"/>
          </a:xfrm>
        </p:spPr>
        <p:txBody>
          <a:bodyPr>
            <a:normAutofit/>
          </a:bodyPr>
          <a:lstStyle/>
          <a:p>
            <a:pPr algn="ctr"/>
            <a:r>
              <a:rPr lang="en-CA" sz="3600" dirty="0">
                <a:solidFill>
                  <a:schemeClr val="bg1"/>
                </a:solidFill>
              </a:rPr>
              <a:t>THE DMM PIE MODEL</a:t>
            </a:r>
          </a:p>
        </p:txBody>
      </p:sp>
      <p:sp>
        <p:nvSpPr>
          <p:cNvPr id="3" name="TextBox 2">
            <a:extLst>
              <a:ext uri="{FF2B5EF4-FFF2-40B4-BE49-F238E27FC236}">
                <a16:creationId xmlns:a16="http://schemas.microsoft.com/office/drawing/2014/main" id="{18A3E631-0921-C735-C1AE-97E05A80B11C}"/>
              </a:ext>
            </a:extLst>
          </p:cNvPr>
          <p:cNvSpPr txBox="1"/>
          <p:nvPr/>
        </p:nvSpPr>
        <p:spPr>
          <a:xfrm>
            <a:off x="4508273" y="558800"/>
            <a:ext cx="7440704" cy="6063198"/>
          </a:xfrm>
          <a:prstGeom prst="rect">
            <a:avLst/>
          </a:prstGeom>
          <a:noFill/>
        </p:spPr>
        <p:txBody>
          <a:bodyPr wrap="square">
            <a:spAutoFit/>
          </a:bodyPr>
          <a:lstStyle/>
          <a:p>
            <a:pPr marL="285750" indent="-285750">
              <a:buFont typeface="Arial" panose="020B0604020202020204" pitchFamily="34" charset="0"/>
              <a:buChar char="•"/>
            </a:pPr>
            <a:r>
              <a:rPr lang="en-US" sz="2400" dirty="0"/>
              <a:t>To understand how attachment issues lead to distortions of information exchange between the 3 information centers and distorted affect and cognition and how this leads to psychological problems arising in the course of human development, we have to understand Crittenden’s “pie model”</a:t>
            </a:r>
          </a:p>
          <a:p>
            <a:pPr marL="285750" indent="-285750">
              <a:buFont typeface="Arial" panose="020B0604020202020204" pitchFamily="34" charset="0"/>
              <a:buChar char="•"/>
            </a:pPr>
            <a:r>
              <a:rPr lang="en-US" sz="2400" dirty="0"/>
              <a:t>The DMM classification circle maps self-protective attachment strategies that come on-line as a person matures.</a:t>
            </a:r>
          </a:p>
          <a:p>
            <a:pPr marL="285750" indent="-285750">
              <a:buFont typeface="Arial" panose="020B0604020202020204" pitchFamily="34" charset="0"/>
              <a:buChar char="•"/>
            </a:pPr>
            <a:r>
              <a:rPr lang="en-US" sz="2400" dirty="0"/>
              <a:t>As we move down the circle, we see greater distortion of thinking and emotions and greater severity of the psychological issues. </a:t>
            </a:r>
          </a:p>
          <a:p>
            <a:pPr marL="285750" indent="-285750">
              <a:buFont typeface="Arial" panose="020B0604020202020204" pitchFamily="34" charset="0"/>
              <a:buChar char="•"/>
            </a:pPr>
            <a:r>
              <a:rPr lang="en-CA" sz="2400" kern="0" dirty="0">
                <a:ea typeface="Times New Roman" panose="02020603050405020304" pitchFamily="18" charset="0"/>
              </a:rPr>
              <a:t>Note that using adaptive strategies that are lower on the pie does not mean we’re more broken. It means the environment demanded more protection.</a:t>
            </a:r>
            <a:endParaRPr lang="en-CA" sz="2400" dirty="0"/>
          </a:p>
          <a:p>
            <a:pPr marL="285750" indent="-285750">
              <a:buFont typeface="Arial" panose="020B0604020202020204" pitchFamily="34" charset="0"/>
              <a:buChar char="•"/>
            </a:pPr>
            <a:endParaRPr lang="en-CA" sz="2800" dirty="0"/>
          </a:p>
        </p:txBody>
      </p:sp>
      <p:sp>
        <p:nvSpPr>
          <p:cNvPr id="2" name="Slide Number Placeholder 1">
            <a:extLst>
              <a:ext uri="{FF2B5EF4-FFF2-40B4-BE49-F238E27FC236}">
                <a16:creationId xmlns:a16="http://schemas.microsoft.com/office/drawing/2014/main" id="{C6A9161F-56A4-9C01-72A6-5D194EC66440}"/>
              </a:ext>
            </a:extLst>
          </p:cNvPr>
          <p:cNvSpPr>
            <a:spLocks noGrp="1"/>
          </p:cNvSpPr>
          <p:nvPr>
            <p:ph type="sldNum" sz="quarter" idx="12"/>
          </p:nvPr>
        </p:nvSpPr>
        <p:spPr/>
        <p:txBody>
          <a:bodyPr/>
          <a:lstStyle/>
          <a:p>
            <a:fld id="{5D13EBD4-6A3E-4AC0-8766-41B9CBCAB7E4}" type="slidenum">
              <a:rPr lang="en-CA" smtClean="0"/>
              <a:t>65</a:t>
            </a:fld>
            <a:endParaRPr lang="en-CA"/>
          </a:p>
        </p:txBody>
      </p:sp>
    </p:spTree>
    <p:extLst>
      <p:ext uri="{BB962C8B-B14F-4D97-AF65-F5344CB8AC3E}">
        <p14:creationId xmlns:p14="http://schemas.microsoft.com/office/powerpoint/2010/main" val="3374064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3D27476-A1FB-F7A8-CF82-45E19AE00456}"/>
              </a:ext>
            </a:extLst>
          </p:cNvPr>
          <p:cNvSpPr txBox="1"/>
          <p:nvPr/>
        </p:nvSpPr>
        <p:spPr>
          <a:xfrm>
            <a:off x="0" y="813459"/>
            <a:ext cx="12192000" cy="4524315"/>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Arial" panose="020B0604020202020204" pitchFamily="34" charset="0"/>
              </a:rPr>
              <a:t>In the Developmental-Maturational Model, adaptations</a:t>
            </a:r>
            <a:r>
              <a:rPr lang="en-CA" b="0" i="0" dirty="0">
                <a:effectLst/>
                <a:latin typeface="Arial" panose="020B0604020202020204" pitchFamily="34" charset="0"/>
              </a:rPr>
              <a:t>/</a:t>
            </a:r>
            <a:r>
              <a:rPr lang="en-US" b="0" i="0" dirty="0">
                <a:effectLst/>
                <a:latin typeface="Arial" panose="020B0604020202020204" pitchFamily="34" charset="0"/>
              </a:rPr>
              <a:t>survival strategies emerge in a sequence that follows development. Early in life, children rely on simpler adaptations to stay safe and maintain attachment. If those strategies work, even imperfectly, they tend to be reused and refined over time. More complex, intense, or extreme adaptations don’t appear unless the earlier ones fail to provide enough safety. </a:t>
            </a:r>
          </a:p>
          <a:p>
            <a:pPr marL="285750" indent="-285750">
              <a:buFont typeface="Arial" panose="020B0604020202020204" pitchFamily="34" charset="0"/>
              <a:buChar char="•"/>
            </a:pPr>
            <a:r>
              <a:rPr lang="en-US" b="0" i="0" dirty="0">
                <a:effectLst/>
                <a:latin typeface="Arial" panose="020B0604020202020204" pitchFamily="34" charset="0"/>
              </a:rPr>
              <a:t>When a child repeatedly discovers that a younger strategy doesn’t protect them, the system is forced to “upgrade” to a later-developing one. These later strategies can look more severe or pathological, not because the person is worse, but because the environment required stronger measures to survive.</a:t>
            </a:r>
            <a:r>
              <a:rPr lang="en-US" dirty="0">
                <a:latin typeface="Arial" panose="020B0604020202020204" pitchFamily="34" charset="0"/>
              </a:rPr>
              <a:t> </a:t>
            </a:r>
          </a:p>
          <a:p>
            <a:pPr marL="285750" indent="-285750">
              <a:buFont typeface="Arial" panose="020B0604020202020204" pitchFamily="34" charset="0"/>
              <a:buChar char="•"/>
            </a:pPr>
            <a:r>
              <a:rPr lang="en-US" dirty="0">
                <a:latin typeface="Arial" panose="020B0604020202020204" pitchFamily="34" charset="0"/>
              </a:rPr>
              <a:t>The Developmental-Maturational Model helps us understand increasing psychopathology as the accumulation of survival adaptations, not the emergence of illness out of nowhere. When earlier, simpler strategies fail to keep a person safe, emotionally or physically, the nervous system is forced to adopt later, more powerful ones. Each step up the developmental ladder involves greater distortion of information, more intense arousal, and more rigid patterns of thinking and relating. </a:t>
            </a:r>
          </a:p>
          <a:p>
            <a:pPr marL="285750" indent="-285750">
              <a:buFont typeface="Arial" panose="020B0604020202020204" pitchFamily="34" charset="0"/>
              <a:buChar char="•"/>
            </a:pPr>
            <a:r>
              <a:rPr lang="en-US" dirty="0">
                <a:latin typeface="Arial" panose="020B0604020202020204" pitchFamily="34" charset="0"/>
              </a:rPr>
              <a:t>What we label as “more severe psychopathology” is often the result of these later-stage adaptations becoming dominant and over-generalized, strategies that once preserved survival but now operate in contexts where they cause suffering. In this model, severity reflects how much protection was required, not how broken a person is.</a:t>
            </a:r>
            <a:endParaRPr lang="en-CA" dirty="0"/>
          </a:p>
          <a:p>
            <a:endParaRPr lang="en-CA" dirty="0"/>
          </a:p>
        </p:txBody>
      </p:sp>
      <p:sp>
        <p:nvSpPr>
          <p:cNvPr id="3" name="TextBox 2">
            <a:extLst>
              <a:ext uri="{FF2B5EF4-FFF2-40B4-BE49-F238E27FC236}">
                <a16:creationId xmlns:a16="http://schemas.microsoft.com/office/drawing/2014/main" id="{EC7A7D49-181A-CF47-BC47-61DD82D457D1}"/>
              </a:ext>
            </a:extLst>
          </p:cNvPr>
          <p:cNvSpPr txBox="1"/>
          <p:nvPr/>
        </p:nvSpPr>
        <p:spPr>
          <a:xfrm>
            <a:off x="1904134" y="116670"/>
            <a:ext cx="9910330" cy="523220"/>
          </a:xfrm>
          <a:prstGeom prst="rect">
            <a:avLst/>
          </a:prstGeom>
          <a:noFill/>
        </p:spPr>
        <p:txBody>
          <a:bodyPr wrap="square">
            <a:spAutoFit/>
          </a:bodyPr>
          <a:lstStyle/>
          <a:p>
            <a:r>
              <a:rPr lang="en-US" sz="2800" b="0" i="0" dirty="0">
                <a:solidFill>
                  <a:srgbClr val="222222"/>
                </a:solidFill>
                <a:effectLst/>
                <a:latin typeface="Arial" panose="020B0604020202020204" pitchFamily="34" charset="0"/>
              </a:rPr>
              <a:t> D</a:t>
            </a:r>
            <a:r>
              <a:rPr lang="en-US" sz="2800" dirty="0">
                <a:solidFill>
                  <a:srgbClr val="222222"/>
                </a:solidFill>
                <a:latin typeface="Arial" panose="020B0604020202020204" pitchFamily="34" charset="0"/>
              </a:rPr>
              <a:t>MM ADAPTATIONS AND PSYCHOPATHOLOGY</a:t>
            </a:r>
            <a:r>
              <a:rPr lang="en-US" sz="2800" b="0" i="0" dirty="0">
                <a:solidFill>
                  <a:srgbClr val="222222"/>
                </a:solidFill>
                <a:effectLst/>
                <a:latin typeface="Arial" panose="020B0604020202020204" pitchFamily="34" charset="0"/>
              </a:rPr>
              <a:t> </a:t>
            </a:r>
            <a:endParaRPr lang="en-CA" sz="2800" dirty="0"/>
          </a:p>
        </p:txBody>
      </p:sp>
      <p:sp>
        <p:nvSpPr>
          <p:cNvPr id="2" name="Slide Number Placeholder 1">
            <a:extLst>
              <a:ext uri="{FF2B5EF4-FFF2-40B4-BE49-F238E27FC236}">
                <a16:creationId xmlns:a16="http://schemas.microsoft.com/office/drawing/2014/main" id="{DA4B60EC-E8E8-4B55-B275-3A7A033B8A74}"/>
              </a:ext>
            </a:extLst>
          </p:cNvPr>
          <p:cNvSpPr>
            <a:spLocks noGrp="1"/>
          </p:cNvSpPr>
          <p:nvPr>
            <p:ph type="sldNum" sz="quarter" idx="12"/>
          </p:nvPr>
        </p:nvSpPr>
        <p:spPr/>
        <p:txBody>
          <a:bodyPr/>
          <a:lstStyle/>
          <a:p>
            <a:fld id="{5D13EBD4-6A3E-4AC0-8766-41B9CBCAB7E4}" type="slidenum">
              <a:rPr lang="en-CA" smtClean="0"/>
              <a:t>66</a:t>
            </a:fld>
            <a:endParaRPr lang="en-CA"/>
          </a:p>
        </p:txBody>
      </p:sp>
    </p:spTree>
    <p:extLst>
      <p:ext uri="{BB962C8B-B14F-4D97-AF65-F5344CB8AC3E}">
        <p14:creationId xmlns:p14="http://schemas.microsoft.com/office/powerpoint/2010/main" val="33609443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31058E-4075-B958-EB25-7C01F7CBA2E1}"/>
              </a:ext>
            </a:extLst>
          </p:cNvPr>
          <p:cNvSpPr txBox="1"/>
          <p:nvPr/>
        </p:nvSpPr>
        <p:spPr>
          <a:xfrm>
            <a:off x="2130944" y="1292811"/>
            <a:ext cx="8527983" cy="707886"/>
          </a:xfrm>
          <a:prstGeom prst="rect">
            <a:avLst/>
          </a:prstGeom>
          <a:noFill/>
        </p:spPr>
        <p:txBody>
          <a:bodyPr wrap="square">
            <a:spAutoFit/>
          </a:bodyPr>
          <a:lstStyle/>
          <a:p>
            <a:r>
              <a:rPr lang="en-US" sz="4000" dirty="0">
                <a:solidFill>
                  <a:schemeClr val="bg1"/>
                </a:solidFill>
                <a:latin typeface="Arial" panose="020B0604020202020204" pitchFamily="34" charset="0"/>
                <a:cs typeface="Arial" panose="020B0604020202020204" pitchFamily="34" charset="0"/>
              </a:rPr>
              <a:t>THE DMM PIE MODEL IN INFANCY</a:t>
            </a:r>
          </a:p>
        </p:txBody>
      </p:sp>
      <p:sp>
        <p:nvSpPr>
          <p:cNvPr id="2" name="Slide Number Placeholder 1">
            <a:extLst>
              <a:ext uri="{FF2B5EF4-FFF2-40B4-BE49-F238E27FC236}">
                <a16:creationId xmlns:a16="http://schemas.microsoft.com/office/drawing/2014/main" id="{E1B0CEAB-7877-F0EE-4F01-A48109AA9A27}"/>
              </a:ext>
            </a:extLst>
          </p:cNvPr>
          <p:cNvSpPr>
            <a:spLocks noGrp="1"/>
          </p:cNvSpPr>
          <p:nvPr>
            <p:ph type="sldNum" sz="quarter" idx="12"/>
          </p:nvPr>
        </p:nvSpPr>
        <p:spPr/>
        <p:txBody>
          <a:bodyPr/>
          <a:lstStyle/>
          <a:p>
            <a:fld id="{5D13EBD4-6A3E-4AC0-8766-41B9CBCAB7E4}" type="slidenum">
              <a:rPr lang="en-CA" smtClean="0"/>
              <a:t>67</a:t>
            </a:fld>
            <a:endParaRPr lang="en-CA"/>
          </a:p>
        </p:txBody>
      </p:sp>
    </p:spTree>
    <p:extLst>
      <p:ext uri="{BB962C8B-B14F-4D97-AF65-F5344CB8AC3E}">
        <p14:creationId xmlns:p14="http://schemas.microsoft.com/office/powerpoint/2010/main" val="39619709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9C5CDC-EFB9-4342-BE3D-F84A94D47700}"/>
              </a:ext>
            </a:extLst>
          </p:cNvPr>
          <p:cNvSpPr>
            <a:spLocks noGrp="1"/>
          </p:cNvSpPr>
          <p:nvPr>
            <p:ph type="title" idx="4294967295"/>
          </p:nvPr>
        </p:nvSpPr>
        <p:spPr>
          <a:xfrm>
            <a:off x="1028912" y="56653"/>
            <a:ext cx="10555364" cy="563562"/>
          </a:xfrm>
        </p:spPr>
        <p:txBody>
          <a:bodyPr>
            <a:normAutofit/>
          </a:bodyPr>
          <a:lstStyle/>
          <a:p>
            <a:r>
              <a:rPr lang="en-US" sz="3200" dirty="0">
                <a:solidFill>
                  <a:schemeClr val="bg1"/>
                </a:solidFill>
              </a:rPr>
              <a:t>Attachment Adaptations developing in infancy</a:t>
            </a:r>
            <a:endParaRPr lang="en-CA" sz="3200" dirty="0">
              <a:solidFill>
                <a:schemeClr val="bg1"/>
              </a:solidFill>
            </a:endParaRPr>
          </a:p>
        </p:txBody>
      </p:sp>
      <p:pic>
        <p:nvPicPr>
          <p:cNvPr id="9" name="Content Placeholder 8" descr="Chart, pie chart&#10;&#10;Description automatically generated">
            <a:extLst>
              <a:ext uri="{FF2B5EF4-FFF2-40B4-BE49-F238E27FC236}">
                <a16:creationId xmlns:a16="http://schemas.microsoft.com/office/drawing/2014/main" id="{75AB5A54-7F66-42C2-BB57-47EFB45911D4}"/>
              </a:ext>
            </a:extLst>
          </p:cNvPr>
          <p:cNvPicPr>
            <a:picLocks noGrp="1" noChangeAspect="1"/>
          </p:cNvPicPr>
          <p:nvPr>
            <p:ph sz="half" idx="4294967295"/>
          </p:nvPr>
        </p:nvPicPr>
        <p:blipFill>
          <a:blip r:embed="rId2"/>
          <a:stretch>
            <a:fillRect/>
          </a:stretch>
        </p:blipFill>
        <p:spPr>
          <a:xfrm>
            <a:off x="1608931" y="620215"/>
            <a:ext cx="8974137" cy="2578100"/>
          </a:xfrm>
        </p:spPr>
      </p:pic>
      <p:sp>
        <p:nvSpPr>
          <p:cNvPr id="7" name="Content Placeholder 6">
            <a:extLst>
              <a:ext uri="{FF2B5EF4-FFF2-40B4-BE49-F238E27FC236}">
                <a16:creationId xmlns:a16="http://schemas.microsoft.com/office/drawing/2014/main" id="{9F6927A0-C263-4917-B1EB-CC3F040AE134}"/>
              </a:ext>
            </a:extLst>
          </p:cNvPr>
          <p:cNvSpPr>
            <a:spLocks noGrp="1"/>
          </p:cNvSpPr>
          <p:nvPr>
            <p:ph sz="half" idx="4294967295"/>
          </p:nvPr>
        </p:nvSpPr>
        <p:spPr>
          <a:xfrm>
            <a:off x="0" y="3659686"/>
            <a:ext cx="12192000" cy="4103687"/>
          </a:xfrm>
        </p:spPr>
        <p:txBody>
          <a:bodyPr>
            <a:normAutofit/>
          </a:bodyPr>
          <a:lstStyle/>
          <a:p>
            <a:r>
              <a:rPr lang="en-CA" sz="2000" dirty="0">
                <a:latin typeface="Arial" panose="020B0604020202020204" pitchFamily="34" charset="0"/>
                <a:cs typeface="Arial" panose="020B0604020202020204" pitchFamily="34" charset="0"/>
              </a:rPr>
              <a:t>The top 3 slices of  the pie are labelled </a:t>
            </a:r>
            <a:r>
              <a:rPr lang="en-CA" sz="2000" dirty="0">
                <a:solidFill>
                  <a:schemeClr val="bg1"/>
                </a:solidFill>
                <a:latin typeface="Arial" panose="020B0604020202020204" pitchFamily="34" charset="0"/>
                <a:cs typeface="Arial" panose="020B0604020202020204" pitchFamily="34" charset="0"/>
              </a:rPr>
              <a:t>B’s 1 to 5 </a:t>
            </a:r>
            <a:r>
              <a:rPr lang="en-CA" sz="2000" dirty="0">
                <a:latin typeface="Arial" panose="020B0604020202020204" pitchFamily="34" charset="0"/>
                <a:cs typeface="Arial" panose="020B0604020202020204" pitchFamily="34" charset="0"/>
              </a:rPr>
              <a:t>and are </a:t>
            </a:r>
            <a:r>
              <a:rPr lang="en-CA" sz="2000" dirty="0">
                <a:solidFill>
                  <a:schemeClr val="bg1"/>
                </a:solidFill>
                <a:latin typeface="Arial" panose="020B0604020202020204" pitchFamily="34" charset="0"/>
                <a:cs typeface="Arial" panose="020B0604020202020204" pitchFamily="34" charset="0"/>
              </a:rPr>
              <a:t>variations of secure attachment</a:t>
            </a:r>
          </a:p>
          <a:p>
            <a:r>
              <a:rPr lang="en-CA" sz="2000" dirty="0">
                <a:latin typeface="Arial" panose="020B0604020202020204" pitchFamily="34" charset="0"/>
                <a:cs typeface="Arial" panose="020B0604020202020204" pitchFamily="34" charset="0"/>
              </a:rPr>
              <a:t>The 2 slices to the left of the</a:t>
            </a:r>
            <a:r>
              <a:rPr lang="en-CA" sz="2000" dirty="0">
                <a:solidFill>
                  <a:schemeClr val="bg1"/>
                </a:solidFill>
                <a:latin typeface="Arial" panose="020B0604020202020204" pitchFamily="34" charset="0"/>
                <a:cs typeface="Arial" panose="020B0604020202020204" pitchFamily="34" charset="0"/>
              </a:rPr>
              <a:t> B’s </a:t>
            </a:r>
            <a:r>
              <a:rPr lang="en-CA" sz="2000" dirty="0">
                <a:latin typeface="Arial" panose="020B0604020202020204" pitchFamily="34" charset="0"/>
                <a:cs typeface="Arial" panose="020B0604020202020204" pitchFamily="34" charset="0"/>
              </a:rPr>
              <a:t>of the pie are the </a:t>
            </a:r>
            <a:r>
              <a:rPr lang="en-CA" sz="2000" dirty="0">
                <a:solidFill>
                  <a:schemeClr val="bg1"/>
                </a:solidFill>
                <a:latin typeface="Arial" panose="020B0604020202020204" pitchFamily="34" charset="0"/>
                <a:cs typeface="Arial" panose="020B0604020202020204" pitchFamily="34" charset="0"/>
              </a:rPr>
              <a:t>avoidant A’s </a:t>
            </a:r>
            <a:r>
              <a:rPr lang="en-CA" sz="2000" dirty="0">
                <a:latin typeface="Arial" panose="020B0604020202020204" pitchFamily="34" charset="0"/>
                <a:cs typeface="Arial" panose="020B0604020202020204" pitchFamily="34" charset="0"/>
              </a:rPr>
              <a:t>while the 2 slices to the right of the B’s</a:t>
            </a:r>
            <a:r>
              <a:rPr lang="en-CA" sz="2000" dirty="0">
                <a:solidFill>
                  <a:schemeClr val="bg1"/>
                </a:solidFill>
                <a:latin typeface="Arial" panose="020B0604020202020204" pitchFamily="34" charset="0"/>
                <a:cs typeface="Arial" panose="020B0604020202020204" pitchFamily="34" charset="0"/>
              </a:rPr>
              <a:t> </a:t>
            </a:r>
            <a:r>
              <a:rPr lang="en-CA" sz="2000" dirty="0">
                <a:latin typeface="Arial" panose="020B0604020202020204" pitchFamily="34" charset="0"/>
                <a:cs typeface="Arial" panose="020B0604020202020204" pitchFamily="34" charset="0"/>
              </a:rPr>
              <a:t>are the </a:t>
            </a:r>
            <a:r>
              <a:rPr lang="en-CA" sz="2000" dirty="0">
                <a:solidFill>
                  <a:schemeClr val="bg1"/>
                </a:solidFill>
                <a:latin typeface="Arial" panose="020B0604020202020204" pitchFamily="34" charset="0"/>
                <a:cs typeface="Arial" panose="020B0604020202020204" pitchFamily="34" charset="0"/>
              </a:rPr>
              <a:t>anxious C’s. </a:t>
            </a:r>
            <a:r>
              <a:rPr lang="en-CA" sz="2000" dirty="0">
                <a:latin typeface="Arial" panose="020B0604020202020204" pitchFamily="34" charset="0"/>
                <a:cs typeface="Arial" panose="020B0604020202020204" pitchFamily="34" charset="0"/>
              </a:rPr>
              <a:t>In the center of the pie are the A/C or disorganized types of attachment which combine features of  A’s avoidant and C’s anxious.</a:t>
            </a:r>
          </a:p>
          <a:p>
            <a:r>
              <a:rPr lang="en-CA" sz="2000" dirty="0">
                <a:latin typeface="Arial" panose="020B0604020202020204" pitchFamily="34" charset="0"/>
                <a:cs typeface="Arial" panose="020B0604020202020204" pitchFamily="34" charset="0"/>
              </a:rPr>
              <a:t>These avoidant, anxious and disorganized responses are the classical adaptations seen in  strange situation</a:t>
            </a:r>
          </a:p>
          <a:p>
            <a:r>
              <a:rPr lang="en-CA" sz="2000" dirty="0">
                <a:solidFill>
                  <a:schemeClr val="bg1"/>
                </a:solidFill>
                <a:latin typeface="Arial" panose="020B0604020202020204" pitchFamily="34" charset="0"/>
                <a:cs typeface="Arial" panose="020B0604020202020204" pitchFamily="34" charset="0"/>
              </a:rPr>
              <a:t>In infancy the Ainsworth/Main, ABCD model and the DMM are the same</a:t>
            </a:r>
          </a:p>
          <a:p>
            <a:r>
              <a:rPr lang="en-CA" sz="2000" dirty="0">
                <a:latin typeface="Arial" panose="020B0604020202020204" pitchFamily="34" charset="0"/>
                <a:cs typeface="Arial" panose="020B0604020202020204" pitchFamily="34" charset="0"/>
              </a:rPr>
              <a:t>However , from infancy on people develop different adaptations not described in the classical model </a:t>
            </a:r>
          </a:p>
        </p:txBody>
      </p:sp>
      <p:sp>
        <p:nvSpPr>
          <p:cNvPr id="2" name="Slide Number Placeholder 1">
            <a:extLst>
              <a:ext uri="{FF2B5EF4-FFF2-40B4-BE49-F238E27FC236}">
                <a16:creationId xmlns:a16="http://schemas.microsoft.com/office/drawing/2014/main" id="{50D02D5F-F405-4324-747D-A7A27043CF5E}"/>
              </a:ext>
            </a:extLst>
          </p:cNvPr>
          <p:cNvSpPr>
            <a:spLocks noGrp="1"/>
          </p:cNvSpPr>
          <p:nvPr>
            <p:ph type="sldNum" sz="quarter" idx="12"/>
          </p:nvPr>
        </p:nvSpPr>
        <p:spPr/>
        <p:txBody>
          <a:bodyPr/>
          <a:lstStyle/>
          <a:p>
            <a:fld id="{5D13EBD4-6A3E-4AC0-8766-41B9CBCAB7E4}" type="slidenum">
              <a:rPr lang="en-CA" smtClean="0"/>
              <a:t>68</a:t>
            </a:fld>
            <a:endParaRPr lang="en-CA"/>
          </a:p>
        </p:txBody>
      </p:sp>
    </p:spTree>
    <p:extLst>
      <p:ext uri="{BB962C8B-B14F-4D97-AF65-F5344CB8AC3E}">
        <p14:creationId xmlns:p14="http://schemas.microsoft.com/office/powerpoint/2010/main" val="1922342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04C22-BE16-4993-86C0-502F0D81511C}"/>
              </a:ext>
            </a:extLst>
          </p:cNvPr>
          <p:cNvSpPr>
            <a:spLocks noGrp="1"/>
          </p:cNvSpPr>
          <p:nvPr>
            <p:ph type="title" idx="4294967295"/>
          </p:nvPr>
        </p:nvSpPr>
        <p:spPr>
          <a:xfrm>
            <a:off x="3173166" y="-198475"/>
            <a:ext cx="8302625" cy="1149350"/>
          </a:xfrm>
        </p:spPr>
        <p:txBody>
          <a:bodyPr>
            <a:normAutofit/>
          </a:bodyPr>
          <a:lstStyle/>
          <a:p>
            <a:pPr algn="r"/>
            <a:r>
              <a:rPr lang="en-CA" sz="3200" dirty="0">
                <a:solidFill>
                  <a:schemeClr val="bg1"/>
                </a:solidFill>
              </a:rPr>
              <a:t>In infancy ( up to 18 months</a:t>
            </a:r>
            <a:r>
              <a:rPr lang="en-CA" dirty="0">
                <a:solidFill>
                  <a:schemeClr val="bg1"/>
                </a:solidFill>
              </a:rPr>
              <a:t>)</a:t>
            </a:r>
          </a:p>
        </p:txBody>
      </p:sp>
      <p:sp>
        <p:nvSpPr>
          <p:cNvPr id="3" name="Content Placeholder 2">
            <a:extLst>
              <a:ext uri="{FF2B5EF4-FFF2-40B4-BE49-F238E27FC236}">
                <a16:creationId xmlns:a16="http://schemas.microsoft.com/office/drawing/2014/main" id="{4516D8D1-089C-4EE3-A15A-C7A8C4D5A4CA}"/>
              </a:ext>
            </a:extLst>
          </p:cNvPr>
          <p:cNvSpPr>
            <a:spLocks noGrp="1"/>
          </p:cNvSpPr>
          <p:nvPr>
            <p:ph idx="4294967295"/>
          </p:nvPr>
        </p:nvSpPr>
        <p:spPr>
          <a:xfrm>
            <a:off x="4827588" y="522916"/>
            <a:ext cx="7364412" cy="6202362"/>
          </a:xfrm>
        </p:spPr>
        <p:txBody>
          <a:bodyPr>
            <a:normAutofit fontScale="85000" lnSpcReduction="20000"/>
          </a:bodyPr>
          <a:lstStyle/>
          <a:p>
            <a:pPr marL="0" indent="0">
              <a:buNone/>
            </a:pPr>
            <a:endParaRPr lang="en-CA" dirty="0"/>
          </a:p>
          <a:p>
            <a:pPr>
              <a:lnSpc>
                <a:spcPct val="90000"/>
              </a:lnSpc>
            </a:pPr>
            <a:r>
              <a:rPr lang="en-CA" dirty="0">
                <a:solidFill>
                  <a:schemeClr val="bg1"/>
                </a:solidFill>
                <a:latin typeface="Arial" panose="020B0604020202020204" pitchFamily="34" charset="0"/>
                <a:cs typeface="Arial" panose="020B0604020202020204" pitchFamily="34" charset="0"/>
              </a:rPr>
              <a:t>With an attuned/responsive and predictable parent</a:t>
            </a:r>
            <a:r>
              <a:rPr lang="en-CA" dirty="0">
                <a:latin typeface="Arial" panose="020B0604020202020204" pitchFamily="34" charset="0"/>
                <a:cs typeface="Arial" panose="020B0604020202020204" pitchFamily="34" charset="0"/>
              </a:rPr>
              <a:t>, the secure child can safely express their bodily sensations and feelings because what they express is seen and accepted by the parental figure as what it really is ; a developmentally appropriate expression of the infant’s inner world . </a:t>
            </a:r>
          </a:p>
          <a:p>
            <a:pPr>
              <a:lnSpc>
                <a:spcPct val="90000"/>
              </a:lnSpc>
            </a:pPr>
            <a:r>
              <a:rPr lang="en-CA" dirty="0">
                <a:solidFill>
                  <a:schemeClr val="bg1"/>
                </a:solidFill>
                <a:latin typeface="Arial" panose="020B0604020202020204" pitchFamily="34" charset="0"/>
                <a:cs typeface="Arial" panose="020B0604020202020204" pitchFamily="34" charset="0"/>
              </a:rPr>
              <a:t>With a partially unattuned parent,</a:t>
            </a:r>
            <a:r>
              <a:rPr lang="en-CA" dirty="0">
                <a:solidFill>
                  <a:srgbClr val="FFC000"/>
                </a:solidFill>
                <a:latin typeface="Arial" panose="020B0604020202020204" pitchFamily="34" charset="0"/>
                <a:cs typeface="Arial" panose="020B0604020202020204" pitchFamily="34" charset="0"/>
              </a:rPr>
              <a:t> </a:t>
            </a:r>
            <a:r>
              <a:rPr lang="en-CA" dirty="0">
                <a:latin typeface="Arial" panose="020B0604020202020204" pitchFamily="34" charset="0"/>
                <a:cs typeface="Arial" panose="020B0604020202020204" pitchFamily="34" charset="0"/>
              </a:rPr>
              <a:t>the infant may have to “dial up” their affect, or behavioral expression of sensations and emotions, in order to connect and stay safe. This distortion of affect manifests as anxious attachment. </a:t>
            </a:r>
          </a:p>
          <a:p>
            <a:pPr>
              <a:lnSpc>
                <a:spcPct val="90000"/>
              </a:lnSpc>
            </a:pPr>
            <a:r>
              <a:rPr lang="en-CA" dirty="0">
                <a:solidFill>
                  <a:schemeClr val="bg1"/>
                </a:solidFill>
                <a:latin typeface="Arial" panose="020B0604020202020204" pitchFamily="34" charset="0"/>
                <a:cs typeface="Arial" panose="020B0604020202020204" pitchFamily="34" charset="0"/>
              </a:rPr>
              <a:t>With a very unattuned but predictable parent </a:t>
            </a:r>
            <a:r>
              <a:rPr lang="en-CA" dirty="0">
                <a:latin typeface="Arial" panose="020B0604020202020204" pitchFamily="34" charset="0"/>
                <a:cs typeface="Arial" panose="020B0604020202020204" pitchFamily="34" charset="0"/>
              </a:rPr>
              <a:t>, dialing up affect doesn’t help promote attachment, so the infant minimizes affect and relies on cognitive strategies to try to figure out the parent’s patterns and adapt to them. This distortion manifests as avoidant attachment.</a:t>
            </a:r>
          </a:p>
          <a:p>
            <a:pPr>
              <a:lnSpc>
                <a:spcPct val="90000"/>
              </a:lnSpc>
            </a:pPr>
            <a:r>
              <a:rPr lang="en-CA" dirty="0">
                <a:solidFill>
                  <a:schemeClr val="bg1"/>
                </a:solidFill>
                <a:latin typeface="Arial" panose="020B0604020202020204" pitchFamily="34" charset="0"/>
                <a:cs typeface="Arial" panose="020B0604020202020204" pitchFamily="34" charset="0"/>
              </a:rPr>
              <a:t>With an unpredictable, threatening, or unattuned  parent, </a:t>
            </a:r>
            <a:r>
              <a:rPr lang="en-CA" dirty="0">
                <a:latin typeface="Arial" panose="020B0604020202020204" pitchFamily="34" charset="0"/>
                <a:cs typeface="Arial" panose="020B0604020202020204" pitchFamily="34" charset="0"/>
              </a:rPr>
              <a:t>neither cognitive nor affective strategies are very effective in promoting safe attachment, so the infant goes back and forth between the two and is not organized around a particular one. Without a strategy to attach and obtain some soothing, the infant more easily becomes overwhelmed and has extreme states of arousal which may result in states of dissociation.</a:t>
            </a:r>
          </a:p>
          <a:p>
            <a:pPr>
              <a:lnSpc>
                <a:spcPct val="90000"/>
              </a:lnSpc>
            </a:pPr>
            <a:r>
              <a:rPr lang="en-CA" dirty="0">
                <a:latin typeface="Arial" panose="020B0604020202020204" pitchFamily="34" charset="0"/>
                <a:cs typeface="Arial" panose="020B0604020202020204" pitchFamily="34" charset="0"/>
              </a:rPr>
              <a:t>As children mature into adults, they can only manifest attachment adaptations associated with the stages of development they have already reached.</a:t>
            </a:r>
          </a:p>
        </p:txBody>
      </p:sp>
      <p:pic>
        <p:nvPicPr>
          <p:cNvPr id="1026" name="Picture 2" descr="Toddler Milestones: Your 1-Year-Old&amp;#39;s Biggest Achievements">
            <a:extLst>
              <a:ext uri="{FF2B5EF4-FFF2-40B4-BE49-F238E27FC236}">
                <a16:creationId xmlns:a16="http://schemas.microsoft.com/office/drawing/2014/main" id="{9BD33A75-0332-4207-88B1-F0085CE550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03" y="202370"/>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8" descr="Chart, pie chart&#10;&#10;Description automatically generated">
            <a:extLst>
              <a:ext uri="{FF2B5EF4-FFF2-40B4-BE49-F238E27FC236}">
                <a16:creationId xmlns:a16="http://schemas.microsoft.com/office/drawing/2014/main" id="{794B100B-97DA-180B-F3C6-3DE0D58A5F73}"/>
              </a:ext>
            </a:extLst>
          </p:cNvPr>
          <p:cNvPicPr>
            <a:picLocks noChangeAspect="1"/>
          </p:cNvPicPr>
          <p:nvPr/>
        </p:nvPicPr>
        <p:blipFill>
          <a:blip r:embed="rId4"/>
          <a:stretch>
            <a:fillRect/>
          </a:stretch>
        </p:blipFill>
        <p:spPr>
          <a:xfrm>
            <a:off x="216158" y="4316818"/>
            <a:ext cx="4547634" cy="1325526"/>
          </a:xfrm>
          <a:prstGeom prst="rect">
            <a:avLst/>
          </a:prstGeom>
        </p:spPr>
      </p:pic>
      <p:sp>
        <p:nvSpPr>
          <p:cNvPr id="5" name="Slide Number Placeholder 4">
            <a:extLst>
              <a:ext uri="{FF2B5EF4-FFF2-40B4-BE49-F238E27FC236}">
                <a16:creationId xmlns:a16="http://schemas.microsoft.com/office/drawing/2014/main" id="{B48F1BF8-EEA9-0CB4-0D65-B2D98214396F}"/>
              </a:ext>
            </a:extLst>
          </p:cNvPr>
          <p:cNvSpPr>
            <a:spLocks noGrp="1"/>
          </p:cNvSpPr>
          <p:nvPr>
            <p:ph type="sldNum" sz="quarter" idx="12"/>
          </p:nvPr>
        </p:nvSpPr>
        <p:spPr/>
        <p:txBody>
          <a:bodyPr/>
          <a:lstStyle/>
          <a:p>
            <a:fld id="{5D13EBD4-6A3E-4AC0-8766-41B9CBCAB7E4}" type="slidenum">
              <a:rPr lang="en-CA" smtClean="0"/>
              <a:t>69</a:t>
            </a:fld>
            <a:endParaRPr lang="en-CA"/>
          </a:p>
        </p:txBody>
      </p:sp>
    </p:spTree>
    <p:extLst>
      <p:ext uri="{BB962C8B-B14F-4D97-AF65-F5344CB8AC3E}">
        <p14:creationId xmlns:p14="http://schemas.microsoft.com/office/powerpoint/2010/main" val="236703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BEA37-8153-7E09-3AEE-8829B6BADD0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D55A0AE-AFB0-A2C1-4BD2-9FF7DC251428}"/>
              </a:ext>
            </a:extLst>
          </p:cNvPr>
          <p:cNvSpPr txBox="1"/>
          <p:nvPr/>
        </p:nvSpPr>
        <p:spPr>
          <a:xfrm>
            <a:off x="0" y="0"/>
            <a:ext cx="12192000" cy="7227876"/>
          </a:xfrm>
          <a:prstGeom prst="rect">
            <a:avLst/>
          </a:prstGeom>
          <a:noFill/>
        </p:spPr>
        <p:txBody>
          <a:bodyPr wrap="square">
            <a:spAutoFit/>
          </a:bodyPr>
          <a:lstStyle/>
          <a:p>
            <a:pPr>
              <a:lnSpc>
                <a:spcPct val="107000"/>
              </a:lnSpc>
              <a:spcAft>
                <a:spcPts val="800"/>
              </a:spcAft>
              <a:buNone/>
            </a:pPr>
            <a:r>
              <a:rPr lang="en-CA" sz="20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      FIVE-MINUTE MINDFULNESS PRACTICE: RETURNING, LENGTHENING, BEGINNING AGAIN</a:t>
            </a:r>
            <a:br>
              <a:rPr lang="en-CA" sz="18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br>
            <a:br>
              <a:rPr lang="en-CA" sz="18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The holidays have passed.</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Christmas, New Year’s—whatever those days held for you: joy, grief, exhaustion, relief, disappointment, connection, loneliness…</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You don’t need to sort it out now.</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Just acknowledge: those days are behind us.</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Let yourself place them gently down.</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Now bring your attention to something quiet and true about this time of year.</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The days are getting longer.</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It’s subtle—almost imperceptible at first—</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but each day carries a little more light than the one before.</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Nothing dramatic.</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No sudden transformation.</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Just a gradual, faithful return.</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Notice how that mirrors healing.</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172E43C5-28D2-B9B1-4A36-9215D9A7646B}"/>
              </a:ext>
            </a:extLst>
          </p:cNvPr>
          <p:cNvSpPr>
            <a:spLocks noGrp="1"/>
          </p:cNvSpPr>
          <p:nvPr>
            <p:ph type="sldNum" sz="quarter" idx="12"/>
          </p:nvPr>
        </p:nvSpPr>
        <p:spPr/>
        <p:txBody>
          <a:bodyPr/>
          <a:lstStyle/>
          <a:p>
            <a:fld id="{5D13EBD4-6A3E-4AC0-8766-41B9CBCAB7E4}" type="slidenum">
              <a:rPr lang="en-CA" smtClean="0"/>
              <a:t>7</a:t>
            </a:fld>
            <a:endParaRPr lang="en-CA"/>
          </a:p>
        </p:txBody>
      </p:sp>
    </p:spTree>
    <p:extLst>
      <p:ext uri="{BB962C8B-B14F-4D97-AF65-F5344CB8AC3E}">
        <p14:creationId xmlns:p14="http://schemas.microsoft.com/office/powerpoint/2010/main" val="21846215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E4B536-23A2-8426-1239-147CE6B76FC4}"/>
              </a:ext>
            </a:extLst>
          </p:cNvPr>
          <p:cNvSpPr txBox="1"/>
          <p:nvPr/>
        </p:nvSpPr>
        <p:spPr>
          <a:xfrm>
            <a:off x="0" y="162341"/>
            <a:ext cx="12192000" cy="2308324"/>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Arial" panose="020B0604020202020204" pitchFamily="34" charset="0"/>
              </a:rPr>
              <a:t>Anxious (C) infant: Cries intensely, clings, arches, and is hard to soothe. Distress escalates rather than settles because only strong affect reliably brings the caregiver back.</a:t>
            </a:r>
          </a:p>
          <a:p>
            <a:pPr marL="285750" indent="-285750">
              <a:buFont typeface="Arial" panose="020B0604020202020204" pitchFamily="34" charset="0"/>
              <a:buChar char="•"/>
            </a:pPr>
            <a:r>
              <a:rPr lang="en-US" b="0" i="0" dirty="0">
                <a:effectLst/>
                <a:latin typeface="Arial" panose="020B0604020202020204" pitchFamily="34" charset="0"/>
              </a:rPr>
              <a:t>Strategy: amplify emotion to secure care.</a:t>
            </a: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r>
              <a:rPr lang="en-US" b="0" i="0" dirty="0">
                <a:effectLst/>
                <a:latin typeface="Arial" panose="020B0604020202020204" pitchFamily="34" charset="0"/>
              </a:rPr>
              <a:t>Avoidant (A) infant: Rarely cries, looks away, stiffens or self-soothes. Appears calm, but physiological stress is high. The infant has learned that signaling need doesn’t work.</a:t>
            </a:r>
          </a:p>
          <a:p>
            <a:pPr marL="285750" indent="-285750">
              <a:buFont typeface="Arial" panose="020B0604020202020204" pitchFamily="34" charset="0"/>
              <a:buChar char="•"/>
            </a:pPr>
            <a:r>
              <a:rPr lang="en-US" b="0" i="0" dirty="0">
                <a:effectLst/>
                <a:latin typeface="Arial" panose="020B0604020202020204" pitchFamily="34" charset="0"/>
              </a:rPr>
              <a:t>Strategy: suppress signals to avoid rejection.</a:t>
            </a:r>
            <a:br>
              <a:rPr lang="en-US" dirty="0"/>
            </a:br>
            <a:endParaRPr lang="en-CA" dirty="0"/>
          </a:p>
        </p:txBody>
      </p:sp>
      <p:sp>
        <p:nvSpPr>
          <p:cNvPr id="2" name="Slide Number Placeholder 1">
            <a:extLst>
              <a:ext uri="{FF2B5EF4-FFF2-40B4-BE49-F238E27FC236}">
                <a16:creationId xmlns:a16="http://schemas.microsoft.com/office/drawing/2014/main" id="{0F297E45-15D8-A321-7BBE-EE525E617F15}"/>
              </a:ext>
            </a:extLst>
          </p:cNvPr>
          <p:cNvSpPr>
            <a:spLocks noGrp="1"/>
          </p:cNvSpPr>
          <p:nvPr>
            <p:ph type="sldNum" sz="quarter" idx="12"/>
          </p:nvPr>
        </p:nvSpPr>
        <p:spPr/>
        <p:txBody>
          <a:bodyPr/>
          <a:lstStyle/>
          <a:p>
            <a:fld id="{5D13EBD4-6A3E-4AC0-8766-41B9CBCAB7E4}" type="slidenum">
              <a:rPr lang="en-CA" smtClean="0"/>
              <a:t>70</a:t>
            </a:fld>
            <a:endParaRPr lang="en-CA"/>
          </a:p>
        </p:txBody>
      </p:sp>
    </p:spTree>
    <p:extLst>
      <p:ext uri="{BB962C8B-B14F-4D97-AF65-F5344CB8AC3E}">
        <p14:creationId xmlns:p14="http://schemas.microsoft.com/office/powerpoint/2010/main" val="42142068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9C840-EC04-D297-7643-7C49C4AD5DD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2FC6E49-3228-FDF6-F248-D06998BCF32A}"/>
              </a:ext>
            </a:extLst>
          </p:cNvPr>
          <p:cNvSpPr txBox="1"/>
          <p:nvPr/>
        </p:nvSpPr>
        <p:spPr>
          <a:xfrm>
            <a:off x="644893" y="1639321"/>
            <a:ext cx="11617692" cy="707886"/>
          </a:xfrm>
          <a:prstGeom prst="rect">
            <a:avLst/>
          </a:prstGeom>
          <a:noFill/>
        </p:spPr>
        <p:txBody>
          <a:bodyPr wrap="square">
            <a:spAutoFit/>
          </a:bodyPr>
          <a:lstStyle/>
          <a:p>
            <a:r>
              <a:rPr lang="en-US" sz="4000" dirty="0">
                <a:solidFill>
                  <a:schemeClr val="bg1"/>
                </a:solidFill>
                <a:latin typeface="Arial" panose="020B0604020202020204" pitchFamily="34" charset="0"/>
                <a:cs typeface="Arial" panose="020B0604020202020204" pitchFamily="34" charset="0"/>
              </a:rPr>
              <a:t>THE DMM PIE MODEL IN PRE-SCHOOL YEARS</a:t>
            </a:r>
          </a:p>
        </p:txBody>
      </p:sp>
      <p:sp>
        <p:nvSpPr>
          <p:cNvPr id="2" name="Slide Number Placeholder 1">
            <a:extLst>
              <a:ext uri="{FF2B5EF4-FFF2-40B4-BE49-F238E27FC236}">
                <a16:creationId xmlns:a16="http://schemas.microsoft.com/office/drawing/2014/main" id="{A88EE183-44BE-2ADE-8021-859C70B1D08C}"/>
              </a:ext>
            </a:extLst>
          </p:cNvPr>
          <p:cNvSpPr>
            <a:spLocks noGrp="1"/>
          </p:cNvSpPr>
          <p:nvPr>
            <p:ph type="sldNum" sz="quarter" idx="12"/>
          </p:nvPr>
        </p:nvSpPr>
        <p:spPr/>
        <p:txBody>
          <a:bodyPr/>
          <a:lstStyle/>
          <a:p>
            <a:fld id="{5D13EBD4-6A3E-4AC0-8766-41B9CBCAB7E4}" type="slidenum">
              <a:rPr lang="en-CA" smtClean="0"/>
              <a:t>71</a:t>
            </a:fld>
            <a:endParaRPr lang="en-CA"/>
          </a:p>
        </p:txBody>
      </p:sp>
    </p:spTree>
    <p:extLst>
      <p:ext uri="{BB962C8B-B14F-4D97-AF65-F5344CB8AC3E}">
        <p14:creationId xmlns:p14="http://schemas.microsoft.com/office/powerpoint/2010/main" val="23850259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businesscard, accessory&#10;&#10;Description automatically generated">
            <a:extLst>
              <a:ext uri="{FF2B5EF4-FFF2-40B4-BE49-F238E27FC236}">
                <a16:creationId xmlns:a16="http://schemas.microsoft.com/office/drawing/2014/main" id="{62038BDA-11FF-40D3-92E4-49D1996E4BAC}"/>
              </a:ext>
            </a:extLst>
          </p:cNvPr>
          <p:cNvPicPr>
            <a:picLocks noChangeAspect="1"/>
          </p:cNvPicPr>
          <p:nvPr/>
        </p:nvPicPr>
        <p:blipFill>
          <a:blip r:embed="rId3"/>
          <a:stretch>
            <a:fillRect/>
          </a:stretch>
        </p:blipFill>
        <p:spPr>
          <a:xfrm>
            <a:off x="953423" y="1151438"/>
            <a:ext cx="10129210" cy="4072466"/>
          </a:xfrm>
          <a:prstGeom prst="rect">
            <a:avLst/>
          </a:prstGeom>
        </p:spPr>
      </p:pic>
      <p:sp>
        <p:nvSpPr>
          <p:cNvPr id="7" name="Title 6">
            <a:extLst>
              <a:ext uri="{FF2B5EF4-FFF2-40B4-BE49-F238E27FC236}">
                <a16:creationId xmlns:a16="http://schemas.microsoft.com/office/drawing/2014/main" id="{36F4FF00-DF30-45BA-9CDA-50AA392D9E91}"/>
              </a:ext>
            </a:extLst>
          </p:cNvPr>
          <p:cNvSpPr>
            <a:spLocks noGrp="1"/>
          </p:cNvSpPr>
          <p:nvPr>
            <p:ph type="title" idx="4294967295"/>
          </p:nvPr>
        </p:nvSpPr>
        <p:spPr>
          <a:xfrm>
            <a:off x="223589" y="72736"/>
            <a:ext cx="11588878" cy="871538"/>
          </a:xfrm>
        </p:spPr>
        <p:txBody>
          <a:bodyPr>
            <a:noAutofit/>
          </a:bodyPr>
          <a:lstStyle/>
          <a:p>
            <a:r>
              <a:rPr lang="en-US" sz="2800" dirty="0">
                <a:solidFill>
                  <a:schemeClr val="bg1"/>
                </a:solidFill>
              </a:rPr>
              <a:t>Attachment Adaptations developing during </a:t>
            </a:r>
            <a:r>
              <a:rPr lang="en-US" sz="2800" dirty="0">
                <a:solidFill>
                  <a:schemeClr val="tx1"/>
                </a:solidFill>
              </a:rPr>
              <a:t>pre-school years</a:t>
            </a:r>
            <a:endParaRPr lang="en-CA" sz="2800" dirty="0">
              <a:solidFill>
                <a:schemeClr val="tx1"/>
              </a:solidFill>
            </a:endParaRPr>
          </a:p>
        </p:txBody>
      </p:sp>
      <p:sp>
        <p:nvSpPr>
          <p:cNvPr id="14" name="TextBox 13">
            <a:extLst>
              <a:ext uri="{FF2B5EF4-FFF2-40B4-BE49-F238E27FC236}">
                <a16:creationId xmlns:a16="http://schemas.microsoft.com/office/drawing/2014/main" id="{4E3D24D8-3EBC-47A4-BD4B-2BF93C8CE5CF}"/>
              </a:ext>
            </a:extLst>
          </p:cNvPr>
          <p:cNvSpPr txBox="1"/>
          <p:nvPr/>
        </p:nvSpPr>
        <p:spPr>
          <a:xfrm>
            <a:off x="953423" y="5431068"/>
            <a:ext cx="10129210" cy="1323439"/>
          </a:xfrm>
          <a:prstGeom prst="rect">
            <a:avLst/>
          </a:prstGeom>
          <a:noFill/>
        </p:spPr>
        <p:txBody>
          <a:bodyPr wrap="square">
            <a:spAutoFit/>
          </a:bodyPr>
          <a:lstStyle/>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Pre-school aged children (2-6 years old) may develop new avoidant and anxious cognitive and affective attachment strategies: on the left of the pie are  1. </a:t>
            </a:r>
            <a:r>
              <a:rPr lang="en-CA" sz="2000" dirty="0">
                <a:solidFill>
                  <a:schemeClr val="bg1"/>
                </a:solidFill>
                <a:latin typeface="Arial" panose="020B0604020202020204" pitchFamily="34" charset="0"/>
                <a:cs typeface="Arial" panose="020B0604020202020204" pitchFamily="34" charset="0"/>
              </a:rPr>
              <a:t>A 3-4 compulsive caregiving/compliance </a:t>
            </a:r>
            <a:r>
              <a:rPr lang="en-CA" sz="2000" dirty="0">
                <a:latin typeface="Arial" panose="020B0604020202020204" pitchFamily="34" charset="0"/>
                <a:cs typeface="Arial" panose="020B0604020202020204" pitchFamily="34" charset="0"/>
              </a:rPr>
              <a:t>and on the right 2. </a:t>
            </a:r>
            <a:r>
              <a:rPr lang="en-CA" sz="2000" dirty="0">
                <a:solidFill>
                  <a:schemeClr val="bg1"/>
                </a:solidFill>
                <a:latin typeface="Arial" panose="020B0604020202020204" pitchFamily="34" charset="0"/>
                <a:cs typeface="Arial" panose="020B0604020202020204" pitchFamily="34" charset="0"/>
              </a:rPr>
              <a:t>C 3-4</a:t>
            </a:r>
            <a:r>
              <a:rPr lang="en-CA" sz="2000" dirty="0">
                <a:latin typeface="Arial" panose="020B0604020202020204" pitchFamily="34" charset="0"/>
                <a:cs typeface="Arial" panose="020B0604020202020204" pitchFamily="34" charset="0"/>
              </a:rPr>
              <a:t> </a:t>
            </a:r>
            <a:r>
              <a:rPr lang="en-CA" sz="2000" dirty="0">
                <a:solidFill>
                  <a:schemeClr val="bg1"/>
                </a:solidFill>
                <a:latin typeface="Arial" panose="020B0604020202020204" pitchFamily="34" charset="0"/>
                <a:cs typeface="Arial" panose="020B0604020202020204" pitchFamily="34" charset="0"/>
              </a:rPr>
              <a:t>aggressive/feigned helpless</a:t>
            </a:r>
          </a:p>
        </p:txBody>
      </p:sp>
      <p:sp>
        <p:nvSpPr>
          <p:cNvPr id="2" name="Slide Number Placeholder 1">
            <a:extLst>
              <a:ext uri="{FF2B5EF4-FFF2-40B4-BE49-F238E27FC236}">
                <a16:creationId xmlns:a16="http://schemas.microsoft.com/office/drawing/2014/main" id="{D44220AA-4FF3-008E-FFA1-4D56B9B6FDEF}"/>
              </a:ext>
            </a:extLst>
          </p:cNvPr>
          <p:cNvSpPr>
            <a:spLocks noGrp="1"/>
          </p:cNvSpPr>
          <p:nvPr>
            <p:ph type="sldNum" sz="quarter" idx="12"/>
          </p:nvPr>
        </p:nvSpPr>
        <p:spPr/>
        <p:txBody>
          <a:bodyPr/>
          <a:lstStyle/>
          <a:p>
            <a:fld id="{5D13EBD4-6A3E-4AC0-8766-41B9CBCAB7E4}" type="slidenum">
              <a:rPr lang="en-CA" smtClean="0"/>
              <a:t>72</a:t>
            </a:fld>
            <a:endParaRPr lang="en-CA"/>
          </a:p>
        </p:txBody>
      </p:sp>
    </p:spTree>
    <p:extLst>
      <p:ext uri="{BB962C8B-B14F-4D97-AF65-F5344CB8AC3E}">
        <p14:creationId xmlns:p14="http://schemas.microsoft.com/office/powerpoint/2010/main" val="106875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5BFDB-D6A7-4842-A490-93139597F463}"/>
              </a:ext>
            </a:extLst>
          </p:cNvPr>
          <p:cNvSpPr>
            <a:spLocks noGrp="1"/>
          </p:cNvSpPr>
          <p:nvPr>
            <p:ph type="title" idx="4294967295"/>
          </p:nvPr>
        </p:nvSpPr>
        <p:spPr>
          <a:xfrm>
            <a:off x="5739000" y="-11681"/>
            <a:ext cx="4875212" cy="846138"/>
          </a:xfrm>
        </p:spPr>
        <p:txBody>
          <a:bodyPr>
            <a:normAutofit fontScale="90000"/>
          </a:bodyPr>
          <a:lstStyle/>
          <a:p>
            <a:pPr algn="ctr"/>
            <a:r>
              <a:rPr lang="en-CA" sz="3200" dirty="0">
                <a:solidFill>
                  <a:schemeClr val="bg1"/>
                </a:solidFill>
              </a:rPr>
              <a:t>Pre-school adaptations ( 2-6 years old )</a:t>
            </a:r>
          </a:p>
        </p:txBody>
      </p:sp>
      <p:sp>
        <p:nvSpPr>
          <p:cNvPr id="3" name="Content Placeholder 2">
            <a:extLst>
              <a:ext uri="{FF2B5EF4-FFF2-40B4-BE49-F238E27FC236}">
                <a16:creationId xmlns:a16="http://schemas.microsoft.com/office/drawing/2014/main" id="{0AC2429C-7A0E-47F7-9734-C6E8A02ABB3C}"/>
              </a:ext>
            </a:extLst>
          </p:cNvPr>
          <p:cNvSpPr>
            <a:spLocks noGrp="1"/>
          </p:cNvSpPr>
          <p:nvPr>
            <p:ph idx="4294967295"/>
          </p:nvPr>
        </p:nvSpPr>
        <p:spPr>
          <a:xfrm>
            <a:off x="4518212" y="798135"/>
            <a:ext cx="7578745" cy="6579813"/>
          </a:xfrm>
        </p:spPr>
        <p:txBody>
          <a:bodyPr>
            <a:normAutofit fontScale="77500" lnSpcReduction="20000"/>
          </a:bodyPr>
          <a:lstStyle/>
          <a:p>
            <a:pPr marL="0" indent="0">
              <a:buNone/>
            </a:pPr>
            <a:endParaRPr lang="en-CA" dirty="0">
              <a:latin typeface="Arial" panose="020B0604020202020204" pitchFamily="34" charset="0"/>
              <a:cs typeface="Arial" panose="020B0604020202020204" pitchFamily="34" charset="0"/>
            </a:endParaRPr>
          </a:p>
          <a:p>
            <a:r>
              <a:rPr lang="en-CA" sz="2300" dirty="0">
                <a:latin typeface="Arial" panose="020B0604020202020204" pitchFamily="34" charset="0"/>
                <a:cs typeface="Arial" panose="020B0604020202020204" pitchFamily="34" charset="0"/>
              </a:rPr>
              <a:t>Beyond infancy the “avoidance” in avoidant attachment manifests in ways that aren’t necessarily behavior avoidance as seen in the strange situation, what is avoided is emotions, including their own, as well as perceived danger. Same applies to anxious.</a:t>
            </a:r>
          </a:p>
          <a:p>
            <a:r>
              <a:rPr lang="en-CA" sz="2300" dirty="0">
                <a:solidFill>
                  <a:schemeClr val="bg1"/>
                </a:solidFill>
                <a:latin typeface="Arial" panose="020B0604020202020204" pitchFamily="34" charset="0"/>
                <a:cs typeface="Arial" panose="020B0604020202020204" pitchFamily="34" charset="0"/>
              </a:rPr>
              <a:t>Avoidant A 3-4 </a:t>
            </a:r>
            <a:r>
              <a:rPr lang="en-CA" sz="2300" dirty="0">
                <a:latin typeface="Arial" panose="020B0604020202020204" pitchFamily="34" charset="0"/>
                <a:cs typeface="Arial" panose="020B0604020202020204" pitchFamily="34" charset="0"/>
              </a:rPr>
              <a:t>–  The </a:t>
            </a:r>
            <a:r>
              <a:rPr lang="en-CA" sz="2300" dirty="0">
                <a:solidFill>
                  <a:schemeClr val="bg1"/>
                </a:solidFill>
                <a:latin typeface="Arial" panose="020B0604020202020204" pitchFamily="34" charset="0"/>
                <a:cs typeface="Arial" panose="020B0604020202020204" pitchFamily="34" charset="0"/>
              </a:rPr>
              <a:t>compulsive caregiving and compliance </a:t>
            </a:r>
            <a:r>
              <a:rPr lang="en-CA" sz="2300" dirty="0">
                <a:latin typeface="Arial" panose="020B0604020202020204" pitchFamily="34" charset="0"/>
                <a:cs typeface="Arial" panose="020B0604020202020204" pitchFamily="34" charset="0"/>
              </a:rPr>
              <a:t>attachment</a:t>
            </a:r>
            <a:r>
              <a:rPr lang="en-CA" sz="2300" dirty="0">
                <a:solidFill>
                  <a:srgbClr val="FFC000"/>
                </a:solidFill>
                <a:latin typeface="Arial" panose="020B0604020202020204" pitchFamily="34" charset="0"/>
                <a:cs typeface="Arial" panose="020B0604020202020204" pitchFamily="34" charset="0"/>
              </a:rPr>
              <a:t> </a:t>
            </a:r>
            <a:r>
              <a:rPr lang="en-CA" sz="2300" dirty="0">
                <a:latin typeface="Arial" panose="020B0604020202020204" pitchFamily="34" charset="0"/>
                <a:cs typeface="Arial" panose="020B0604020202020204" pitchFamily="34" charset="0"/>
              </a:rPr>
              <a:t>adaptation</a:t>
            </a:r>
            <a:r>
              <a:rPr lang="en-CA" sz="2300" dirty="0">
                <a:solidFill>
                  <a:srgbClr val="FFC000"/>
                </a:solidFill>
                <a:latin typeface="Arial" panose="020B0604020202020204" pitchFamily="34" charset="0"/>
                <a:cs typeface="Arial" panose="020B0604020202020204" pitchFamily="34" charset="0"/>
              </a:rPr>
              <a:t> </a:t>
            </a:r>
            <a:r>
              <a:rPr lang="en-CA" sz="2300" dirty="0">
                <a:latin typeface="Arial" panose="020B0604020202020204" pitchFamily="34" charset="0"/>
                <a:cs typeface="Arial" panose="020B0604020202020204" pitchFamily="34" charset="0"/>
              </a:rPr>
              <a:t>is a rational strategy that uses false positive affect while looking after an incompetent parent and hiding or suppressing feelings of hurt and abandonment. This strategy says :“I need to take care of my mother so that if anything goes wrong, she’s there to protect me, if she’s depressed, I’m going to comfort her, bring her things and be cheerful, I will get more of her attention this way. I will be obedient and anticipate her needs, so I don't get punished. I will anticipate her needs.” These children have given up attending to their own needs and focus on the parent’s needs. They smile even when they hurt, they make others feel good. (people pleasers, parentified children)</a:t>
            </a:r>
          </a:p>
          <a:p>
            <a:r>
              <a:rPr lang="en-CA" sz="2300" dirty="0">
                <a:solidFill>
                  <a:schemeClr val="bg1"/>
                </a:solidFill>
                <a:latin typeface="Arial" panose="020B0604020202020204" pitchFamily="34" charset="0"/>
                <a:cs typeface="Arial" panose="020B0604020202020204" pitchFamily="34" charset="0"/>
              </a:rPr>
              <a:t>Anxious C 3-4 </a:t>
            </a:r>
            <a:r>
              <a:rPr lang="en-CA" sz="2300" dirty="0">
                <a:latin typeface="Arial" panose="020B0604020202020204" pitchFamily="34" charset="0"/>
                <a:cs typeface="Arial" panose="020B0604020202020204" pitchFamily="34" charset="0"/>
              </a:rPr>
              <a:t>– </a:t>
            </a:r>
            <a:r>
              <a:rPr lang="en-CA" sz="2300" dirty="0">
                <a:solidFill>
                  <a:schemeClr val="bg1"/>
                </a:solidFill>
                <a:latin typeface="Arial" panose="020B0604020202020204" pitchFamily="34" charset="0"/>
                <a:cs typeface="Arial" panose="020B0604020202020204" pitchFamily="34" charset="0"/>
              </a:rPr>
              <a:t>Aggressive and feigned incompetence </a:t>
            </a:r>
            <a:r>
              <a:rPr lang="en-CA" sz="2300" dirty="0">
                <a:latin typeface="Arial" panose="020B0604020202020204" pitchFamily="34" charset="0"/>
                <a:cs typeface="Arial" panose="020B0604020202020204" pitchFamily="34" charset="0"/>
              </a:rPr>
              <a:t>attachment adaptation</a:t>
            </a:r>
            <a:r>
              <a:rPr lang="en-CA" sz="2300" dirty="0">
                <a:solidFill>
                  <a:srgbClr val="FFC000"/>
                </a:solidFill>
                <a:latin typeface="Arial" panose="020B0604020202020204" pitchFamily="34" charset="0"/>
                <a:cs typeface="Arial" panose="020B0604020202020204" pitchFamily="34" charset="0"/>
              </a:rPr>
              <a:t>  </a:t>
            </a:r>
            <a:r>
              <a:rPr lang="en-CA" sz="2300" dirty="0">
                <a:latin typeface="Arial" panose="020B0604020202020204" pitchFamily="34" charset="0"/>
                <a:cs typeface="Arial" panose="020B0604020202020204" pitchFamily="34" charset="0"/>
              </a:rPr>
              <a:t>is an affective/emotional  strategy that uses minimized cognition and distorted negative affect:  Feelings of hurt,  abandonment and anger caused by unavailable parents are modified and either “dialed up” in</a:t>
            </a:r>
            <a:r>
              <a:rPr lang="en-CA" sz="2300" dirty="0">
                <a:solidFill>
                  <a:srgbClr val="FFC000"/>
                </a:solidFill>
                <a:latin typeface="Arial" panose="020B0604020202020204" pitchFamily="34" charset="0"/>
                <a:cs typeface="Arial" panose="020B0604020202020204" pitchFamily="34" charset="0"/>
              </a:rPr>
              <a:t> </a:t>
            </a:r>
            <a:r>
              <a:rPr lang="en-CA" sz="2300" dirty="0">
                <a:solidFill>
                  <a:schemeClr val="bg1"/>
                </a:solidFill>
                <a:latin typeface="Arial" panose="020B0604020202020204" pitchFamily="34" charset="0"/>
                <a:cs typeface="Arial" panose="020B0604020202020204" pitchFamily="34" charset="0"/>
              </a:rPr>
              <a:t>aggressive</a:t>
            </a:r>
            <a:r>
              <a:rPr lang="en-CA" sz="2300" dirty="0">
                <a:solidFill>
                  <a:srgbClr val="FFC000"/>
                </a:solidFill>
                <a:latin typeface="Arial" panose="020B0604020202020204" pitchFamily="34" charset="0"/>
                <a:cs typeface="Arial" panose="020B0604020202020204" pitchFamily="34" charset="0"/>
              </a:rPr>
              <a:t> </a:t>
            </a:r>
            <a:r>
              <a:rPr lang="en-CA" sz="2300" dirty="0">
                <a:latin typeface="Arial" panose="020B0604020202020204" pitchFamily="34" charset="0"/>
                <a:cs typeface="Arial" panose="020B0604020202020204" pitchFamily="34" charset="0"/>
              </a:rPr>
              <a:t>demanding of attention via open aggression such as hitting, kicking and screaming and then when negative attention is given by the caregiver, dialed down in displays of helplessness and </a:t>
            </a:r>
            <a:r>
              <a:rPr lang="en-CA" sz="2300" dirty="0">
                <a:solidFill>
                  <a:srgbClr val="FFC000"/>
                </a:solidFill>
                <a:latin typeface="Arial" panose="020B0604020202020204" pitchFamily="34" charset="0"/>
                <a:cs typeface="Arial" panose="020B0604020202020204" pitchFamily="34" charset="0"/>
              </a:rPr>
              <a:t> </a:t>
            </a:r>
            <a:r>
              <a:rPr lang="en-CA" sz="2300" dirty="0">
                <a:solidFill>
                  <a:schemeClr val="bg1"/>
                </a:solidFill>
                <a:latin typeface="Arial" panose="020B0604020202020204" pitchFamily="34" charset="0"/>
                <a:cs typeface="Arial" panose="020B0604020202020204" pitchFamily="34" charset="0"/>
              </a:rPr>
              <a:t>feigned incompetence </a:t>
            </a:r>
            <a:r>
              <a:rPr lang="en-CA" sz="2300" dirty="0">
                <a:latin typeface="Arial" panose="020B0604020202020204" pitchFamily="34" charset="0"/>
                <a:cs typeface="Arial" panose="020B0604020202020204" pitchFamily="34" charset="0"/>
              </a:rPr>
              <a:t>such physical illnesses or not being able to do or understand things they were formally able to do (tie shoes).  </a:t>
            </a:r>
            <a:r>
              <a:rPr lang="en-CA" sz="2300" dirty="0">
                <a:highlight>
                  <a:srgbClr val="FF0000"/>
                </a:highlight>
                <a:latin typeface="Arial" panose="020B0604020202020204" pitchFamily="34" charset="0"/>
                <a:cs typeface="Arial" panose="020B0604020202020204" pitchFamily="34" charset="0"/>
              </a:rPr>
              <a:t> </a:t>
            </a:r>
          </a:p>
        </p:txBody>
      </p:sp>
      <p:pic>
        <p:nvPicPr>
          <p:cNvPr id="2050" name="Picture 2" descr="Your Preschooler: 4 years old - Today&amp;#39;s Parent">
            <a:extLst>
              <a:ext uri="{FF2B5EF4-FFF2-40B4-BE49-F238E27FC236}">
                <a16:creationId xmlns:a16="http://schemas.microsoft.com/office/drawing/2014/main" id="{74FFFE44-1721-48DA-98E4-BE2AD0C719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755" y="149558"/>
            <a:ext cx="4307406" cy="31318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hart, pie chart&#10;&#10;Description automatically generated">
            <a:extLst>
              <a:ext uri="{FF2B5EF4-FFF2-40B4-BE49-F238E27FC236}">
                <a16:creationId xmlns:a16="http://schemas.microsoft.com/office/drawing/2014/main" id="{29D2E832-376E-46DA-8F31-0900B7FD28CF}"/>
              </a:ext>
            </a:extLst>
          </p:cNvPr>
          <p:cNvPicPr>
            <a:picLocks noChangeAspect="1"/>
          </p:cNvPicPr>
          <p:nvPr/>
        </p:nvPicPr>
        <p:blipFill>
          <a:blip r:embed="rId3"/>
          <a:stretch>
            <a:fillRect/>
          </a:stretch>
        </p:blipFill>
        <p:spPr>
          <a:xfrm>
            <a:off x="127755" y="2982686"/>
            <a:ext cx="4390457" cy="3725756"/>
          </a:xfrm>
          <a:prstGeom prst="rect">
            <a:avLst/>
          </a:prstGeom>
        </p:spPr>
      </p:pic>
      <p:sp>
        <p:nvSpPr>
          <p:cNvPr id="4" name="Slide Number Placeholder 3">
            <a:extLst>
              <a:ext uri="{FF2B5EF4-FFF2-40B4-BE49-F238E27FC236}">
                <a16:creationId xmlns:a16="http://schemas.microsoft.com/office/drawing/2014/main" id="{CA355185-FA68-5D40-EABB-939A6C00F4CC}"/>
              </a:ext>
            </a:extLst>
          </p:cNvPr>
          <p:cNvSpPr>
            <a:spLocks noGrp="1"/>
          </p:cNvSpPr>
          <p:nvPr>
            <p:ph type="sldNum" sz="quarter" idx="12"/>
          </p:nvPr>
        </p:nvSpPr>
        <p:spPr/>
        <p:txBody>
          <a:bodyPr/>
          <a:lstStyle/>
          <a:p>
            <a:fld id="{5D13EBD4-6A3E-4AC0-8766-41B9CBCAB7E4}" type="slidenum">
              <a:rPr lang="en-CA" smtClean="0"/>
              <a:t>73</a:t>
            </a:fld>
            <a:endParaRPr lang="en-CA"/>
          </a:p>
        </p:txBody>
      </p:sp>
    </p:spTree>
    <p:extLst>
      <p:ext uri="{BB962C8B-B14F-4D97-AF65-F5344CB8AC3E}">
        <p14:creationId xmlns:p14="http://schemas.microsoft.com/office/powerpoint/2010/main" val="344990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84299C-5522-18D7-574C-02D6E218ED6E}"/>
              </a:ext>
            </a:extLst>
          </p:cNvPr>
          <p:cNvSpPr txBox="1"/>
          <p:nvPr/>
        </p:nvSpPr>
        <p:spPr>
          <a:xfrm>
            <a:off x="134754" y="308854"/>
            <a:ext cx="12057246" cy="5816977"/>
          </a:xfrm>
          <a:prstGeom prst="rect">
            <a:avLst/>
          </a:prstGeom>
          <a:noFill/>
        </p:spPr>
        <p:txBody>
          <a:bodyPr wrap="square">
            <a:spAutoFit/>
          </a:bodyPr>
          <a:lstStyle/>
          <a:p>
            <a:pPr marL="285750" indent="-28575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Anxious (C) preschooler: Becomes dramatic, oppositional, or helpless. May exaggerate injuries, regress, or act out to pull attention. Emotional intensity is used to control proximity.</a:t>
            </a:r>
          </a:p>
          <a:p>
            <a:pPr marL="285750" indent="-28575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Strategy: use emotion and behavior to manage the caregiver.</a:t>
            </a:r>
            <a:r>
              <a:rPr lang="en-CA" sz="24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Aggressive / Feigned Incompetence: The person secures attention or control either by intimidation or by appearing helpless. Aggression demands engagement; incompetence invites rescue, both prevent abandonment.</a:t>
            </a:r>
            <a:endParaRPr lang="en-US" sz="2400" b="0" i="0" dirty="0">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Avoidant (A) preschooler: Over-compliant, “good,” or prematurely helpful. May caretake siblings or parent. Avoids asking for help and minimizes distress.</a:t>
            </a:r>
          </a:p>
          <a:p>
            <a:pPr marL="285750" indent="-28575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Strategy: be undemanding and useful to stay connected.</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Compulsive Caregiving / Compliance: The person stays safe by taking care of others and suppressing their own needs. Being helpful, agreeable, or “good” becomes the way to preserve attachment and avoid rejection or harm.</a:t>
            </a:r>
            <a:br>
              <a:rPr lang="en-CA" dirty="0"/>
            </a:br>
            <a:br>
              <a:rPr lang="en-US" dirty="0"/>
            </a:br>
            <a:endParaRPr lang="en-CA" dirty="0"/>
          </a:p>
        </p:txBody>
      </p:sp>
      <p:sp>
        <p:nvSpPr>
          <p:cNvPr id="2" name="Slide Number Placeholder 1">
            <a:extLst>
              <a:ext uri="{FF2B5EF4-FFF2-40B4-BE49-F238E27FC236}">
                <a16:creationId xmlns:a16="http://schemas.microsoft.com/office/drawing/2014/main" id="{1954FA50-2271-6F04-451D-9C6A0150719D}"/>
              </a:ext>
            </a:extLst>
          </p:cNvPr>
          <p:cNvSpPr>
            <a:spLocks noGrp="1"/>
          </p:cNvSpPr>
          <p:nvPr>
            <p:ph type="sldNum" sz="quarter" idx="12"/>
          </p:nvPr>
        </p:nvSpPr>
        <p:spPr/>
        <p:txBody>
          <a:bodyPr/>
          <a:lstStyle/>
          <a:p>
            <a:fld id="{5D13EBD4-6A3E-4AC0-8766-41B9CBCAB7E4}" type="slidenum">
              <a:rPr lang="en-CA" smtClean="0"/>
              <a:t>74</a:t>
            </a:fld>
            <a:endParaRPr lang="en-CA"/>
          </a:p>
        </p:txBody>
      </p:sp>
    </p:spTree>
    <p:extLst>
      <p:ext uri="{BB962C8B-B14F-4D97-AF65-F5344CB8AC3E}">
        <p14:creationId xmlns:p14="http://schemas.microsoft.com/office/powerpoint/2010/main" val="42256934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2D7C4-04B2-12F3-7970-2F2B77AA3D1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EBABD66-5CAF-5B39-0D16-8F8F5B495804}"/>
              </a:ext>
            </a:extLst>
          </p:cNvPr>
          <p:cNvSpPr txBox="1"/>
          <p:nvPr/>
        </p:nvSpPr>
        <p:spPr>
          <a:xfrm>
            <a:off x="154004" y="1283187"/>
            <a:ext cx="12191999" cy="707886"/>
          </a:xfrm>
          <a:prstGeom prst="rect">
            <a:avLst/>
          </a:prstGeom>
          <a:noFill/>
        </p:spPr>
        <p:txBody>
          <a:bodyPr wrap="square">
            <a:spAutoFit/>
          </a:bodyPr>
          <a:lstStyle/>
          <a:p>
            <a:r>
              <a:rPr lang="en-US" sz="4000" dirty="0">
                <a:solidFill>
                  <a:schemeClr val="bg1"/>
                </a:solidFill>
                <a:latin typeface="Arial" panose="020B0604020202020204" pitchFamily="34" charset="0"/>
                <a:cs typeface="Arial" panose="020B0604020202020204" pitchFamily="34" charset="0"/>
              </a:rPr>
              <a:t>THE DMM PIE MODEL IN EARLY SCHOOL YEARS</a:t>
            </a:r>
          </a:p>
        </p:txBody>
      </p:sp>
      <p:sp>
        <p:nvSpPr>
          <p:cNvPr id="2" name="Slide Number Placeholder 1">
            <a:extLst>
              <a:ext uri="{FF2B5EF4-FFF2-40B4-BE49-F238E27FC236}">
                <a16:creationId xmlns:a16="http://schemas.microsoft.com/office/drawing/2014/main" id="{6D14EF2D-06A9-8F7D-7592-045067928401}"/>
              </a:ext>
            </a:extLst>
          </p:cNvPr>
          <p:cNvSpPr>
            <a:spLocks noGrp="1"/>
          </p:cNvSpPr>
          <p:nvPr>
            <p:ph type="sldNum" sz="quarter" idx="12"/>
          </p:nvPr>
        </p:nvSpPr>
        <p:spPr/>
        <p:txBody>
          <a:bodyPr/>
          <a:lstStyle/>
          <a:p>
            <a:fld id="{5D13EBD4-6A3E-4AC0-8766-41B9CBCAB7E4}" type="slidenum">
              <a:rPr lang="en-CA" smtClean="0"/>
              <a:t>75</a:t>
            </a:fld>
            <a:endParaRPr lang="en-CA"/>
          </a:p>
        </p:txBody>
      </p:sp>
    </p:spTree>
    <p:extLst>
      <p:ext uri="{BB962C8B-B14F-4D97-AF65-F5344CB8AC3E}">
        <p14:creationId xmlns:p14="http://schemas.microsoft.com/office/powerpoint/2010/main" val="16627153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E147F9-A0AE-4D1E-AD1F-9BEBDEDE7DF8}"/>
              </a:ext>
            </a:extLst>
          </p:cNvPr>
          <p:cNvSpPr>
            <a:spLocks noGrp="1"/>
          </p:cNvSpPr>
          <p:nvPr>
            <p:ph type="title" idx="4294967295"/>
          </p:nvPr>
        </p:nvSpPr>
        <p:spPr>
          <a:xfrm>
            <a:off x="238664" y="0"/>
            <a:ext cx="11714672" cy="1457325"/>
          </a:xfrm>
        </p:spPr>
        <p:txBody>
          <a:bodyPr>
            <a:normAutofit/>
          </a:bodyPr>
          <a:lstStyle/>
          <a:p>
            <a:r>
              <a:rPr lang="en-US" sz="2800" dirty="0">
                <a:solidFill>
                  <a:schemeClr val="bg1"/>
                </a:solidFill>
              </a:rPr>
              <a:t>attachment adaptations developing during early school years</a:t>
            </a:r>
            <a:endParaRPr lang="en-CA" sz="2800" dirty="0">
              <a:solidFill>
                <a:schemeClr val="bg1"/>
              </a:solidFill>
            </a:endParaRPr>
          </a:p>
        </p:txBody>
      </p:sp>
      <p:pic>
        <p:nvPicPr>
          <p:cNvPr id="10" name="Picture 9" descr="Chart, pie chart&#10;&#10;Description automatically generated">
            <a:extLst>
              <a:ext uri="{FF2B5EF4-FFF2-40B4-BE49-F238E27FC236}">
                <a16:creationId xmlns:a16="http://schemas.microsoft.com/office/drawing/2014/main" id="{59C6AAA9-B3F4-472E-AF12-1DAF3E2C6A36}"/>
              </a:ext>
            </a:extLst>
          </p:cNvPr>
          <p:cNvPicPr>
            <a:picLocks noChangeAspect="1"/>
          </p:cNvPicPr>
          <p:nvPr/>
        </p:nvPicPr>
        <p:blipFill>
          <a:blip r:embed="rId3"/>
          <a:stretch>
            <a:fillRect/>
          </a:stretch>
        </p:blipFill>
        <p:spPr>
          <a:xfrm>
            <a:off x="1538176" y="1211464"/>
            <a:ext cx="8966790" cy="3396344"/>
          </a:xfrm>
          <a:prstGeom prst="rect">
            <a:avLst/>
          </a:prstGeom>
        </p:spPr>
      </p:pic>
      <p:sp>
        <p:nvSpPr>
          <p:cNvPr id="14" name="TextBox 13">
            <a:extLst>
              <a:ext uri="{FF2B5EF4-FFF2-40B4-BE49-F238E27FC236}">
                <a16:creationId xmlns:a16="http://schemas.microsoft.com/office/drawing/2014/main" id="{2157780C-C652-4BD5-96EC-62A7BCC545A7}"/>
              </a:ext>
            </a:extLst>
          </p:cNvPr>
          <p:cNvSpPr txBox="1"/>
          <p:nvPr/>
        </p:nvSpPr>
        <p:spPr>
          <a:xfrm>
            <a:off x="1538176" y="4938650"/>
            <a:ext cx="8966789" cy="707886"/>
          </a:xfrm>
          <a:prstGeom prst="rect">
            <a:avLst/>
          </a:prstGeom>
          <a:noFill/>
        </p:spPr>
        <p:txBody>
          <a:bodyPr wrap="square">
            <a:spAutoFit/>
          </a:bodyPr>
          <a:lstStyle/>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School age children (6-12 years old) develop  of a new anxious attachment strategy: to the right of the pie </a:t>
            </a:r>
            <a:r>
              <a:rPr lang="en-CA" sz="2000" dirty="0">
                <a:solidFill>
                  <a:schemeClr val="bg1"/>
                </a:solidFill>
                <a:latin typeface="Arial" panose="020B0604020202020204" pitchFamily="34" charset="0"/>
                <a:cs typeface="Arial" panose="020B0604020202020204" pitchFamily="34" charset="0"/>
              </a:rPr>
              <a:t>C</a:t>
            </a:r>
            <a:r>
              <a:rPr lang="en-CA" sz="2000" dirty="0">
                <a:latin typeface="Arial" panose="020B0604020202020204" pitchFamily="34" charset="0"/>
                <a:cs typeface="Arial" panose="020B0604020202020204" pitchFamily="34" charset="0"/>
              </a:rPr>
              <a:t> </a:t>
            </a:r>
            <a:r>
              <a:rPr lang="en-CA" sz="2000" dirty="0">
                <a:solidFill>
                  <a:schemeClr val="bg1"/>
                </a:solidFill>
                <a:latin typeface="Arial" panose="020B0604020202020204" pitchFamily="34" charset="0"/>
                <a:cs typeface="Arial" panose="020B0604020202020204" pitchFamily="34" charset="0"/>
              </a:rPr>
              <a:t>5-6 Punitive/seductive</a:t>
            </a:r>
          </a:p>
        </p:txBody>
      </p:sp>
      <p:sp>
        <p:nvSpPr>
          <p:cNvPr id="2" name="Slide Number Placeholder 1">
            <a:extLst>
              <a:ext uri="{FF2B5EF4-FFF2-40B4-BE49-F238E27FC236}">
                <a16:creationId xmlns:a16="http://schemas.microsoft.com/office/drawing/2014/main" id="{4EC412B5-4F71-27A4-8799-9FA5D29C249C}"/>
              </a:ext>
            </a:extLst>
          </p:cNvPr>
          <p:cNvSpPr>
            <a:spLocks noGrp="1"/>
          </p:cNvSpPr>
          <p:nvPr>
            <p:ph type="sldNum" sz="quarter" idx="12"/>
          </p:nvPr>
        </p:nvSpPr>
        <p:spPr/>
        <p:txBody>
          <a:bodyPr/>
          <a:lstStyle/>
          <a:p>
            <a:fld id="{5D13EBD4-6A3E-4AC0-8766-41B9CBCAB7E4}" type="slidenum">
              <a:rPr lang="en-CA" smtClean="0"/>
              <a:t>76</a:t>
            </a:fld>
            <a:endParaRPr lang="en-CA"/>
          </a:p>
        </p:txBody>
      </p:sp>
    </p:spTree>
    <p:extLst>
      <p:ext uri="{BB962C8B-B14F-4D97-AF65-F5344CB8AC3E}">
        <p14:creationId xmlns:p14="http://schemas.microsoft.com/office/powerpoint/2010/main" val="4087736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9F2802-1E62-419D-B5A4-C06355C365CD}"/>
              </a:ext>
            </a:extLst>
          </p:cNvPr>
          <p:cNvSpPr>
            <a:spLocks noGrp="1"/>
          </p:cNvSpPr>
          <p:nvPr>
            <p:ph type="title" idx="4294967295"/>
          </p:nvPr>
        </p:nvSpPr>
        <p:spPr>
          <a:xfrm>
            <a:off x="5582094" y="103442"/>
            <a:ext cx="6339547" cy="839787"/>
          </a:xfrm>
        </p:spPr>
        <p:txBody>
          <a:bodyPr>
            <a:normAutofit fontScale="90000"/>
          </a:bodyPr>
          <a:lstStyle/>
          <a:p>
            <a:pPr algn="ctr"/>
            <a:r>
              <a:rPr lang="en-CA" sz="3200" dirty="0">
                <a:solidFill>
                  <a:schemeClr val="bg1"/>
                </a:solidFill>
              </a:rPr>
              <a:t>School year adaptations </a:t>
            </a:r>
            <a:br>
              <a:rPr lang="en-CA" sz="3200" dirty="0">
                <a:solidFill>
                  <a:schemeClr val="bg1"/>
                </a:solidFill>
              </a:rPr>
            </a:br>
            <a:r>
              <a:rPr lang="en-CA" sz="3200" dirty="0">
                <a:solidFill>
                  <a:schemeClr val="bg1"/>
                </a:solidFill>
              </a:rPr>
              <a:t>(6-12 years old)</a:t>
            </a:r>
          </a:p>
        </p:txBody>
      </p:sp>
      <p:sp>
        <p:nvSpPr>
          <p:cNvPr id="8" name="Content Placeholder 7">
            <a:extLst>
              <a:ext uri="{FF2B5EF4-FFF2-40B4-BE49-F238E27FC236}">
                <a16:creationId xmlns:a16="http://schemas.microsoft.com/office/drawing/2014/main" id="{D77BF239-6FFB-40F3-B8D1-D117B9FB5AB7}"/>
              </a:ext>
            </a:extLst>
          </p:cNvPr>
          <p:cNvSpPr>
            <a:spLocks noGrp="1"/>
          </p:cNvSpPr>
          <p:nvPr>
            <p:ph sz="half" idx="4294967295"/>
          </p:nvPr>
        </p:nvSpPr>
        <p:spPr>
          <a:xfrm>
            <a:off x="5582094" y="1088426"/>
            <a:ext cx="6520300" cy="5580346"/>
          </a:xfrm>
        </p:spPr>
        <p:txBody>
          <a:bodyPr>
            <a:normAutofit lnSpcReduction="10000"/>
          </a:bodyPr>
          <a:lstStyle/>
          <a:p>
            <a:r>
              <a:rPr lang="en-CA" sz="1900" dirty="0">
                <a:solidFill>
                  <a:schemeClr val="bg1"/>
                </a:solidFill>
                <a:latin typeface="Arial" panose="020B0604020202020204" pitchFamily="34" charset="0"/>
                <a:cs typeface="Arial" panose="020B0604020202020204" pitchFamily="34" charset="0"/>
              </a:rPr>
              <a:t>Anxious C 5-6. </a:t>
            </a:r>
            <a:r>
              <a:rPr lang="en-CA" sz="1900" dirty="0">
                <a:latin typeface="Arial" panose="020B0604020202020204" pitchFamily="34" charset="0"/>
                <a:cs typeface="Arial" panose="020B0604020202020204" pitchFamily="34" charset="0"/>
              </a:rPr>
              <a:t>The </a:t>
            </a:r>
            <a:r>
              <a:rPr lang="en-CA" sz="1900" dirty="0">
                <a:solidFill>
                  <a:schemeClr val="bg1"/>
                </a:solidFill>
                <a:latin typeface="Arial" panose="020B0604020202020204" pitchFamily="34" charset="0"/>
                <a:cs typeface="Arial" panose="020B0604020202020204" pitchFamily="34" charset="0"/>
              </a:rPr>
              <a:t>punitive-seductive</a:t>
            </a:r>
            <a:r>
              <a:rPr lang="en-CA" sz="1900" dirty="0">
                <a:solidFill>
                  <a:srgbClr val="FFC000"/>
                </a:solidFill>
                <a:latin typeface="Arial" panose="020B0604020202020204" pitchFamily="34" charset="0"/>
                <a:cs typeface="Arial" panose="020B0604020202020204" pitchFamily="34" charset="0"/>
              </a:rPr>
              <a:t> </a:t>
            </a:r>
            <a:r>
              <a:rPr lang="en-CA" sz="1900" dirty="0">
                <a:latin typeface="Arial" panose="020B0604020202020204" pitchFamily="34" charset="0"/>
                <a:cs typeface="Arial" panose="020B0604020202020204" pitchFamily="34" charset="0"/>
              </a:rPr>
              <a:t>attachment adaptation is an emotional/affective strategy in which the cognitive information transmitted is false i.e. The child lies as a way of maintaining connections. Emotional strategies rely on trying to seduce others by flattery, praise, attention, etc. and punishing those who cannot be seduced. </a:t>
            </a:r>
          </a:p>
          <a:p>
            <a:r>
              <a:rPr lang="en-CA" sz="1900" dirty="0">
                <a:latin typeface="Arial" panose="020B0604020202020204" pitchFamily="34" charset="0"/>
                <a:cs typeface="Arial" panose="020B0604020202020204" pitchFamily="34" charset="0"/>
              </a:rPr>
              <a:t>These are the kids who are bullies, belong to gangs, and steal.</a:t>
            </a:r>
          </a:p>
          <a:p>
            <a:r>
              <a:rPr lang="en-CA" sz="1900" dirty="0">
                <a:latin typeface="Arial" panose="020B0604020202020204" pitchFamily="34" charset="0"/>
                <a:cs typeface="Arial" panose="020B0604020202020204" pitchFamily="34" charset="0"/>
              </a:rPr>
              <a:t>The punitive kids use false thinking or deception. They lead you to think you know what they are going to do and then they “stab you in the back”. They make you think they really like you. </a:t>
            </a:r>
          </a:p>
          <a:p>
            <a:r>
              <a:rPr lang="en-CA" sz="1900" dirty="0">
                <a:latin typeface="Arial" panose="020B0604020202020204" pitchFamily="34" charset="0"/>
                <a:cs typeface="Arial" panose="020B0604020202020204" pitchFamily="34" charset="0"/>
              </a:rPr>
              <a:t>The punitive child is obsessed with revenge</a:t>
            </a:r>
          </a:p>
          <a:p>
            <a:r>
              <a:rPr lang="en-CA" sz="1900" dirty="0">
                <a:latin typeface="Arial" panose="020B0604020202020204" pitchFamily="34" charset="0"/>
                <a:cs typeface="Arial" panose="020B0604020202020204" pitchFamily="34" charset="0"/>
              </a:rPr>
              <a:t>The seductive child is obsessed with being rescued by potential but sometimes predatory attachment figures.</a:t>
            </a:r>
          </a:p>
          <a:p>
            <a:r>
              <a:rPr lang="en-CA" sz="1900" dirty="0">
                <a:latin typeface="Arial" panose="020B0604020202020204" pitchFamily="34" charset="0"/>
                <a:cs typeface="Arial" panose="020B0604020202020204" pitchFamily="34" charset="0"/>
              </a:rPr>
              <a:t>These strategies are learned at home in dysfunctional families as they work better than any other strategies to maintain attachment.</a:t>
            </a:r>
          </a:p>
          <a:p>
            <a:endParaRPr lang="en-CA" dirty="0"/>
          </a:p>
        </p:txBody>
      </p:sp>
      <p:pic>
        <p:nvPicPr>
          <p:cNvPr id="5" name="Picture 4" descr="Chart, pie chart&#10;&#10;Description automatically generated">
            <a:extLst>
              <a:ext uri="{FF2B5EF4-FFF2-40B4-BE49-F238E27FC236}">
                <a16:creationId xmlns:a16="http://schemas.microsoft.com/office/drawing/2014/main" id="{E9D92AD1-660F-4E70-87AB-F8E2D8C67ED3}"/>
              </a:ext>
            </a:extLst>
          </p:cNvPr>
          <p:cNvPicPr>
            <a:picLocks noChangeAspect="1"/>
          </p:cNvPicPr>
          <p:nvPr/>
        </p:nvPicPr>
        <p:blipFill>
          <a:blip r:embed="rId2"/>
          <a:stretch>
            <a:fillRect/>
          </a:stretch>
        </p:blipFill>
        <p:spPr>
          <a:xfrm>
            <a:off x="92149" y="3166288"/>
            <a:ext cx="5489945" cy="3649133"/>
          </a:xfrm>
          <a:prstGeom prst="rect">
            <a:avLst/>
          </a:prstGeom>
        </p:spPr>
      </p:pic>
      <p:pic>
        <p:nvPicPr>
          <p:cNvPr id="9" name="Picture 2" descr="Portrait of a Ten-Year-Old Girl | The Walrus">
            <a:extLst>
              <a:ext uri="{FF2B5EF4-FFF2-40B4-BE49-F238E27FC236}">
                <a16:creationId xmlns:a16="http://schemas.microsoft.com/office/drawing/2014/main" id="{6EAEA2D9-63D0-4434-82BF-6E41F1707A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588" y="36787"/>
            <a:ext cx="3097924" cy="324769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2AFFB13-C331-7D11-CECB-129226F5DCDA}"/>
              </a:ext>
            </a:extLst>
          </p:cNvPr>
          <p:cNvSpPr>
            <a:spLocks noGrp="1"/>
          </p:cNvSpPr>
          <p:nvPr>
            <p:ph type="sldNum" sz="quarter" idx="12"/>
          </p:nvPr>
        </p:nvSpPr>
        <p:spPr/>
        <p:txBody>
          <a:bodyPr/>
          <a:lstStyle/>
          <a:p>
            <a:fld id="{5D13EBD4-6A3E-4AC0-8766-41B9CBCAB7E4}" type="slidenum">
              <a:rPr lang="en-CA" smtClean="0"/>
              <a:t>77</a:t>
            </a:fld>
            <a:endParaRPr lang="en-CA"/>
          </a:p>
        </p:txBody>
      </p:sp>
    </p:spTree>
    <p:extLst>
      <p:ext uri="{BB962C8B-B14F-4D97-AF65-F5344CB8AC3E}">
        <p14:creationId xmlns:p14="http://schemas.microsoft.com/office/powerpoint/2010/main" val="368263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FF7524-623B-5CE5-70F5-1F3446707D3C}"/>
              </a:ext>
            </a:extLst>
          </p:cNvPr>
          <p:cNvSpPr txBox="1"/>
          <p:nvPr/>
        </p:nvSpPr>
        <p:spPr>
          <a:xfrm>
            <a:off x="0" y="0"/>
            <a:ext cx="12192000" cy="7940635"/>
          </a:xfrm>
          <a:prstGeom prst="rect">
            <a:avLst/>
          </a:prstGeom>
          <a:noFill/>
        </p:spPr>
        <p:txBody>
          <a:bodyPr wrap="square">
            <a:spAutoFit/>
          </a:bodyPr>
          <a:lstStyle/>
          <a:p>
            <a:pPr marL="285750" indent="-285750" algn="l" rtl="0">
              <a:spcBef>
                <a:spcPts val="600"/>
              </a:spcBef>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Anxious (C-strategy) child</a:t>
            </a:r>
            <a:r>
              <a:rPr lang="en-US" sz="2400" dirty="0">
                <a:latin typeface="Arial" panose="020B0604020202020204" pitchFamily="34" charset="0"/>
                <a:cs typeface="Arial" panose="020B0604020202020204" pitchFamily="34" charset="0"/>
              </a:rPr>
              <a:t>: </a:t>
            </a:r>
            <a:r>
              <a:rPr lang="en-US" sz="2400" b="0" i="0" dirty="0">
                <a:effectLst/>
                <a:latin typeface="Arial" panose="020B0604020202020204" pitchFamily="34" charset="0"/>
                <a:cs typeface="Arial" panose="020B0604020202020204" pitchFamily="34" charset="0"/>
              </a:rPr>
              <a:t>A 6-year-old whose caregiver is inconsistently available becomes highly tuned to emotional cues. When the parent looks distracted, the child becomes louder, more distressed, or dramatic. They may exaggerate pain or fear, cling, cry intensely, or become oppositional—not to manipulate, but to amplify affect so the caregiver cannot ignore them. The child feels unsafe unless the attachment figure is emotionally engaged.</a:t>
            </a:r>
            <a:endParaRPr lang="en-US" sz="2400" dirty="0">
              <a:latin typeface="Arial" panose="020B0604020202020204" pitchFamily="34" charset="0"/>
              <a:cs typeface="Arial" panose="020B0604020202020204" pitchFamily="34" charset="0"/>
            </a:endParaRPr>
          </a:p>
          <a:p>
            <a:pPr marL="285750" indent="-285750" algn="l" rtl="0">
              <a:spcBef>
                <a:spcPts val="600"/>
              </a:spcBef>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Core strategy: maximize emotion to pull the caregiver close.</a:t>
            </a:r>
            <a:endParaRPr lang="en-US" sz="2400" dirty="0">
              <a:latin typeface="Arial" panose="020B0604020202020204" pitchFamily="34" charset="0"/>
              <a:cs typeface="Arial" panose="020B0604020202020204" pitchFamily="34" charset="0"/>
            </a:endParaRPr>
          </a:p>
          <a:p>
            <a:pPr marL="285750" indent="-285750" algn="l" rtl="0">
              <a:spcBef>
                <a:spcPts val="600"/>
              </a:spcBef>
              <a:buFont typeface="Arial" panose="020B0604020202020204" pitchFamily="34" charset="0"/>
              <a:buChar char="•"/>
            </a:pPr>
            <a:endParaRPr lang="en-US" sz="2400" b="0" i="0" dirty="0">
              <a:effectLst/>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Avoidant (A-strategy) child</a:t>
            </a:r>
            <a:r>
              <a:rPr lang="en-US" sz="2400" dirty="0">
                <a:latin typeface="Arial" panose="020B0604020202020204" pitchFamily="34" charset="0"/>
                <a:cs typeface="Arial" panose="020B0604020202020204" pitchFamily="34" charset="0"/>
              </a:rPr>
              <a:t>: </a:t>
            </a:r>
            <a:r>
              <a:rPr lang="en-US" sz="2400" b="0" i="0" dirty="0">
                <a:effectLst/>
                <a:latin typeface="Arial" panose="020B0604020202020204" pitchFamily="34" charset="0"/>
                <a:cs typeface="Arial" panose="020B0604020202020204" pitchFamily="34" charset="0"/>
              </a:rPr>
              <a:t>A 6-year-old whose caregiver is consistently rejecting or overwhelmed by emotion learns to down-regulate attachment needs. The child appears independent, calm, and “easy.” They rarely cry, don’t seek comfort when hurt, and may caretake the parent instead. Distress is minimized or hidden, because showing need leads to rejection or punishment.</a:t>
            </a:r>
            <a:r>
              <a:rPr lang="en-CA" sz="2400" dirty="0">
                <a:latin typeface="Arial" panose="020B0604020202020204" pitchFamily="34" charset="0"/>
                <a:cs typeface="Arial" panose="020B0604020202020204" pitchFamily="34" charset="0"/>
              </a:rPr>
              <a:t> </a:t>
            </a:r>
          </a:p>
          <a:p>
            <a:pPr marL="285750" indent="-285750">
              <a:spcBef>
                <a:spcPts val="600"/>
              </a:spcBef>
              <a:buFont typeface="Arial" panose="020B0604020202020204" pitchFamily="34" charset="0"/>
              <a:buChar char="•"/>
            </a:pPr>
            <a:endParaRPr lang="en-CA" sz="2400" dirty="0">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CA" sz="2400" dirty="0">
                <a:latin typeface="Arial" panose="020B0604020202020204" pitchFamily="34" charset="0"/>
                <a:cs typeface="Arial" panose="020B0604020202020204" pitchFamily="34" charset="0"/>
              </a:rPr>
              <a:t>Punitive / Seductive: The person alternates between blame and charm. Punishment keeps others close through fear or guilt; seduction keeps them close through attraction and emotional intensity.</a:t>
            </a:r>
            <a:endParaRPr lang="en-US" sz="2400" b="0" i="0" dirty="0">
              <a:effectLst/>
              <a:latin typeface="Arial" panose="020B0604020202020204" pitchFamily="34" charset="0"/>
              <a:cs typeface="Arial" panose="020B0604020202020204" pitchFamily="34" charset="0"/>
            </a:endParaRPr>
          </a:p>
          <a:p>
            <a:pPr algn="l" rtl="0">
              <a:spcBef>
                <a:spcPts val="600"/>
              </a:spcBef>
              <a:buNone/>
            </a:pPr>
            <a:br>
              <a:rPr lang="en-US" b="0" i="0" dirty="0">
                <a:solidFill>
                  <a:srgbClr val="222222"/>
                </a:solidFill>
                <a:effectLst/>
                <a:latin typeface="Arial" panose="020B0604020202020204" pitchFamily="34" charset="0"/>
              </a:rPr>
            </a:br>
            <a:endParaRPr lang="en-US" b="0" i="0" dirty="0">
              <a:solidFill>
                <a:srgbClr val="222222"/>
              </a:solidFill>
              <a:effectLst/>
              <a:latin typeface="Arial" panose="020B0604020202020204" pitchFamily="34" charset="0"/>
            </a:endParaRPr>
          </a:p>
          <a:p>
            <a:pPr>
              <a:buNone/>
            </a:pPr>
            <a:br>
              <a:rPr lang="en-US" dirty="0"/>
            </a:br>
            <a:endParaRPr lang="en-CA" dirty="0"/>
          </a:p>
        </p:txBody>
      </p:sp>
      <p:sp>
        <p:nvSpPr>
          <p:cNvPr id="2" name="Slide Number Placeholder 1">
            <a:extLst>
              <a:ext uri="{FF2B5EF4-FFF2-40B4-BE49-F238E27FC236}">
                <a16:creationId xmlns:a16="http://schemas.microsoft.com/office/drawing/2014/main" id="{33F33E97-B2E9-E35E-DBB8-D2FE70872711}"/>
              </a:ext>
            </a:extLst>
          </p:cNvPr>
          <p:cNvSpPr>
            <a:spLocks noGrp="1"/>
          </p:cNvSpPr>
          <p:nvPr>
            <p:ph type="sldNum" sz="quarter" idx="12"/>
          </p:nvPr>
        </p:nvSpPr>
        <p:spPr/>
        <p:txBody>
          <a:bodyPr/>
          <a:lstStyle/>
          <a:p>
            <a:fld id="{5D13EBD4-6A3E-4AC0-8766-41B9CBCAB7E4}" type="slidenum">
              <a:rPr lang="en-CA" smtClean="0"/>
              <a:t>78</a:t>
            </a:fld>
            <a:endParaRPr lang="en-CA"/>
          </a:p>
        </p:txBody>
      </p:sp>
    </p:spTree>
    <p:extLst>
      <p:ext uri="{BB962C8B-B14F-4D97-AF65-F5344CB8AC3E}">
        <p14:creationId xmlns:p14="http://schemas.microsoft.com/office/powerpoint/2010/main" val="6138477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78DEB-751A-A362-DE1B-28F8D73944B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E639AEB-B926-8234-7441-C16BAE4E4E63}"/>
              </a:ext>
            </a:extLst>
          </p:cNvPr>
          <p:cNvSpPr txBox="1"/>
          <p:nvPr/>
        </p:nvSpPr>
        <p:spPr>
          <a:xfrm>
            <a:off x="1395663" y="1283187"/>
            <a:ext cx="10068025" cy="707886"/>
          </a:xfrm>
          <a:prstGeom prst="rect">
            <a:avLst/>
          </a:prstGeom>
          <a:noFill/>
        </p:spPr>
        <p:txBody>
          <a:bodyPr wrap="square">
            <a:spAutoFit/>
          </a:bodyPr>
          <a:lstStyle/>
          <a:p>
            <a:r>
              <a:rPr lang="en-US" sz="4000" dirty="0">
                <a:solidFill>
                  <a:schemeClr val="bg1"/>
                </a:solidFill>
                <a:latin typeface="Arial" panose="020B0604020202020204" pitchFamily="34" charset="0"/>
                <a:cs typeface="Arial" panose="020B0604020202020204" pitchFamily="34" charset="0"/>
              </a:rPr>
              <a:t>THE DMM PIE MODEL IN ADOLESCENCE</a:t>
            </a:r>
          </a:p>
        </p:txBody>
      </p:sp>
      <p:sp>
        <p:nvSpPr>
          <p:cNvPr id="2" name="Slide Number Placeholder 1">
            <a:extLst>
              <a:ext uri="{FF2B5EF4-FFF2-40B4-BE49-F238E27FC236}">
                <a16:creationId xmlns:a16="http://schemas.microsoft.com/office/drawing/2014/main" id="{9940612C-E6DA-FD8C-0674-A412DB83044F}"/>
              </a:ext>
            </a:extLst>
          </p:cNvPr>
          <p:cNvSpPr>
            <a:spLocks noGrp="1"/>
          </p:cNvSpPr>
          <p:nvPr>
            <p:ph type="sldNum" sz="quarter" idx="12"/>
          </p:nvPr>
        </p:nvSpPr>
        <p:spPr/>
        <p:txBody>
          <a:bodyPr/>
          <a:lstStyle/>
          <a:p>
            <a:fld id="{5D13EBD4-6A3E-4AC0-8766-41B9CBCAB7E4}" type="slidenum">
              <a:rPr lang="en-CA" smtClean="0"/>
              <a:t>79</a:t>
            </a:fld>
            <a:endParaRPr lang="en-CA"/>
          </a:p>
        </p:txBody>
      </p:sp>
    </p:spTree>
    <p:extLst>
      <p:ext uri="{BB962C8B-B14F-4D97-AF65-F5344CB8AC3E}">
        <p14:creationId xmlns:p14="http://schemas.microsoft.com/office/powerpoint/2010/main" val="3776733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55B5E-F404-00B8-675A-331556322E1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8EC006B-0BDA-21F7-FA0F-3E36F1E383FA}"/>
              </a:ext>
            </a:extLst>
          </p:cNvPr>
          <p:cNvSpPr txBox="1"/>
          <p:nvPr/>
        </p:nvSpPr>
        <p:spPr>
          <a:xfrm>
            <a:off x="0" y="0"/>
            <a:ext cx="12192000" cy="7034105"/>
          </a:xfrm>
          <a:prstGeom prst="rect">
            <a:avLst/>
          </a:prstGeom>
          <a:noFill/>
        </p:spPr>
        <p:txBody>
          <a:bodyPr wrap="square">
            <a:spAutoFit/>
          </a:bodyPr>
          <a:lstStyle/>
          <a:p>
            <a:pPr>
              <a:lnSpc>
                <a:spcPct val="107000"/>
              </a:lnSpc>
              <a:spcAft>
                <a:spcPts val="800"/>
              </a:spcAft>
              <a:buNone/>
            </a:pPr>
            <a:r>
              <a:rPr lang="en-CA" sz="20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      FIVE-MINUTE MINDFULNESS PRACTICE: RETURNING, LENGTHENING, BEGINNING AGAIN</a:t>
            </a:r>
            <a:br>
              <a:rPr lang="en-CA" sz="18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br>
            <a:endParaRPr lang="en-CA" kern="100" dirty="0">
              <a:solidFill>
                <a:srgbClr val="222222"/>
              </a:solidFill>
              <a:latin typeface="Arial" panose="020B06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Growth rarely happens in big moments.</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It happens in small increments.</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A little more awareness.</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A little more choice.</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A little more light.</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Bring your attention to your breath again.</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As you inhale, imagine breathing in light—</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not bright or blinding, just gentle and steady.</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As you exhale, imagine letting go of what no longer needs to be carried into this next stretch of time.</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No forcing.</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No fixing.</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Just making space.</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Now, I’d like to invite—not demand—</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an intention, rather than a resolution.</a:t>
            </a:r>
            <a:br>
              <a:rPr lang="en-CA" sz="18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br>
            <a:br>
              <a:rPr lang="en-CA" sz="18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b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322EBA7C-5DEE-D502-D52F-0CB08DA56B7C}"/>
              </a:ext>
            </a:extLst>
          </p:cNvPr>
          <p:cNvSpPr>
            <a:spLocks noGrp="1"/>
          </p:cNvSpPr>
          <p:nvPr>
            <p:ph type="sldNum" sz="quarter" idx="12"/>
          </p:nvPr>
        </p:nvSpPr>
        <p:spPr/>
        <p:txBody>
          <a:bodyPr/>
          <a:lstStyle/>
          <a:p>
            <a:fld id="{5D13EBD4-6A3E-4AC0-8766-41B9CBCAB7E4}" type="slidenum">
              <a:rPr lang="en-CA" smtClean="0"/>
              <a:t>8</a:t>
            </a:fld>
            <a:endParaRPr lang="en-CA"/>
          </a:p>
        </p:txBody>
      </p:sp>
    </p:spTree>
    <p:extLst>
      <p:ext uri="{BB962C8B-B14F-4D97-AF65-F5344CB8AC3E}">
        <p14:creationId xmlns:p14="http://schemas.microsoft.com/office/powerpoint/2010/main" val="20318380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14CF03F-C1BA-4DD8-AEF4-A0694DBA7574}"/>
              </a:ext>
            </a:extLst>
          </p:cNvPr>
          <p:cNvSpPr txBox="1"/>
          <p:nvPr/>
        </p:nvSpPr>
        <p:spPr>
          <a:xfrm>
            <a:off x="936888" y="5568202"/>
            <a:ext cx="10573406" cy="707886"/>
          </a:xfrm>
          <a:prstGeom prst="rect">
            <a:avLst/>
          </a:prstGeom>
          <a:noFill/>
        </p:spPr>
        <p:txBody>
          <a:bodyPr wrap="square">
            <a:spAutoFit/>
          </a:bodyPr>
          <a:lstStyle/>
          <a:p>
            <a:pPr marL="285750" indent="-285750">
              <a:buFont typeface="Arial" panose="020B0604020202020204" pitchFamily="34" charset="0"/>
              <a:buChar char="•"/>
            </a:pPr>
            <a:r>
              <a:rPr lang="en-CA" sz="2000" dirty="0"/>
              <a:t>Puberty (age 12-adulthood) sees the development of  a new  avoidant strategy: to the left of the pie </a:t>
            </a:r>
            <a:r>
              <a:rPr lang="en-CA" sz="2000" dirty="0">
                <a:solidFill>
                  <a:schemeClr val="bg1"/>
                </a:solidFill>
              </a:rPr>
              <a:t>A 5-6 compulsively self-reliant/promiscuous</a:t>
            </a:r>
          </a:p>
        </p:txBody>
      </p:sp>
      <p:pic>
        <p:nvPicPr>
          <p:cNvPr id="3" name="Picture 2" descr="A diagram of different colored circles&#10;&#10;Description automatically generated">
            <a:extLst>
              <a:ext uri="{FF2B5EF4-FFF2-40B4-BE49-F238E27FC236}">
                <a16:creationId xmlns:a16="http://schemas.microsoft.com/office/drawing/2014/main" id="{02104951-05FE-84DF-22FF-670F601823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3744" y="1061049"/>
            <a:ext cx="8514272" cy="4313207"/>
          </a:xfrm>
          <a:prstGeom prst="rect">
            <a:avLst/>
          </a:prstGeom>
        </p:spPr>
      </p:pic>
      <p:sp>
        <p:nvSpPr>
          <p:cNvPr id="5" name="TextBox 4">
            <a:extLst>
              <a:ext uri="{FF2B5EF4-FFF2-40B4-BE49-F238E27FC236}">
                <a16:creationId xmlns:a16="http://schemas.microsoft.com/office/drawing/2014/main" id="{1E6F0C80-E717-E1E8-570C-6CF07FA92D8E}"/>
              </a:ext>
            </a:extLst>
          </p:cNvPr>
          <p:cNvSpPr txBox="1"/>
          <p:nvPr/>
        </p:nvSpPr>
        <p:spPr>
          <a:xfrm>
            <a:off x="705303" y="343883"/>
            <a:ext cx="11036576" cy="523220"/>
          </a:xfrm>
          <a:prstGeom prst="rect">
            <a:avLst/>
          </a:prstGeom>
          <a:noFill/>
        </p:spPr>
        <p:txBody>
          <a:bodyPr wrap="square">
            <a:spAutoFit/>
          </a:bodyPr>
          <a:lstStyle/>
          <a:p>
            <a:r>
              <a:rPr lang="en-US" sz="2800" dirty="0">
                <a:solidFill>
                  <a:schemeClr val="bg1"/>
                </a:solidFill>
              </a:rPr>
              <a:t>ATTACHMENT ADAPTATIONS DEVELOPING DURING ADOLESCENCE</a:t>
            </a:r>
            <a:endParaRPr lang="en-CA" sz="2800" dirty="0"/>
          </a:p>
        </p:txBody>
      </p:sp>
      <p:sp>
        <p:nvSpPr>
          <p:cNvPr id="2" name="Slide Number Placeholder 1">
            <a:extLst>
              <a:ext uri="{FF2B5EF4-FFF2-40B4-BE49-F238E27FC236}">
                <a16:creationId xmlns:a16="http://schemas.microsoft.com/office/drawing/2014/main" id="{EDBF55DC-90A4-E3D3-66B2-D508C74F2787}"/>
              </a:ext>
            </a:extLst>
          </p:cNvPr>
          <p:cNvSpPr>
            <a:spLocks noGrp="1"/>
          </p:cNvSpPr>
          <p:nvPr>
            <p:ph type="sldNum" sz="quarter" idx="12"/>
          </p:nvPr>
        </p:nvSpPr>
        <p:spPr/>
        <p:txBody>
          <a:bodyPr/>
          <a:lstStyle/>
          <a:p>
            <a:fld id="{5D13EBD4-6A3E-4AC0-8766-41B9CBCAB7E4}" type="slidenum">
              <a:rPr lang="en-CA" smtClean="0"/>
              <a:t>80</a:t>
            </a:fld>
            <a:endParaRPr lang="en-CA"/>
          </a:p>
        </p:txBody>
      </p:sp>
    </p:spTree>
    <p:extLst>
      <p:ext uri="{BB962C8B-B14F-4D97-AF65-F5344CB8AC3E}">
        <p14:creationId xmlns:p14="http://schemas.microsoft.com/office/powerpoint/2010/main" val="3101825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18ADD8-4C2F-4023-9CEC-C1AEAA1368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68" y="3556204"/>
            <a:ext cx="3953719" cy="3301796"/>
          </a:xfrm>
          <a:prstGeom prst="rect">
            <a:avLst/>
          </a:prstGeom>
        </p:spPr>
      </p:pic>
      <p:sp>
        <p:nvSpPr>
          <p:cNvPr id="5" name="Title 4">
            <a:extLst>
              <a:ext uri="{FF2B5EF4-FFF2-40B4-BE49-F238E27FC236}">
                <a16:creationId xmlns:a16="http://schemas.microsoft.com/office/drawing/2014/main" id="{6ABF6FC9-5D2F-4799-BB47-2CE2DF89AC4C}"/>
              </a:ext>
            </a:extLst>
          </p:cNvPr>
          <p:cNvSpPr>
            <a:spLocks noGrp="1"/>
          </p:cNvSpPr>
          <p:nvPr>
            <p:ph type="title" idx="4294967295"/>
          </p:nvPr>
        </p:nvSpPr>
        <p:spPr>
          <a:xfrm>
            <a:off x="-175120" y="0"/>
            <a:ext cx="4520242" cy="557212"/>
          </a:xfrm>
        </p:spPr>
        <p:txBody>
          <a:bodyPr>
            <a:normAutofit fontScale="90000"/>
          </a:bodyPr>
          <a:lstStyle/>
          <a:p>
            <a:pPr algn="ctr"/>
            <a:r>
              <a:rPr lang="en-CA" sz="2800" dirty="0">
                <a:solidFill>
                  <a:schemeClr val="bg1"/>
                </a:solidFill>
              </a:rPr>
              <a:t>Adolescence adaptations</a:t>
            </a:r>
            <a:br>
              <a:rPr lang="en-CA" sz="2800" dirty="0">
                <a:solidFill>
                  <a:schemeClr val="bg1"/>
                </a:solidFill>
              </a:rPr>
            </a:br>
            <a:r>
              <a:rPr lang="en-CA" sz="2800" dirty="0">
                <a:solidFill>
                  <a:schemeClr val="bg1"/>
                </a:solidFill>
              </a:rPr>
              <a:t> ( 12 – adulthood)</a:t>
            </a:r>
          </a:p>
        </p:txBody>
      </p:sp>
      <p:sp>
        <p:nvSpPr>
          <p:cNvPr id="7" name="Content Placeholder 6">
            <a:extLst>
              <a:ext uri="{FF2B5EF4-FFF2-40B4-BE49-F238E27FC236}">
                <a16:creationId xmlns:a16="http://schemas.microsoft.com/office/drawing/2014/main" id="{2828452E-284D-4D9E-B0DF-3717BCDAFF16}"/>
              </a:ext>
            </a:extLst>
          </p:cNvPr>
          <p:cNvSpPr>
            <a:spLocks noGrp="1"/>
          </p:cNvSpPr>
          <p:nvPr>
            <p:ph sz="half" idx="4294967295"/>
          </p:nvPr>
        </p:nvSpPr>
        <p:spPr>
          <a:xfrm>
            <a:off x="4196615" y="215154"/>
            <a:ext cx="8065545" cy="7305551"/>
          </a:xfrm>
        </p:spPr>
        <p:txBody>
          <a:bodyPr>
            <a:normAutofit fontScale="85000" lnSpcReduction="20000"/>
          </a:bodyPr>
          <a:lstStyle/>
          <a:p>
            <a:r>
              <a:rPr lang="en-CA" dirty="0">
                <a:latin typeface="Arial" panose="020B0604020202020204" pitchFamily="34" charset="0"/>
                <a:cs typeface="Arial" panose="020B0604020202020204" pitchFamily="34" charset="0"/>
              </a:rPr>
              <a:t>Keep in mind that highly stressed children often become “adolescents” or reach puberty faster than those who are less stressed.</a:t>
            </a:r>
          </a:p>
          <a:p>
            <a:r>
              <a:rPr lang="en-CA" dirty="0">
                <a:latin typeface="Arial" panose="020B0604020202020204" pitchFamily="34" charset="0"/>
                <a:cs typeface="Arial" panose="020B0604020202020204" pitchFamily="34" charset="0"/>
              </a:rPr>
              <a:t>Avoidant. </a:t>
            </a:r>
            <a:r>
              <a:rPr lang="en-CA" dirty="0">
                <a:solidFill>
                  <a:schemeClr val="bg1"/>
                </a:solidFill>
                <a:latin typeface="Arial" panose="020B0604020202020204" pitchFamily="34" charset="0"/>
                <a:cs typeface="Arial" panose="020B0604020202020204" pitchFamily="34" charset="0"/>
              </a:rPr>
              <a:t>A 5-6  Compulsively promiscuous and/or self-reliant </a:t>
            </a:r>
            <a:r>
              <a:rPr lang="en-CA" dirty="0">
                <a:latin typeface="Arial" panose="020B0604020202020204" pitchFamily="34" charset="0"/>
                <a:cs typeface="Arial" panose="020B0604020202020204" pitchFamily="34" charset="0"/>
              </a:rPr>
              <a:t>attachment adaptations: The common denominator in these two strategies is the absence of, or shutting down of, the capacity for emotional connection to others because that connection was never present in the relationship with the caregivers. These kids don’t know what love feels like.</a:t>
            </a:r>
          </a:p>
          <a:p>
            <a:r>
              <a:rPr lang="en-CA" dirty="0">
                <a:latin typeface="Arial" panose="020B0604020202020204" pitchFamily="34" charset="0"/>
                <a:cs typeface="Arial" panose="020B0604020202020204" pitchFamily="34" charset="0"/>
              </a:rPr>
              <a:t>Emotional connection and love is substituted by compulsive self-reliance in which the adolescent “ doesn’t need anyone”. This contrasts with the healthy self-reliance seen in adolescents who can make intimate connections.</a:t>
            </a:r>
          </a:p>
          <a:p>
            <a:r>
              <a:rPr lang="en-CA" dirty="0">
                <a:latin typeface="Arial" panose="020B0604020202020204" pitchFamily="34" charset="0"/>
                <a:cs typeface="Arial" panose="020B0604020202020204" pitchFamily="34" charset="0"/>
              </a:rPr>
              <a:t>Self- reliance may co-exist with or be independent of compulsive promiscuity which is the repeated attempt to connect with others physically, without having the ability for emotional connection that is present in people with secure attachment. Consciously, individuals crave connection while emotionally they can’t stand it, hence emotion is dialed down. With these kids no other strategy worked to keep them safe. </a:t>
            </a:r>
          </a:p>
          <a:p>
            <a:r>
              <a:rPr lang="en-CA" dirty="0">
                <a:latin typeface="Arial" panose="020B0604020202020204" pitchFamily="34" charset="0"/>
                <a:cs typeface="Arial" panose="020B0604020202020204" pitchFamily="34" charset="0"/>
              </a:rPr>
              <a:t>The self-reliant say to themselves: “only me, no one is trustworthy, it’s only what I can do for myself. The promiscuous say :  “I think there could be a person out  there for me but it’s not anyone I know; it could be a stranger.” They make superficial relationships that they carry to physical intimacy very quickly then find the person doesn’t live up to their expectations and they go back to compulsive self-reliance.</a:t>
            </a:r>
          </a:p>
          <a:p>
            <a:r>
              <a:rPr lang="en-CA" dirty="0">
                <a:latin typeface="Arial" panose="020B0604020202020204" pitchFamily="34" charset="0"/>
                <a:cs typeface="Arial" panose="020B0604020202020204" pitchFamily="34" charset="0"/>
              </a:rPr>
              <a:t>These kids are often depressed. They also run physical and psychological risks as they deny or repress negative affect: “I don’t feel pain, I’m not frightened”</a:t>
            </a:r>
          </a:p>
        </p:txBody>
      </p:sp>
      <p:pic>
        <p:nvPicPr>
          <p:cNvPr id="8" name="Picture 2" descr="Boys Town: Saving Children, Healing Families, Parenting Tips | A  15-Year-Old Out of Control">
            <a:extLst>
              <a:ext uri="{FF2B5EF4-FFF2-40B4-BE49-F238E27FC236}">
                <a16:creationId xmlns:a16="http://schemas.microsoft.com/office/drawing/2014/main" id="{F859191B-FFED-45A5-8225-A4021A3A58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68" y="1015891"/>
            <a:ext cx="3857467" cy="242570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A85A5F9A-CEE3-DFC6-D769-2F286022294F}"/>
              </a:ext>
            </a:extLst>
          </p:cNvPr>
          <p:cNvSpPr>
            <a:spLocks noGrp="1"/>
          </p:cNvSpPr>
          <p:nvPr>
            <p:ph type="sldNum" sz="quarter" idx="12"/>
          </p:nvPr>
        </p:nvSpPr>
        <p:spPr/>
        <p:txBody>
          <a:bodyPr/>
          <a:lstStyle/>
          <a:p>
            <a:fld id="{5D13EBD4-6A3E-4AC0-8766-41B9CBCAB7E4}" type="slidenum">
              <a:rPr lang="en-CA" smtClean="0"/>
              <a:t>81</a:t>
            </a:fld>
            <a:endParaRPr lang="en-CA"/>
          </a:p>
        </p:txBody>
      </p:sp>
    </p:spTree>
    <p:extLst>
      <p:ext uri="{BB962C8B-B14F-4D97-AF65-F5344CB8AC3E}">
        <p14:creationId xmlns:p14="http://schemas.microsoft.com/office/powerpoint/2010/main" val="512742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60C635-E48F-C6B1-60F4-4FE08D64EB1E}"/>
              </a:ext>
            </a:extLst>
          </p:cNvPr>
          <p:cNvSpPr txBox="1"/>
          <p:nvPr/>
        </p:nvSpPr>
        <p:spPr>
          <a:xfrm>
            <a:off x="48126" y="0"/>
            <a:ext cx="12192000" cy="5447645"/>
          </a:xfrm>
          <a:prstGeom prst="rect">
            <a:avLst/>
          </a:prstGeom>
          <a:noFill/>
        </p:spPr>
        <p:txBody>
          <a:bodyPr wrap="square">
            <a:spAutoFit/>
          </a:bodyPr>
          <a:lstStyle/>
          <a:p>
            <a:pPr marL="285750" indent="-28575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Anxious (C) adolescent: Emotionally volatile, preoccupied with relationships, sensitive to rejection. Uses anger, drama, or crisis to keep others engaged. Thinking becomes affect-driven.</a:t>
            </a:r>
          </a:p>
          <a:p>
            <a:pPr marL="285750" indent="-28575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Strategy: intensify emotion to prevent abandonment.</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Avoidant (A) adolescent: Emotionally shut down, dismissive, or hyper-rational. Values independence, avoids vulnerability, may withdraw or appear detached from peers and family.</a:t>
            </a:r>
          </a:p>
          <a:p>
            <a:pPr marL="285750" indent="-28575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Strategy: detach emotionally to avoid needing others.</a:t>
            </a:r>
            <a:r>
              <a:rPr lang="en-CA" sz="24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en-CA"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Compulsively Promiscuous or Self-Reliant: The person avoids dependence by either keeping relationships superficial and replaceable, or by insisting on radical independence. Attachment is tolerated only when it doesn’t create vulnerability.</a:t>
            </a:r>
            <a:br>
              <a:rPr lang="en-CA" dirty="0"/>
            </a:br>
            <a:br>
              <a:rPr lang="en-CA" dirty="0"/>
            </a:br>
            <a:endParaRPr lang="en-CA" dirty="0"/>
          </a:p>
        </p:txBody>
      </p:sp>
      <p:sp>
        <p:nvSpPr>
          <p:cNvPr id="2" name="Slide Number Placeholder 1">
            <a:extLst>
              <a:ext uri="{FF2B5EF4-FFF2-40B4-BE49-F238E27FC236}">
                <a16:creationId xmlns:a16="http://schemas.microsoft.com/office/drawing/2014/main" id="{6F41A4F4-5AA3-B783-AAC8-A2D7C2421FEB}"/>
              </a:ext>
            </a:extLst>
          </p:cNvPr>
          <p:cNvSpPr>
            <a:spLocks noGrp="1"/>
          </p:cNvSpPr>
          <p:nvPr>
            <p:ph type="sldNum" sz="quarter" idx="12"/>
          </p:nvPr>
        </p:nvSpPr>
        <p:spPr/>
        <p:txBody>
          <a:bodyPr/>
          <a:lstStyle/>
          <a:p>
            <a:fld id="{5D13EBD4-6A3E-4AC0-8766-41B9CBCAB7E4}" type="slidenum">
              <a:rPr lang="en-CA" smtClean="0"/>
              <a:t>82</a:t>
            </a:fld>
            <a:endParaRPr lang="en-CA"/>
          </a:p>
        </p:txBody>
      </p:sp>
    </p:spTree>
    <p:extLst>
      <p:ext uri="{BB962C8B-B14F-4D97-AF65-F5344CB8AC3E}">
        <p14:creationId xmlns:p14="http://schemas.microsoft.com/office/powerpoint/2010/main" val="14544296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2A7B6-7265-9D56-89CF-ABE48F6553C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9A64425-E2E7-2911-14CF-246C5544952D}"/>
              </a:ext>
            </a:extLst>
          </p:cNvPr>
          <p:cNvSpPr txBox="1"/>
          <p:nvPr/>
        </p:nvSpPr>
        <p:spPr>
          <a:xfrm>
            <a:off x="1780674" y="1369815"/>
            <a:ext cx="9625262" cy="707886"/>
          </a:xfrm>
          <a:prstGeom prst="rect">
            <a:avLst/>
          </a:prstGeom>
          <a:noFill/>
        </p:spPr>
        <p:txBody>
          <a:bodyPr wrap="square">
            <a:spAutoFit/>
          </a:bodyPr>
          <a:lstStyle/>
          <a:p>
            <a:r>
              <a:rPr lang="en-US" sz="4000" dirty="0">
                <a:solidFill>
                  <a:schemeClr val="bg1"/>
                </a:solidFill>
                <a:latin typeface="Arial" panose="020B0604020202020204" pitchFamily="34" charset="0"/>
                <a:cs typeface="Arial" panose="020B0604020202020204" pitchFamily="34" charset="0"/>
              </a:rPr>
              <a:t>THE DMM PIE MODEL IN ADULTHOOD</a:t>
            </a:r>
          </a:p>
        </p:txBody>
      </p:sp>
      <p:sp>
        <p:nvSpPr>
          <p:cNvPr id="2" name="Slide Number Placeholder 1">
            <a:extLst>
              <a:ext uri="{FF2B5EF4-FFF2-40B4-BE49-F238E27FC236}">
                <a16:creationId xmlns:a16="http://schemas.microsoft.com/office/drawing/2014/main" id="{8241E733-47F0-064C-3299-33F03B2F5E64}"/>
              </a:ext>
            </a:extLst>
          </p:cNvPr>
          <p:cNvSpPr>
            <a:spLocks noGrp="1"/>
          </p:cNvSpPr>
          <p:nvPr>
            <p:ph type="sldNum" sz="quarter" idx="12"/>
          </p:nvPr>
        </p:nvSpPr>
        <p:spPr/>
        <p:txBody>
          <a:bodyPr/>
          <a:lstStyle/>
          <a:p>
            <a:fld id="{5D13EBD4-6A3E-4AC0-8766-41B9CBCAB7E4}" type="slidenum">
              <a:rPr lang="en-CA" smtClean="0"/>
              <a:t>83</a:t>
            </a:fld>
            <a:endParaRPr lang="en-CA"/>
          </a:p>
        </p:txBody>
      </p:sp>
    </p:spTree>
    <p:extLst>
      <p:ext uri="{BB962C8B-B14F-4D97-AF65-F5344CB8AC3E}">
        <p14:creationId xmlns:p14="http://schemas.microsoft.com/office/powerpoint/2010/main" val="27369886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IMG_4215[2288]">
            <a:extLst>
              <a:ext uri="{FF2B5EF4-FFF2-40B4-BE49-F238E27FC236}">
                <a16:creationId xmlns:a16="http://schemas.microsoft.com/office/drawing/2014/main" id="{4695D90B-3FA9-4271-951E-142AA689BC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569" t="18039" r="395"/>
          <a:stretch>
            <a:fillRect/>
          </a:stretch>
        </p:blipFill>
        <p:spPr bwMode="auto">
          <a:xfrm>
            <a:off x="1199072" y="903891"/>
            <a:ext cx="9652958" cy="427771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F918DF1C-0C4E-4417-B433-F389C9696F57}"/>
              </a:ext>
            </a:extLst>
          </p:cNvPr>
          <p:cNvSpPr>
            <a:spLocks noGrp="1"/>
          </p:cNvSpPr>
          <p:nvPr>
            <p:ph type="title" idx="4294967295"/>
          </p:nvPr>
        </p:nvSpPr>
        <p:spPr>
          <a:xfrm>
            <a:off x="802257" y="0"/>
            <a:ext cx="11619780" cy="955675"/>
          </a:xfrm>
        </p:spPr>
        <p:txBody>
          <a:bodyPr>
            <a:normAutofit/>
          </a:bodyPr>
          <a:lstStyle/>
          <a:p>
            <a:r>
              <a:rPr lang="en-US" sz="3200" dirty="0">
                <a:solidFill>
                  <a:schemeClr val="bg1"/>
                </a:solidFill>
              </a:rPr>
              <a:t>Adult attachment adaptations developing in adults</a:t>
            </a:r>
            <a:endParaRPr lang="en-CA" sz="3200" dirty="0">
              <a:solidFill>
                <a:schemeClr val="bg1"/>
              </a:solidFill>
            </a:endParaRPr>
          </a:p>
        </p:txBody>
      </p:sp>
      <p:sp>
        <p:nvSpPr>
          <p:cNvPr id="7" name="TextBox 6">
            <a:extLst>
              <a:ext uri="{FF2B5EF4-FFF2-40B4-BE49-F238E27FC236}">
                <a16:creationId xmlns:a16="http://schemas.microsoft.com/office/drawing/2014/main" id="{BD3BF3E0-6358-42B2-95B2-E70E3D10F00E}"/>
              </a:ext>
            </a:extLst>
          </p:cNvPr>
          <p:cNvSpPr txBox="1"/>
          <p:nvPr/>
        </p:nvSpPr>
        <p:spPr>
          <a:xfrm>
            <a:off x="1199072" y="5639372"/>
            <a:ext cx="9652958" cy="923330"/>
          </a:xfrm>
          <a:prstGeom prst="rect">
            <a:avLst/>
          </a:prstGeom>
          <a:noFill/>
        </p:spPr>
        <p:txBody>
          <a:bodyPr wrap="square">
            <a:spAutoFit/>
          </a:bodyPr>
          <a:lstStyle/>
          <a:p>
            <a:pPr marL="285750" indent="-285750">
              <a:lnSpc>
                <a:spcPct val="90000"/>
              </a:lnSpc>
              <a:buFont typeface="Arial" panose="020B0604020202020204" pitchFamily="34" charset="0"/>
              <a:buChar char="•"/>
            </a:pPr>
            <a:r>
              <a:rPr lang="en-CA" sz="2000" dirty="0"/>
              <a:t>Adults develop 3 new strategies: to the left of the pie 1)avoidant </a:t>
            </a:r>
            <a:r>
              <a:rPr lang="en-CA" sz="2000" dirty="0">
                <a:solidFill>
                  <a:schemeClr val="bg1"/>
                </a:solidFill>
              </a:rPr>
              <a:t>A 7-8 delusional idealization, externally assembled self</a:t>
            </a:r>
            <a:r>
              <a:rPr lang="en-CA" sz="2000" dirty="0"/>
              <a:t>, to the right 2)anxious </a:t>
            </a:r>
            <a:r>
              <a:rPr lang="en-CA" sz="2000" dirty="0">
                <a:solidFill>
                  <a:schemeClr val="bg1"/>
                </a:solidFill>
              </a:rPr>
              <a:t>C 7-8 menacing/paranoid, </a:t>
            </a:r>
            <a:r>
              <a:rPr lang="en-CA" sz="2000" dirty="0"/>
              <a:t>and at the bottom 3) disorganized </a:t>
            </a:r>
            <a:r>
              <a:rPr lang="en-CA" sz="2000" dirty="0">
                <a:solidFill>
                  <a:schemeClr val="bg1"/>
                </a:solidFill>
              </a:rPr>
              <a:t>AC</a:t>
            </a:r>
            <a:r>
              <a:rPr lang="en-CA" sz="2000" dirty="0"/>
              <a:t> </a:t>
            </a:r>
            <a:r>
              <a:rPr lang="en-CA" sz="2000" dirty="0">
                <a:solidFill>
                  <a:schemeClr val="bg1"/>
                </a:solidFill>
              </a:rPr>
              <a:t>psychopathy</a:t>
            </a:r>
          </a:p>
        </p:txBody>
      </p:sp>
      <p:sp>
        <p:nvSpPr>
          <p:cNvPr id="2" name="Slide Number Placeholder 1">
            <a:extLst>
              <a:ext uri="{FF2B5EF4-FFF2-40B4-BE49-F238E27FC236}">
                <a16:creationId xmlns:a16="http://schemas.microsoft.com/office/drawing/2014/main" id="{0BCC6B56-0ADD-2954-1A78-4140A4D46B21}"/>
              </a:ext>
            </a:extLst>
          </p:cNvPr>
          <p:cNvSpPr>
            <a:spLocks noGrp="1"/>
          </p:cNvSpPr>
          <p:nvPr>
            <p:ph type="sldNum" sz="quarter" idx="12"/>
          </p:nvPr>
        </p:nvSpPr>
        <p:spPr/>
        <p:txBody>
          <a:bodyPr/>
          <a:lstStyle/>
          <a:p>
            <a:fld id="{5D13EBD4-6A3E-4AC0-8766-41B9CBCAB7E4}" type="slidenum">
              <a:rPr lang="en-CA" smtClean="0"/>
              <a:t>84</a:t>
            </a:fld>
            <a:endParaRPr lang="en-CA"/>
          </a:p>
        </p:txBody>
      </p:sp>
    </p:spTree>
    <p:extLst>
      <p:ext uri="{BB962C8B-B14F-4D97-AF65-F5344CB8AC3E}">
        <p14:creationId xmlns:p14="http://schemas.microsoft.com/office/powerpoint/2010/main" val="129762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A8950C7-6805-4412-AE5B-3346B9658221}"/>
              </a:ext>
            </a:extLst>
          </p:cNvPr>
          <p:cNvSpPr>
            <a:spLocks noGrp="1"/>
          </p:cNvSpPr>
          <p:nvPr>
            <p:ph type="title" idx="4294967295"/>
          </p:nvPr>
        </p:nvSpPr>
        <p:spPr>
          <a:xfrm>
            <a:off x="6581765" y="85710"/>
            <a:ext cx="4157932" cy="609600"/>
          </a:xfrm>
        </p:spPr>
        <p:txBody>
          <a:bodyPr>
            <a:normAutofit/>
          </a:bodyPr>
          <a:lstStyle/>
          <a:p>
            <a:r>
              <a:rPr lang="en-CA" sz="3200" dirty="0">
                <a:solidFill>
                  <a:schemeClr val="bg1"/>
                </a:solidFill>
              </a:rPr>
              <a:t>Adult adaptations </a:t>
            </a:r>
          </a:p>
        </p:txBody>
      </p:sp>
      <p:sp>
        <p:nvSpPr>
          <p:cNvPr id="8" name="Content Placeholder 7">
            <a:extLst>
              <a:ext uri="{FF2B5EF4-FFF2-40B4-BE49-F238E27FC236}">
                <a16:creationId xmlns:a16="http://schemas.microsoft.com/office/drawing/2014/main" id="{870757CA-63A2-47FD-A38A-B5F9248E40A0}"/>
              </a:ext>
            </a:extLst>
          </p:cNvPr>
          <p:cNvSpPr>
            <a:spLocks noGrp="1"/>
          </p:cNvSpPr>
          <p:nvPr>
            <p:ph sz="half" idx="4294967295"/>
          </p:nvPr>
        </p:nvSpPr>
        <p:spPr>
          <a:xfrm>
            <a:off x="5261608" y="695310"/>
            <a:ext cx="6798246" cy="6345570"/>
          </a:xfrm>
        </p:spPr>
        <p:txBody>
          <a:bodyPr>
            <a:normAutofit fontScale="85000" lnSpcReduction="10000"/>
          </a:bodyPr>
          <a:lstStyle/>
          <a:p>
            <a:pPr>
              <a:lnSpc>
                <a:spcPct val="90000"/>
              </a:lnSpc>
            </a:pPr>
            <a:r>
              <a:rPr lang="en-CA" sz="1900" dirty="0">
                <a:latin typeface="Arial" panose="020B0604020202020204" pitchFamily="34" charset="0"/>
                <a:cs typeface="Arial" panose="020B0604020202020204" pitchFamily="34" charset="0"/>
              </a:rPr>
              <a:t>A 7 in the </a:t>
            </a:r>
            <a:r>
              <a:rPr lang="en-CA" sz="1900" dirty="0">
                <a:solidFill>
                  <a:schemeClr val="bg1"/>
                </a:solidFill>
                <a:latin typeface="Arial" panose="020B0604020202020204" pitchFamily="34" charset="0"/>
                <a:cs typeface="Arial" panose="020B0604020202020204" pitchFamily="34" charset="0"/>
              </a:rPr>
              <a:t>delusional idealization </a:t>
            </a:r>
            <a:r>
              <a:rPr lang="en-CA" sz="1900" dirty="0">
                <a:latin typeface="Arial" panose="020B0604020202020204" pitchFamily="34" charset="0"/>
                <a:cs typeface="Arial" panose="020B0604020202020204" pitchFamily="34" charset="0"/>
              </a:rPr>
              <a:t>attachment adaptation, delusional positive affect is present as negative emotions are completely buried and what the person feels is the opposite.  Examples of this are the hostage syndrome or the idealizing of the person that endangered you and you could not protect yourself from. The delusional person denies the information that the perpetrator was dangerous and idealizes them instead. The person also creates or imagines events that did not happen.</a:t>
            </a:r>
          </a:p>
          <a:p>
            <a:pPr>
              <a:lnSpc>
                <a:spcPct val="90000"/>
              </a:lnSpc>
            </a:pPr>
            <a:r>
              <a:rPr lang="en-CA" sz="1900" dirty="0">
                <a:latin typeface="Arial" panose="020B0604020202020204" pitchFamily="34" charset="0"/>
                <a:cs typeface="Arial" panose="020B0604020202020204" pitchFamily="34" charset="0"/>
              </a:rPr>
              <a:t>A 8 in the </a:t>
            </a:r>
            <a:r>
              <a:rPr lang="en-CA" sz="1900" dirty="0">
                <a:solidFill>
                  <a:schemeClr val="bg1"/>
                </a:solidFill>
                <a:latin typeface="Arial" panose="020B0604020202020204" pitchFamily="34" charset="0"/>
                <a:cs typeface="Arial" panose="020B0604020202020204" pitchFamily="34" charset="0"/>
              </a:rPr>
              <a:t>externally assembled self  </a:t>
            </a:r>
            <a:r>
              <a:rPr lang="en-CA" sz="1900" dirty="0">
                <a:latin typeface="Arial" panose="020B0604020202020204" pitchFamily="34" charset="0"/>
                <a:cs typeface="Arial" panose="020B0604020202020204" pitchFamily="34" charset="0"/>
              </a:rPr>
              <a:t>attachment adaptation, the self is not generated from within but rather from without. The person is given information about who they are often by professionals and then offers that information as who they really are. There are often inconsistencies in these narratives, and they are often told in the third person :”so and so says I am this…”</a:t>
            </a:r>
          </a:p>
          <a:p>
            <a:pPr>
              <a:lnSpc>
                <a:spcPct val="90000"/>
              </a:lnSpc>
            </a:pPr>
            <a:r>
              <a:rPr lang="en-CA" sz="1900" dirty="0">
                <a:latin typeface="Arial" panose="020B0604020202020204" pitchFamily="34" charset="0"/>
                <a:cs typeface="Arial" panose="020B0604020202020204" pitchFamily="34" charset="0"/>
              </a:rPr>
              <a:t>C 7-8 In the </a:t>
            </a:r>
            <a:r>
              <a:rPr lang="en-CA" sz="1900" dirty="0">
                <a:solidFill>
                  <a:schemeClr val="bg1"/>
                </a:solidFill>
                <a:latin typeface="Arial" panose="020B0604020202020204" pitchFamily="34" charset="0"/>
                <a:cs typeface="Arial" panose="020B0604020202020204" pitchFamily="34" charset="0"/>
              </a:rPr>
              <a:t>Menacing and/or paranoid </a:t>
            </a:r>
            <a:r>
              <a:rPr lang="en-CA" sz="1900" dirty="0">
                <a:latin typeface="Arial" panose="020B0604020202020204" pitchFamily="34" charset="0"/>
                <a:cs typeface="Arial" panose="020B0604020202020204" pitchFamily="34" charset="0"/>
              </a:rPr>
              <a:t>attachment adaptation the person is constantly suspicions of and threatening towards everyone</a:t>
            </a:r>
          </a:p>
          <a:p>
            <a:pPr>
              <a:lnSpc>
                <a:spcPct val="90000"/>
              </a:lnSpc>
            </a:pPr>
            <a:r>
              <a:rPr lang="en-CA" sz="1900" dirty="0">
                <a:latin typeface="Arial" panose="020B0604020202020204" pitchFamily="34" charset="0"/>
                <a:cs typeface="Arial" panose="020B0604020202020204" pitchFamily="34" charset="0"/>
              </a:rPr>
              <a:t>A/C  In the </a:t>
            </a:r>
            <a:r>
              <a:rPr lang="en-CA" sz="1900" dirty="0">
                <a:solidFill>
                  <a:schemeClr val="bg1"/>
                </a:solidFill>
                <a:latin typeface="Arial" panose="020B0604020202020204" pitchFamily="34" charset="0"/>
                <a:cs typeface="Arial" panose="020B0604020202020204" pitchFamily="34" charset="0"/>
              </a:rPr>
              <a:t>Psychopathy</a:t>
            </a:r>
            <a:r>
              <a:rPr lang="en-CA" sz="1900" dirty="0">
                <a:solidFill>
                  <a:srgbClr val="FFC000"/>
                </a:solidFill>
                <a:latin typeface="Arial" panose="020B0604020202020204" pitchFamily="34" charset="0"/>
                <a:cs typeface="Arial" panose="020B0604020202020204" pitchFamily="34" charset="0"/>
              </a:rPr>
              <a:t> </a:t>
            </a:r>
            <a:r>
              <a:rPr lang="en-CA" sz="1900" dirty="0">
                <a:latin typeface="Arial" panose="020B0604020202020204" pitchFamily="34" charset="0"/>
                <a:cs typeface="Arial" panose="020B0604020202020204" pitchFamily="34" charset="0"/>
              </a:rPr>
              <a:t>attachment adaptation the person unconsciously makes up a persona that perfectly connects both cognitively and emotionally with whoever they are with. Psychopaths feel like they are everyone’s soulmate except it’s totally unreal something others eventually learn. They are connecting chameleon geniuses.</a:t>
            </a:r>
          </a:p>
          <a:p>
            <a:r>
              <a:rPr lang="en-US" sz="2000" dirty="0">
                <a:latin typeface="Arial" panose="020B0604020202020204" pitchFamily="34" charset="0"/>
                <a:cs typeface="Arial" panose="020B0604020202020204" pitchFamily="34" charset="0"/>
              </a:rPr>
              <a:t>These strategies are very difficult to work with therapeutically, especially without strong motivation or external containment.</a:t>
            </a:r>
            <a:endParaRPr lang="en-CA" sz="1900" dirty="0">
              <a:latin typeface="Arial" panose="020B0604020202020204" pitchFamily="34" charset="0"/>
              <a:cs typeface="Arial" panose="020B0604020202020204" pitchFamily="34" charset="0"/>
            </a:endParaRPr>
          </a:p>
          <a:p>
            <a:r>
              <a:rPr lang="en-CA" sz="1900" dirty="0">
                <a:latin typeface="Arial" panose="020B0604020202020204" pitchFamily="34" charset="0"/>
                <a:cs typeface="Arial" panose="020B0604020202020204" pitchFamily="34" charset="0"/>
              </a:rPr>
              <a:t>Intelligent psychopaths with good impulse control can be very successful</a:t>
            </a:r>
            <a:r>
              <a:rPr lang="en-CA" sz="1900" dirty="0"/>
              <a:t>.   </a:t>
            </a:r>
          </a:p>
          <a:p>
            <a:endParaRPr lang="en-CA" dirty="0"/>
          </a:p>
        </p:txBody>
      </p:sp>
      <p:pic>
        <p:nvPicPr>
          <p:cNvPr id="5" name="Picture 4" descr="Chart, pie chart&#10;&#10;Description automatically generated">
            <a:extLst>
              <a:ext uri="{FF2B5EF4-FFF2-40B4-BE49-F238E27FC236}">
                <a16:creationId xmlns:a16="http://schemas.microsoft.com/office/drawing/2014/main" id="{B731DC26-A54D-4EAC-BC2F-85A0F63AF0CD}"/>
              </a:ext>
            </a:extLst>
          </p:cNvPr>
          <p:cNvPicPr>
            <a:picLocks noChangeAspect="1"/>
          </p:cNvPicPr>
          <p:nvPr/>
        </p:nvPicPr>
        <p:blipFill>
          <a:blip r:embed="rId2"/>
          <a:stretch>
            <a:fillRect/>
          </a:stretch>
        </p:blipFill>
        <p:spPr>
          <a:xfrm>
            <a:off x="94601" y="2938497"/>
            <a:ext cx="5167007" cy="3817088"/>
          </a:xfrm>
          <a:prstGeom prst="rect">
            <a:avLst/>
          </a:prstGeom>
        </p:spPr>
      </p:pic>
      <p:pic>
        <p:nvPicPr>
          <p:cNvPr id="9" name="Picture 2" descr="Confessions of a Thirty Year Old Virgin">
            <a:extLst>
              <a:ext uri="{FF2B5EF4-FFF2-40B4-BE49-F238E27FC236}">
                <a16:creationId xmlns:a16="http://schemas.microsoft.com/office/drawing/2014/main" id="{4EF432DB-B9C4-48A1-B02E-8E258E0034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02" y="102415"/>
            <a:ext cx="5167006" cy="286727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6E2338F-7E7C-A08D-5484-04EA4D93074F}"/>
              </a:ext>
            </a:extLst>
          </p:cNvPr>
          <p:cNvSpPr>
            <a:spLocks noGrp="1"/>
          </p:cNvSpPr>
          <p:nvPr>
            <p:ph type="sldNum" sz="quarter" idx="12"/>
          </p:nvPr>
        </p:nvSpPr>
        <p:spPr/>
        <p:txBody>
          <a:bodyPr/>
          <a:lstStyle/>
          <a:p>
            <a:fld id="{5D13EBD4-6A3E-4AC0-8766-41B9CBCAB7E4}" type="slidenum">
              <a:rPr lang="en-CA" smtClean="0"/>
              <a:t>85</a:t>
            </a:fld>
            <a:endParaRPr lang="en-CA"/>
          </a:p>
        </p:txBody>
      </p:sp>
    </p:spTree>
    <p:extLst>
      <p:ext uri="{BB962C8B-B14F-4D97-AF65-F5344CB8AC3E}">
        <p14:creationId xmlns:p14="http://schemas.microsoft.com/office/powerpoint/2010/main" val="370486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4812F6-03B6-A9B2-C071-18EEE995A026}"/>
              </a:ext>
            </a:extLst>
          </p:cNvPr>
          <p:cNvSpPr txBox="1"/>
          <p:nvPr/>
        </p:nvSpPr>
        <p:spPr>
          <a:xfrm>
            <a:off x="0" y="197346"/>
            <a:ext cx="12192000" cy="6463308"/>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Anxious (C) adult: Preoccupied with relationships, reassurance-seeking, prone to emotional flooding. Interprets ambiguity as threat and uses affect to maintain closeness.</a:t>
            </a:r>
          </a:p>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Strategy: manage others through emotion.</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Avoidant (A) adult: Highly self-sufficient, uncomfortable with dependency, intellectualizes feelings. Minimizes needs and often partners with more emotionally expressive people.</a:t>
            </a:r>
          </a:p>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Strategy: manage closeness by limiting vulnerability.</a:t>
            </a:r>
          </a:p>
          <a:p>
            <a:endParaRPr lang="en-CA"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Delusional Idealization: The person preserves attachment by denying danger or neglect and idealizing caregivers or partners. Reality is reshaped so the relationship can be experienced as safe and loving.</a:t>
            </a:r>
          </a:p>
          <a:p>
            <a:pPr marL="285750" indent="-285750">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Externally Assembled Self: The person constructs identity and worth through external rules, roles, or approval. Inner signals are mistrusted; guidance must come from outside to maintain stability and belonging.</a:t>
            </a:r>
          </a:p>
          <a:p>
            <a:pPr marL="285750" indent="-285750">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Menacing and/or Paranoid: The person stays safe by assuming threat and striking first, psychologically or physically. Vigilance and intimidation prevent surprise, betrayal, or loss of control.</a:t>
            </a:r>
          </a:p>
          <a:p>
            <a:pPr marL="285750" indent="-285750">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Psychopathy: The person abandons attachment as a strategy for survival. Others are treated as objects to be used or avoided; emotional connection is experienced as dangerous or irrelevant. </a:t>
            </a:r>
          </a:p>
          <a:p>
            <a:pPr marL="285750" indent="-285750">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When you hear these descriptions, remember: these strategies only arise when earlier ones failed to keep someone safe</a:t>
            </a:r>
          </a:p>
          <a:p>
            <a:endParaRPr lang="en-CA" dirty="0"/>
          </a:p>
        </p:txBody>
      </p:sp>
      <p:sp>
        <p:nvSpPr>
          <p:cNvPr id="2" name="Slide Number Placeholder 1">
            <a:extLst>
              <a:ext uri="{FF2B5EF4-FFF2-40B4-BE49-F238E27FC236}">
                <a16:creationId xmlns:a16="http://schemas.microsoft.com/office/drawing/2014/main" id="{8A4E28B1-1569-20B2-30B9-B1A95D5C6956}"/>
              </a:ext>
            </a:extLst>
          </p:cNvPr>
          <p:cNvSpPr>
            <a:spLocks noGrp="1"/>
          </p:cNvSpPr>
          <p:nvPr>
            <p:ph type="sldNum" sz="quarter" idx="12"/>
          </p:nvPr>
        </p:nvSpPr>
        <p:spPr/>
        <p:txBody>
          <a:bodyPr/>
          <a:lstStyle/>
          <a:p>
            <a:fld id="{5D13EBD4-6A3E-4AC0-8766-41B9CBCAB7E4}" type="slidenum">
              <a:rPr lang="en-CA" smtClean="0"/>
              <a:t>86</a:t>
            </a:fld>
            <a:endParaRPr lang="en-CA"/>
          </a:p>
        </p:txBody>
      </p:sp>
    </p:spTree>
    <p:extLst>
      <p:ext uri="{BB962C8B-B14F-4D97-AF65-F5344CB8AC3E}">
        <p14:creationId xmlns:p14="http://schemas.microsoft.com/office/powerpoint/2010/main" val="82276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28F3A7-6108-FE41-2F5E-551A5B2191FD}"/>
              </a:ext>
            </a:extLst>
          </p:cNvPr>
          <p:cNvSpPr txBox="1"/>
          <p:nvPr/>
        </p:nvSpPr>
        <p:spPr>
          <a:xfrm>
            <a:off x="248653" y="70021"/>
            <a:ext cx="12120880" cy="5509200"/>
          </a:xfrm>
          <a:prstGeom prst="rect">
            <a:avLst/>
          </a:prstGeom>
          <a:noFill/>
        </p:spPr>
        <p:txBody>
          <a:bodyPr wrap="square">
            <a:spAutoFit/>
          </a:bodyPr>
          <a:lstStyle/>
          <a:p>
            <a:pPr>
              <a:buFont typeface="Arial" panose="020B0604020202020204" pitchFamily="34" charset="0"/>
              <a:buChar char="•"/>
            </a:pPr>
            <a:r>
              <a:rPr lang="en-US" sz="3200" dirty="0"/>
              <a:t>Most adults use strategies from multiple ages. This is not a ladder you climb or a pit you fall into. </a:t>
            </a:r>
          </a:p>
          <a:p>
            <a:pPr>
              <a:buFont typeface="Arial" panose="020B0604020202020204" pitchFamily="34" charset="0"/>
              <a:buChar char="•"/>
            </a:pPr>
            <a:endParaRPr lang="en-US" sz="3200" dirty="0"/>
          </a:p>
          <a:p>
            <a:pPr>
              <a:buFont typeface="Arial" panose="020B0604020202020204" pitchFamily="34" charset="0"/>
              <a:buChar char="•"/>
            </a:pPr>
            <a:r>
              <a:rPr lang="en-US" sz="3200" dirty="0"/>
              <a:t>This is </a:t>
            </a:r>
            <a:r>
              <a:rPr lang="en-US" sz="3200" b="1" dirty="0"/>
              <a:t>not</a:t>
            </a:r>
            <a:r>
              <a:rPr lang="en-US" sz="3200" dirty="0"/>
              <a:t> a diagnostic model</a:t>
            </a:r>
          </a:p>
          <a:p>
            <a:pPr>
              <a:buFont typeface="Arial" panose="020B0604020202020204" pitchFamily="34" charset="0"/>
              <a:buChar char="•"/>
            </a:pPr>
            <a:r>
              <a:rPr lang="en-US" sz="3200" dirty="0"/>
              <a:t>Strategies </a:t>
            </a:r>
            <a:r>
              <a:rPr lang="en-US" sz="3200" b="1" dirty="0"/>
              <a:t>layer</a:t>
            </a:r>
            <a:r>
              <a:rPr lang="en-US" sz="3200" dirty="0"/>
              <a:t>, they don’t replace one another</a:t>
            </a:r>
          </a:p>
          <a:p>
            <a:pPr>
              <a:buFont typeface="Arial" panose="020B0604020202020204" pitchFamily="34" charset="0"/>
              <a:buChar char="•"/>
            </a:pPr>
            <a:r>
              <a:rPr lang="en-US" sz="3200" dirty="0"/>
              <a:t>Change is possible because these are </a:t>
            </a:r>
            <a:r>
              <a:rPr lang="en-US" sz="3200" b="1" dirty="0"/>
              <a:t>learned adaptations</a:t>
            </a:r>
          </a:p>
          <a:p>
            <a:pPr>
              <a:buFont typeface="Arial" panose="020B0604020202020204" pitchFamily="34" charset="0"/>
              <a:buChar char="•"/>
            </a:pPr>
            <a:endParaRPr lang="en-US" sz="3200" b="1" dirty="0"/>
          </a:p>
          <a:p>
            <a:pPr>
              <a:buFont typeface="Arial" panose="020B0604020202020204" pitchFamily="34" charset="0"/>
              <a:buChar char="•"/>
            </a:pPr>
            <a:r>
              <a:rPr lang="en-US" sz="3200" dirty="0"/>
              <a:t>Which descriptions felt familiar, even if you didn’t like them?</a:t>
            </a:r>
          </a:p>
          <a:p>
            <a:pPr>
              <a:buFont typeface="Arial" panose="020B0604020202020204" pitchFamily="34" charset="0"/>
              <a:buChar char="•"/>
            </a:pPr>
            <a:r>
              <a:rPr lang="en-US" sz="3200" dirty="0"/>
              <a:t>Which strategies feel old rather than current?”</a:t>
            </a:r>
          </a:p>
          <a:p>
            <a:pPr>
              <a:buFont typeface="Arial" panose="020B0604020202020204" pitchFamily="34" charset="0"/>
              <a:buChar char="•"/>
            </a:pPr>
            <a:endParaRPr lang="en-US" sz="3200" dirty="0"/>
          </a:p>
          <a:p>
            <a:pPr>
              <a:buNone/>
            </a:pPr>
            <a:endParaRPr lang="en-US" sz="3200" dirty="0"/>
          </a:p>
        </p:txBody>
      </p:sp>
      <p:sp>
        <p:nvSpPr>
          <p:cNvPr id="2" name="Slide Number Placeholder 1">
            <a:extLst>
              <a:ext uri="{FF2B5EF4-FFF2-40B4-BE49-F238E27FC236}">
                <a16:creationId xmlns:a16="http://schemas.microsoft.com/office/drawing/2014/main" id="{81EDF264-B3C5-41C1-AEEB-A78E152E928B}"/>
              </a:ext>
            </a:extLst>
          </p:cNvPr>
          <p:cNvSpPr>
            <a:spLocks noGrp="1"/>
          </p:cNvSpPr>
          <p:nvPr>
            <p:ph type="sldNum" sz="quarter" idx="12"/>
          </p:nvPr>
        </p:nvSpPr>
        <p:spPr/>
        <p:txBody>
          <a:bodyPr/>
          <a:lstStyle/>
          <a:p>
            <a:fld id="{5D13EBD4-6A3E-4AC0-8766-41B9CBCAB7E4}" type="slidenum">
              <a:rPr lang="en-CA" smtClean="0"/>
              <a:t>87</a:t>
            </a:fld>
            <a:endParaRPr lang="en-CA"/>
          </a:p>
        </p:txBody>
      </p:sp>
    </p:spTree>
    <p:extLst>
      <p:ext uri="{BB962C8B-B14F-4D97-AF65-F5344CB8AC3E}">
        <p14:creationId xmlns:p14="http://schemas.microsoft.com/office/powerpoint/2010/main" val="9442809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3B66E9-5645-F791-BACD-4AFCF5A49C6B}"/>
              </a:ext>
            </a:extLst>
          </p:cNvPr>
          <p:cNvSpPr txBox="1"/>
          <p:nvPr/>
        </p:nvSpPr>
        <p:spPr>
          <a:xfrm>
            <a:off x="3193181" y="1096780"/>
            <a:ext cx="6097604" cy="658835"/>
          </a:xfrm>
          <a:prstGeom prst="rect">
            <a:avLst/>
          </a:prstGeom>
          <a:noFill/>
        </p:spPr>
        <p:txBody>
          <a:bodyPr wrap="square">
            <a:spAutoFit/>
          </a:bodyPr>
          <a:lstStyle/>
          <a:p>
            <a:pPr lvl="0">
              <a:lnSpc>
                <a:spcPct val="107000"/>
              </a:lnSpc>
              <a:spcAft>
                <a:spcPts val="800"/>
              </a:spcAft>
              <a:buSzPts val="1000"/>
              <a:tabLst>
                <a:tab pos="457200" algn="l"/>
              </a:tabLst>
            </a:pPr>
            <a:r>
              <a:rPr lang="en-CA" sz="3600" kern="0" dirty="0">
                <a:solidFill>
                  <a:schemeClr val="bg1"/>
                </a:solidFill>
                <a:effectLst/>
                <a:latin typeface="+mj-lt"/>
                <a:ea typeface="Times New Roman" panose="02020603050405020304" pitchFamily="18" charset="0"/>
                <a:cs typeface="Times New Roman" panose="02020603050405020304" pitchFamily="18" charset="0"/>
              </a:rPr>
              <a:t>Where did your attention go?</a:t>
            </a:r>
            <a:endParaRPr lang="en-CA" sz="3600" kern="100" dirty="0">
              <a:solidFill>
                <a:schemeClr val="bg1"/>
              </a:solidFill>
              <a:effectLst/>
              <a:latin typeface="+mj-lt"/>
              <a:ea typeface="Aptos" panose="020B000402020202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B876BAC8-5406-F290-7310-941477D78BE3}"/>
              </a:ext>
            </a:extLst>
          </p:cNvPr>
          <p:cNvSpPr>
            <a:spLocks noGrp="1"/>
          </p:cNvSpPr>
          <p:nvPr>
            <p:ph type="sldNum" sz="quarter" idx="12"/>
          </p:nvPr>
        </p:nvSpPr>
        <p:spPr/>
        <p:txBody>
          <a:bodyPr/>
          <a:lstStyle/>
          <a:p>
            <a:fld id="{5D13EBD4-6A3E-4AC0-8766-41B9CBCAB7E4}" type="slidenum">
              <a:rPr lang="en-CA" smtClean="0"/>
              <a:t>88</a:t>
            </a:fld>
            <a:endParaRPr lang="en-CA"/>
          </a:p>
        </p:txBody>
      </p:sp>
    </p:spTree>
    <p:extLst>
      <p:ext uri="{BB962C8B-B14F-4D97-AF65-F5344CB8AC3E}">
        <p14:creationId xmlns:p14="http://schemas.microsoft.com/office/powerpoint/2010/main" val="80276555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943A8B-3BED-EE01-9185-9B560F5A382A}"/>
              </a:ext>
            </a:extLst>
          </p:cNvPr>
          <p:cNvSpPr txBox="1"/>
          <p:nvPr/>
        </p:nvSpPr>
        <p:spPr>
          <a:xfrm>
            <a:off x="6466115" y="655383"/>
            <a:ext cx="6028706" cy="1200329"/>
          </a:xfrm>
          <a:prstGeom prst="rect">
            <a:avLst/>
          </a:prstGeom>
          <a:noFill/>
        </p:spPr>
        <p:txBody>
          <a:bodyPr wrap="square">
            <a:spAutoFit/>
          </a:bodyPr>
          <a:lstStyle/>
          <a:p>
            <a:r>
              <a:rPr lang="en-CA" sz="7200" dirty="0"/>
              <a:t>ZOOM POLL</a:t>
            </a:r>
            <a:r>
              <a:rPr lang="en-CA" sz="4800" dirty="0"/>
              <a:t> </a:t>
            </a:r>
          </a:p>
        </p:txBody>
      </p:sp>
      <p:pic>
        <p:nvPicPr>
          <p:cNvPr id="4" name="Picture 3" descr="A screenshot of a computer&#10;&#10;Description automatically generated">
            <a:extLst>
              <a:ext uri="{FF2B5EF4-FFF2-40B4-BE49-F238E27FC236}">
                <a16:creationId xmlns:a16="http://schemas.microsoft.com/office/drawing/2014/main" id="{FE2F377C-C9BC-D798-119E-35B0D20E5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309" y="382250"/>
            <a:ext cx="5594035" cy="6273870"/>
          </a:xfrm>
          <a:prstGeom prst="rect">
            <a:avLst/>
          </a:prstGeom>
        </p:spPr>
      </p:pic>
      <p:sp>
        <p:nvSpPr>
          <p:cNvPr id="6" name="TextBox 5">
            <a:extLst>
              <a:ext uri="{FF2B5EF4-FFF2-40B4-BE49-F238E27FC236}">
                <a16:creationId xmlns:a16="http://schemas.microsoft.com/office/drawing/2014/main" id="{2562A69F-10CD-E4EA-7259-9128FCEF4478}"/>
              </a:ext>
            </a:extLst>
          </p:cNvPr>
          <p:cNvSpPr txBox="1"/>
          <p:nvPr/>
        </p:nvSpPr>
        <p:spPr>
          <a:xfrm>
            <a:off x="5993690" y="2093300"/>
            <a:ext cx="6095010" cy="2246769"/>
          </a:xfrm>
          <a:prstGeom prst="rect">
            <a:avLst/>
          </a:prstGeom>
          <a:noFill/>
        </p:spPr>
        <p:txBody>
          <a:bodyPr wrap="square">
            <a:spAutoFit/>
          </a:bodyPr>
          <a:lstStyle/>
          <a:p>
            <a:pPr marL="285750" indent="-285750">
              <a:buFont typeface="Arial" panose="020B0604020202020204" pitchFamily="34" charset="0"/>
              <a:buChar char="•"/>
            </a:pPr>
            <a:r>
              <a:rPr lang="en-CA" sz="2800" dirty="0"/>
              <a:t>Please answer the following question</a:t>
            </a:r>
          </a:p>
          <a:p>
            <a:pPr marL="285750" indent="-285750">
              <a:buFont typeface="Arial" panose="020B0604020202020204" pitchFamily="34" charset="0"/>
              <a:buChar char="•"/>
            </a:pPr>
            <a:r>
              <a:rPr lang="en-CA" sz="2800" dirty="0"/>
              <a:t>Answers are anonymous</a:t>
            </a:r>
          </a:p>
          <a:p>
            <a:pPr marL="285750" indent="-285750">
              <a:buFont typeface="Arial" panose="020B0604020202020204" pitchFamily="34" charset="0"/>
              <a:buChar char="•"/>
            </a:pPr>
            <a:r>
              <a:rPr lang="en-CA" sz="2800" dirty="0"/>
              <a:t>In person participants please answer the page that was handed out.</a:t>
            </a:r>
          </a:p>
          <a:p>
            <a:pPr marL="285750" indent="-285750">
              <a:buFont typeface="Arial" panose="020B0604020202020204" pitchFamily="34" charset="0"/>
              <a:buChar char="•"/>
            </a:pPr>
            <a:endParaRPr lang="en-CA" sz="2800" dirty="0"/>
          </a:p>
        </p:txBody>
      </p:sp>
      <p:sp>
        <p:nvSpPr>
          <p:cNvPr id="2" name="Slide Number Placeholder 1">
            <a:extLst>
              <a:ext uri="{FF2B5EF4-FFF2-40B4-BE49-F238E27FC236}">
                <a16:creationId xmlns:a16="http://schemas.microsoft.com/office/drawing/2014/main" id="{B87F7C0B-43E9-74C1-CF56-78706C4C1275}"/>
              </a:ext>
            </a:extLst>
          </p:cNvPr>
          <p:cNvSpPr>
            <a:spLocks noGrp="1"/>
          </p:cNvSpPr>
          <p:nvPr>
            <p:ph type="sldNum" sz="quarter" idx="12"/>
          </p:nvPr>
        </p:nvSpPr>
        <p:spPr/>
        <p:txBody>
          <a:bodyPr/>
          <a:lstStyle/>
          <a:p>
            <a:fld id="{C80DD30B-5064-4626-87C8-8CC75587A8E1}" type="slidenum">
              <a:rPr lang="en-CA" smtClean="0"/>
              <a:t>89</a:t>
            </a:fld>
            <a:endParaRPr lang="en-CA"/>
          </a:p>
        </p:txBody>
      </p:sp>
    </p:spTree>
    <p:extLst>
      <p:ext uri="{BB962C8B-B14F-4D97-AF65-F5344CB8AC3E}">
        <p14:creationId xmlns:p14="http://schemas.microsoft.com/office/powerpoint/2010/main" val="1077935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E5261-2FFB-DBB7-94FA-F351AF43961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F174872-D059-921E-61F1-DEA031770F5F}"/>
              </a:ext>
            </a:extLst>
          </p:cNvPr>
          <p:cNvSpPr txBox="1"/>
          <p:nvPr/>
        </p:nvSpPr>
        <p:spPr>
          <a:xfrm>
            <a:off x="0" y="0"/>
            <a:ext cx="12192000" cy="7330468"/>
          </a:xfrm>
          <a:prstGeom prst="rect">
            <a:avLst/>
          </a:prstGeom>
          <a:noFill/>
        </p:spPr>
        <p:txBody>
          <a:bodyPr wrap="square">
            <a:spAutoFit/>
          </a:bodyPr>
          <a:lstStyle/>
          <a:p>
            <a:pPr>
              <a:lnSpc>
                <a:spcPct val="107000"/>
              </a:lnSpc>
              <a:spcAft>
                <a:spcPts val="800"/>
              </a:spcAft>
              <a:buNone/>
            </a:pPr>
            <a:r>
              <a:rPr lang="en-CA" sz="20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      FIVE-MINUTE MINDFULNESS PRACTICE: RETURNING, LENGTHENING, BEGINNING AGAIN</a:t>
            </a:r>
            <a:br>
              <a:rPr lang="en-CA" sz="18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br>
            <a:endParaRPr lang="en-CA" kern="100" dirty="0">
              <a:latin typeface="Arial" panose="020B06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Not something you should do…</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but something you’re willing to lean toward.</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It might sound like:</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 “I want to meet myself with more kindness.”</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 “I want to stay present when things are hard.”</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 “I want to soften my grip on old patterns.”</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 “I want to continue healing, even when it’s slow.”</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Let the intention be alive, not rigid.</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Something that can breathe and evolve.</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If nothing comes, that’s okay too.</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The intention might simply be: to stay engaged.</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Now, place a hand on your chest or abdomen if that feels grounding.</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Feel the steadiness of your body beneath you.</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The chair supporting you.</a:t>
            </a:r>
            <a:br>
              <a:rPr lang="en-CA" sz="1800" kern="100" dirty="0">
                <a:effectLst/>
                <a:latin typeface="Arial" panose="020B0604020202020204" pitchFamily="34" charset="0"/>
                <a:ea typeface="Aptos" panose="020B0004020202020204" pitchFamily="34" charset="0"/>
                <a:cs typeface="Times New Roman" panose="02020603050405020304" pitchFamily="18" charset="0"/>
              </a:rPr>
            </a:br>
            <a:r>
              <a:rPr lang="en-CA" sz="1800" kern="100" dirty="0">
                <a:effectLst/>
                <a:latin typeface="Arial" panose="020B0604020202020204" pitchFamily="34" charset="0"/>
                <a:ea typeface="Aptos" panose="020B0004020202020204" pitchFamily="34" charset="0"/>
                <a:cs typeface="Times New Roman" panose="02020603050405020304" pitchFamily="18" charset="0"/>
              </a:rPr>
              <a:t>The floor holding you.</a:t>
            </a:r>
            <a:br>
              <a:rPr lang="en-CA" sz="18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br>
            <a:br>
              <a:rPr lang="en-CA" sz="18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b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FDED5AFB-F291-734D-B779-01E91369C50F}"/>
              </a:ext>
            </a:extLst>
          </p:cNvPr>
          <p:cNvSpPr>
            <a:spLocks noGrp="1"/>
          </p:cNvSpPr>
          <p:nvPr>
            <p:ph type="sldNum" sz="quarter" idx="12"/>
          </p:nvPr>
        </p:nvSpPr>
        <p:spPr/>
        <p:txBody>
          <a:bodyPr/>
          <a:lstStyle/>
          <a:p>
            <a:fld id="{5D13EBD4-6A3E-4AC0-8766-41B9CBCAB7E4}" type="slidenum">
              <a:rPr lang="en-CA" smtClean="0"/>
              <a:t>9</a:t>
            </a:fld>
            <a:endParaRPr lang="en-CA"/>
          </a:p>
        </p:txBody>
      </p:sp>
    </p:spTree>
    <p:extLst>
      <p:ext uri="{BB962C8B-B14F-4D97-AF65-F5344CB8AC3E}">
        <p14:creationId xmlns:p14="http://schemas.microsoft.com/office/powerpoint/2010/main" val="158344685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CCEAF0-632C-3CA3-740A-D6A6B3DA3B3F}"/>
              </a:ext>
            </a:extLst>
          </p:cNvPr>
          <p:cNvSpPr txBox="1"/>
          <p:nvPr/>
        </p:nvSpPr>
        <p:spPr>
          <a:xfrm>
            <a:off x="1472666" y="1437190"/>
            <a:ext cx="9394256" cy="707886"/>
          </a:xfrm>
          <a:prstGeom prst="rect">
            <a:avLst/>
          </a:prstGeom>
          <a:noFill/>
        </p:spPr>
        <p:txBody>
          <a:bodyPr wrap="square">
            <a:spAutoFit/>
          </a:bodyPr>
          <a:lstStyle/>
          <a:p>
            <a:r>
              <a:rPr lang="en-US" sz="4000" dirty="0">
                <a:solidFill>
                  <a:schemeClr val="bg1"/>
                </a:solidFill>
                <a:latin typeface="Arial" panose="020B0604020202020204" pitchFamily="34" charset="0"/>
                <a:cs typeface="Arial" panose="020B0604020202020204" pitchFamily="34" charset="0"/>
              </a:rPr>
              <a:t>IMPORTANT REMARKS ON THE DMM</a:t>
            </a:r>
          </a:p>
        </p:txBody>
      </p:sp>
      <p:sp>
        <p:nvSpPr>
          <p:cNvPr id="2" name="Slide Number Placeholder 1">
            <a:extLst>
              <a:ext uri="{FF2B5EF4-FFF2-40B4-BE49-F238E27FC236}">
                <a16:creationId xmlns:a16="http://schemas.microsoft.com/office/drawing/2014/main" id="{EE066AF0-6426-4410-FDA6-9609C28C1E73}"/>
              </a:ext>
            </a:extLst>
          </p:cNvPr>
          <p:cNvSpPr>
            <a:spLocks noGrp="1"/>
          </p:cNvSpPr>
          <p:nvPr>
            <p:ph type="sldNum" sz="quarter" idx="12"/>
          </p:nvPr>
        </p:nvSpPr>
        <p:spPr/>
        <p:txBody>
          <a:bodyPr/>
          <a:lstStyle/>
          <a:p>
            <a:fld id="{5D13EBD4-6A3E-4AC0-8766-41B9CBCAB7E4}" type="slidenum">
              <a:rPr lang="en-CA" smtClean="0"/>
              <a:t>90</a:t>
            </a:fld>
            <a:endParaRPr lang="en-CA"/>
          </a:p>
        </p:txBody>
      </p:sp>
    </p:spTree>
    <p:extLst>
      <p:ext uri="{BB962C8B-B14F-4D97-AF65-F5344CB8AC3E}">
        <p14:creationId xmlns:p14="http://schemas.microsoft.com/office/powerpoint/2010/main" val="18671167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9AFB18-FCC6-4E80-A3CA-1A1B6AAB75A9}"/>
              </a:ext>
            </a:extLst>
          </p:cNvPr>
          <p:cNvSpPr>
            <a:spLocks noGrp="1"/>
          </p:cNvSpPr>
          <p:nvPr>
            <p:ph type="title" idx="4294967295"/>
          </p:nvPr>
        </p:nvSpPr>
        <p:spPr>
          <a:xfrm>
            <a:off x="0" y="336430"/>
            <a:ext cx="4863404" cy="798513"/>
          </a:xfrm>
        </p:spPr>
        <p:txBody>
          <a:bodyPr>
            <a:normAutofit fontScale="90000"/>
          </a:bodyPr>
          <a:lstStyle/>
          <a:p>
            <a:pPr algn="ctr"/>
            <a:r>
              <a:rPr lang="en-US" sz="2800" dirty="0">
                <a:solidFill>
                  <a:schemeClr val="bg1"/>
                </a:solidFill>
              </a:rPr>
              <a:t> Important remarks </a:t>
            </a:r>
            <a:br>
              <a:rPr lang="en-US" sz="2800" dirty="0">
                <a:solidFill>
                  <a:schemeClr val="bg1"/>
                </a:solidFill>
              </a:rPr>
            </a:br>
            <a:r>
              <a:rPr lang="en-US" sz="2800" dirty="0">
                <a:solidFill>
                  <a:schemeClr val="bg1"/>
                </a:solidFill>
              </a:rPr>
              <a:t>on the DMM</a:t>
            </a:r>
            <a:br>
              <a:rPr lang="en-US" sz="2800" dirty="0">
                <a:solidFill>
                  <a:schemeClr val="bg1"/>
                </a:solidFill>
              </a:rPr>
            </a:br>
            <a:endParaRPr lang="en-CA" sz="2800" dirty="0">
              <a:solidFill>
                <a:schemeClr val="bg1"/>
              </a:solidFill>
            </a:endParaRPr>
          </a:p>
        </p:txBody>
      </p:sp>
      <p:pic>
        <p:nvPicPr>
          <p:cNvPr id="9" name="Content Placeholder 8" descr="Chart, pie chart&#10;&#10;Description automatically generated">
            <a:extLst>
              <a:ext uri="{FF2B5EF4-FFF2-40B4-BE49-F238E27FC236}">
                <a16:creationId xmlns:a16="http://schemas.microsoft.com/office/drawing/2014/main" id="{E123210F-A668-42D3-A55C-6D7CDF95F53B}"/>
              </a:ext>
            </a:extLst>
          </p:cNvPr>
          <p:cNvPicPr>
            <a:picLocks noGrp="1" noChangeAspect="1"/>
          </p:cNvPicPr>
          <p:nvPr>
            <p:ph sz="half" idx="4294967295"/>
          </p:nvPr>
        </p:nvPicPr>
        <p:blipFill>
          <a:blip r:embed="rId2"/>
          <a:stretch>
            <a:fillRect/>
          </a:stretch>
        </p:blipFill>
        <p:spPr>
          <a:xfrm>
            <a:off x="151357" y="1052422"/>
            <a:ext cx="4558665" cy="5596027"/>
          </a:xfrm>
          <a:prstGeom prst="rect">
            <a:avLst/>
          </a:prstGeom>
        </p:spPr>
      </p:pic>
      <p:sp>
        <p:nvSpPr>
          <p:cNvPr id="10" name="Content Placeholder 9">
            <a:extLst>
              <a:ext uri="{FF2B5EF4-FFF2-40B4-BE49-F238E27FC236}">
                <a16:creationId xmlns:a16="http://schemas.microsoft.com/office/drawing/2014/main" id="{E26E3D3D-D165-4A63-9099-E6F8564C53DB}"/>
              </a:ext>
            </a:extLst>
          </p:cNvPr>
          <p:cNvSpPr>
            <a:spLocks noGrp="1"/>
          </p:cNvSpPr>
          <p:nvPr>
            <p:ph sz="half" idx="4294967295"/>
          </p:nvPr>
        </p:nvSpPr>
        <p:spPr>
          <a:xfrm>
            <a:off x="4840932" y="336430"/>
            <a:ext cx="7392837" cy="6521570"/>
          </a:xfrm>
        </p:spPr>
        <p:txBody>
          <a:bodyPr>
            <a:normAutofit fontScale="92500" lnSpcReduction="20000"/>
          </a:bodyPr>
          <a:lstStyle/>
          <a:p>
            <a:r>
              <a:rPr lang="en-CA" sz="2000" dirty="0">
                <a:latin typeface="Arial" panose="020B0604020202020204" pitchFamily="34" charset="0"/>
                <a:cs typeface="Arial" panose="020B0604020202020204" pitchFamily="34" charset="0"/>
              </a:rPr>
              <a:t>You may relate to one or more of the attachment adaptations arising at different ages that we described. </a:t>
            </a:r>
          </a:p>
          <a:p>
            <a:r>
              <a:rPr lang="en-CA" sz="2000" dirty="0">
                <a:latin typeface="Arial" panose="020B0604020202020204" pitchFamily="34" charset="0"/>
                <a:cs typeface="Arial" panose="020B0604020202020204" pitchFamily="34" charset="0"/>
              </a:rPr>
              <a:t>Adults may or may not still be using one or more of the attachment adaptations that developed earlier in their lives in their relationships. </a:t>
            </a:r>
          </a:p>
          <a:p>
            <a:r>
              <a:rPr lang="en-CA" sz="2000" dirty="0">
                <a:latin typeface="Arial" panose="020B0604020202020204" pitchFamily="34" charset="0"/>
                <a:cs typeface="Arial" panose="020B0604020202020204" pitchFamily="34" charset="0"/>
              </a:rPr>
              <a:t>If the information exchange between your three centers has improved, you may no longer be using the strategies you once did</a:t>
            </a:r>
          </a:p>
          <a:p>
            <a:r>
              <a:rPr lang="en-CA" sz="2000" dirty="0">
                <a:latin typeface="Arial" panose="020B0604020202020204" pitchFamily="34" charset="0"/>
                <a:cs typeface="Arial" panose="020B0604020202020204" pitchFamily="34" charset="0"/>
              </a:rPr>
              <a:t>Over a lifetime the “truthfulness” of the information exchange can worsen, remain the same or improve.</a:t>
            </a:r>
          </a:p>
          <a:p>
            <a:r>
              <a:rPr lang="en-CA" sz="2000" dirty="0">
                <a:latin typeface="Arial" panose="020B0604020202020204" pitchFamily="34" charset="0"/>
                <a:cs typeface="Arial" panose="020B0604020202020204" pitchFamily="34" charset="0"/>
              </a:rPr>
              <a:t>If the information exchange between your three centers has improved, you may no longer be using strategies you once did</a:t>
            </a:r>
          </a:p>
          <a:p>
            <a:r>
              <a:rPr lang="en-CA" sz="2000" dirty="0">
                <a:latin typeface="Arial" panose="020B0604020202020204" pitchFamily="34" charset="0"/>
                <a:cs typeface="Arial" panose="020B0604020202020204" pitchFamily="34" charset="0"/>
              </a:rPr>
              <a:t>Information exchange is increasingly distorted as we proceed down the circle from the top.   </a:t>
            </a:r>
          </a:p>
          <a:p>
            <a:r>
              <a:rPr lang="en-CA" sz="2000" dirty="0">
                <a:latin typeface="Arial" panose="020B0604020202020204" pitchFamily="34" charset="0"/>
                <a:cs typeface="Arial" panose="020B0604020202020204" pitchFamily="34" charset="0"/>
              </a:rPr>
              <a:t>People who use strategies in the upper half of circle are unlikely to have significant psychological disorders. The further down the circle are the strategies that you use the more serious your psychological disorder</a:t>
            </a:r>
          </a:p>
          <a:p>
            <a:r>
              <a:rPr lang="en-CA" sz="2000" dirty="0">
                <a:latin typeface="Arial" panose="020B0604020202020204" pitchFamily="34" charset="0"/>
                <a:cs typeface="Arial" panose="020B0604020202020204" pitchFamily="34" charset="0"/>
              </a:rPr>
              <a:t>The people using the strategies between the the grey and black lines in the circle on the left of the slide are the most likely to come for  mental health services</a:t>
            </a:r>
          </a:p>
          <a:p>
            <a:r>
              <a:rPr lang="en-CA" sz="2000" dirty="0">
                <a:latin typeface="Arial" panose="020B0604020202020204" pitchFamily="34" charset="0"/>
                <a:cs typeface="Arial" panose="020B0604020202020204" pitchFamily="34" charset="0"/>
              </a:rPr>
              <a:t>Those using strategies that fall below the black line are often are a danger to themselves or to others and may need a protective environment </a:t>
            </a:r>
          </a:p>
        </p:txBody>
      </p:sp>
      <p:sp>
        <p:nvSpPr>
          <p:cNvPr id="2" name="Slide Number Placeholder 1">
            <a:extLst>
              <a:ext uri="{FF2B5EF4-FFF2-40B4-BE49-F238E27FC236}">
                <a16:creationId xmlns:a16="http://schemas.microsoft.com/office/drawing/2014/main" id="{06DBD22B-269C-AFCA-D578-B3AF813E00B3}"/>
              </a:ext>
            </a:extLst>
          </p:cNvPr>
          <p:cNvSpPr>
            <a:spLocks noGrp="1"/>
          </p:cNvSpPr>
          <p:nvPr>
            <p:ph type="sldNum" sz="quarter" idx="12"/>
          </p:nvPr>
        </p:nvSpPr>
        <p:spPr/>
        <p:txBody>
          <a:bodyPr/>
          <a:lstStyle/>
          <a:p>
            <a:fld id="{5D13EBD4-6A3E-4AC0-8766-41B9CBCAB7E4}" type="slidenum">
              <a:rPr lang="en-CA" smtClean="0"/>
              <a:t>91</a:t>
            </a:fld>
            <a:endParaRPr lang="en-CA"/>
          </a:p>
        </p:txBody>
      </p:sp>
    </p:spTree>
    <p:extLst>
      <p:ext uri="{BB962C8B-B14F-4D97-AF65-F5344CB8AC3E}">
        <p14:creationId xmlns:p14="http://schemas.microsoft.com/office/powerpoint/2010/main" val="127368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551ECB-2EDC-F9B6-4C52-2A43D917E770}"/>
              </a:ext>
            </a:extLst>
          </p:cNvPr>
          <p:cNvSpPr txBox="1"/>
          <p:nvPr/>
        </p:nvSpPr>
        <p:spPr>
          <a:xfrm>
            <a:off x="154006" y="620719"/>
            <a:ext cx="12191999" cy="5048690"/>
          </a:xfrm>
          <a:prstGeom prst="rect">
            <a:avLst/>
          </a:prstGeom>
          <a:noFill/>
        </p:spPr>
        <p:txBody>
          <a:bodyPr wrap="square">
            <a:spAutoFit/>
          </a:bodyPr>
          <a:lstStyle/>
          <a:p>
            <a:pPr marL="171450" indent="-171450">
              <a:lnSpc>
                <a:spcPct val="115000"/>
              </a:lnSpc>
              <a:spcAft>
                <a:spcPts val="800"/>
              </a:spcAft>
              <a:buFont typeface="Arial" panose="020B0604020202020204" pitchFamily="34" charset="0"/>
              <a:buChar char="•"/>
            </a:pPr>
            <a:r>
              <a:rPr lang="en-CA" kern="0" dirty="0">
                <a:effectLst/>
                <a:latin typeface="Arial" panose="020B0604020202020204" pitchFamily="34" charset="0"/>
                <a:ea typeface="Times New Roman" panose="02020603050405020304" pitchFamily="18" charset="0"/>
                <a:cs typeface="Arial" panose="020B0604020202020204" pitchFamily="34" charset="0"/>
              </a:rPr>
              <a:t>Crittenden’s central idea is that attachment is not a fixed style but a set of self-protective strategies that keep changing in response to danger and development. Infants have very crude self-protective tools. Preschoolers use more sophisticated cognitive and behavioral strategies such as compulsions, aggression, and feigned helplessness. In this same way school age kids, adolescents and adults use progressively more complex, subtle, and cognitively intricate strategies such as coercion, manipulation, dissociation, somatization, borderline and antisocial patterns, and, at the extreme end, psychopathy.</a:t>
            </a:r>
            <a:endParaRPr lang="en-CA" kern="100" dirty="0">
              <a:latin typeface="Arial" panose="020B0604020202020204" pitchFamily="34" charset="0"/>
              <a:ea typeface="Times New Roman" panose="02020603050405020304" pitchFamily="18" charset="0"/>
              <a:cs typeface="Arial" panose="020B0604020202020204" pitchFamily="34" charset="0"/>
            </a:endParaRPr>
          </a:p>
          <a:p>
            <a:pPr marL="171450" indent="-171450">
              <a:lnSpc>
                <a:spcPct val="115000"/>
              </a:lnSpc>
              <a:spcAft>
                <a:spcPts val="800"/>
              </a:spcAft>
              <a:buFont typeface="Arial" panose="020B0604020202020204" pitchFamily="34" charset="0"/>
              <a:buChar char="•"/>
            </a:pPr>
            <a:r>
              <a:rPr lang="en-CA" kern="0" dirty="0">
                <a:latin typeface="Arial" panose="020B0604020202020204" pitchFamily="34" charset="0"/>
                <a:ea typeface="Times New Roman" panose="02020603050405020304" pitchFamily="18" charset="0"/>
                <a:cs typeface="Arial" panose="020B0604020202020204" pitchFamily="34" charset="0"/>
              </a:rPr>
              <a:t>More complex s</a:t>
            </a:r>
            <a:r>
              <a:rPr lang="en-CA" kern="0" dirty="0">
                <a:effectLst/>
                <a:latin typeface="Arial" panose="020B0604020202020204" pitchFamily="34" charset="0"/>
                <a:ea typeface="Times New Roman" panose="02020603050405020304" pitchFamily="18" charset="0"/>
                <a:cs typeface="Arial" panose="020B0604020202020204" pitchFamily="34" charset="0"/>
              </a:rPr>
              <a:t>trategies don’t “replace” earlier ones</a:t>
            </a:r>
            <a:r>
              <a:rPr lang="en-CA" kern="0" dirty="0">
                <a:latin typeface="Arial" panose="020B0604020202020204" pitchFamily="34" charset="0"/>
                <a:ea typeface="Times New Roman" panose="02020603050405020304" pitchFamily="18" charset="0"/>
                <a:cs typeface="Arial" panose="020B0604020202020204" pitchFamily="34" charset="0"/>
              </a:rPr>
              <a:t>, t</a:t>
            </a:r>
            <a:r>
              <a:rPr lang="en-CA" kern="0" dirty="0">
                <a:effectLst/>
                <a:latin typeface="Arial" panose="020B0604020202020204" pitchFamily="34" charset="0"/>
                <a:ea typeface="Times New Roman" panose="02020603050405020304" pitchFamily="18" charset="0"/>
                <a:cs typeface="Arial" panose="020B0604020202020204" pitchFamily="34" charset="0"/>
              </a:rPr>
              <a:t>hey layer</a:t>
            </a:r>
            <a:r>
              <a:rPr lang="en-CA" kern="0" dirty="0">
                <a:latin typeface="Arial" panose="020B0604020202020204" pitchFamily="34" charset="0"/>
                <a:ea typeface="Times New Roman" panose="02020603050405020304" pitchFamily="18" charset="0"/>
                <a:cs typeface="Arial" panose="020B0604020202020204" pitchFamily="34" charset="0"/>
              </a:rPr>
              <a:t> or </a:t>
            </a:r>
            <a:r>
              <a:rPr lang="en-CA" kern="0" dirty="0">
                <a:effectLst/>
                <a:latin typeface="Arial" panose="020B0604020202020204" pitchFamily="34" charset="0"/>
                <a:ea typeface="Times New Roman" panose="02020603050405020304" pitchFamily="18" charset="0"/>
                <a:cs typeface="Arial" panose="020B0604020202020204" pitchFamily="34" charset="0"/>
              </a:rPr>
              <a:t>stack and each strategy becomes a part of the person’s defensive repertoire. </a:t>
            </a:r>
            <a:r>
              <a:rPr lang="en-CA" kern="0" dirty="0">
                <a:latin typeface="Arial" panose="020B0604020202020204" pitchFamily="34" charset="0"/>
                <a:ea typeface="Times New Roman" panose="02020603050405020304" pitchFamily="18" charset="0"/>
                <a:cs typeface="Arial" panose="020B0604020202020204" pitchFamily="34" charset="0"/>
              </a:rPr>
              <a:t>S</a:t>
            </a:r>
            <a:r>
              <a:rPr lang="en-CA" kern="0" dirty="0">
                <a:effectLst/>
                <a:latin typeface="Arial" panose="020B0604020202020204" pitchFamily="34" charset="0"/>
                <a:ea typeface="Times New Roman" panose="02020603050405020304" pitchFamily="18" charset="0"/>
                <a:cs typeface="Arial" panose="020B0604020202020204" pitchFamily="34" charset="0"/>
              </a:rPr>
              <a:t>ome adults still rely mainly on preschool adaptations, while others move into the severe adolescent and adult adaptations. Some stay in “compulsively caregiving” </a:t>
            </a:r>
            <a:r>
              <a:rPr lang="en-CA" kern="0" dirty="0">
                <a:latin typeface="Arial" panose="020B0604020202020204" pitchFamily="34" charset="0"/>
                <a:ea typeface="Times New Roman" panose="02020603050405020304" pitchFamily="18" charset="0"/>
                <a:cs typeface="Arial" panose="020B0604020202020204" pitchFamily="34" charset="0"/>
              </a:rPr>
              <a:t>while</a:t>
            </a:r>
            <a:r>
              <a:rPr lang="en-CA" kern="0" dirty="0">
                <a:effectLst/>
                <a:latin typeface="Arial" panose="020B0604020202020204" pitchFamily="34" charset="0"/>
                <a:ea typeface="Times New Roman" panose="02020603050405020304" pitchFamily="18" charset="0"/>
                <a:cs typeface="Arial" panose="020B0604020202020204" pitchFamily="34" charset="0"/>
              </a:rPr>
              <a:t> others develop psychopathy.</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171450" indent="-171450">
              <a:lnSpc>
                <a:spcPct val="115000"/>
              </a:lnSpc>
              <a:spcAft>
                <a:spcPts val="800"/>
              </a:spcAft>
              <a:buFont typeface="Arial" panose="020B0604020202020204" pitchFamily="34" charset="0"/>
              <a:buChar char="•"/>
            </a:pPr>
            <a:r>
              <a:rPr lang="en-CA" kern="0" dirty="0">
                <a:effectLst/>
                <a:latin typeface="Arial" panose="020B0604020202020204" pitchFamily="34" charset="0"/>
                <a:ea typeface="Times New Roman" panose="02020603050405020304" pitchFamily="18" charset="0"/>
                <a:cs typeface="Arial" panose="020B0604020202020204" pitchFamily="34" charset="0"/>
              </a:rPr>
              <a:t>Development pushes new strategies only when 1. The environment demands it, and 2. The child has the cognitive and emotional capacity to generate the next level of strategy. If either of these is missing, the person stabilizes around an earlier form of adaptation.</a:t>
            </a:r>
            <a:r>
              <a:rPr lang="en-CA" kern="0" dirty="0">
                <a:latin typeface="Arial" panose="020B0604020202020204" pitchFamily="34" charset="0"/>
                <a:ea typeface="Times New Roman" panose="02020603050405020304" pitchFamily="18" charset="0"/>
                <a:cs typeface="Arial" panose="020B0604020202020204" pitchFamily="34" charset="0"/>
              </a:rPr>
              <a:t> </a:t>
            </a:r>
            <a:r>
              <a:rPr lang="en-CA" kern="0" dirty="0">
                <a:effectLst/>
                <a:latin typeface="Arial" panose="020B0604020202020204" pitchFamily="34" charset="0"/>
                <a:ea typeface="Times New Roman" panose="02020603050405020304" pitchFamily="18" charset="0"/>
                <a:cs typeface="Arial" panose="020B0604020202020204" pitchFamily="34" charset="0"/>
              </a:rPr>
              <a:t>So, for example, if early danger is chronic miscuing, mild but confusing and requires pleasing others to maintain safety, the child may never need to develop advanced, coercive, cognitively complex danger-management strategies. They can get by with strategies like compliance, compulsive caregiving, and being useful. Those strategies often remain dominant even in adulthood.</a:t>
            </a:r>
            <a:endParaRPr lang="en-CA" kern="0" dirty="0">
              <a:latin typeface="Arial" panose="020B0604020202020204" pitchFamily="34" charset="0"/>
              <a:ea typeface="Times New Roman" panose="02020603050405020304" pitchFamily="18" charset="0"/>
              <a:cs typeface="Arial" panose="020B0604020202020204" pitchFamily="34" charset="0"/>
            </a:endParaRPr>
          </a:p>
        </p:txBody>
      </p:sp>
      <p:sp>
        <p:nvSpPr>
          <p:cNvPr id="7" name="TextBox 6">
            <a:extLst>
              <a:ext uri="{FF2B5EF4-FFF2-40B4-BE49-F238E27FC236}">
                <a16:creationId xmlns:a16="http://schemas.microsoft.com/office/drawing/2014/main" id="{7C84E55B-9E1D-6061-835E-23C90786F8BD}"/>
              </a:ext>
            </a:extLst>
          </p:cNvPr>
          <p:cNvSpPr txBox="1"/>
          <p:nvPr/>
        </p:nvSpPr>
        <p:spPr>
          <a:xfrm>
            <a:off x="3088105" y="0"/>
            <a:ext cx="6015790" cy="523220"/>
          </a:xfrm>
          <a:prstGeom prst="rect">
            <a:avLst/>
          </a:prstGeom>
          <a:noFill/>
        </p:spPr>
        <p:txBody>
          <a:bodyPr wrap="square">
            <a:spAutoFit/>
          </a:bodyPr>
          <a:lstStyle/>
          <a:p>
            <a:r>
              <a:rPr lang="en-US" sz="2800" dirty="0">
                <a:solidFill>
                  <a:schemeClr val="bg1"/>
                </a:solidFill>
              </a:rPr>
              <a:t>IMPORTANT REMARKS ON THE DMM</a:t>
            </a:r>
            <a:endParaRPr lang="en-CA" sz="2800" dirty="0"/>
          </a:p>
        </p:txBody>
      </p:sp>
      <p:sp>
        <p:nvSpPr>
          <p:cNvPr id="2" name="Slide Number Placeholder 1">
            <a:extLst>
              <a:ext uri="{FF2B5EF4-FFF2-40B4-BE49-F238E27FC236}">
                <a16:creationId xmlns:a16="http://schemas.microsoft.com/office/drawing/2014/main" id="{DAD1BD39-C533-14A8-19E8-FFBF70C3B383}"/>
              </a:ext>
            </a:extLst>
          </p:cNvPr>
          <p:cNvSpPr>
            <a:spLocks noGrp="1"/>
          </p:cNvSpPr>
          <p:nvPr>
            <p:ph type="sldNum" sz="quarter" idx="12"/>
          </p:nvPr>
        </p:nvSpPr>
        <p:spPr/>
        <p:txBody>
          <a:bodyPr/>
          <a:lstStyle/>
          <a:p>
            <a:fld id="{5D13EBD4-6A3E-4AC0-8766-41B9CBCAB7E4}" type="slidenum">
              <a:rPr lang="en-CA" smtClean="0"/>
              <a:t>92</a:t>
            </a:fld>
            <a:endParaRPr lang="en-CA"/>
          </a:p>
        </p:txBody>
      </p:sp>
    </p:spTree>
    <p:extLst>
      <p:ext uri="{BB962C8B-B14F-4D97-AF65-F5344CB8AC3E}">
        <p14:creationId xmlns:p14="http://schemas.microsoft.com/office/powerpoint/2010/main" val="38249146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4C895-100C-A668-E52F-FF39E17CCDF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F599ACC-4274-5D83-A054-0309FC1A2842}"/>
              </a:ext>
            </a:extLst>
          </p:cNvPr>
          <p:cNvSpPr txBox="1"/>
          <p:nvPr/>
        </p:nvSpPr>
        <p:spPr>
          <a:xfrm>
            <a:off x="1" y="476340"/>
            <a:ext cx="12191999" cy="6322885"/>
          </a:xfrm>
          <a:prstGeom prst="rect">
            <a:avLst/>
          </a:prstGeom>
          <a:noFill/>
        </p:spPr>
        <p:txBody>
          <a:bodyPr wrap="square">
            <a:spAutoFit/>
          </a:bodyPr>
          <a:lstStyle/>
          <a:p>
            <a:pPr marL="171450" indent="-171450">
              <a:lnSpc>
                <a:spcPct val="115000"/>
              </a:lnSpc>
              <a:spcAft>
                <a:spcPts val="800"/>
              </a:spcAft>
              <a:buFont typeface="Arial" panose="020B0604020202020204" pitchFamily="34" charset="0"/>
              <a:buChar char="•"/>
            </a:pPr>
            <a:r>
              <a:rPr lang="en-CA" kern="0" dirty="0">
                <a:effectLst/>
                <a:latin typeface="Arial" panose="020B0604020202020204" pitchFamily="34" charset="0"/>
                <a:ea typeface="Times New Roman" panose="02020603050405020304" pitchFamily="18" charset="0"/>
                <a:cs typeface="Arial" panose="020B0604020202020204" pitchFamily="34" charset="0"/>
              </a:rPr>
              <a:t>If the environment becomes more dangerous or chaotic later. If for example there is physical abuse, sexual threats, caregiver unpredictability, exposure to antisocial peers or repeated ruptures in adolescence, the child or adolescent must develop more complex strategies that require abstract thinking, planning, manipulation, splitting, using sexuality, disinhibition, dissociation or coercion. These become the dominant adult patterns, which in their most severe forms show up as borderline or psychopathic patterns.</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171450" indent="-171450">
              <a:lnSpc>
                <a:spcPct val="115000"/>
              </a:lnSpc>
              <a:spcAft>
                <a:spcPts val="800"/>
              </a:spcAft>
              <a:buFont typeface="Arial" panose="020B0604020202020204" pitchFamily="34" charset="0"/>
              <a:buChar char="•"/>
            </a:pPr>
            <a:r>
              <a:rPr lang="en-CA" kern="0" dirty="0">
                <a:effectLst/>
                <a:latin typeface="Arial" panose="020B0604020202020204" pitchFamily="34" charset="0"/>
                <a:ea typeface="Times New Roman" panose="02020603050405020304" pitchFamily="18" charset="0"/>
                <a:cs typeface="Arial" panose="020B0604020202020204" pitchFamily="34" charset="0"/>
              </a:rPr>
              <a:t>The critical thing is that new adaptations only appear if survival requires them. Some strategies require developmental capacities that only come online after certain ages. Preschool strategies require basic representational thinking. School-age strategies require rule learning, perspective-taking. Adolescent strategies require abstract cognition, future thinking, complex relational maps. If trauma occurs before these capacities develop only early strategies are available. If trauma occurs after these capacities develop, later, more complex and more severe strategies can emerge.</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171450" indent="-171450">
              <a:lnSpc>
                <a:spcPct val="115000"/>
              </a:lnSpc>
              <a:spcAft>
                <a:spcPts val="800"/>
              </a:spcAft>
              <a:buFont typeface="Arial" panose="020B0604020202020204" pitchFamily="34" charset="0"/>
              <a:buChar char="•"/>
            </a:pPr>
            <a:r>
              <a:rPr lang="en-CA" kern="0" dirty="0">
                <a:effectLst/>
                <a:latin typeface="Arial" panose="020B0604020202020204" pitchFamily="34" charset="0"/>
                <a:ea typeface="Times New Roman" panose="02020603050405020304" pitchFamily="18" charset="0"/>
                <a:cs typeface="Arial" panose="020B0604020202020204" pitchFamily="34" charset="0"/>
              </a:rPr>
              <a:t>If early danger is persistent, consistent and similar across years, the early adaptations become over-practiced and get “locked in.” They become the default mode network of attachment. Even when cognition grows later, the person may not update their strategy because the early strategy always “worked well enough”, it kept them alive ad later cognitive skills got directed elsewhere (e.g., school, job, intellect), not toward relationships</a:t>
            </a:r>
            <a:r>
              <a:rPr lang="en-CA" kern="0" dirty="0">
                <a:latin typeface="Arial" panose="020B0604020202020204" pitchFamily="34" charset="0"/>
                <a:ea typeface="Times New Roman" panose="02020603050405020304" pitchFamily="18" charset="0"/>
                <a:cs typeface="Arial" panose="020B0604020202020204" pitchFamily="34" charset="0"/>
              </a:rPr>
              <a:t>. </a:t>
            </a:r>
            <a:r>
              <a:rPr lang="en-CA" kern="0" dirty="0">
                <a:effectLst/>
                <a:latin typeface="Arial" panose="020B0604020202020204" pitchFamily="34" charset="0"/>
                <a:ea typeface="Times New Roman" panose="02020603050405020304" pitchFamily="18" charset="0"/>
                <a:cs typeface="Arial" panose="020B0604020202020204" pitchFamily="34" charset="0"/>
              </a:rPr>
              <a:t>Conversely, when danger escalates or becomes more complex later the child must develop coercive aggression, misleading communication, sexualized strategies, splitting and idealization, cold abstraction or dissociative solutions. These require older developmental machinery. Thus, severe adult patterns typically reflect danger from the school-age through adolescent years, not infancy alone.</a:t>
            </a:r>
            <a:endParaRPr lang="en-CA" kern="0" dirty="0">
              <a:latin typeface="Arial" panose="020B0604020202020204" pitchFamily="34" charset="0"/>
              <a:ea typeface="Times New Roman" panose="02020603050405020304" pitchFamily="18" charset="0"/>
              <a:cs typeface="Arial" panose="020B0604020202020204" pitchFamily="34" charset="0"/>
            </a:endParaRPr>
          </a:p>
        </p:txBody>
      </p:sp>
      <p:sp>
        <p:nvSpPr>
          <p:cNvPr id="4" name="TextBox 3">
            <a:extLst>
              <a:ext uri="{FF2B5EF4-FFF2-40B4-BE49-F238E27FC236}">
                <a16:creationId xmlns:a16="http://schemas.microsoft.com/office/drawing/2014/main" id="{F77695CF-03D8-744B-59BD-65C7B11FA009}"/>
              </a:ext>
            </a:extLst>
          </p:cNvPr>
          <p:cNvSpPr txBox="1"/>
          <p:nvPr/>
        </p:nvSpPr>
        <p:spPr>
          <a:xfrm>
            <a:off x="3018322" y="58775"/>
            <a:ext cx="6155356" cy="523220"/>
          </a:xfrm>
          <a:prstGeom prst="rect">
            <a:avLst/>
          </a:prstGeom>
          <a:noFill/>
        </p:spPr>
        <p:txBody>
          <a:bodyPr wrap="square">
            <a:spAutoFit/>
          </a:bodyPr>
          <a:lstStyle/>
          <a:p>
            <a:r>
              <a:rPr lang="en-US" sz="2800" dirty="0">
                <a:solidFill>
                  <a:schemeClr val="bg1"/>
                </a:solidFill>
              </a:rPr>
              <a:t>IMPORTANT REMARKS ON THE DMM</a:t>
            </a:r>
            <a:endParaRPr lang="en-CA" sz="2800" dirty="0"/>
          </a:p>
        </p:txBody>
      </p:sp>
      <p:sp>
        <p:nvSpPr>
          <p:cNvPr id="2" name="Slide Number Placeholder 1">
            <a:extLst>
              <a:ext uri="{FF2B5EF4-FFF2-40B4-BE49-F238E27FC236}">
                <a16:creationId xmlns:a16="http://schemas.microsoft.com/office/drawing/2014/main" id="{A2DCDC2A-EB5C-90A6-66E3-94354E060F75}"/>
              </a:ext>
            </a:extLst>
          </p:cNvPr>
          <p:cNvSpPr>
            <a:spLocks noGrp="1"/>
          </p:cNvSpPr>
          <p:nvPr>
            <p:ph type="sldNum" sz="quarter" idx="12"/>
          </p:nvPr>
        </p:nvSpPr>
        <p:spPr/>
        <p:txBody>
          <a:bodyPr/>
          <a:lstStyle/>
          <a:p>
            <a:fld id="{5D13EBD4-6A3E-4AC0-8766-41B9CBCAB7E4}" type="slidenum">
              <a:rPr lang="en-CA" smtClean="0"/>
              <a:t>93</a:t>
            </a:fld>
            <a:endParaRPr lang="en-CA"/>
          </a:p>
        </p:txBody>
      </p:sp>
    </p:spTree>
    <p:extLst>
      <p:ext uri="{BB962C8B-B14F-4D97-AF65-F5344CB8AC3E}">
        <p14:creationId xmlns:p14="http://schemas.microsoft.com/office/powerpoint/2010/main" val="429426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EE7D7-1BF4-94EB-49B0-21B5E97E636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200BA2D-8834-CF3D-8636-327E533A13C5}"/>
              </a:ext>
            </a:extLst>
          </p:cNvPr>
          <p:cNvSpPr txBox="1"/>
          <p:nvPr/>
        </p:nvSpPr>
        <p:spPr>
          <a:xfrm>
            <a:off x="1" y="282186"/>
            <a:ext cx="12191999" cy="7165167"/>
          </a:xfrm>
          <a:prstGeom prst="rect">
            <a:avLst/>
          </a:prstGeom>
          <a:noFill/>
        </p:spPr>
        <p:txBody>
          <a:bodyPr wrap="square">
            <a:spAutoFit/>
          </a:bodyPr>
          <a:lstStyle/>
          <a:p>
            <a:pPr marL="171450" indent="-171450">
              <a:lnSpc>
                <a:spcPct val="115000"/>
              </a:lnSpc>
              <a:spcAft>
                <a:spcPts val="800"/>
              </a:spcAft>
              <a:buFont typeface="Arial" panose="020B0604020202020204" pitchFamily="34" charset="0"/>
              <a:buChar char="•"/>
            </a:pPr>
            <a:r>
              <a:rPr lang="en-CA" kern="0" dirty="0">
                <a:effectLst/>
                <a:latin typeface="Arial" panose="020B0604020202020204" pitchFamily="34" charset="0"/>
                <a:ea typeface="Times New Roman" panose="02020603050405020304" pitchFamily="18" charset="0"/>
                <a:cs typeface="Arial" panose="020B0604020202020204" pitchFamily="34" charset="0"/>
              </a:rPr>
              <a:t>Some adults keep early preschool strategies as dominant because their early environment demanded compliance/caregiving but did not escalate later. They therefor had no need to develop more severe strategies, and early parts get entrenched. Later danger may have been mild, or they may have had supportive adults later or their temperament may lean toward inhibition or social conformity.</a:t>
            </a:r>
            <a:r>
              <a:rPr lang="en-CA" kern="0" dirty="0">
                <a:latin typeface="Arial" panose="020B0604020202020204" pitchFamily="34" charset="0"/>
                <a:ea typeface="Times New Roman" panose="02020603050405020304" pitchFamily="18" charset="0"/>
                <a:cs typeface="Arial" panose="020B0604020202020204" pitchFamily="34" charset="0"/>
              </a:rPr>
              <a:t> </a:t>
            </a:r>
            <a:r>
              <a:rPr lang="en-CA" kern="0" dirty="0">
                <a:effectLst/>
                <a:latin typeface="Arial" panose="020B0604020202020204" pitchFamily="34" charset="0"/>
                <a:ea typeface="Times New Roman" panose="02020603050405020304" pitchFamily="18" charset="0"/>
                <a:cs typeface="Arial" panose="020B0604020202020204" pitchFamily="34" charset="0"/>
              </a:rPr>
              <a:t>These adults often present as over-responsible, over-controlled, anxious to please, self-effacing, tightly regulated and kind but rigid</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171450" indent="-171450">
              <a:lnSpc>
                <a:spcPct val="115000"/>
              </a:lnSpc>
              <a:spcAft>
                <a:spcPts val="800"/>
              </a:spcAft>
              <a:buFont typeface="Arial" panose="020B0604020202020204" pitchFamily="34" charset="0"/>
              <a:buChar char="•"/>
            </a:pPr>
            <a:r>
              <a:rPr lang="en-CA" kern="0" dirty="0">
                <a:effectLst/>
                <a:latin typeface="Arial" panose="020B0604020202020204" pitchFamily="34" charset="0"/>
                <a:ea typeface="Times New Roman" panose="02020603050405020304" pitchFamily="18" charset="0"/>
                <a:cs typeface="Arial" panose="020B0604020202020204" pitchFamily="34" charset="0"/>
              </a:rPr>
              <a:t>Other adults end up with more severe adolescent/adult adaptations because danger escalated in middle childhood or adolescence, they encountered unpredictable, violent, sexualized, and chaotic environments. Their cognition also matured enough to build more complex strategies to survive. They needed, coercive control, manipulation, self-aggrandizement, shutting off empathy and predatory or dissociative capacities to stay safe. These strategies are more severe because they were designed for more severe danger.</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171450" indent="-171450">
              <a:lnSpc>
                <a:spcPct val="115000"/>
              </a:lnSpc>
              <a:spcAft>
                <a:spcPts val="800"/>
              </a:spcAft>
              <a:buFont typeface="Arial" panose="020B0604020202020204" pitchFamily="34" charset="0"/>
              <a:buChar char="•"/>
            </a:pPr>
            <a:r>
              <a:rPr lang="en-CA" kern="0" dirty="0">
                <a:effectLst/>
                <a:latin typeface="Arial" panose="020B0604020202020204" pitchFamily="34" charset="0"/>
                <a:ea typeface="Times New Roman" panose="02020603050405020304" pitchFamily="18" charset="0"/>
                <a:cs typeface="Arial" panose="020B0604020202020204" pitchFamily="34" charset="0"/>
              </a:rPr>
              <a:t>Consider a toolbox metaphor. Attachment strategies are like tools in a toolbox. In preschool you get your first tools compliance, caregiving, aggression, helplessness. In school age you get new tools lying, rivalrous competition, rule-bending. In adolescence and adulthood, you get advanced tools coercion, seduction, intimidation, dissociation, psychopathy. But you only add a tool if your environment requires it.</a:t>
            </a:r>
            <a:r>
              <a:rPr lang="en-CA" kern="0" dirty="0">
                <a:latin typeface="Arial" panose="020B0604020202020204" pitchFamily="34" charset="0"/>
                <a:ea typeface="Times New Roman" panose="02020603050405020304" pitchFamily="18" charset="0"/>
                <a:cs typeface="Arial" panose="020B0604020202020204" pitchFamily="34" charset="0"/>
              </a:rPr>
              <a:t> </a:t>
            </a:r>
            <a:r>
              <a:rPr lang="en-CA" kern="0" dirty="0">
                <a:effectLst/>
                <a:latin typeface="Arial" panose="020B0604020202020204" pitchFamily="34" charset="0"/>
                <a:ea typeface="Times New Roman" panose="02020603050405020304" pitchFamily="18" charset="0"/>
                <a:cs typeface="Arial" panose="020B0604020202020204" pitchFamily="34" charset="0"/>
              </a:rPr>
              <a:t>Some people never need the dangerous adult tools, so they keep using their preschool tools their whole lives. Others grow up in environments that force them to build the complex survival tools and those become their dominant strategies. Some have early tools that sit in the toolbox, not dominant, but still present and activated in certain situations.</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171450" indent="-171450">
              <a:lnSpc>
                <a:spcPct val="115000"/>
              </a:lnSpc>
              <a:spcAft>
                <a:spcPts val="800"/>
              </a:spcAft>
              <a:buFont typeface="Arial" panose="020B0604020202020204" pitchFamily="34" charset="0"/>
              <a:buChar char="•"/>
            </a:pPr>
            <a:r>
              <a:rPr lang="en-CA" kern="0" dirty="0">
                <a:effectLst/>
                <a:latin typeface="Arial" panose="020B0604020202020204" pitchFamily="34" charset="0"/>
                <a:ea typeface="Times New Roman" panose="02020603050405020304" pitchFamily="18" charset="0"/>
                <a:cs typeface="Arial" panose="020B0604020202020204" pitchFamily="34" charset="0"/>
              </a:rPr>
              <a:t>Attachment strategies aren’t fixed personality traits; they’re survival tools you learned at the developmental stage when life felt most dangerous. If danger escalated later, you added more complex tools. If it stayed the same, the early tools stayed in charge.</a:t>
            </a:r>
            <a:endParaRPr lang="en-CA" kern="100" dirty="0">
              <a:effectLst/>
              <a:latin typeface="Arial" panose="020B06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en-CA" kern="0" dirty="0">
                <a:effectLst/>
                <a:latin typeface="Arial" panose="020B0604020202020204" pitchFamily="34" charset="0"/>
                <a:ea typeface="Times New Roman" panose="02020603050405020304" pitchFamily="18" charset="0"/>
                <a:cs typeface="Arial" panose="020B0604020202020204" pitchFamily="34" charset="0"/>
              </a:rPr>
              <a:t> </a:t>
            </a:r>
            <a:endParaRPr lang="en-CA"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50EAA13-D2DA-3EA3-A907-F43419904724}"/>
              </a:ext>
            </a:extLst>
          </p:cNvPr>
          <p:cNvSpPr txBox="1"/>
          <p:nvPr/>
        </p:nvSpPr>
        <p:spPr>
          <a:xfrm>
            <a:off x="3015916" y="-107664"/>
            <a:ext cx="6160168" cy="523220"/>
          </a:xfrm>
          <a:prstGeom prst="rect">
            <a:avLst/>
          </a:prstGeom>
          <a:noFill/>
        </p:spPr>
        <p:txBody>
          <a:bodyPr wrap="square">
            <a:spAutoFit/>
          </a:bodyPr>
          <a:lstStyle/>
          <a:p>
            <a:r>
              <a:rPr lang="en-US" sz="2800" dirty="0">
                <a:solidFill>
                  <a:schemeClr val="bg1"/>
                </a:solidFill>
              </a:rPr>
              <a:t>IMPORTANT REMARKS ON THE DMM</a:t>
            </a:r>
            <a:endParaRPr lang="en-CA" sz="2800" dirty="0"/>
          </a:p>
        </p:txBody>
      </p:sp>
      <p:sp>
        <p:nvSpPr>
          <p:cNvPr id="2" name="Slide Number Placeholder 1">
            <a:extLst>
              <a:ext uri="{FF2B5EF4-FFF2-40B4-BE49-F238E27FC236}">
                <a16:creationId xmlns:a16="http://schemas.microsoft.com/office/drawing/2014/main" id="{C86C3FAF-E465-6C48-3F8F-F5A88367B472}"/>
              </a:ext>
            </a:extLst>
          </p:cNvPr>
          <p:cNvSpPr>
            <a:spLocks noGrp="1"/>
          </p:cNvSpPr>
          <p:nvPr>
            <p:ph type="sldNum" sz="quarter" idx="12"/>
          </p:nvPr>
        </p:nvSpPr>
        <p:spPr/>
        <p:txBody>
          <a:bodyPr/>
          <a:lstStyle/>
          <a:p>
            <a:fld id="{5D13EBD4-6A3E-4AC0-8766-41B9CBCAB7E4}" type="slidenum">
              <a:rPr lang="en-CA" smtClean="0"/>
              <a:t>94</a:t>
            </a:fld>
            <a:endParaRPr lang="en-CA"/>
          </a:p>
        </p:txBody>
      </p:sp>
    </p:spTree>
    <p:extLst>
      <p:ext uri="{BB962C8B-B14F-4D97-AF65-F5344CB8AC3E}">
        <p14:creationId xmlns:p14="http://schemas.microsoft.com/office/powerpoint/2010/main" val="40771862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21A07D-AEEF-D419-BF72-420C5888BEB9}"/>
              </a:ext>
            </a:extLst>
          </p:cNvPr>
          <p:cNvSpPr>
            <a:spLocks noChangeArrowheads="1"/>
          </p:cNvSpPr>
          <p:nvPr/>
        </p:nvSpPr>
        <p:spPr bwMode="auto">
          <a:xfrm>
            <a:off x="0" y="582138"/>
            <a:ext cx="12557152" cy="61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tx1"/>
                </a:solidFill>
                <a:effectLst/>
                <a:latin typeface="Arial" panose="020B0604020202020204" pitchFamily="34" charset="0"/>
              </a:rPr>
              <a:t>Patricia Crittenden’s Dynamic-Maturational Model of Attachment and Adaptation expands Bowlby and Ainsworth’s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attachment theory in a way that makes it directly relevant to trauma, dissociation, and even to parts-based models like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Internal Family Systems (IFS).</a:t>
            </a:r>
            <a:endParaRPr lang="en-US" altLang="en-US" dirty="0">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tx1"/>
                </a:solidFill>
                <a:effectLst/>
                <a:latin typeface="Arial" panose="020B0604020202020204" pitchFamily="34" charset="0"/>
              </a:rPr>
              <a:t>In the DMM, attachment patterns are not static “types” (secure, avoidant, ambivalent, disorganized).</a:t>
            </a:r>
            <a:r>
              <a:rPr lang="en-US" altLang="en-US" dirty="0">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Instead, they are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developmentally adaptive strategies that individuals construct to maximize safety in their caregiving environment. This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move reframes what might look like pathology (avoidance, controlling, self-sacrifice, even dissociation) as creative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survival strategies. This perspective dovetails with IFS’s core idea: even our most “extreme” parts are protective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adaptations rather than defects</a:t>
            </a:r>
            <a:r>
              <a:rPr lang="en-US" altLang="en-US" dirty="0">
                <a:latin typeface="Arial" panose="020B0604020202020204" pitchFamily="34" charset="0"/>
              </a:rPr>
              <a:t>. </a:t>
            </a:r>
          </a:p>
          <a:p>
            <a:pPr marR="0" lvl="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tx1"/>
                </a:solidFill>
                <a:effectLst/>
                <a:latin typeface="Arial" panose="020B0604020202020204" pitchFamily="34" charset="0"/>
              </a:rPr>
              <a:t>Crittenden emphasizes how repeated danger or misattunement shapes attentional and memory processes.</a:t>
            </a:r>
            <a:r>
              <a:rPr lang="en-US" altLang="en-US" dirty="0">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Under </a:t>
            </a:r>
          </a:p>
          <a:p>
            <a:pPr marR="0" lvl="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tx1"/>
                </a:solidFill>
                <a:effectLst/>
                <a:latin typeface="Arial" panose="020B0604020202020204" pitchFamily="34" charset="0"/>
              </a:rPr>
              <a:t>threat, children may exclude certain types of information (e.g., emotional cues, bodily sensations, or causal reasoning) </a:t>
            </a:r>
          </a:p>
          <a:p>
            <a:pPr marR="0" lvl="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tx1"/>
                </a:solidFill>
                <a:effectLst/>
                <a:latin typeface="Arial" panose="020B0604020202020204" pitchFamily="34" charset="0"/>
              </a:rPr>
              <a:t>to stay safe.</a:t>
            </a:r>
            <a:r>
              <a:rPr lang="en-US" altLang="en-US" dirty="0">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These exclusions can fragment experience, laying the groundwork for dissociation or compartmentalized </a:t>
            </a:r>
          </a:p>
          <a:p>
            <a:pPr marR="0" lvl="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tx1"/>
                </a:solidFill>
                <a:effectLst/>
                <a:latin typeface="Arial" panose="020B0604020202020204" pitchFamily="34" charset="0"/>
              </a:rPr>
              <a:t>self-states.</a:t>
            </a:r>
            <a:r>
              <a:rPr lang="en-US" altLang="en-US" dirty="0">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This maps directly onto how IFS understands parts that “hold” trauma and remain cut off from the rest of the </a:t>
            </a:r>
          </a:p>
          <a:p>
            <a:pPr marR="0" lvl="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tx1"/>
                </a:solidFill>
                <a:effectLst/>
                <a:latin typeface="Arial" panose="020B0604020202020204" pitchFamily="34" charset="0"/>
              </a:rPr>
              <a:t>system.</a:t>
            </a:r>
            <a:endParaRPr lang="en-US" altLang="en-US" dirty="0">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tx1"/>
                </a:solidFill>
                <a:effectLst/>
                <a:latin typeface="Arial" panose="020B0604020202020204" pitchFamily="34" charset="0"/>
              </a:rPr>
              <a:t>Unlike the classic ABCD model of attachment, the DMM outlines a developmental sequence of increasingly complex </a:t>
            </a:r>
          </a:p>
          <a:p>
            <a:pPr marR="0" lvl="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tx1"/>
                </a:solidFill>
                <a:effectLst/>
                <a:latin typeface="Arial" panose="020B0604020202020204" pitchFamily="34" charset="0"/>
              </a:rPr>
              <a:t>strategies.</a:t>
            </a:r>
            <a:r>
              <a:rPr lang="en-US" altLang="en-US" dirty="0">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As the child matures, strategies can become more flexible, or more rigid, depending on danger and support.</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This resonates with trauma therapy: healing involves reopening developmental pathways that were closed down, giving </a:t>
            </a:r>
          </a:p>
          <a:p>
            <a:pPr marR="0" lvl="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tx1"/>
                </a:solidFill>
                <a:effectLst/>
                <a:latin typeface="Arial" panose="020B0604020202020204" pitchFamily="34" charset="0"/>
              </a:rPr>
              <a:t>the person access to more adaptive strategies that weren’t safe to develop earlier.</a:t>
            </a:r>
            <a:endParaRPr lang="en-US" altLang="en-US" dirty="0">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tx1"/>
                </a:solidFill>
                <a:effectLst/>
                <a:latin typeface="Arial" panose="020B0604020202020204" pitchFamily="34" charset="0"/>
              </a:rPr>
              <a:t>Crittenden’s descriptions of “self-protective strategies” parallel how IFS describes managers, firefighters, and exiles. </a:t>
            </a:r>
          </a:p>
          <a:p>
            <a:pPr marR="0" lvl="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tx1"/>
                </a:solidFill>
                <a:effectLst/>
                <a:latin typeface="Arial" panose="020B0604020202020204" pitchFamily="34" charset="0"/>
              </a:rPr>
              <a:t>Avoidant strategies resemble protective managers (suppressing vulnerability).</a:t>
            </a:r>
            <a:r>
              <a:rPr lang="en-US" altLang="en-US" dirty="0">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Ambivalent strategies echo </a:t>
            </a:r>
          </a:p>
          <a:p>
            <a:pPr marR="0" lvl="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tx1"/>
                </a:solidFill>
                <a:effectLst/>
                <a:latin typeface="Arial" panose="020B0604020202020204" pitchFamily="34" charset="0"/>
              </a:rPr>
              <a:t>hyper-activating parts that keep danger in view.</a:t>
            </a:r>
            <a:r>
              <a:rPr lang="en-US" altLang="en-US" dirty="0">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Disorganized/complex strategies line up with firefighters or dissociative </a:t>
            </a:r>
          </a:p>
          <a:p>
            <a:pPr marR="0" lvl="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tx1"/>
                </a:solidFill>
                <a:effectLst/>
                <a:latin typeface="Arial" panose="020B0604020202020204" pitchFamily="34" charset="0"/>
              </a:rPr>
              <a:t>fragments. Both frameworks affirm that beneath all of this lies an integrative, healing Self, whether you call it IFS’s “Self” </a:t>
            </a:r>
          </a:p>
          <a:p>
            <a:pPr marR="0" lvl="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tx1"/>
                </a:solidFill>
                <a:effectLst/>
                <a:latin typeface="Arial" panose="020B0604020202020204" pitchFamily="34" charset="0"/>
              </a:rPr>
              <a:t>or the capacity for secure attachment.</a:t>
            </a:r>
            <a:endParaRPr lang="en-US" altLang="en-US" dirty="0">
              <a:latin typeface="Arial" panose="020B0604020202020204" pitchFamily="34" charset="0"/>
            </a:endParaRPr>
          </a:p>
        </p:txBody>
      </p:sp>
      <p:sp>
        <p:nvSpPr>
          <p:cNvPr id="5" name="TextBox 4">
            <a:extLst>
              <a:ext uri="{FF2B5EF4-FFF2-40B4-BE49-F238E27FC236}">
                <a16:creationId xmlns:a16="http://schemas.microsoft.com/office/drawing/2014/main" id="{4FF1EA11-20E2-ECAA-1345-F28AFD02F832}"/>
              </a:ext>
            </a:extLst>
          </p:cNvPr>
          <p:cNvSpPr txBox="1"/>
          <p:nvPr/>
        </p:nvSpPr>
        <p:spPr>
          <a:xfrm>
            <a:off x="2943727" y="0"/>
            <a:ext cx="6304546" cy="523220"/>
          </a:xfrm>
          <a:prstGeom prst="rect">
            <a:avLst/>
          </a:prstGeom>
          <a:noFill/>
        </p:spPr>
        <p:txBody>
          <a:bodyPr wrap="square">
            <a:spAutoFit/>
          </a:bodyPr>
          <a:lstStyle/>
          <a:p>
            <a:r>
              <a:rPr lang="en-US" sz="2800" dirty="0">
                <a:solidFill>
                  <a:schemeClr val="bg1"/>
                </a:solidFill>
              </a:rPr>
              <a:t>IMPORTANT REMARKS ON THE DMM</a:t>
            </a:r>
            <a:endParaRPr lang="en-CA" sz="2800" dirty="0"/>
          </a:p>
        </p:txBody>
      </p:sp>
      <p:sp>
        <p:nvSpPr>
          <p:cNvPr id="3" name="Slide Number Placeholder 2">
            <a:extLst>
              <a:ext uri="{FF2B5EF4-FFF2-40B4-BE49-F238E27FC236}">
                <a16:creationId xmlns:a16="http://schemas.microsoft.com/office/drawing/2014/main" id="{21A8E6B0-8E56-2C6E-9F1A-00036DE7D849}"/>
              </a:ext>
            </a:extLst>
          </p:cNvPr>
          <p:cNvSpPr>
            <a:spLocks noGrp="1"/>
          </p:cNvSpPr>
          <p:nvPr>
            <p:ph type="sldNum" sz="quarter" idx="12"/>
          </p:nvPr>
        </p:nvSpPr>
        <p:spPr/>
        <p:txBody>
          <a:bodyPr/>
          <a:lstStyle/>
          <a:p>
            <a:fld id="{5D13EBD4-6A3E-4AC0-8766-41B9CBCAB7E4}" type="slidenum">
              <a:rPr lang="en-CA" smtClean="0"/>
              <a:t>95</a:t>
            </a:fld>
            <a:endParaRPr lang="en-CA"/>
          </a:p>
        </p:txBody>
      </p:sp>
    </p:spTree>
    <p:extLst>
      <p:ext uri="{BB962C8B-B14F-4D97-AF65-F5344CB8AC3E}">
        <p14:creationId xmlns:p14="http://schemas.microsoft.com/office/powerpoint/2010/main" val="36390055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AEF336-433B-9B76-8C71-64E7EF235518}"/>
              </a:ext>
            </a:extLst>
          </p:cNvPr>
          <p:cNvSpPr txBox="1"/>
          <p:nvPr/>
        </p:nvSpPr>
        <p:spPr>
          <a:xfrm>
            <a:off x="208779" y="500514"/>
            <a:ext cx="12192000" cy="2585323"/>
          </a:xfrm>
          <a:prstGeom prst="rect">
            <a:avLst/>
          </a:prstGeom>
          <a:noFill/>
        </p:spPr>
        <p:txBody>
          <a:bodyPr wrap="square">
            <a:spAutoFit/>
          </a:bodyPr>
          <a:lstStyle/>
          <a:p>
            <a:pPr marR="0" lvl="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tx1"/>
                </a:solidFill>
                <a:effectLst/>
                <a:latin typeface="Arial" panose="020B0604020202020204" pitchFamily="34" charset="0"/>
              </a:rPr>
              <a:t>Attachment theory offers a developmental map.</a:t>
            </a:r>
            <a:r>
              <a:rPr lang="en-US" altLang="en-US" dirty="0">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Trauma/dissociation research explains how overwhelming </a:t>
            </a:r>
          </a:p>
          <a:p>
            <a:pPr marR="0" lvl="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tx1"/>
                </a:solidFill>
                <a:effectLst/>
                <a:latin typeface="Arial" panose="020B0604020202020204" pitchFamily="34" charset="0"/>
              </a:rPr>
              <a:t>experiences fragment memory and self.</a:t>
            </a:r>
            <a:r>
              <a:rPr lang="en-US" altLang="en-US" dirty="0">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IFS provides a practical therapeutic method for dialoguing with and unburdening those fragments.</a:t>
            </a:r>
            <a:r>
              <a:rPr lang="en-US" altLang="en-US" dirty="0">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The DMM provides the connective tissue: a way to see attachment strategies as the developmental link between early caregiving, later trauma adaptations, and the internal multiplicity that IFS works with.</a:t>
            </a:r>
            <a:endParaRPr lang="en-US" altLang="en-US" dirty="0">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tx1"/>
                </a:solidFill>
                <a:effectLst/>
                <a:latin typeface="Arial" panose="020B0604020202020204" pitchFamily="34" charset="0"/>
              </a:rPr>
              <a:t>In short: Crittenden’s model reframes attachment as a dynamic set of survival strategies that can mature</a:t>
            </a:r>
            <a:r>
              <a:rPr lang="en-US" altLang="en-US" dirty="0">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or become distorted</a:t>
            </a:r>
            <a:r>
              <a:rPr lang="en-US" altLang="en-US" dirty="0">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depending on danger. This not only explains how trauma and dissociation emerge but also sets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the stage for therapies like IFS that work with those fragmented adaptations compassionately and systemically.</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BA60B8AE-2CE8-3473-285D-FDB2FA094EF9}"/>
              </a:ext>
            </a:extLst>
          </p:cNvPr>
          <p:cNvSpPr txBox="1"/>
          <p:nvPr/>
        </p:nvSpPr>
        <p:spPr>
          <a:xfrm>
            <a:off x="2887579" y="0"/>
            <a:ext cx="6198668" cy="523220"/>
          </a:xfrm>
          <a:prstGeom prst="rect">
            <a:avLst/>
          </a:prstGeom>
          <a:noFill/>
        </p:spPr>
        <p:txBody>
          <a:bodyPr wrap="square">
            <a:spAutoFit/>
          </a:bodyPr>
          <a:lstStyle/>
          <a:p>
            <a:r>
              <a:rPr lang="en-US" sz="2800" dirty="0">
                <a:solidFill>
                  <a:schemeClr val="bg1"/>
                </a:solidFill>
              </a:rPr>
              <a:t>IMPORTANT REMARKS ON THE DMM</a:t>
            </a:r>
            <a:endParaRPr lang="en-CA" sz="2800" dirty="0"/>
          </a:p>
        </p:txBody>
      </p:sp>
      <p:sp>
        <p:nvSpPr>
          <p:cNvPr id="2" name="Slide Number Placeholder 1">
            <a:extLst>
              <a:ext uri="{FF2B5EF4-FFF2-40B4-BE49-F238E27FC236}">
                <a16:creationId xmlns:a16="http://schemas.microsoft.com/office/drawing/2014/main" id="{DBFB2A80-14A4-F447-5AA8-E9BC93FFBCEC}"/>
              </a:ext>
            </a:extLst>
          </p:cNvPr>
          <p:cNvSpPr>
            <a:spLocks noGrp="1"/>
          </p:cNvSpPr>
          <p:nvPr>
            <p:ph type="sldNum" sz="quarter" idx="12"/>
          </p:nvPr>
        </p:nvSpPr>
        <p:spPr/>
        <p:txBody>
          <a:bodyPr/>
          <a:lstStyle/>
          <a:p>
            <a:fld id="{5D13EBD4-6A3E-4AC0-8766-41B9CBCAB7E4}" type="slidenum">
              <a:rPr lang="en-CA" smtClean="0"/>
              <a:t>96</a:t>
            </a:fld>
            <a:endParaRPr lang="en-CA"/>
          </a:p>
        </p:txBody>
      </p:sp>
    </p:spTree>
    <p:extLst>
      <p:ext uri="{BB962C8B-B14F-4D97-AF65-F5344CB8AC3E}">
        <p14:creationId xmlns:p14="http://schemas.microsoft.com/office/powerpoint/2010/main" val="11833812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759454A-B7A9-B5D8-B89D-085FF1941BE2}"/>
              </a:ext>
            </a:extLst>
          </p:cNvPr>
          <p:cNvSpPr txBox="1"/>
          <p:nvPr/>
        </p:nvSpPr>
        <p:spPr>
          <a:xfrm>
            <a:off x="0" y="233082"/>
            <a:ext cx="12192000" cy="6740307"/>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Arial" panose="020B0604020202020204" pitchFamily="34" charset="0"/>
              </a:rPr>
              <a:t>Patricia Crittenden’s Developmental Maturational Model (DMM) has advanced attachment theory by extending John Bowlby and Mary Ainsworth’s work into a more dynamic, lifespan-oriented framework that integrates attachment with trauma, adaptation, and developmental pathways.</a:t>
            </a:r>
          </a:p>
          <a:p>
            <a:pPr marL="285750" indent="-285750">
              <a:buFont typeface="Arial" panose="020B0604020202020204" pitchFamily="34" charset="0"/>
              <a:buChar char="•"/>
            </a:pPr>
            <a:r>
              <a:rPr lang="en-US" dirty="0">
                <a:latin typeface="Arial" panose="020B0604020202020204" pitchFamily="34" charset="0"/>
              </a:rPr>
              <a:t>The DMM takes attachment theory f</a:t>
            </a:r>
            <a:r>
              <a:rPr lang="en-US" b="0" i="0" dirty="0">
                <a:effectLst/>
                <a:latin typeface="Arial" panose="020B0604020202020204" pitchFamily="34" charset="0"/>
              </a:rPr>
              <a:t>rom </a:t>
            </a:r>
            <a:r>
              <a:rPr lang="en-US" dirty="0">
                <a:latin typeface="Arial" panose="020B0604020202020204" pitchFamily="34" charset="0"/>
              </a:rPr>
              <a:t>c</a:t>
            </a:r>
            <a:r>
              <a:rPr lang="en-US" b="0" i="0" dirty="0">
                <a:effectLst/>
                <a:latin typeface="Arial" panose="020B0604020202020204" pitchFamily="34" charset="0"/>
              </a:rPr>
              <a:t>ategories to strategies. Whereas Ainsworth identified attachment styles (secure, avoidant, ambivalent), Crittenden reframed these as self-protective strategies that children and adults use to maintain safety and connection. This emphasizes that even “insecure” patterns are adaptations to real developmental contexts, not fixed traits.</a:t>
            </a:r>
          </a:p>
          <a:p>
            <a:pPr marL="285750" indent="-285750">
              <a:buFont typeface="Arial" panose="020B0604020202020204" pitchFamily="34" charset="0"/>
              <a:buChar char="•"/>
            </a:pPr>
            <a:r>
              <a:rPr lang="en-US" b="0" i="0" dirty="0">
                <a:effectLst/>
                <a:latin typeface="Arial" panose="020B0604020202020204" pitchFamily="34" charset="0"/>
              </a:rPr>
              <a:t>Crittenden placed perceived danger and trauma at the heart of attachment. She showed how experiences of threat (e.g., neglect, abuse, inconsistent care) shape strategies for processing information and regulating emotion. This broadened attachment theory to directly address maltreatment, dissociation, and psychopathology, which were underdeveloped in the original model.</a:t>
            </a:r>
          </a:p>
          <a:p>
            <a:pPr marL="285750" indent="-285750">
              <a:buFont typeface="Arial" panose="020B0604020202020204" pitchFamily="34" charset="0"/>
              <a:buChar char="•"/>
            </a:pPr>
            <a:r>
              <a:rPr lang="en-US" b="0" i="0" dirty="0">
                <a:effectLst/>
                <a:latin typeface="Arial" panose="020B0604020202020204" pitchFamily="34" charset="0"/>
              </a:rPr>
              <a:t>The DMM </a:t>
            </a:r>
            <a:r>
              <a:rPr lang="en-US" dirty="0">
                <a:latin typeface="Arial" panose="020B0604020202020204" pitchFamily="34" charset="0"/>
              </a:rPr>
              <a:t>also</a:t>
            </a:r>
            <a:r>
              <a:rPr lang="en-US" b="0" i="0" dirty="0">
                <a:effectLst/>
                <a:latin typeface="Arial" panose="020B0604020202020204" pitchFamily="34" charset="0"/>
              </a:rPr>
              <a:t> highlights how attachment involves attention and memory processes, what information is noticed, distorted, or excluded in the service of staying safe in relationships. This explains how attachment impacts cognition, not just emotion or behavior, and links attachment to broader models of the mind.</a:t>
            </a:r>
          </a:p>
          <a:p>
            <a:pPr marL="285750" indent="-285750">
              <a:buFont typeface="Arial" panose="020B0604020202020204" pitchFamily="34" charset="0"/>
              <a:buChar char="•"/>
            </a:pPr>
            <a:r>
              <a:rPr lang="en-US" b="0" i="0" dirty="0">
                <a:effectLst/>
                <a:latin typeface="Arial" panose="020B0604020202020204" pitchFamily="34" charset="0"/>
              </a:rPr>
              <a:t>The DMM emphasizes that attachment strategies evolve across the lifespan. Children, adolescents, and adults may deploy different forms of avoidance, ambivalence, or integration as they mature. This makes the model especially useful in clinical work with adults, where early categories (like Ainsworth’s) don’t fully capture complexity.</a:t>
            </a:r>
          </a:p>
          <a:p>
            <a:pPr marL="285750" indent="-285750">
              <a:buFont typeface="Arial" panose="020B0604020202020204" pitchFamily="34" charset="0"/>
              <a:buChar char="•"/>
            </a:pPr>
            <a:r>
              <a:rPr lang="en-US" b="0" i="0" dirty="0">
                <a:effectLst/>
                <a:latin typeface="Arial" panose="020B0604020202020204" pitchFamily="34" charset="0"/>
              </a:rPr>
              <a:t>By mapping how different strategies can become rigid or maladaptive under chronic threat, Crittenden provided clinicians with a framework to understand disorders such as trauma-related dissociation, personality disorders, and entrenched relational problems. The model helps therapists see symptoms as logical outcomes of survival strategies.</a:t>
            </a:r>
          </a:p>
          <a:p>
            <a:pPr marL="285750" indent="-285750">
              <a:buFont typeface="Arial" panose="020B0604020202020204" pitchFamily="34" charset="0"/>
              <a:buChar char="•"/>
            </a:pPr>
            <a:r>
              <a:rPr lang="en-US" b="0" i="0" dirty="0">
                <a:effectLst/>
                <a:latin typeface="Arial" panose="020B0604020202020204" pitchFamily="34" charset="0"/>
              </a:rPr>
              <a:t>In short: Crittenden advanced attachment theory by reframing “styles” as adaptive strategies, integrating trauma and danger, focusing on information processing, extending attachment across the lifespan, and providing clinicians with a more nuanced, trauma-informed framework.</a:t>
            </a:r>
            <a:endParaRPr lang="en-CA" dirty="0"/>
          </a:p>
        </p:txBody>
      </p:sp>
      <p:sp>
        <p:nvSpPr>
          <p:cNvPr id="7" name="TextBox 6">
            <a:extLst>
              <a:ext uri="{FF2B5EF4-FFF2-40B4-BE49-F238E27FC236}">
                <a16:creationId xmlns:a16="http://schemas.microsoft.com/office/drawing/2014/main" id="{813AA6C3-E18B-EA07-1B29-33EC8E88CF44}"/>
              </a:ext>
            </a:extLst>
          </p:cNvPr>
          <p:cNvSpPr txBox="1"/>
          <p:nvPr/>
        </p:nvSpPr>
        <p:spPr>
          <a:xfrm>
            <a:off x="4448735" y="-91281"/>
            <a:ext cx="6172200" cy="523220"/>
          </a:xfrm>
          <a:prstGeom prst="rect">
            <a:avLst/>
          </a:prstGeom>
          <a:noFill/>
        </p:spPr>
        <p:txBody>
          <a:bodyPr wrap="square">
            <a:spAutoFit/>
          </a:bodyPr>
          <a:lstStyle/>
          <a:p>
            <a:r>
              <a:rPr lang="en-US" sz="2800" dirty="0">
                <a:solidFill>
                  <a:schemeClr val="bg1"/>
                </a:solidFill>
                <a:latin typeface="Arial" panose="020B0604020202020204" pitchFamily="34" charset="0"/>
              </a:rPr>
              <a:t>IN SUMMARY</a:t>
            </a:r>
            <a:endParaRPr lang="en-CA" sz="2800" dirty="0">
              <a:solidFill>
                <a:schemeClr val="bg1"/>
              </a:solidFill>
            </a:endParaRPr>
          </a:p>
        </p:txBody>
      </p:sp>
      <p:sp>
        <p:nvSpPr>
          <p:cNvPr id="2" name="Slide Number Placeholder 1">
            <a:extLst>
              <a:ext uri="{FF2B5EF4-FFF2-40B4-BE49-F238E27FC236}">
                <a16:creationId xmlns:a16="http://schemas.microsoft.com/office/drawing/2014/main" id="{BA15B515-E483-09B4-4850-9556DBDA1444}"/>
              </a:ext>
            </a:extLst>
          </p:cNvPr>
          <p:cNvSpPr>
            <a:spLocks noGrp="1"/>
          </p:cNvSpPr>
          <p:nvPr>
            <p:ph type="sldNum" sz="quarter" idx="12"/>
          </p:nvPr>
        </p:nvSpPr>
        <p:spPr/>
        <p:txBody>
          <a:bodyPr/>
          <a:lstStyle/>
          <a:p>
            <a:fld id="{5D13EBD4-6A3E-4AC0-8766-41B9CBCAB7E4}" type="slidenum">
              <a:rPr lang="en-CA" smtClean="0"/>
              <a:t>97</a:t>
            </a:fld>
            <a:endParaRPr lang="en-CA"/>
          </a:p>
        </p:txBody>
      </p:sp>
    </p:spTree>
    <p:extLst>
      <p:ext uri="{BB962C8B-B14F-4D97-AF65-F5344CB8AC3E}">
        <p14:creationId xmlns:p14="http://schemas.microsoft.com/office/powerpoint/2010/main" val="11391596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5D8C49-DA81-FAFF-10E2-5C53C3E7D9D2}"/>
              </a:ext>
            </a:extLst>
          </p:cNvPr>
          <p:cNvSpPr txBox="1"/>
          <p:nvPr/>
        </p:nvSpPr>
        <p:spPr>
          <a:xfrm>
            <a:off x="2868329" y="1369814"/>
            <a:ext cx="7442735" cy="707886"/>
          </a:xfrm>
          <a:prstGeom prst="rect">
            <a:avLst/>
          </a:prstGeom>
          <a:noFill/>
        </p:spPr>
        <p:txBody>
          <a:bodyPr wrap="square">
            <a:spAutoFit/>
          </a:bodyPr>
          <a:lstStyle/>
          <a:p>
            <a:r>
              <a:rPr lang="en-US" sz="4000" dirty="0">
                <a:solidFill>
                  <a:schemeClr val="bg1"/>
                </a:solidFill>
                <a:latin typeface="Arial" panose="020B0604020202020204" pitchFamily="34" charset="0"/>
                <a:cs typeface="Arial" panose="020B0604020202020204" pitchFamily="34" charset="0"/>
              </a:rPr>
              <a:t>REPETITION COMPULSION </a:t>
            </a:r>
            <a:endParaRPr lang="en-CA" sz="4000"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9F0A0D1-8581-C42A-AAC0-3CA2728ECE4F}"/>
              </a:ext>
            </a:extLst>
          </p:cNvPr>
          <p:cNvSpPr txBox="1"/>
          <p:nvPr/>
        </p:nvSpPr>
        <p:spPr>
          <a:xfrm>
            <a:off x="1310239" y="2738897"/>
            <a:ext cx="10558914" cy="407035"/>
          </a:xfrm>
          <a:prstGeom prst="rect">
            <a:avLst/>
          </a:prstGeom>
          <a:noFill/>
        </p:spPr>
        <p:txBody>
          <a:bodyPr wrap="square">
            <a:spAutoFit/>
          </a:bodyPr>
          <a:lstStyle/>
          <a:p>
            <a:pPr>
              <a:lnSpc>
                <a:spcPct val="107000"/>
              </a:lnSpc>
              <a:spcAft>
                <a:spcPts val="800"/>
              </a:spcAft>
              <a:buNone/>
            </a:pPr>
            <a:r>
              <a:rPr lang="en-CA" sz="2000" kern="0" dirty="0">
                <a:latin typeface="+mj-lt"/>
                <a:ea typeface="Times New Roman" panose="02020603050405020304" pitchFamily="18" charset="0"/>
                <a:cs typeface="Times New Roman" panose="02020603050405020304" pitchFamily="18" charset="0"/>
              </a:rPr>
              <a:t>Here</a:t>
            </a:r>
            <a:r>
              <a:rPr lang="en-CA" sz="2000" kern="0" dirty="0">
                <a:effectLst/>
                <a:latin typeface="+mj-lt"/>
                <a:ea typeface="Times New Roman" panose="02020603050405020304" pitchFamily="18" charset="0"/>
                <a:cs typeface="Times New Roman" panose="02020603050405020304" pitchFamily="18" charset="0"/>
              </a:rPr>
              <a:t> we move from how strategies form… to how they quietly choose our relationships for us.</a:t>
            </a:r>
            <a:endParaRPr lang="en-CA" sz="2000" kern="100" dirty="0">
              <a:effectLst/>
              <a:latin typeface="+mj-lt"/>
              <a:ea typeface="Aptos" panose="020B000402020202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41ADD9E4-CF1B-25DF-CA24-B767EDE98A4F}"/>
              </a:ext>
            </a:extLst>
          </p:cNvPr>
          <p:cNvSpPr>
            <a:spLocks noGrp="1"/>
          </p:cNvSpPr>
          <p:nvPr>
            <p:ph type="sldNum" sz="quarter" idx="12"/>
          </p:nvPr>
        </p:nvSpPr>
        <p:spPr/>
        <p:txBody>
          <a:bodyPr/>
          <a:lstStyle/>
          <a:p>
            <a:fld id="{5D13EBD4-6A3E-4AC0-8766-41B9CBCAB7E4}" type="slidenum">
              <a:rPr lang="en-CA" smtClean="0"/>
              <a:t>98</a:t>
            </a:fld>
            <a:endParaRPr lang="en-CA"/>
          </a:p>
        </p:txBody>
      </p:sp>
    </p:spTree>
    <p:extLst>
      <p:ext uri="{BB962C8B-B14F-4D97-AF65-F5344CB8AC3E}">
        <p14:creationId xmlns:p14="http://schemas.microsoft.com/office/powerpoint/2010/main" val="359015149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53B334-D71B-49B9-A71C-959C4CD326EF}"/>
              </a:ext>
            </a:extLst>
          </p:cNvPr>
          <p:cNvPicPr>
            <a:picLocks noChangeAspect="1"/>
          </p:cNvPicPr>
          <p:nvPr/>
        </p:nvPicPr>
        <p:blipFill>
          <a:blip r:embed="rId3"/>
          <a:stretch>
            <a:fillRect/>
          </a:stretch>
        </p:blipFill>
        <p:spPr>
          <a:xfrm>
            <a:off x="285368" y="1072457"/>
            <a:ext cx="3949748" cy="5043671"/>
          </a:xfrm>
          <a:prstGeom prst="rect">
            <a:avLst/>
          </a:prstGeom>
        </p:spPr>
      </p:pic>
      <p:sp>
        <p:nvSpPr>
          <p:cNvPr id="2" name="Title 1">
            <a:extLst>
              <a:ext uri="{FF2B5EF4-FFF2-40B4-BE49-F238E27FC236}">
                <a16:creationId xmlns:a16="http://schemas.microsoft.com/office/drawing/2014/main" id="{C231ED06-BA54-457C-85AA-B910E162C66E}"/>
              </a:ext>
            </a:extLst>
          </p:cNvPr>
          <p:cNvSpPr>
            <a:spLocks noGrp="1"/>
          </p:cNvSpPr>
          <p:nvPr>
            <p:ph type="title" idx="4294967295"/>
          </p:nvPr>
        </p:nvSpPr>
        <p:spPr>
          <a:xfrm>
            <a:off x="-81615" y="325438"/>
            <a:ext cx="5147353" cy="458787"/>
          </a:xfrm>
        </p:spPr>
        <p:txBody>
          <a:bodyPr>
            <a:noAutofit/>
          </a:bodyPr>
          <a:lstStyle/>
          <a:p>
            <a:pPr algn="ctr"/>
            <a:r>
              <a:rPr lang="en-CA" sz="2800" dirty="0">
                <a:solidFill>
                  <a:schemeClr val="bg1"/>
                </a:solidFill>
              </a:rPr>
              <a:t> the impulse to repeat </a:t>
            </a:r>
            <a:br>
              <a:rPr lang="en-CA" sz="2800" dirty="0">
                <a:solidFill>
                  <a:schemeClr val="bg1"/>
                </a:solidFill>
              </a:rPr>
            </a:br>
            <a:r>
              <a:rPr lang="en-CA" sz="2800" dirty="0">
                <a:solidFill>
                  <a:schemeClr val="bg1"/>
                </a:solidFill>
              </a:rPr>
              <a:t>VS. the desire to do better</a:t>
            </a:r>
          </a:p>
        </p:txBody>
      </p:sp>
      <p:sp>
        <p:nvSpPr>
          <p:cNvPr id="7" name="TextBox 6">
            <a:extLst>
              <a:ext uri="{FF2B5EF4-FFF2-40B4-BE49-F238E27FC236}">
                <a16:creationId xmlns:a16="http://schemas.microsoft.com/office/drawing/2014/main" id="{29E95EBC-4CC9-D4CA-9302-2414251213B3}"/>
              </a:ext>
            </a:extLst>
          </p:cNvPr>
          <p:cNvSpPr txBox="1"/>
          <p:nvPr/>
        </p:nvSpPr>
        <p:spPr>
          <a:xfrm>
            <a:off x="4803006" y="0"/>
            <a:ext cx="7309668" cy="7140416"/>
          </a:xfrm>
          <a:prstGeom prst="rect">
            <a:avLst/>
          </a:prstGeom>
          <a:noFill/>
        </p:spPr>
        <p:txBody>
          <a:bodyPr wrap="square">
            <a:spAutoFit/>
          </a:bodyPr>
          <a:lstStyle/>
          <a:p>
            <a:pPr marL="285750" lvl="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Repetition compulsion is a psychological phenomenon in which a person unconsciously repeatedly relives and reexperiences life patterns related to past traumatic events and circumstances. This includes reenacting the event or putting oneself in situations where the event is likely to happen again.</a:t>
            </a:r>
          </a:p>
          <a:p>
            <a:pPr marL="285750" lvl="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Sigmund Freud described two instincts 1) Eros, the drive for life, love, creativity, healthy sexuality, self-satisfaction and species preservation. He also described 2)Thanatos, from the Greek word for "death" as the drive towards aggression, sadism, distraction, violence, masochism, and death.</a:t>
            </a:r>
          </a:p>
          <a:p>
            <a:pPr marL="285750" lvl="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Freud thought that repetition compulsion was explained in part by the death instinct.</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Attachment theorists believe that repetition compulsion occurs when adults engage in the same type of relationship or attachment patterns as they did when they were children. These patterns were adaptations that ensured their survival as children but in adulthood keep them replaying and reliving dysfunctional relationships.</a:t>
            </a:r>
            <a:r>
              <a:rPr lang="en-CA" sz="20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To quote philosopher Alain DeButon: “We are not drawn to people who will make us happy, we are drawn to those who resemble people from our childhood and who feel familiar.”</a:t>
            </a:r>
          </a:p>
          <a:p>
            <a:pPr marL="285750" lvl="0" indent="-285750">
              <a:buFont typeface="Arial" panose="020B0604020202020204" pitchFamily="34" charset="0"/>
              <a:buChar char="•"/>
            </a:pPr>
            <a:endParaRPr lang="en-US" dirty="0"/>
          </a:p>
        </p:txBody>
      </p:sp>
      <p:sp>
        <p:nvSpPr>
          <p:cNvPr id="5" name="TextBox 4">
            <a:extLst>
              <a:ext uri="{FF2B5EF4-FFF2-40B4-BE49-F238E27FC236}">
                <a16:creationId xmlns:a16="http://schemas.microsoft.com/office/drawing/2014/main" id="{D23510E3-6DDB-33B5-1531-96CAE59F35A1}"/>
              </a:ext>
            </a:extLst>
          </p:cNvPr>
          <p:cNvSpPr txBox="1"/>
          <p:nvPr/>
        </p:nvSpPr>
        <p:spPr>
          <a:xfrm>
            <a:off x="334896" y="5462377"/>
            <a:ext cx="3949749" cy="646331"/>
          </a:xfrm>
          <a:prstGeom prst="rect">
            <a:avLst/>
          </a:prstGeom>
          <a:noFill/>
        </p:spPr>
        <p:txBody>
          <a:bodyPr wrap="square">
            <a:spAutoFit/>
          </a:bodyPr>
          <a:lstStyle/>
          <a:p>
            <a:pPr algn="ctr"/>
            <a:r>
              <a:rPr lang="en-CA" sz="1800" dirty="0">
                <a:solidFill>
                  <a:schemeClr val="bg1"/>
                </a:solidFill>
              </a:rPr>
              <a:t>Repetition compulsion or the “ </a:t>
            </a:r>
            <a:r>
              <a:rPr lang="en-CA" dirty="0">
                <a:solidFill>
                  <a:schemeClr val="bg1"/>
                </a:solidFill>
              </a:rPr>
              <a:t>I feel I have a target on my back” syndrome</a:t>
            </a:r>
            <a:r>
              <a:rPr lang="en-CA" sz="1800" dirty="0">
                <a:solidFill>
                  <a:schemeClr val="bg1"/>
                </a:solidFill>
              </a:rPr>
              <a:t> </a:t>
            </a:r>
            <a:endParaRPr lang="en-CA" dirty="0">
              <a:solidFill>
                <a:schemeClr val="bg1"/>
              </a:solidFill>
            </a:endParaRPr>
          </a:p>
        </p:txBody>
      </p:sp>
      <p:sp>
        <p:nvSpPr>
          <p:cNvPr id="6" name="TextBox 5">
            <a:extLst>
              <a:ext uri="{FF2B5EF4-FFF2-40B4-BE49-F238E27FC236}">
                <a16:creationId xmlns:a16="http://schemas.microsoft.com/office/drawing/2014/main" id="{4009D6BA-E02F-5BE9-752C-370F749BA0A4}"/>
              </a:ext>
            </a:extLst>
          </p:cNvPr>
          <p:cNvSpPr txBox="1"/>
          <p:nvPr/>
        </p:nvSpPr>
        <p:spPr>
          <a:xfrm>
            <a:off x="919006" y="6219694"/>
            <a:ext cx="2883379" cy="369332"/>
          </a:xfrm>
          <a:prstGeom prst="rect">
            <a:avLst/>
          </a:prstGeom>
          <a:noFill/>
        </p:spPr>
        <p:txBody>
          <a:bodyPr wrap="square">
            <a:spAutoFit/>
          </a:bodyPr>
          <a:lstStyle/>
          <a:p>
            <a:r>
              <a:rPr lang="en-CA" dirty="0">
                <a:hlinkClick r:id="rId4"/>
              </a:rPr>
              <a:t>Link repetition compulsion</a:t>
            </a:r>
            <a:endParaRPr lang="en-CA" dirty="0"/>
          </a:p>
        </p:txBody>
      </p:sp>
      <p:sp>
        <p:nvSpPr>
          <p:cNvPr id="4" name="Slide Number Placeholder 3">
            <a:extLst>
              <a:ext uri="{FF2B5EF4-FFF2-40B4-BE49-F238E27FC236}">
                <a16:creationId xmlns:a16="http://schemas.microsoft.com/office/drawing/2014/main" id="{53E1BC9E-2AF1-946F-1623-50010F166753}"/>
              </a:ext>
            </a:extLst>
          </p:cNvPr>
          <p:cNvSpPr>
            <a:spLocks noGrp="1"/>
          </p:cNvSpPr>
          <p:nvPr>
            <p:ph type="sldNum" sz="quarter" idx="12"/>
          </p:nvPr>
        </p:nvSpPr>
        <p:spPr/>
        <p:txBody>
          <a:bodyPr/>
          <a:lstStyle/>
          <a:p>
            <a:fld id="{5D13EBD4-6A3E-4AC0-8766-41B9CBCAB7E4}" type="slidenum">
              <a:rPr lang="en-CA" smtClean="0"/>
              <a:t>99</a:t>
            </a:fld>
            <a:endParaRPr lang="en-CA"/>
          </a:p>
        </p:txBody>
      </p:sp>
    </p:spTree>
    <p:extLst>
      <p:ext uri="{BB962C8B-B14F-4D97-AF65-F5344CB8AC3E}">
        <p14:creationId xmlns:p14="http://schemas.microsoft.com/office/powerpoint/2010/main" val="20194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Banded</Template>
  <TotalTime>2749</TotalTime>
  <Words>15388</Words>
  <Application>Microsoft Office PowerPoint</Application>
  <PresentationFormat>Widescreen</PresentationFormat>
  <Paragraphs>816</Paragraphs>
  <Slides>120</Slides>
  <Notes>10</Notes>
  <HiddenSlides>0</HiddenSlides>
  <MMClips>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120</vt:i4>
      </vt:variant>
    </vt:vector>
  </HeadingPairs>
  <TitlesOfParts>
    <vt:vector size="128" baseType="lpstr">
      <vt:lpstr>Aptos</vt:lpstr>
      <vt:lpstr>Arial</vt:lpstr>
      <vt:lpstr>Calibri</vt:lpstr>
      <vt:lpstr>Corbel</vt:lpstr>
      <vt:lpstr>Symbol</vt:lpstr>
      <vt:lpstr>Times New Roman</vt:lpstr>
      <vt:lpstr>Wingdings</vt:lpstr>
      <vt:lpstr>Banded</vt:lpstr>
      <vt:lpstr>Welcome BACK! to week 13 of simple the DYNAMIC-maturational model OF  ATTACHMENT AND ADAPTATION (DMM) </vt:lpstr>
      <vt:lpstr>PowerPoint Presentation</vt:lpstr>
      <vt:lpstr>week 1- orientation and overview- sessions 1 and 2 of simple manual. week 2- introducing distress tolerance-p. 1-13 of dbt workbook and crisis plans-session 3 of the manual. week 3- the theoretical foundations of the simple course. session 4, 6, and 8 of the manual. week 4- distress tolerance p. 14-32 of dbt workbook. suicide prevention session 5 of the manual. our first practice- crisis plans. week 5- distress tolerance p. 33-46 of dbt workbook. introducing holes diary cards- session 7 of manual. week 6- distress tolerance p. 47-68 of dbt workbook. finding your diary card targets- session 9 of manual. our second practice- holes diary cards. week 7- introducing personality- session 10 of manual. week 8- distress tolerance p. 69-90 of dbt workbook. introducing chain analysis-session 11 of manual. week 9- what shapes personality-session 12 of manual. week 10-introducing mindfulness skills p.90-109 of dbt workbook. advanced chain analysis- session 13 of manual. our third practice-chain analysis. week 11- attachment theory- session 14 of manual. week 12- mindfulness skills p. 110-131 of dbt workbook. introducing rational mind remediation-session 15 of manual. week 13- the dynamic-maturational model of attachment and adaptation- session 16 of manual. week 14-mindfulness skills p. 131-147 of dbt workbook. reviewing all the tools-session 17 of manual. our fourth practice-rational mind remediation. week 15-stress-session 18 of manual.  week 16-introducing emotion regulation skills p.148-182 of dbt workbook. introducing the goals diary card procedure-session 19 of manual.           </vt:lpstr>
      <vt:lpstr>Warning about meditation</vt:lpstr>
      <vt:lpstr>Check in regularly with your Personal dashboard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Homework from December 17</vt:lpstr>
      <vt:lpstr>Homework for the next week</vt:lpstr>
      <vt:lpstr>PowerPoint Presentation</vt:lpstr>
      <vt:lpstr>PowerPoint Presentation</vt:lpstr>
      <vt:lpstr>PowerPoint Presentation</vt:lpstr>
      <vt:lpstr>PowerPoint Presentation</vt:lpstr>
      <vt:lpstr> REMINDER PARTICIPANT AGREEMENTS </vt:lpstr>
      <vt:lpstr>PowerPoint Presentation</vt:lpstr>
      <vt:lpstr>E-mailed questions, comments, feedback </vt:lpstr>
      <vt:lpstr>A quick review:  </vt:lpstr>
      <vt:lpstr>What we will do today</vt:lpstr>
      <vt:lpstr>PowerPoint Presentation</vt:lpstr>
      <vt:lpstr>PowerPoint Presentation</vt:lpstr>
      <vt:lpstr>PowerPoint Presentation</vt:lpstr>
      <vt:lpstr>PowerPoint Presentation</vt:lpstr>
      <vt:lpstr>PowerPoint Presentation</vt:lpstr>
      <vt:lpstr>LIMITATIONS OF THE Ainsworth/Main model </vt:lpstr>
      <vt:lpstr>PowerPoint Presentation</vt:lpstr>
      <vt:lpstr>PowerPoint Presentation</vt:lpstr>
      <vt:lpstr> SOME DEFINITIONS TO KEEP IN MIND </vt:lpstr>
      <vt:lpstr>PowerPoint Presentation</vt:lpstr>
      <vt:lpstr>PowerPoint Presentation</vt:lpstr>
      <vt:lpstr>PowerPoint Presentation</vt:lpstr>
      <vt:lpstr>PowerPoint Presentation</vt:lpstr>
      <vt:lpstr>PowerPoint Presentation</vt:lpstr>
      <vt:lpstr>AN overview OF The dmm? </vt:lpstr>
      <vt:lpstr>PowerPoint Presentation</vt:lpstr>
      <vt:lpstr>survival strategies </vt:lpstr>
      <vt:lpstr>PowerPoint Presentation</vt:lpstr>
      <vt:lpstr>survival strategies </vt:lpstr>
      <vt:lpstr>PowerPoint Presentation</vt:lpstr>
      <vt:lpstr>PowerPoint Presentation</vt:lpstr>
      <vt:lpstr>PowerPoint Presentation</vt:lpstr>
      <vt:lpstr>PowerPoint Presentation</vt:lpstr>
      <vt:lpstr>PowerPoint Presentation</vt:lpstr>
      <vt:lpstr>  Mental health ISSUES AS Disruptions in information BETWEEN THE 3 CENTERS</vt:lpstr>
      <vt:lpstr>PowerPoint Presentation</vt:lpstr>
      <vt:lpstr>PowerPoint Presentation</vt:lpstr>
      <vt:lpstr>PowerPoint Presentation</vt:lpstr>
      <vt:lpstr>MENTAL HEALTH AND DISRUPTIONs OF INFORMATION</vt:lpstr>
      <vt:lpstr>PowerPoint Presentation</vt:lpstr>
      <vt:lpstr>PowerPoint Presentation</vt:lpstr>
      <vt:lpstr>PowerPoint Presentation</vt:lpstr>
      <vt:lpstr>PowerPoint Presentation</vt:lpstr>
      <vt:lpstr>MENTAL HEALTH AND DISRUPTIONS OF INFORMATION FLOW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DMM PIE MODEL</vt:lpstr>
      <vt:lpstr>PowerPoint Presentation</vt:lpstr>
      <vt:lpstr>PowerPoint Presentation</vt:lpstr>
      <vt:lpstr>Attachment Adaptations developing in infancy</vt:lpstr>
      <vt:lpstr>In infancy ( up to 18 months)</vt:lpstr>
      <vt:lpstr>PowerPoint Presentation</vt:lpstr>
      <vt:lpstr>PowerPoint Presentation</vt:lpstr>
      <vt:lpstr>Attachment Adaptations developing during pre-school years</vt:lpstr>
      <vt:lpstr>Pre-school adaptations ( 2-6 years old )</vt:lpstr>
      <vt:lpstr>PowerPoint Presentation</vt:lpstr>
      <vt:lpstr>PowerPoint Presentation</vt:lpstr>
      <vt:lpstr>attachment adaptations developing during early school years</vt:lpstr>
      <vt:lpstr>School year adaptations  (6-12 years old)</vt:lpstr>
      <vt:lpstr>PowerPoint Presentation</vt:lpstr>
      <vt:lpstr>PowerPoint Presentation</vt:lpstr>
      <vt:lpstr>PowerPoint Presentation</vt:lpstr>
      <vt:lpstr>Adolescence adaptations  ( 12 – adulthood)</vt:lpstr>
      <vt:lpstr>PowerPoint Presentation</vt:lpstr>
      <vt:lpstr>PowerPoint Presentation</vt:lpstr>
      <vt:lpstr>Adult attachment adaptations developing in adults</vt:lpstr>
      <vt:lpstr>Adult adaptations </vt:lpstr>
      <vt:lpstr>PowerPoint Presentation</vt:lpstr>
      <vt:lpstr>PowerPoint Presentation</vt:lpstr>
      <vt:lpstr>PowerPoint Presentation</vt:lpstr>
      <vt:lpstr>PowerPoint Presentation</vt:lpstr>
      <vt:lpstr>PowerPoint Presentation</vt:lpstr>
      <vt:lpstr> Important remarks  on the DMM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 impulse to repeat  VS. the desire to do better</vt:lpstr>
      <vt:lpstr>Attachment based Explanations for repetition compulsion</vt:lpstr>
      <vt:lpstr>Attachment based Explanations for repetition compulsion</vt:lpstr>
      <vt:lpstr>Attachment based Explanations for repetition compulsion continued…</vt:lpstr>
      <vt:lpstr>Attachment based Explanations for repetition compulsion continued…</vt:lpstr>
      <vt:lpstr>PowerPoint Presentation</vt:lpstr>
      <vt:lpstr>PowerPoint Presentation</vt:lpstr>
      <vt:lpstr>PowerPoint Presentation</vt:lpstr>
      <vt:lpstr>PowerPoint Presentation</vt:lpstr>
      <vt:lpstr>video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See you next session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luis cleto</dc:creator>
  <cp:lastModifiedBy>luis cleto</cp:lastModifiedBy>
  <cp:revision>10</cp:revision>
  <dcterms:created xsi:type="dcterms:W3CDTF">2023-09-27T07:25:19Z</dcterms:created>
  <dcterms:modified xsi:type="dcterms:W3CDTF">2026-01-03T12:44:48Z</dcterms:modified>
</cp:coreProperties>
</file>