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9"/>
  </p:notesMasterIdLst>
  <p:sldIdLst>
    <p:sldId id="257" r:id="rId2"/>
    <p:sldId id="3100" r:id="rId3"/>
    <p:sldId id="3101" r:id="rId4"/>
    <p:sldId id="835" r:id="rId5"/>
    <p:sldId id="2955" r:id="rId6"/>
    <p:sldId id="3157" r:id="rId7"/>
    <p:sldId id="3158" r:id="rId8"/>
    <p:sldId id="3159" r:id="rId9"/>
    <p:sldId id="3160" r:id="rId10"/>
    <p:sldId id="2956" r:id="rId11"/>
    <p:sldId id="3185" r:id="rId12"/>
    <p:sldId id="673" r:id="rId13"/>
    <p:sldId id="680" r:id="rId14"/>
    <p:sldId id="3005" r:id="rId15"/>
    <p:sldId id="3006" r:id="rId16"/>
    <p:sldId id="3106" r:id="rId17"/>
    <p:sldId id="272" r:id="rId18"/>
    <p:sldId id="3186" r:id="rId19"/>
    <p:sldId id="3187" r:id="rId20"/>
    <p:sldId id="3151" r:id="rId21"/>
    <p:sldId id="3088" r:id="rId22"/>
    <p:sldId id="3171" r:id="rId23"/>
    <p:sldId id="3168" r:id="rId24"/>
    <p:sldId id="3169" r:id="rId25"/>
    <p:sldId id="3170" r:id="rId26"/>
    <p:sldId id="3172" r:id="rId27"/>
    <p:sldId id="3162" r:id="rId28"/>
    <p:sldId id="3161" r:id="rId29"/>
    <p:sldId id="3163" r:id="rId30"/>
    <p:sldId id="3166" r:id="rId31"/>
    <p:sldId id="649" r:id="rId32"/>
    <p:sldId id="1436" r:id="rId33"/>
    <p:sldId id="3030" r:id="rId34"/>
    <p:sldId id="3031" r:id="rId35"/>
    <p:sldId id="838" r:id="rId36"/>
    <p:sldId id="952" r:id="rId37"/>
    <p:sldId id="441" r:id="rId38"/>
    <p:sldId id="3188" r:id="rId39"/>
    <p:sldId id="3173" r:id="rId40"/>
    <p:sldId id="3176" r:id="rId41"/>
    <p:sldId id="3174" r:id="rId42"/>
    <p:sldId id="3175" r:id="rId43"/>
    <p:sldId id="3177" r:id="rId44"/>
    <p:sldId id="3178" r:id="rId45"/>
    <p:sldId id="3179" r:id="rId46"/>
    <p:sldId id="3189" r:id="rId47"/>
    <p:sldId id="3180" r:id="rId48"/>
    <p:sldId id="674" r:id="rId49"/>
    <p:sldId id="1319" r:id="rId50"/>
    <p:sldId id="258" r:id="rId51"/>
    <p:sldId id="259" r:id="rId52"/>
    <p:sldId id="1320" r:id="rId53"/>
    <p:sldId id="260" r:id="rId54"/>
    <p:sldId id="3181" r:id="rId55"/>
    <p:sldId id="1321" r:id="rId56"/>
    <p:sldId id="261" r:id="rId57"/>
    <p:sldId id="3182" r:id="rId58"/>
    <p:sldId id="1322" r:id="rId59"/>
    <p:sldId id="263" r:id="rId60"/>
    <p:sldId id="3183" r:id="rId61"/>
    <p:sldId id="264" r:id="rId62"/>
    <p:sldId id="1324" r:id="rId63"/>
    <p:sldId id="265" r:id="rId64"/>
    <p:sldId id="1325" r:id="rId65"/>
    <p:sldId id="266" r:id="rId66"/>
    <p:sldId id="1326" r:id="rId67"/>
    <p:sldId id="267" r:id="rId68"/>
    <p:sldId id="3184" r:id="rId69"/>
    <p:sldId id="1383" r:id="rId70"/>
    <p:sldId id="1328" r:id="rId71"/>
    <p:sldId id="1329" r:id="rId72"/>
    <p:sldId id="957" r:id="rId73"/>
    <p:sldId id="2873" r:id="rId74"/>
    <p:sldId id="1313" r:id="rId75"/>
    <p:sldId id="1283" r:id="rId76"/>
    <p:sldId id="1284" r:id="rId77"/>
    <p:sldId id="2874" r:id="rId78"/>
    <p:sldId id="1285" r:id="rId79"/>
    <p:sldId id="2875" r:id="rId80"/>
    <p:sldId id="956" r:id="rId81"/>
    <p:sldId id="2876" r:id="rId82"/>
    <p:sldId id="1314" r:id="rId83"/>
    <p:sldId id="2877" r:id="rId84"/>
    <p:sldId id="1287" r:id="rId85"/>
    <p:sldId id="1289" r:id="rId86"/>
    <p:sldId id="2878" r:id="rId87"/>
    <p:sldId id="1315" r:id="rId88"/>
    <p:sldId id="2879" r:id="rId89"/>
    <p:sldId id="993" r:id="rId90"/>
    <p:sldId id="1316" r:id="rId91"/>
    <p:sldId id="2880" r:id="rId92"/>
    <p:sldId id="1291" r:id="rId93"/>
    <p:sldId id="2881" r:id="rId94"/>
    <p:sldId id="1317" r:id="rId95"/>
    <p:sldId id="2882" r:id="rId96"/>
    <p:sldId id="999" r:id="rId97"/>
    <p:sldId id="1293" r:id="rId98"/>
    <p:sldId id="2883" r:id="rId99"/>
    <p:sldId id="1318" r:id="rId100"/>
    <p:sldId id="2884" r:id="rId101"/>
    <p:sldId id="686" r:id="rId102"/>
    <p:sldId id="1605" r:id="rId103"/>
    <p:sldId id="1404" r:id="rId104"/>
    <p:sldId id="1612" r:id="rId105"/>
    <p:sldId id="1613" r:id="rId106"/>
    <p:sldId id="1604" r:id="rId107"/>
    <p:sldId id="1555" r:id="rId108"/>
    <p:sldId id="1606" r:id="rId109"/>
    <p:sldId id="1556" r:id="rId110"/>
    <p:sldId id="1557" r:id="rId111"/>
    <p:sldId id="980" r:id="rId112"/>
    <p:sldId id="1607" r:id="rId113"/>
    <p:sldId id="1558" r:id="rId114"/>
    <p:sldId id="1559" r:id="rId115"/>
    <p:sldId id="1608" r:id="rId116"/>
    <p:sldId id="1122" r:id="rId117"/>
    <p:sldId id="1609" r:id="rId118"/>
    <p:sldId id="991" r:id="rId119"/>
    <p:sldId id="1610" r:id="rId120"/>
    <p:sldId id="989" r:id="rId121"/>
    <p:sldId id="1611" r:id="rId122"/>
    <p:sldId id="2757" r:id="rId123"/>
    <p:sldId id="2900" r:id="rId124"/>
    <p:sldId id="1644" r:id="rId125"/>
    <p:sldId id="1451" r:id="rId126"/>
    <p:sldId id="668" r:id="rId127"/>
    <p:sldId id="1603" r:id="rId128"/>
    <p:sldId id="1310" r:id="rId129"/>
    <p:sldId id="1327" r:id="rId130"/>
    <p:sldId id="1645" r:id="rId131"/>
    <p:sldId id="1562" r:id="rId132"/>
    <p:sldId id="1573" r:id="rId133"/>
    <p:sldId id="1563" r:id="rId134"/>
    <p:sldId id="1008" r:id="rId135"/>
    <p:sldId id="1007" r:id="rId136"/>
    <p:sldId id="1312" r:id="rId137"/>
    <p:sldId id="1560" r:id="rId1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28" autoAdjust="0"/>
    <p:restoredTop sz="94660"/>
  </p:normalViewPr>
  <p:slideViewPr>
    <p:cSldViewPr snapToGrid="0">
      <p:cViewPr varScale="1">
        <p:scale>
          <a:sx n="81" d="100"/>
          <a:sy n="81" d="100"/>
        </p:scale>
        <p:origin x="77"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modSld">
      <pc:chgData name="luis cleto" userId="a76db6c301978307" providerId="LiveId" clId="{860A4F2C-1596-4ACD-95D2-7AE3CD351458}" dt="2026-01-14T12:47:27.800" v="360" actId="20577"/>
      <pc:docMkLst>
        <pc:docMk/>
      </pc:docMkLst>
      <pc:sldChg chg="modSp mod">
        <pc:chgData name="luis cleto" userId="a76db6c301978307" providerId="LiveId" clId="{860A4F2C-1596-4ACD-95D2-7AE3CD351458}" dt="2026-01-14T09:56:21.412" v="6" actId="313"/>
        <pc:sldMkLst>
          <pc:docMk/>
          <pc:sldMk cId="3253574068" sldId="3169"/>
        </pc:sldMkLst>
        <pc:spChg chg="mod">
          <ac:chgData name="luis cleto" userId="a76db6c301978307" providerId="LiveId" clId="{860A4F2C-1596-4ACD-95D2-7AE3CD351458}" dt="2026-01-14T09:56:21.412" v="6" actId="313"/>
          <ac:spMkLst>
            <pc:docMk/>
            <pc:sldMk cId="3253574068" sldId="3169"/>
            <ac:spMk id="3" creationId="{D22F023C-489E-7A14-8093-255769DCFC37}"/>
          </ac:spMkLst>
        </pc:spChg>
      </pc:sldChg>
      <pc:sldChg chg="modSp mod">
        <pc:chgData name="luis cleto" userId="a76db6c301978307" providerId="LiveId" clId="{860A4F2C-1596-4ACD-95D2-7AE3CD351458}" dt="2026-01-14T09:56:39.479" v="7" actId="21"/>
        <pc:sldMkLst>
          <pc:docMk/>
          <pc:sldMk cId="1460448561" sldId="3170"/>
        </pc:sldMkLst>
        <pc:spChg chg="mod">
          <ac:chgData name="luis cleto" userId="a76db6c301978307" providerId="LiveId" clId="{860A4F2C-1596-4ACD-95D2-7AE3CD351458}" dt="2026-01-14T09:56:39.479" v="7" actId="21"/>
          <ac:spMkLst>
            <pc:docMk/>
            <pc:sldMk cId="1460448561" sldId="3170"/>
            <ac:spMk id="3" creationId="{BEC3C499-16FD-6011-358E-50045CDBC0E7}"/>
          </ac:spMkLst>
        </pc:spChg>
      </pc:sldChg>
      <pc:sldChg chg="addSp modSp new mod">
        <pc:chgData name="luis cleto" userId="a76db6c301978307" providerId="LiveId" clId="{860A4F2C-1596-4ACD-95D2-7AE3CD351458}" dt="2026-01-14T12:46:22.678" v="348" actId="207"/>
        <pc:sldMkLst>
          <pc:docMk/>
          <pc:sldMk cId="2555610557" sldId="3188"/>
        </pc:sldMkLst>
        <pc:spChg chg="add mod">
          <ac:chgData name="luis cleto" userId="a76db6c301978307" providerId="LiveId" clId="{860A4F2C-1596-4ACD-95D2-7AE3CD351458}" dt="2026-01-14T12:46:22.678" v="348" actId="207"/>
          <ac:spMkLst>
            <pc:docMk/>
            <pc:sldMk cId="2555610557" sldId="3188"/>
            <ac:spMk id="3" creationId="{37F593BE-F109-C2C8-3A97-0FBBE689FFFE}"/>
          </ac:spMkLst>
        </pc:spChg>
        <pc:spChg chg="add mod">
          <ac:chgData name="luis cleto" userId="a76db6c301978307" providerId="LiveId" clId="{860A4F2C-1596-4ACD-95D2-7AE3CD351458}" dt="2026-01-14T12:45:28.200" v="327" actId="1076"/>
          <ac:spMkLst>
            <pc:docMk/>
            <pc:sldMk cId="2555610557" sldId="3188"/>
            <ac:spMk id="5" creationId="{1103D154-0ECA-64A1-95C4-B7DA894B70EA}"/>
          </ac:spMkLst>
        </pc:spChg>
        <pc:picChg chg="add mod">
          <ac:chgData name="luis cleto" userId="a76db6c301978307" providerId="LiveId" clId="{860A4F2C-1596-4ACD-95D2-7AE3CD351458}" dt="2026-01-14T12:43:30.244" v="254" actId="1076"/>
          <ac:picMkLst>
            <pc:docMk/>
            <pc:sldMk cId="2555610557" sldId="3188"/>
            <ac:picMk id="7" creationId="{296625A4-AC6C-5737-7475-9D3EC413F9E0}"/>
          </ac:picMkLst>
        </pc:picChg>
      </pc:sldChg>
      <pc:sldChg chg="modSp add mod">
        <pc:chgData name="luis cleto" userId="a76db6c301978307" providerId="LiveId" clId="{860A4F2C-1596-4ACD-95D2-7AE3CD351458}" dt="2026-01-14T12:47:27.800" v="360" actId="20577"/>
        <pc:sldMkLst>
          <pc:docMk/>
          <pc:sldMk cId="3976965084" sldId="3189"/>
        </pc:sldMkLst>
        <pc:spChg chg="mod">
          <ac:chgData name="luis cleto" userId="a76db6c301978307" providerId="LiveId" clId="{860A4F2C-1596-4ACD-95D2-7AE3CD351458}" dt="2026-01-14T12:47:27.800" v="360" actId="20577"/>
          <ac:spMkLst>
            <pc:docMk/>
            <pc:sldMk cId="3976965084" sldId="3189"/>
            <ac:spMk id="3" creationId="{A27FCE85-089C-4BE5-E0F5-9A79111B37A5}"/>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1-09T21:28:44.390" v="4718" actId="1076"/>
      <pc:docMkLst>
        <pc:docMk/>
      </pc:docMkLst>
      <pc:sldChg chg="add">
        <pc:chgData name="luis cleto" userId="a76db6c301978307" providerId="LiveId" clId="{BB93E05D-BE05-4453-8BDD-E5B3B775B63B}" dt="2025-12-14T09:46:54.664" v="0"/>
        <pc:sldMkLst>
          <pc:docMk/>
          <pc:sldMk cId="198482355" sldId="272"/>
        </pc:sldMkLst>
      </pc:sldChg>
      <pc:sldChg chg="add">
        <pc:chgData name="luis cleto" userId="a76db6c301978307" providerId="LiveId" clId="{BB93E05D-BE05-4453-8BDD-E5B3B775B63B}" dt="2025-12-14T19:27:47.580" v="357"/>
        <pc:sldMkLst>
          <pc:docMk/>
          <pc:sldMk cId="344836255" sldId="441"/>
        </pc:sldMkLst>
      </pc:sldChg>
      <pc:sldChg chg="modSp mod modAnim">
        <pc:chgData name="luis cleto" userId="a76db6c301978307" providerId="LiveId" clId="{BB93E05D-BE05-4453-8BDD-E5B3B775B63B}" dt="2026-01-08T11:14:43.054" v="1888" actId="33524"/>
        <pc:sldMkLst>
          <pc:docMk/>
          <pc:sldMk cId="3375310996" sldId="649"/>
        </pc:sldMkLst>
        <pc:spChg chg="mod">
          <ac:chgData name="luis cleto" userId="a76db6c301978307" providerId="LiveId" clId="{BB93E05D-BE05-4453-8BDD-E5B3B775B63B}" dt="2026-01-08T11:14:43.054" v="1888" actId="33524"/>
          <ac:spMkLst>
            <pc:docMk/>
            <pc:sldMk cId="3375310996" sldId="649"/>
            <ac:spMk id="5" creationId="{720909AD-120C-4198-AE70-8D4CFBC6D221}"/>
          </ac:spMkLst>
        </pc:spChg>
      </pc:sldChg>
      <pc:sldChg chg="modSp add mod">
        <pc:chgData name="luis cleto" userId="a76db6c301978307" providerId="LiveId" clId="{BB93E05D-BE05-4453-8BDD-E5B3B775B63B}" dt="2026-01-08T10:06:28.155" v="750" actId="20577"/>
        <pc:sldMkLst>
          <pc:docMk/>
          <pc:sldMk cId="2123421400" sldId="673"/>
        </pc:sldMkLst>
        <pc:spChg chg="mod">
          <ac:chgData name="luis cleto" userId="a76db6c301978307" providerId="LiveId" clId="{BB93E05D-BE05-4453-8BDD-E5B3B775B63B}" dt="2026-01-08T10:03:23.715" v="707" actId="313"/>
          <ac:spMkLst>
            <pc:docMk/>
            <pc:sldMk cId="2123421400" sldId="673"/>
            <ac:spMk id="2" creationId="{2A4A943F-B93A-41AD-96D4-B4D66338A1AC}"/>
          </ac:spMkLst>
        </pc:spChg>
        <pc:spChg chg="mod">
          <ac:chgData name="luis cleto" userId="a76db6c301978307" providerId="LiveId" clId="{BB93E05D-BE05-4453-8BDD-E5B3B775B63B}" dt="2026-01-08T10:06:28.155" v="750" actId="20577"/>
          <ac:spMkLst>
            <pc:docMk/>
            <pc:sldMk cId="2123421400" sldId="673"/>
            <ac:spMk id="3" creationId="{A81A2B42-2D9D-4D48-8CB4-72EAF9177BAB}"/>
          </ac:spMkLst>
        </pc:spChg>
      </pc:sldChg>
      <pc:sldChg chg="modSp mod">
        <pc:chgData name="luis cleto" userId="a76db6c301978307" providerId="LiveId" clId="{BB93E05D-BE05-4453-8BDD-E5B3B775B63B}" dt="2026-01-09T21:28:44.390" v="4718" actId="1076"/>
        <pc:sldMkLst>
          <pc:docMk/>
          <pc:sldMk cId="3001121222" sldId="674"/>
        </pc:sldMkLst>
        <pc:spChg chg="mod">
          <ac:chgData name="luis cleto" userId="a76db6c301978307" providerId="LiveId" clId="{BB93E05D-BE05-4453-8BDD-E5B3B775B63B}" dt="2026-01-09T21:28:44.390" v="4718" actId="1076"/>
          <ac:spMkLst>
            <pc:docMk/>
            <pc:sldMk cId="3001121222" sldId="674"/>
            <ac:spMk id="5" creationId="{693F1DC2-9DA3-2E65-498A-230EFF97E968}"/>
          </ac:spMkLst>
        </pc:spChg>
      </pc:sldChg>
      <pc:sldChg chg="modSp mod ord">
        <pc:chgData name="luis cleto" userId="a76db6c301978307" providerId="LiveId" clId="{BB93E05D-BE05-4453-8BDD-E5B3B775B63B}" dt="2026-01-08T10:07:22.179" v="770" actId="20577"/>
        <pc:sldMkLst>
          <pc:docMk/>
          <pc:sldMk cId="3179645639" sldId="680"/>
        </pc:sldMkLst>
        <pc:graphicFrameChg chg="mod modGraphic">
          <ac:chgData name="luis cleto" userId="a76db6c301978307" providerId="LiveId" clId="{BB93E05D-BE05-4453-8BDD-E5B3B775B63B}" dt="2026-01-08T10:07:22.179" v="770" actId="20577"/>
          <ac:graphicFrameMkLst>
            <pc:docMk/>
            <pc:sldMk cId="3179645639" sldId="680"/>
            <ac:graphicFrameMk id="7" creationId="{A723E1AB-18E0-4907-9467-C39E658DA3FB}"/>
          </ac:graphicFrameMkLst>
        </pc:graphicFrameChg>
      </pc:sldChg>
      <pc:sldChg chg="ord">
        <pc:chgData name="luis cleto" userId="a76db6c301978307" providerId="LiveId" clId="{BB93E05D-BE05-4453-8BDD-E5B3B775B63B}" dt="2026-01-08T15:54:13.878" v="4631"/>
        <pc:sldMkLst>
          <pc:docMk/>
          <pc:sldMk cId="1439605331" sldId="686"/>
        </pc:sldMkLst>
      </pc:sldChg>
      <pc:sldChg chg="add">
        <pc:chgData name="luis cleto" userId="a76db6c301978307" providerId="LiveId" clId="{BB93E05D-BE05-4453-8BDD-E5B3B775B63B}" dt="2025-12-14T09:46:54.664" v="0"/>
        <pc:sldMkLst>
          <pc:docMk/>
          <pc:sldMk cId="3142999915" sldId="835"/>
        </pc:sldMkLst>
      </pc:sldChg>
      <pc:sldChg chg="modSp add mod setBg">
        <pc:chgData name="luis cleto" userId="a76db6c301978307" providerId="LiveId" clId="{BB93E05D-BE05-4453-8BDD-E5B3B775B63B}" dt="2025-12-14T19:38:37.374" v="517" actId="20577"/>
        <pc:sldMkLst>
          <pc:docMk/>
          <pc:sldMk cId="3638301925" sldId="838"/>
        </pc:sldMkLst>
      </pc:sldChg>
      <pc:sldChg chg="modSp add mod">
        <pc:chgData name="luis cleto" userId="a76db6c301978307" providerId="LiveId" clId="{BB93E05D-BE05-4453-8BDD-E5B3B775B63B}" dt="2025-12-14T19:38:47.527" v="519" actId="20577"/>
        <pc:sldMkLst>
          <pc:docMk/>
          <pc:sldMk cId="4028864848" sldId="952"/>
        </pc:sldMkLst>
      </pc:sldChg>
      <pc:sldChg chg="ord">
        <pc:chgData name="luis cleto" userId="a76db6c301978307" providerId="LiveId" clId="{BB93E05D-BE05-4453-8BDD-E5B3B775B63B}" dt="2026-01-08T15:54:13.878" v="4631"/>
        <pc:sldMkLst>
          <pc:docMk/>
          <pc:sldMk cId="3980509560" sldId="980"/>
        </pc:sldMkLst>
      </pc:sldChg>
      <pc:sldChg chg="ord">
        <pc:chgData name="luis cleto" userId="a76db6c301978307" providerId="LiveId" clId="{BB93E05D-BE05-4453-8BDD-E5B3B775B63B}" dt="2026-01-08T15:54:13.878" v="4631"/>
        <pc:sldMkLst>
          <pc:docMk/>
          <pc:sldMk cId="971500867" sldId="989"/>
        </pc:sldMkLst>
      </pc:sldChg>
      <pc:sldChg chg="ord">
        <pc:chgData name="luis cleto" userId="a76db6c301978307" providerId="LiveId" clId="{BB93E05D-BE05-4453-8BDD-E5B3B775B63B}" dt="2026-01-08T15:54:13.878" v="4631"/>
        <pc:sldMkLst>
          <pc:docMk/>
          <pc:sldMk cId="1733387491" sldId="991"/>
        </pc:sldMkLst>
      </pc:sldChg>
      <pc:sldChg chg="ord">
        <pc:chgData name="luis cleto" userId="a76db6c301978307" providerId="LiveId" clId="{BB93E05D-BE05-4453-8BDD-E5B3B775B63B}" dt="2026-01-08T15:54:13.878" v="4631"/>
        <pc:sldMkLst>
          <pc:docMk/>
          <pc:sldMk cId="2580054544" sldId="1122"/>
        </pc:sldMkLst>
      </pc:sldChg>
      <pc:sldChg chg="ord">
        <pc:chgData name="luis cleto" userId="a76db6c301978307" providerId="LiveId" clId="{BB93E05D-BE05-4453-8BDD-E5B3B775B63B}" dt="2025-12-14T09:58:34.513" v="90"/>
        <pc:sldMkLst>
          <pc:docMk/>
          <pc:sldMk cId="3179889522" sldId="1310"/>
        </pc:sldMkLst>
      </pc:sldChg>
      <pc:sldChg chg="modSp mod">
        <pc:chgData name="luis cleto" userId="a76db6c301978307" providerId="LiveId" clId="{BB93E05D-BE05-4453-8BDD-E5B3B775B63B}" dt="2025-12-14T19:31:04.115" v="430" actId="1076"/>
        <pc:sldMkLst>
          <pc:docMk/>
          <pc:sldMk cId="3674941326" sldId="1319"/>
        </pc:sldMkLst>
      </pc:sldChg>
      <pc:sldChg chg="modSp mod">
        <pc:chgData name="luis cleto" userId="a76db6c301978307" providerId="LiveId" clId="{BB93E05D-BE05-4453-8BDD-E5B3B775B63B}" dt="2025-12-14T19:32:09.239" v="444" actId="1076"/>
        <pc:sldMkLst>
          <pc:docMk/>
          <pc:sldMk cId="3969590321" sldId="1320"/>
        </pc:sldMkLst>
      </pc:sldChg>
      <pc:sldChg chg="modSp mod">
        <pc:chgData name="luis cleto" userId="a76db6c301978307" providerId="LiveId" clId="{BB93E05D-BE05-4453-8BDD-E5B3B775B63B}" dt="2025-12-14T19:32:54.056" v="459" actId="1076"/>
        <pc:sldMkLst>
          <pc:docMk/>
          <pc:sldMk cId="2031628285" sldId="1321"/>
        </pc:sldMkLst>
      </pc:sldChg>
      <pc:sldChg chg="modSp mod">
        <pc:chgData name="luis cleto" userId="a76db6c301978307" providerId="LiveId" clId="{BB93E05D-BE05-4453-8BDD-E5B3B775B63B}" dt="2025-12-14T19:33:25.426" v="473" actId="1076"/>
        <pc:sldMkLst>
          <pc:docMk/>
          <pc:sldMk cId="2814613421" sldId="1322"/>
        </pc:sldMkLst>
      </pc:sldChg>
      <pc:sldChg chg="modSp mod">
        <pc:chgData name="luis cleto" userId="a76db6c301978307" providerId="LiveId" clId="{BB93E05D-BE05-4453-8BDD-E5B3B775B63B}" dt="2025-12-14T19:33:57.675" v="487" actId="1076"/>
        <pc:sldMkLst>
          <pc:docMk/>
          <pc:sldMk cId="2757178919" sldId="1324"/>
        </pc:sldMkLst>
      </pc:sldChg>
      <pc:sldChg chg="modSp mod">
        <pc:chgData name="luis cleto" userId="a76db6c301978307" providerId="LiveId" clId="{BB93E05D-BE05-4453-8BDD-E5B3B775B63B}" dt="2025-12-14T19:34:29.398" v="501" actId="1076"/>
        <pc:sldMkLst>
          <pc:docMk/>
          <pc:sldMk cId="2649839716" sldId="1325"/>
        </pc:sldMkLst>
      </pc:sldChg>
      <pc:sldChg chg="modSp mod">
        <pc:chgData name="luis cleto" userId="a76db6c301978307" providerId="LiveId" clId="{BB93E05D-BE05-4453-8BDD-E5B3B775B63B}" dt="2025-12-14T19:34:54.487" v="515" actId="1076"/>
        <pc:sldMkLst>
          <pc:docMk/>
          <pc:sldMk cId="1589758439" sldId="1326"/>
        </pc:sldMkLst>
      </pc:sldChg>
      <pc:sldChg chg="add del ord">
        <pc:chgData name="luis cleto" userId="a76db6c301978307" providerId="LiveId" clId="{BB93E05D-BE05-4453-8BDD-E5B3B775B63B}" dt="2026-01-08T15:55:03.954" v="4636"/>
        <pc:sldMkLst>
          <pc:docMk/>
          <pc:sldMk cId="3593867678" sldId="1328"/>
        </pc:sldMkLst>
      </pc:sldChg>
      <pc:sldChg chg="del">
        <pc:chgData name="luis cleto" userId="a76db6c301978307" providerId="LiveId" clId="{BB93E05D-BE05-4453-8BDD-E5B3B775B63B}" dt="2026-01-08T15:52:48.851" v="4629" actId="2696"/>
        <pc:sldMkLst>
          <pc:docMk/>
          <pc:sldMk cId="3005631256" sldId="1399"/>
        </pc:sldMkLst>
      </pc:sldChg>
      <pc:sldChg chg="del">
        <pc:chgData name="luis cleto" userId="a76db6c301978307" providerId="LiveId" clId="{BB93E05D-BE05-4453-8BDD-E5B3B775B63B}" dt="2026-01-08T15:52:45.735" v="4628" actId="2696"/>
        <pc:sldMkLst>
          <pc:docMk/>
          <pc:sldMk cId="4216372739" sldId="1403"/>
        </pc:sldMkLst>
      </pc:sldChg>
      <pc:sldChg chg="ord">
        <pc:chgData name="luis cleto" userId="a76db6c301978307" providerId="LiveId" clId="{BB93E05D-BE05-4453-8BDD-E5B3B775B63B}" dt="2026-01-08T15:54:13.878" v="4631"/>
        <pc:sldMkLst>
          <pc:docMk/>
          <pc:sldMk cId="2592568153" sldId="1404"/>
        </pc:sldMkLst>
      </pc:sldChg>
      <pc:sldChg chg="delSp modSp add mod">
        <pc:chgData name="luis cleto" userId="a76db6c301978307" providerId="LiveId" clId="{BB93E05D-BE05-4453-8BDD-E5B3B775B63B}" dt="2026-01-08T14:48:01.287" v="1963"/>
        <pc:sldMkLst>
          <pc:docMk/>
          <pc:sldMk cId="1563203480" sldId="1436"/>
        </pc:sldMkLst>
        <pc:spChg chg="mod">
          <ac:chgData name="luis cleto" userId="a76db6c301978307" providerId="LiveId" clId="{BB93E05D-BE05-4453-8BDD-E5B3B775B63B}" dt="2026-01-08T14:47:59.405" v="1961" actId="1076"/>
          <ac:spMkLst>
            <pc:docMk/>
            <pc:sldMk cId="1563203480" sldId="1436"/>
            <ac:spMk id="4" creationId="{6E58C02C-6F97-3A15-046C-CA81893D78F6}"/>
          </ac:spMkLst>
        </pc:spChg>
      </pc:sldChg>
      <pc:sldChg chg="ord">
        <pc:chgData name="luis cleto" userId="a76db6c301978307" providerId="LiveId" clId="{BB93E05D-BE05-4453-8BDD-E5B3B775B63B}" dt="2026-01-08T15:54:13.878" v="4631"/>
        <pc:sldMkLst>
          <pc:docMk/>
          <pc:sldMk cId="333748714" sldId="1555"/>
        </pc:sldMkLst>
      </pc:sldChg>
      <pc:sldChg chg="ord">
        <pc:chgData name="luis cleto" userId="a76db6c301978307" providerId="LiveId" clId="{BB93E05D-BE05-4453-8BDD-E5B3B775B63B}" dt="2026-01-08T15:54:13.878" v="4631"/>
        <pc:sldMkLst>
          <pc:docMk/>
          <pc:sldMk cId="775552213" sldId="1556"/>
        </pc:sldMkLst>
      </pc:sldChg>
      <pc:sldChg chg="ord">
        <pc:chgData name="luis cleto" userId="a76db6c301978307" providerId="LiveId" clId="{BB93E05D-BE05-4453-8BDD-E5B3B775B63B}" dt="2026-01-08T15:54:13.878" v="4631"/>
        <pc:sldMkLst>
          <pc:docMk/>
          <pc:sldMk cId="2790323445" sldId="1557"/>
        </pc:sldMkLst>
      </pc:sldChg>
      <pc:sldChg chg="ord">
        <pc:chgData name="luis cleto" userId="a76db6c301978307" providerId="LiveId" clId="{BB93E05D-BE05-4453-8BDD-E5B3B775B63B}" dt="2026-01-08T15:54:13.878" v="4631"/>
        <pc:sldMkLst>
          <pc:docMk/>
          <pc:sldMk cId="3011092198" sldId="1558"/>
        </pc:sldMkLst>
      </pc:sldChg>
      <pc:sldChg chg="ord">
        <pc:chgData name="luis cleto" userId="a76db6c301978307" providerId="LiveId" clId="{BB93E05D-BE05-4453-8BDD-E5B3B775B63B}" dt="2026-01-08T15:54:13.878" v="4631"/>
        <pc:sldMkLst>
          <pc:docMk/>
          <pc:sldMk cId="2073876353" sldId="1559"/>
        </pc:sldMkLst>
      </pc:sldChg>
      <pc:sldChg chg="ord">
        <pc:chgData name="luis cleto" userId="a76db6c301978307" providerId="LiveId" clId="{BB93E05D-BE05-4453-8BDD-E5B3B775B63B}" dt="2026-01-08T15:54:13.878" v="4631"/>
        <pc:sldMkLst>
          <pc:docMk/>
          <pc:sldMk cId="1304766677" sldId="1604"/>
        </pc:sldMkLst>
      </pc:sldChg>
      <pc:sldChg chg="ord">
        <pc:chgData name="luis cleto" userId="a76db6c301978307" providerId="LiveId" clId="{BB93E05D-BE05-4453-8BDD-E5B3B775B63B}" dt="2026-01-08T15:54:13.878" v="4631"/>
        <pc:sldMkLst>
          <pc:docMk/>
          <pc:sldMk cId="3464228707" sldId="1605"/>
        </pc:sldMkLst>
      </pc:sldChg>
      <pc:sldChg chg="ord">
        <pc:chgData name="luis cleto" userId="a76db6c301978307" providerId="LiveId" clId="{BB93E05D-BE05-4453-8BDD-E5B3B775B63B}" dt="2026-01-08T15:54:13.878" v="4631"/>
        <pc:sldMkLst>
          <pc:docMk/>
          <pc:sldMk cId="1489106989" sldId="1606"/>
        </pc:sldMkLst>
      </pc:sldChg>
      <pc:sldChg chg="ord">
        <pc:chgData name="luis cleto" userId="a76db6c301978307" providerId="LiveId" clId="{BB93E05D-BE05-4453-8BDD-E5B3B775B63B}" dt="2026-01-08T15:54:13.878" v="4631"/>
        <pc:sldMkLst>
          <pc:docMk/>
          <pc:sldMk cId="394948225" sldId="1607"/>
        </pc:sldMkLst>
      </pc:sldChg>
      <pc:sldChg chg="ord">
        <pc:chgData name="luis cleto" userId="a76db6c301978307" providerId="LiveId" clId="{BB93E05D-BE05-4453-8BDD-E5B3B775B63B}" dt="2026-01-08T15:54:13.878" v="4631"/>
        <pc:sldMkLst>
          <pc:docMk/>
          <pc:sldMk cId="2161252447" sldId="1608"/>
        </pc:sldMkLst>
      </pc:sldChg>
      <pc:sldChg chg="ord">
        <pc:chgData name="luis cleto" userId="a76db6c301978307" providerId="LiveId" clId="{BB93E05D-BE05-4453-8BDD-E5B3B775B63B}" dt="2026-01-08T15:54:13.878" v="4631"/>
        <pc:sldMkLst>
          <pc:docMk/>
          <pc:sldMk cId="729652939" sldId="1609"/>
        </pc:sldMkLst>
      </pc:sldChg>
      <pc:sldChg chg="ord">
        <pc:chgData name="luis cleto" userId="a76db6c301978307" providerId="LiveId" clId="{BB93E05D-BE05-4453-8BDD-E5B3B775B63B}" dt="2026-01-08T15:54:13.878" v="4631"/>
        <pc:sldMkLst>
          <pc:docMk/>
          <pc:sldMk cId="3202883486" sldId="1610"/>
        </pc:sldMkLst>
      </pc:sldChg>
      <pc:sldChg chg="ord">
        <pc:chgData name="luis cleto" userId="a76db6c301978307" providerId="LiveId" clId="{BB93E05D-BE05-4453-8BDD-E5B3B775B63B}" dt="2026-01-08T15:54:13.878" v="4631"/>
        <pc:sldMkLst>
          <pc:docMk/>
          <pc:sldMk cId="951566614" sldId="1611"/>
        </pc:sldMkLst>
      </pc:sldChg>
      <pc:sldChg chg="ord">
        <pc:chgData name="luis cleto" userId="a76db6c301978307" providerId="LiveId" clId="{BB93E05D-BE05-4453-8BDD-E5B3B775B63B}" dt="2026-01-08T15:54:13.878" v="4631"/>
        <pc:sldMkLst>
          <pc:docMk/>
          <pc:sldMk cId="2600121882" sldId="1612"/>
        </pc:sldMkLst>
      </pc:sldChg>
      <pc:sldChg chg="ord">
        <pc:chgData name="luis cleto" userId="a76db6c301978307" providerId="LiveId" clId="{BB93E05D-BE05-4453-8BDD-E5B3B775B63B}" dt="2026-01-08T15:54:13.878" v="4631"/>
        <pc:sldMkLst>
          <pc:docMk/>
          <pc:sldMk cId="3926846439" sldId="1613"/>
        </pc:sldMkLst>
      </pc:sldChg>
      <pc:sldChg chg="ord">
        <pc:chgData name="luis cleto" userId="a76db6c301978307" providerId="LiveId" clId="{BB93E05D-BE05-4453-8BDD-E5B3B775B63B}" dt="2026-01-08T15:54:13.878" v="4631"/>
        <pc:sldMkLst>
          <pc:docMk/>
          <pc:sldMk cId="390786705" sldId="2757"/>
        </pc:sldMkLst>
      </pc:sldChg>
      <pc:sldChg chg="del">
        <pc:chgData name="luis cleto" userId="a76db6c301978307" providerId="LiveId" clId="{BB93E05D-BE05-4453-8BDD-E5B3B775B63B}" dt="2026-01-08T15:54:31.297" v="4632" actId="2696"/>
        <pc:sldMkLst>
          <pc:docMk/>
          <pc:sldMk cId="303566333" sldId="2901"/>
        </pc:sldMkLst>
      </pc:sldChg>
      <pc:sldChg chg="modSp add mod">
        <pc:chgData name="luis cleto" userId="a76db6c301978307" providerId="LiveId" clId="{BB93E05D-BE05-4453-8BDD-E5B3B775B63B}" dt="2026-01-08T10:03:03.272" v="706" actId="20577"/>
        <pc:sldMkLst>
          <pc:docMk/>
          <pc:sldMk cId="4246454662" sldId="2954"/>
        </pc:sldMkLst>
      </pc:sldChg>
      <pc:sldChg chg="add ord">
        <pc:chgData name="luis cleto" userId="a76db6c301978307" providerId="LiveId" clId="{BB93E05D-BE05-4453-8BDD-E5B3B775B63B}" dt="2025-12-18T20:12:10.137" v="600"/>
        <pc:sldMkLst>
          <pc:docMk/>
          <pc:sldMk cId="2809312734" sldId="2955"/>
        </pc:sldMkLst>
      </pc:sldChg>
      <pc:sldChg chg="add">
        <pc:chgData name="luis cleto" userId="a76db6c301978307" providerId="LiveId" clId="{BB93E05D-BE05-4453-8BDD-E5B3B775B63B}" dt="2025-12-14T09:46:54.664" v="0"/>
        <pc:sldMkLst>
          <pc:docMk/>
          <pc:sldMk cId="2967046958" sldId="2956"/>
        </pc:sldMkLst>
      </pc:sldChg>
      <pc:sldChg chg="add">
        <pc:chgData name="luis cleto" userId="a76db6c301978307" providerId="LiveId" clId="{BB93E05D-BE05-4453-8BDD-E5B3B775B63B}" dt="2025-12-14T09:46:54.664" v="0"/>
        <pc:sldMkLst>
          <pc:docMk/>
          <pc:sldMk cId="4067907361" sldId="3005"/>
        </pc:sldMkLst>
      </pc:sldChg>
      <pc:sldChg chg="add">
        <pc:chgData name="luis cleto" userId="a76db6c301978307" providerId="LiveId" clId="{BB93E05D-BE05-4453-8BDD-E5B3B775B63B}" dt="2025-12-14T09:46:54.664" v="0"/>
        <pc:sldMkLst>
          <pc:docMk/>
          <pc:sldMk cId="738706435" sldId="3006"/>
        </pc:sldMkLst>
      </pc:sldChg>
      <pc:sldChg chg="add">
        <pc:chgData name="luis cleto" userId="a76db6c301978307" providerId="LiveId" clId="{BB93E05D-BE05-4453-8BDD-E5B3B775B63B}" dt="2025-12-14T19:27:17.912" v="356"/>
        <pc:sldMkLst>
          <pc:docMk/>
          <pc:sldMk cId="1905208214" sldId="3030"/>
        </pc:sldMkLst>
      </pc:sldChg>
      <pc:sldChg chg="add">
        <pc:chgData name="luis cleto" userId="a76db6c301978307" providerId="LiveId" clId="{BB93E05D-BE05-4453-8BDD-E5B3B775B63B}" dt="2025-12-14T19:27:17.912" v="356"/>
        <pc:sldMkLst>
          <pc:docMk/>
          <pc:sldMk cId="1190316751" sldId="3031"/>
        </pc:sldMkLst>
      </pc:sldChg>
      <pc:sldChg chg="delSp modSp add mod">
        <pc:chgData name="luis cleto" userId="a76db6c301978307" providerId="LiveId" clId="{BB93E05D-BE05-4453-8BDD-E5B3B775B63B}" dt="2026-01-08T11:10:25.758" v="1663" actId="20577"/>
        <pc:sldMkLst>
          <pc:docMk/>
          <pc:sldMk cId="3045175778" sldId="3088"/>
        </pc:sldMkLst>
        <pc:spChg chg="mod">
          <ac:chgData name="luis cleto" userId="a76db6c301978307" providerId="LiveId" clId="{BB93E05D-BE05-4453-8BDD-E5B3B775B63B}" dt="2026-01-08T11:10:25.758" v="1663" actId="20577"/>
          <ac:spMkLst>
            <pc:docMk/>
            <pc:sldMk cId="3045175778" sldId="3088"/>
            <ac:spMk id="4" creationId="{A3D4219D-83AB-6BA7-4D3B-E62FDDA06431}"/>
          </ac:spMkLst>
        </pc:spChg>
      </pc:sldChg>
      <pc:sldChg chg="modSp add mod">
        <pc:chgData name="luis cleto" userId="a76db6c301978307" providerId="LiveId" clId="{BB93E05D-BE05-4453-8BDD-E5B3B775B63B}" dt="2025-12-14T09:47:09.025" v="2" actId="207"/>
        <pc:sldMkLst>
          <pc:docMk/>
          <pc:sldMk cId="455077725" sldId="3100"/>
        </pc:sldMkLst>
      </pc:sldChg>
      <pc:sldChg chg="modSp add mod">
        <pc:chgData name="luis cleto" userId="a76db6c301978307" providerId="LiveId" clId="{BB93E05D-BE05-4453-8BDD-E5B3B775B63B}" dt="2026-01-08T09:58:44.805" v="608" actId="20577"/>
        <pc:sldMkLst>
          <pc:docMk/>
          <pc:sldMk cId="3764358404" sldId="3101"/>
        </pc:sldMkLst>
        <pc:spChg chg="mod">
          <ac:chgData name="luis cleto" userId="a76db6c301978307" providerId="LiveId" clId="{BB93E05D-BE05-4453-8BDD-E5B3B775B63B}" dt="2026-01-08T09:58:44.805" v="608" actId="20577"/>
          <ac:spMkLst>
            <pc:docMk/>
            <pc:sldMk cId="3764358404" sldId="3101"/>
            <ac:spMk id="4" creationId="{D03525E0-1ED9-FFD7-40BA-4FCF34A11B1B}"/>
          </ac:spMkLst>
        </pc:spChg>
      </pc:sldChg>
      <pc:sldChg chg="add">
        <pc:chgData name="luis cleto" userId="a76db6c301978307" providerId="LiveId" clId="{BB93E05D-BE05-4453-8BDD-E5B3B775B63B}" dt="2025-12-14T09:46:54.664" v="0"/>
        <pc:sldMkLst>
          <pc:docMk/>
          <pc:sldMk cId="92581676" sldId="3106"/>
        </pc:sldMkLst>
      </pc:sldChg>
      <pc:sldChg chg="add">
        <pc:chgData name="luis cleto" userId="a76db6c301978307" providerId="LiveId" clId="{BB93E05D-BE05-4453-8BDD-E5B3B775B63B}" dt="2025-12-14T09:46:54.664" v="0"/>
        <pc:sldMkLst>
          <pc:docMk/>
          <pc:sldMk cId="2765672924" sldId="3151"/>
        </pc:sldMkLst>
      </pc:sldChg>
      <pc:sldChg chg="addSp modSp new del mod">
        <pc:chgData name="luis cleto" userId="a76db6c301978307" providerId="LiveId" clId="{BB93E05D-BE05-4453-8BDD-E5B3B775B63B}" dt="2026-01-08T10:01:35.637" v="609" actId="2696"/>
        <pc:sldMkLst>
          <pc:docMk/>
          <pc:sldMk cId="3111181052" sldId="3152"/>
        </pc:sldMkLst>
      </pc:sldChg>
      <pc:sldChg chg="modSp add del mod">
        <pc:chgData name="luis cleto" userId="a76db6c301978307" providerId="LiveId" clId="{BB93E05D-BE05-4453-8BDD-E5B3B775B63B}" dt="2026-01-08T10:01:35.637" v="609" actId="2696"/>
        <pc:sldMkLst>
          <pc:docMk/>
          <pc:sldMk cId="976904948" sldId="3153"/>
        </pc:sldMkLst>
      </pc:sldChg>
      <pc:sldChg chg="modSp add del mod">
        <pc:chgData name="luis cleto" userId="a76db6c301978307" providerId="LiveId" clId="{BB93E05D-BE05-4453-8BDD-E5B3B775B63B}" dt="2026-01-08T10:01:35.637" v="609" actId="2696"/>
        <pc:sldMkLst>
          <pc:docMk/>
          <pc:sldMk cId="3488810411" sldId="3154"/>
        </pc:sldMkLst>
      </pc:sldChg>
      <pc:sldChg chg="modSp add del mod">
        <pc:chgData name="luis cleto" userId="a76db6c301978307" providerId="LiveId" clId="{BB93E05D-BE05-4453-8BDD-E5B3B775B63B}" dt="2026-01-08T10:01:35.637" v="609" actId="2696"/>
        <pc:sldMkLst>
          <pc:docMk/>
          <pc:sldMk cId="4162791910" sldId="3155"/>
        </pc:sldMkLst>
      </pc:sldChg>
      <pc:sldChg chg="modSp add del mod">
        <pc:chgData name="luis cleto" userId="a76db6c301978307" providerId="LiveId" clId="{BB93E05D-BE05-4453-8BDD-E5B3B775B63B}" dt="2026-01-08T10:01:35.637" v="609" actId="2696"/>
        <pc:sldMkLst>
          <pc:docMk/>
          <pc:sldMk cId="2876891782" sldId="3156"/>
        </pc:sldMkLst>
      </pc:sldChg>
      <pc:sldChg chg="addSp modSp new mod">
        <pc:chgData name="luis cleto" userId="a76db6c301978307" providerId="LiveId" clId="{BB93E05D-BE05-4453-8BDD-E5B3B775B63B}" dt="2025-12-18T20:11:41.228" v="596" actId="21"/>
        <pc:sldMkLst>
          <pc:docMk/>
          <pc:sldMk cId="1194328031" sldId="3157"/>
        </pc:sldMkLst>
        <pc:spChg chg="add mod">
          <ac:chgData name="luis cleto" userId="a76db6c301978307" providerId="LiveId" clId="{BB93E05D-BE05-4453-8BDD-E5B3B775B63B}" dt="2025-12-18T20:11:41.228" v="596" actId="21"/>
          <ac:spMkLst>
            <pc:docMk/>
            <pc:sldMk cId="1194328031" sldId="3157"/>
            <ac:spMk id="3" creationId="{087F0A68-42BE-25B2-6F7C-05D4DE60B276}"/>
          </ac:spMkLst>
        </pc:spChg>
      </pc:sldChg>
      <pc:sldChg chg="modSp add mod">
        <pc:chgData name="luis cleto" userId="a76db6c301978307" providerId="LiveId" clId="{BB93E05D-BE05-4453-8BDD-E5B3B775B63B}" dt="2025-12-18T20:11:48.563" v="597" actId="21"/>
        <pc:sldMkLst>
          <pc:docMk/>
          <pc:sldMk cId="888185849" sldId="3158"/>
        </pc:sldMkLst>
        <pc:spChg chg="mod">
          <ac:chgData name="luis cleto" userId="a76db6c301978307" providerId="LiveId" clId="{BB93E05D-BE05-4453-8BDD-E5B3B775B63B}" dt="2025-12-18T20:11:48.563" v="597" actId="21"/>
          <ac:spMkLst>
            <pc:docMk/>
            <pc:sldMk cId="888185849" sldId="3158"/>
            <ac:spMk id="3" creationId="{25B195A7-178F-54C4-3869-D48B860D96B3}"/>
          </ac:spMkLst>
        </pc:spChg>
      </pc:sldChg>
      <pc:sldChg chg="modSp add mod">
        <pc:chgData name="luis cleto" userId="a76db6c301978307" providerId="LiveId" clId="{BB93E05D-BE05-4453-8BDD-E5B3B775B63B}" dt="2025-12-18T20:11:57.025" v="598" actId="21"/>
        <pc:sldMkLst>
          <pc:docMk/>
          <pc:sldMk cId="3725888745" sldId="3159"/>
        </pc:sldMkLst>
        <pc:spChg chg="mod">
          <ac:chgData name="luis cleto" userId="a76db6c301978307" providerId="LiveId" clId="{BB93E05D-BE05-4453-8BDD-E5B3B775B63B}" dt="2025-12-18T20:11:57.025" v="598" actId="21"/>
          <ac:spMkLst>
            <pc:docMk/>
            <pc:sldMk cId="3725888745" sldId="3159"/>
            <ac:spMk id="3" creationId="{AF6B06BB-886E-4523-9F2F-6EC98D741A47}"/>
          </ac:spMkLst>
        </pc:spChg>
      </pc:sldChg>
      <pc:sldChg chg="modSp add mod">
        <pc:chgData name="luis cleto" userId="a76db6c301978307" providerId="LiveId" clId="{BB93E05D-BE05-4453-8BDD-E5B3B775B63B}" dt="2025-12-14T19:59:22.472" v="593" actId="207"/>
        <pc:sldMkLst>
          <pc:docMk/>
          <pc:sldMk cId="129699322" sldId="3160"/>
        </pc:sldMkLst>
      </pc:sldChg>
      <pc:sldChg chg="ord">
        <pc:chgData name="luis cleto" userId="a76db6c301978307" providerId="LiveId" clId="{BB93E05D-BE05-4453-8BDD-E5B3B775B63B}" dt="2025-12-18T19:36:16.738" v="595"/>
        <pc:sldMkLst>
          <pc:docMk/>
          <pc:sldMk cId="1769579143" sldId="3161"/>
        </pc:sldMkLst>
      </pc:sldChg>
      <pc:sldChg chg="ord">
        <pc:chgData name="luis cleto" userId="a76db6c301978307" providerId="LiveId" clId="{BB93E05D-BE05-4453-8BDD-E5B3B775B63B}" dt="2025-12-18T19:36:16.738" v="595"/>
        <pc:sldMkLst>
          <pc:docMk/>
          <pc:sldMk cId="1646246204" sldId="3162"/>
        </pc:sldMkLst>
      </pc:sldChg>
      <pc:sldChg chg="ord">
        <pc:chgData name="luis cleto" userId="a76db6c301978307" providerId="LiveId" clId="{BB93E05D-BE05-4453-8BDD-E5B3B775B63B}" dt="2025-12-18T19:36:16.738" v="595"/>
        <pc:sldMkLst>
          <pc:docMk/>
          <pc:sldMk cId="1247608255" sldId="3163"/>
        </pc:sldMkLst>
      </pc:sldChg>
      <pc:sldChg chg="ord">
        <pc:chgData name="luis cleto" userId="a76db6c301978307" providerId="LiveId" clId="{BB93E05D-BE05-4453-8BDD-E5B3B775B63B}" dt="2025-12-18T19:36:16.738" v="595"/>
        <pc:sldMkLst>
          <pc:docMk/>
          <pc:sldMk cId="1778370638" sldId="3166"/>
        </pc:sldMkLst>
      </pc:sldChg>
      <pc:sldChg chg="new del">
        <pc:chgData name="luis cleto" userId="a76db6c301978307" providerId="LiveId" clId="{BB93E05D-BE05-4453-8BDD-E5B3B775B63B}" dt="2026-01-08T11:03:19.826" v="1180" actId="2696"/>
        <pc:sldMkLst>
          <pc:docMk/>
          <pc:sldMk cId="2738316985" sldId="3167"/>
        </pc:sldMkLst>
      </pc:sldChg>
      <pc:sldChg chg="addSp modSp new mod">
        <pc:chgData name="luis cleto" userId="a76db6c301978307" providerId="LiveId" clId="{BB93E05D-BE05-4453-8BDD-E5B3B775B63B}" dt="2026-01-08T11:02:03.871" v="1176" actId="20577"/>
        <pc:sldMkLst>
          <pc:docMk/>
          <pc:sldMk cId="1347332343" sldId="3168"/>
        </pc:sldMkLst>
        <pc:spChg chg="add mod">
          <ac:chgData name="luis cleto" userId="a76db6c301978307" providerId="LiveId" clId="{BB93E05D-BE05-4453-8BDD-E5B3B775B63B}" dt="2026-01-08T11:02:03.871" v="1176" actId="20577"/>
          <ac:spMkLst>
            <pc:docMk/>
            <pc:sldMk cId="1347332343" sldId="3168"/>
            <ac:spMk id="3" creationId="{6622A6A1-7E3B-1292-3325-17CF45FDC85F}"/>
          </ac:spMkLst>
        </pc:spChg>
      </pc:sldChg>
      <pc:sldChg chg="modSp add mod">
        <pc:chgData name="luis cleto" userId="a76db6c301978307" providerId="LiveId" clId="{BB93E05D-BE05-4453-8BDD-E5B3B775B63B}" dt="2026-01-08T11:01:35.907" v="1175" actId="20577"/>
        <pc:sldMkLst>
          <pc:docMk/>
          <pc:sldMk cId="3253574068" sldId="3169"/>
        </pc:sldMkLst>
        <pc:spChg chg="mod">
          <ac:chgData name="luis cleto" userId="a76db6c301978307" providerId="LiveId" clId="{BB93E05D-BE05-4453-8BDD-E5B3B775B63B}" dt="2026-01-08T11:01:35.907" v="1175" actId="20577"/>
          <ac:spMkLst>
            <pc:docMk/>
            <pc:sldMk cId="3253574068" sldId="3169"/>
            <ac:spMk id="3" creationId="{D22F023C-489E-7A14-8093-255769DCFC37}"/>
          </ac:spMkLst>
        </pc:spChg>
      </pc:sldChg>
      <pc:sldChg chg="modSp add mod">
        <pc:chgData name="luis cleto" userId="a76db6c301978307" providerId="LiveId" clId="{BB93E05D-BE05-4453-8BDD-E5B3B775B63B}" dt="2026-01-08T11:02:50.144" v="1179" actId="20577"/>
        <pc:sldMkLst>
          <pc:docMk/>
          <pc:sldMk cId="1460448561" sldId="3170"/>
        </pc:sldMkLst>
        <pc:spChg chg="mod">
          <ac:chgData name="luis cleto" userId="a76db6c301978307" providerId="LiveId" clId="{BB93E05D-BE05-4453-8BDD-E5B3B775B63B}" dt="2026-01-08T11:02:50.144" v="1179" actId="20577"/>
          <ac:spMkLst>
            <pc:docMk/>
            <pc:sldMk cId="1460448561" sldId="3170"/>
            <ac:spMk id="3" creationId="{BEC3C499-16FD-6011-358E-50045CDBC0E7}"/>
          </ac:spMkLst>
        </pc:spChg>
      </pc:sldChg>
      <pc:sldChg chg="addSp modSp new mod">
        <pc:chgData name="luis cleto" userId="a76db6c301978307" providerId="LiveId" clId="{BB93E05D-BE05-4453-8BDD-E5B3B775B63B}" dt="2026-01-08T11:11:41.865" v="1716" actId="1076"/>
        <pc:sldMkLst>
          <pc:docMk/>
          <pc:sldMk cId="2508355523" sldId="3171"/>
        </pc:sldMkLst>
        <pc:spChg chg="add mod">
          <ac:chgData name="luis cleto" userId="a76db6c301978307" providerId="LiveId" clId="{BB93E05D-BE05-4453-8BDD-E5B3B775B63B}" dt="2026-01-08T11:11:41.865" v="1716" actId="1076"/>
          <ac:spMkLst>
            <pc:docMk/>
            <pc:sldMk cId="2508355523" sldId="3171"/>
            <ac:spMk id="3" creationId="{805483FA-EEA4-38A2-2748-95DBA6CDF0DC}"/>
          </ac:spMkLst>
        </pc:spChg>
      </pc:sldChg>
      <pc:sldChg chg="modSp add mod">
        <pc:chgData name="luis cleto" userId="a76db6c301978307" providerId="LiveId" clId="{BB93E05D-BE05-4453-8BDD-E5B3B775B63B}" dt="2026-01-08T11:14:10.240" v="1881" actId="1076"/>
        <pc:sldMkLst>
          <pc:docMk/>
          <pc:sldMk cId="2642947198" sldId="3172"/>
        </pc:sldMkLst>
        <pc:spChg chg="mod">
          <ac:chgData name="luis cleto" userId="a76db6c301978307" providerId="LiveId" clId="{BB93E05D-BE05-4453-8BDD-E5B3B775B63B}" dt="2026-01-08T11:14:10.240" v="1881" actId="1076"/>
          <ac:spMkLst>
            <pc:docMk/>
            <pc:sldMk cId="2642947198" sldId="3172"/>
            <ac:spMk id="3" creationId="{A058DF5A-70CE-C24D-20D0-8D7F61C4756F}"/>
          </ac:spMkLst>
        </pc:spChg>
      </pc:sldChg>
      <pc:sldChg chg="modSp add mod">
        <pc:chgData name="luis cleto" userId="a76db6c301978307" providerId="LiveId" clId="{BB93E05D-BE05-4453-8BDD-E5B3B775B63B}" dt="2026-01-08T14:48:53.116" v="1993" actId="1076"/>
        <pc:sldMkLst>
          <pc:docMk/>
          <pc:sldMk cId="860069990" sldId="3173"/>
        </pc:sldMkLst>
        <pc:spChg chg="mod">
          <ac:chgData name="luis cleto" userId="a76db6c301978307" providerId="LiveId" clId="{BB93E05D-BE05-4453-8BDD-E5B3B775B63B}" dt="2026-01-08T14:48:53.116" v="1993" actId="1076"/>
          <ac:spMkLst>
            <pc:docMk/>
            <pc:sldMk cId="860069990" sldId="3173"/>
            <ac:spMk id="4" creationId="{07BFA811-B384-41E7-AC71-74DDED5A79ED}"/>
          </ac:spMkLst>
        </pc:spChg>
      </pc:sldChg>
      <pc:sldChg chg="modSp add mod">
        <pc:chgData name="luis cleto" userId="a76db6c301978307" providerId="LiveId" clId="{BB93E05D-BE05-4453-8BDD-E5B3B775B63B}" dt="2026-01-08T15:49:04.597" v="4597" actId="207"/>
        <pc:sldMkLst>
          <pc:docMk/>
          <pc:sldMk cId="1691896727" sldId="3174"/>
        </pc:sldMkLst>
        <pc:spChg chg="mod">
          <ac:chgData name="luis cleto" userId="a76db6c301978307" providerId="LiveId" clId="{BB93E05D-BE05-4453-8BDD-E5B3B775B63B}" dt="2026-01-08T15:49:04.597" v="4597" actId="207"/>
          <ac:spMkLst>
            <pc:docMk/>
            <pc:sldMk cId="1691896727" sldId="3174"/>
            <ac:spMk id="3" creationId="{F4A4C536-8E6A-1D26-59A6-C1EAD9C29066}"/>
          </ac:spMkLst>
        </pc:spChg>
        <pc:spChg chg="mod">
          <ac:chgData name="luis cleto" userId="a76db6c301978307" providerId="LiveId" clId="{BB93E05D-BE05-4453-8BDD-E5B3B775B63B}" dt="2026-01-08T14:56:05.328" v="2337" actId="1076"/>
          <ac:spMkLst>
            <pc:docMk/>
            <pc:sldMk cId="1691896727" sldId="3174"/>
            <ac:spMk id="7" creationId="{71CA4A44-A3E0-A0FD-4479-3C684B7CD476}"/>
          </ac:spMkLst>
        </pc:spChg>
      </pc:sldChg>
      <pc:sldChg chg="modSp add mod">
        <pc:chgData name="luis cleto" userId="a76db6c301978307" providerId="LiveId" clId="{BB93E05D-BE05-4453-8BDD-E5B3B775B63B}" dt="2026-01-08T15:21:00.425" v="2643" actId="20577"/>
        <pc:sldMkLst>
          <pc:docMk/>
          <pc:sldMk cId="2645542567" sldId="3175"/>
        </pc:sldMkLst>
        <pc:spChg chg="mod">
          <ac:chgData name="luis cleto" userId="a76db6c301978307" providerId="LiveId" clId="{BB93E05D-BE05-4453-8BDD-E5B3B775B63B}" dt="2026-01-08T15:21:00.425" v="2643" actId="20577"/>
          <ac:spMkLst>
            <pc:docMk/>
            <pc:sldMk cId="2645542567" sldId="3175"/>
            <ac:spMk id="3" creationId="{739E718C-00A1-BF62-A5B8-CBE9EE6E1F52}"/>
          </ac:spMkLst>
        </pc:spChg>
      </pc:sldChg>
      <pc:sldChg chg="modSp add mod">
        <pc:chgData name="luis cleto" userId="a76db6c301978307" providerId="LiveId" clId="{BB93E05D-BE05-4453-8BDD-E5B3B775B63B}" dt="2026-01-08T15:49:50.126" v="4618" actId="1076"/>
        <pc:sldMkLst>
          <pc:docMk/>
          <pc:sldMk cId="1834728862" sldId="3176"/>
        </pc:sldMkLst>
        <pc:spChg chg="mod">
          <ac:chgData name="luis cleto" userId="a76db6c301978307" providerId="LiveId" clId="{BB93E05D-BE05-4453-8BDD-E5B3B775B63B}" dt="2026-01-08T15:49:50.126" v="4618" actId="1076"/>
          <ac:spMkLst>
            <pc:docMk/>
            <pc:sldMk cId="1834728862" sldId="3176"/>
            <ac:spMk id="4" creationId="{FF7C3B26-4979-2C03-B748-429E5371190D}"/>
          </ac:spMkLst>
        </pc:spChg>
      </pc:sldChg>
      <pc:sldChg chg="modSp add mod">
        <pc:chgData name="luis cleto" userId="a76db6c301978307" providerId="LiveId" clId="{BB93E05D-BE05-4453-8BDD-E5B3B775B63B}" dt="2026-01-08T15:24:21.451" v="2704" actId="255"/>
        <pc:sldMkLst>
          <pc:docMk/>
          <pc:sldMk cId="1281135406" sldId="3177"/>
        </pc:sldMkLst>
        <pc:spChg chg="mod">
          <ac:chgData name="luis cleto" userId="a76db6c301978307" providerId="LiveId" clId="{BB93E05D-BE05-4453-8BDD-E5B3B775B63B}" dt="2026-01-08T15:24:21.451" v="2704" actId="255"/>
          <ac:spMkLst>
            <pc:docMk/>
            <pc:sldMk cId="1281135406" sldId="3177"/>
            <ac:spMk id="3" creationId="{61DC3493-FE67-1EBB-5DA7-31F493B0C2A3}"/>
          </ac:spMkLst>
        </pc:spChg>
      </pc:sldChg>
      <pc:sldChg chg="add del">
        <pc:chgData name="luis cleto" userId="a76db6c301978307" providerId="LiveId" clId="{BB93E05D-BE05-4453-8BDD-E5B3B775B63B}" dt="2026-01-08T15:19:44.385" v="2638" actId="2696"/>
        <pc:sldMkLst>
          <pc:docMk/>
          <pc:sldMk cId="2722946408" sldId="3177"/>
        </pc:sldMkLst>
      </pc:sldChg>
      <pc:sldChg chg="modSp add mod">
        <pc:chgData name="luis cleto" userId="a76db6c301978307" providerId="LiveId" clId="{BB93E05D-BE05-4453-8BDD-E5B3B775B63B}" dt="2026-01-08T15:48:43.398" v="4596" actId="255"/>
        <pc:sldMkLst>
          <pc:docMk/>
          <pc:sldMk cId="1232783846" sldId="3178"/>
        </pc:sldMkLst>
        <pc:spChg chg="mod">
          <ac:chgData name="luis cleto" userId="a76db6c301978307" providerId="LiveId" clId="{BB93E05D-BE05-4453-8BDD-E5B3B775B63B}" dt="2026-01-08T15:48:43.398" v="4596" actId="255"/>
          <ac:spMkLst>
            <pc:docMk/>
            <pc:sldMk cId="1232783846" sldId="3178"/>
            <ac:spMk id="3" creationId="{65B6FBD4-07E9-8B43-5FC7-C4A240958472}"/>
          </ac:spMkLst>
        </pc:spChg>
      </pc:sldChg>
      <pc:sldChg chg="modSp add mod">
        <pc:chgData name="luis cleto" userId="a76db6c301978307" providerId="LiveId" clId="{BB93E05D-BE05-4453-8BDD-E5B3B775B63B}" dt="2026-01-08T15:48:28.433" v="4594" actId="255"/>
        <pc:sldMkLst>
          <pc:docMk/>
          <pc:sldMk cId="2361676973" sldId="3179"/>
        </pc:sldMkLst>
        <pc:spChg chg="mod">
          <ac:chgData name="luis cleto" userId="a76db6c301978307" providerId="LiveId" clId="{BB93E05D-BE05-4453-8BDD-E5B3B775B63B}" dt="2026-01-08T15:48:28.433" v="4594" actId="255"/>
          <ac:spMkLst>
            <pc:docMk/>
            <pc:sldMk cId="2361676973" sldId="3179"/>
            <ac:spMk id="3" creationId="{D3FBE1D7-AF8C-6BC6-1663-10B371A70881}"/>
          </ac:spMkLst>
        </pc:spChg>
      </pc:sldChg>
      <pc:sldChg chg="addSp delSp modSp new mod setBg">
        <pc:chgData name="luis cleto" userId="a76db6c301978307" providerId="LiveId" clId="{BB93E05D-BE05-4453-8BDD-E5B3B775B63B}" dt="2026-01-09T21:28:00.812" v="4692" actId="207"/>
        <pc:sldMkLst>
          <pc:docMk/>
          <pc:sldMk cId="280030715" sldId="3180"/>
        </pc:sldMkLst>
        <pc:spChg chg="add mod">
          <ac:chgData name="luis cleto" userId="a76db6c301978307" providerId="LiveId" clId="{BB93E05D-BE05-4453-8BDD-E5B3B775B63B}" dt="2026-01-09T21:28:00.812" v="4692" actId="207"/>
          <ac:spMkLst>
            <pc:docMk/>
            <pc:sldMk cId="280030715" sldId="3180"/>
            <ac:spMk id="5" creationId="{305EAE5A-B8BD-3CD7-12E7-7FF36B24A087}"/>
          </ac:spMkLst>
        </pc:spChg>
        <pc:spChg chg="add">
          <ac:chgData name="luis cleto" userId="a76db6c301978307" providerId="LiveId" clId="{BB93E05D-BE05-4453-8BDD-E5B3B775B63B}" dt="2026-01-09T21:27:26.349" v="4667" actId="26606"/>
          <ac:spMkLst>
            <pc:docMk/>
            <pc:sldMk cId="280030715" sldId="3180"/>
            <ac:spMk id="15" creationId="{6875A510-99DD-46D8-AE1A-CB86DEDF7632}"/>
          </ac:spMkLst>
        </pc:spChg>
        <pc:spChg chg="add">
          <ac:chgData name="luis cleto" userId="a76db6c301978307" providerId="LiveId" clId="{BB93E05D-BE05-4453-8BDD-E5B3B775B63B}" dt="2026-01-09T21:27:26.349" v="4667" actId="26606"/>
          <ac:spMkLst>
            <pc:docMk/>
            <pc:sldMk cId="280030715" sldId="3180"/>
            <ac:spMk id="17" creationId="{04F131D2-B440-43CE-9FA2-4FE490C6F38B}"/>
          </ac:spMkLst>
        </pc:spChg>
        <pc:picChg chg="add mod ord">
          <ac:chgData name="luis cleto" userId="a76db6c301978307" providerId="LiveId" clId="{BB93E05D-BE05-4453-8BDD-E5B3B775B63B}" dt="2026-01-09T21:27:26.349" v="4667" actId="26606"/>
          <ac:picMkLst>
            <pc:docMk/>
            <pc:sldMk cId="280030715" sldId="3180"/>
            <ac:picMk id="2" creationId="{1695D59F-C94D-7DE7-A0A3-B223390246A5}"/>
          </ac:picMkLst>
        </pc:picChg>
        <pc:picChg chg="add mod ord">
          <ac:chgData name="luis cleto" userId="a76db6c301978307" providerId="LiveId" clId="{BB93E05D-BE05-4453-8BDD-E5B3B775B63B}" dt="2026-01-09T21:27:26.349" v="4667" actId="26606"/>
          <ac:picMkLst>
            <pc:docMk/>
            <pc:sldMk cId="280030715" sldId="3180"/>
            <ac:picMk id="3" creationId="{8012D490-0446-439A-23AA-33984E42EF25}"/>
          </ac:picMkLst>
        </pc:picChg>
      </pc:sldChg>
      <pc:sldChg chg="addSp modSp new mod">
        <pc:chgData name="luis cleto" userId="a76db6c301978307" providerId="LiveId" clId="{BB93E05D-BE05-4453-8BDD-E5B3B775B63B}" dt="2026-01-09T21:26:45.323" v="4666" actId="1076"/>
        <pc:sldMkLst>
          <pc:docMk/>
          <pc:sldMk cId="1468861487" sldId="3186"/>
        </pc:sldMkLst>
        <pc:spChg chg="add mod">
          <ac:chgData name="luis cleto" userId="a76db6c301978307" providerId="LiveId" clId="{BB93E05D-BE05-4453-8BDD-E5B3B775B63B}" dt="2026-01-09T21:26:45.323" v="4666" actId="1076"/>
          <ac:spMkLst>
            <pc:docMk/>
            <pc:sldMk cId="1468861487" sldId="3186"/>
            <ac:spMk id="7" creationId="{A074171C-9488-F466-06E7-7AB18883260B}"/>
          </ac:spMkLst>
        </pc:spChg>
        <pc:picChg chg="add mod">
          <ac:chgData name="luis cleto" userId="a76db6c301978307" providerId="LiveId" clId="{BB93E05D-BE05-4453-8BDD-E5B3B775B63B}" dt="2026-01-09T21:25:16.103" v="4639" actId="1076"/>
          <ac:picMkLst>
            <pc:docMk/>
            <pc:sldMk cId="1468861487" sldId="3186"/>
            <ac:picMk id="3" creationId="{A273FD99-F3E6-D91B-6490-D690B6B8CC72}"/>
          </ac:picMkLst>
        </pc:picChg>
        <pc:picChg chg="add mod">
          <ac:chgData name="luis cleto" userId="a76db6c301978307" providerId="LiveId" clId="{BB93E05D-BE05-4453-8BDD-E5B3B775B63B}" dt="2026-01-09T21:25:34.834" v="4641" actId="1076"/>
          <ac:picMkLst>
            <pc:docMk/>
            <pc:sldMk cId="1468861487" sldId="3186"/>
            <ac:picMk id="5" creationId="{DB103755-D10F-5F7B-DE23-2A3816D1FE87}"/>
          </ac:picMkLst>
        </pc:picChg>
      </pc:sldChg>
    </pc:docChg>
  </pc:docChgLst>
  <pc:docChgLst>
    <pc:chgData name="luis cleto" userId="a76db6c301978307" providerId="LiveId" clId="{77A9CF22-C8A1-495C-8FD3-F314C32AB210}"/>
    <pc:docChg chg="custSel addSld delSld modSld">
      <pc:chgData name="luis cleto" userId="a76db6c301978307" providerId="LiveId" clId="{77A9CF22-C8A1-495C-8FD3-F314C32AB210}" dt="2025-12-16T21:38:39.681" v="750" actId="2696"/>
      <pc:docMkLst>
        <pc:docMk/>
      </pc:docMkLst>
      <pc:sldChg chg="modSp mod">
        <pc:chgData name="luis cleto" userId="a76db6c301978307" providerId="LiveId" clId="{77A9CF22-C8A1-495C-8FD3-F314C32AB210}" dt="2025-12-16T21:38:16.596" v="748" actId="20577"/>
        <pc:sldMkLst>
          <pc:docMk/>
          <pc:sldMk cId="1769579143" sldId="3161"/>
        </pc:sldMkLst>
        <pc:spChg chg="mod">
          <ac:chgData name="luis cleto" userId="a76db6c301978307" providerId="LiveId" clId="{77A9CF22-C8A1-495C-8FD3-F314C32AB210}" dt="2025-12-16T21:38:16.596" v="748" actId="20577"/>
          <ac:spMkLst>
            <pc:docMk/>
            <pc:sldMk cId="1769579143" sldId="3161"/>
            <ac:spMk id="5" creationId="{3E0CFE4F-3B20-824B-BA1B-AFE7A5C4594A}"/>
          </ac:spMkLst>
        </pc:spChg>
      </pc:sldChg>
      <pc:sldChg chg="modSp mod">
        <pc:chgData name="luis cleto" userId="a76db6c301978307" providerId="LiveId" clId="{77A9CF22-C8A1-495C-8FD3-F314C32AB210}" dt="2025-12-16T21:37:44.590" v="745" actId="20577"/>
        <pc:sldMkLst>
          <pc:docMk/>
          <pc:sldMk cId="1646246204" sldId="3162"/>
        </pc:sldMkLst>
        <pc:spChg chg="mod">
          <ac:chgData name="luis cleto" userId="a76db6c301978307" providerId="LiveId" clId="{77A9CF22-C8A1-495C-8FD3-F314C32AB210}" dt="2025-12-16T21:07:20.865" v="6" actId="255"/>
          <ac:spMkLst>
            <pc:docMk/>
            <pc:sldMk cId="1646246204" sldId="3162"/>
            <ac:spMk id="5" creationId="{18F7D423-F421-48B0-B215-947729FDE6B8}"/>
          </ac:spMkLst>
        </pc:spChg>
        <pc:spChg chg="mod">
          <ac:chgData name="luis cleto" userId="a76db6c301978307" providerId="LiveId" clId="{77A9CF22-C8A1-495C-8FD3-F314C32AB210}" dt="2025-12-16T21:37:44.590" v="745" actId="20577"/>
          <ac:spMkLst>
            <pc:docMk/>
            <pc:sldMk cId="1646246204" sldId="3162"/>
            <ac:spMk id="7" creationId="{3845C818-3594-5AA3-26F6-FF767A4EEB9A}"/>
          </ac:spMkLst>
        </pc:spChg>
      </pc:sldChg>
      <pc:sldChg chg="addSp modSp mod">
        <pc:chgData name="luis cleto" userId="a76db6c301978307" providerId="LiveId" clId="{77A9CF22-C8A1-495C-8FD3-F314C32AB210}" dt="2025-12-16T21:30:32.775" v="568" actId="1076"/>
        <pc:sldMkLst>
          <pc:docMk/>
          <pc:sldMk cId="1247608255" sldId="3163"/>
        </pc:sldMkLst>
        <pc:spChg chg="mod">
          <ac:chgData name="luis cleto" userId="a76db6c301978307" providerId="LiveId" clId="{77A9CF22-C8A1-495C-8FD3-F314C32AB210}" dt="2025-12-16T21:30:32.775" v="568" actId="1076"/>
          <ac:spMkLst>
            <pc:docMk/>
            <pc:sldMk cId="1247608255" sldId="3163"/>
            <ac:spMk id="3" creationId="{304675F9-AE2C-0C15-1A58-D1B72215D744}"/>
          </ac:spMkLst>
        </pc:spChg>
        <pc:spChg chg="add mod">
          <ac:chgData name="luis cleto" userId="a76db6c301978307" providerId="LiveId" clId="{77A9CF22-C8A1-495C-8FD3-F314C32AB210}" dt="2025-12-16T21:24:00.340" v="387" actId="1076"/>
          <ac:spMkLst>
            <pc:docMk/>
            <pc:sldMk cId="1247608255" sldId="3163"/>
            <ac:spMk id="4" creationId="{DAA4D440-8A91-0EE3-98CB-C9DC5948F791}"/>
          </ac:spMkLst>
        </pc:spChg>
      </pc:sldChg>
      <pc:sldChg chg="modSp add mod">
        <pc:chgData name="luis cleto" userId="a76db6c301978307" providerId="LiveId" clId="{77A9CF22-C8A1-495C-8FD3-F314C32AB210}" dt="2025-12-16T21:37:10.652" v="743" actId="21"/>
        <pc:sldMkLst>
          <pc:docMk/>
          <pc:sldMk cId="1778370638" sldId="3166"/>
        </pc:sldMkLst>
        <pc:spChg chg="mod">
          <ac:chgData name="luis cleto" userId="a76db6c301978307" providerId="LiveId" clId="{77A9CF22-C8A1-495C-8FD3-F314C32AB210}" dt="2025-12-16T21:37:10.652" v="743" actId="21"/>
          <ac:spMkLst>
            <pc:docMk/>
            <pc:sldMk cId="1778370638" sldId="3166"/>
            <ac:spMk id="3" creationId="{1BC33BAA-133E-3A42-52B8-4AAF2DCC715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58A2A-A5D4-4575-9532-49BCCC8C3C80}"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323A1F2C-4FA8-4D49-BD99-31F941232DA9}">
      <dgm:prSet custT="1"/>
      <dgm:spPr/>
      <dgm:t>
        <a:bodyPr/>
        <a:lstStyle/>
        <a:p>
          <a:r>
            <a:rPr lang="en-US" sz="2000" dirty="0"/>
            <a:t>Submit</a:t>
          </a:r>
        </a:p>
      </dgm:t>
    </dgm:pt>
    <dgm:pt modelId="{895F6D95-38C8-42F0-9E7A-3B77021C2A91}" type="parTrans" cxnId="{8CE6070C-A931-46BB-8C45-3426ACE916E1}">
      <dgm:prSet/>
      <dgm:spPr/>
      <dgm:t>
        <a:bodyPr/>
        <a:lstStyle/>
        <a:p>
          <a:endParaRPr lang="en-US"/>
        </a:p>
      </dgm:t>
    </dgm:pt>
    <dgm:pt modelId="{010EF3F2-BD23-4081-A881-192EB034520C}" type="sibTrans" cxnId="{8CE6070C-A931-46BB-8C45-3426ACE916E1}">
      <dgm:prSet/>
      <dgm:spPr/>
      <dgm:t>
        <a:bodyPr/>
        <a:lstStyle/>
        <a:p>
          <a:endParaRPr lang="en-US"/>
        </a:p>
      </dgm:t>
    </dgm:pt>
    <dgm:pt modelId="{9BA6BF62-F91D-4305-8A06-13B09916D1B5}">
      <dgm:prSet custT="1"/>
      <dgm:spPr/>
      <dgm:t>
        <a:bodyPr/>
        <a:lstStyle/>
        <a:p>
          <a:r>
            <a:rPr lang="en-US" sz="2400" dirty="0"/>
            <a:t>Submit questions or comments to itssimple2023@gmail.com</a:t>
          </a:r>
        </a:p>
      </dgm:t>
    </dgm:pt>
    <dgm:pt modelId="{90C154AF-656C-43AB-8008-EC59FDE4B528}" type="parTrans" cxnId="{10FAFD99-7D27-4554-8C85-D797522FDB5E}">
      <dgm:prSet/>
      <dgm:spPr/>
      <dgm:t>
        <a:bodyPr/>
        <a:lstStyle/>
        <a:p>
          <a:endParaRPr lang="en-US"/>
        </a:p>
      </dgm:t>
    </dgm:pt>
    <dgm:pt modelId="{9DC755BB-2458-4B64-BC0C-D0022228EC6B}" type="sibTrans" cxnId="{10FAFD99-7D27-4554-8C85-D797522FDB5E}">
      <dgm:prSet/>
      <dgm:spPr/>
      <dgm:t>
        <a:bodyPr/>
        <a:lstStyle/>
        <a:p>
          <a:endParaRPr lang="en-US"/>
        </a:p>
      </dgm:t>
    </dgm:pt>
    <dgm:pt modelId="{C16016D0-64C7-4094-9084-8AF7D00955C6}">
      <dgm:prSet custT="1"/>
      <dgm:spPr/>
      <dgm:t>
        <a:bodyPr/>
        <a:lstStyle/>
        <a:p>
          <a:r>
            <a:rPr lang="en-US" sz="2400"/>
            <a:t>Read</a:t>
          </a:r>
        </a:p>
      </dgm:t>
    </dgm:pt>
    <dgm:pt modelId="{B6551541-295B-416C-A1B0-B8DBA6BA5742}" type="parTrans" cxnId="{DE5BD2CA-5A51-4829-8B5A-2A486F3E5A8E}">
      <dgm:prSet/>
      <dgm:spPr/>
      <dgm:t>
        <a:bodyPr/>
        <a:lstStyle/>
        <a:p>
          <a:endParaRPr lang="en-US"/>
        </a:p>
      </dgm:t>
    </dgm:pt>
    <dgm:pt modelId="{D0739EC3-712D-44B0-B1C3-CD6A9972153B}" type="sibTrans" cxnId="{DE5BD2CA-5A51-4829-8B5A-2A486F3E5A8E}">
      <dgm:prSet/>
      <dgm:spPr/>
      <dgm:t>
        <a:bodyPr/>
        <a:lstStyle/>
        <a:p>
          <a:endParaRPr lang="en-US"/>
        </a:p>
      </dgm:t>
    </dgm:pt>
    <dgm:pt modelId="{5564E2A1-9B89-4476-BD5A-AF32A2712685}">
      <dgm:prSet custT="1"/>
      <dgm:spPr/>
      <dgm:t>
        <a:bodyPr/>
        <a:lstStyle/>
        <a:p>
          <a:r>
            <a:rPr lang="en-US" sz="2400" dirty="0"/>
            <a:t>Simple manual session 18 stress and trauma  </a:t>
          </a:r>
        </a:p>
      </dgm:t>
    </dgm:pt>
    <dgm:pt modelId="{41AE59E9-9A13-44BB-9C13-D1E4C07A2C03}" type="parTrans" cxnId="{FC7CDCA9-DB11-4043-99EA-B59EE33D570D}">
      <dgm:prSet/>
      <dgm:spPr/>
      <dgm:t>
        <a:bodyPr/>
        <a:lstStyle/>
        <a:p>
          <a:endParaRPr lang="en-US"/>
        </a:p>
      </dgm:t>
    </dgm:pt>
    <dgm:pt modelId="{BE814FDB-4F55-44B8-8F98-5D12249733F7}" type="sibTrans" cxnId="{FC7CDCA9-DB11-4043-99EA-B59EE33D570D}">
      <dgm:prSet/>
      <dgm:spPr/>
      <dgm:t>
        <a:bodyPr/>
        <a:lstStyle/>
        <a:p>
          <a:endParaRPr lang="en-US"/>
        </a:p>
      </dgm:t>
    </dgm:pt>
    <dgm:pt modelId="{3AA34BBF-2903-476E-AD2A-0969625EDA5F}">
      <dgm:prSet custT="1"/>
      <dgm:spPr/>
      <dgm:t>
        <a:bodyPr/>
        <a:lstStyle/>
        <a:p>
          <a:r>
            <a:rPr lang="en-US" sz="2400" dirty="0"/>
            <a:t>Do</a:t>
          </a:r>
        </a:p>
      </dgm:t>
    </dgm:pt>
    <dgm:pt modelId="{D0CD1D09-5245-412B-AC21-B50DBF386878}" type="parTrans" cxnId="{36917FA4-126C-4212-BAA9-184FD5B3019D}">
      <dgm:prSet/>
      <dgm:spPr/>
      <dgm:t>
        <a:bodyPr/>
        <a:lstStyle/>
        <a:p>
          <a:endParaRPr lang="en-US"/>
        </a:p>
      </dgm:t>
    </dgm:pt>
    <dgm:pt modelId="{A9E8D874-3C8D-467A-AB94-1EDC18A89154}" type="sibTrans" cxnId="{36917FA4-126C-4212-BAA9-184FD5B3019D}">
      <dgm:prSet/>
      <dgm:spPr/>
      <dgm:t>
        <a:bodyPr/>
        <a:lstStyle/>
        <a:p>
          <a:endParaRPr lang="en-US"/>
        </a:p>
      </dgm:t>
    </dgm:pt>
    <dgm:pt modelId="{0BF12067-6BCD-4C0D-82E0-67B3ABA77EC1}">
      <dgm:prSet custT="1"/>
      <dgm:spPr/>
      <dgm:t>
        <a:bodyPr/>
        <a:lstStyle/>
        <a:p>
          <a:r>
            <a:rPr lang="en-US" sz="2400" dirty="0"/>
            <a:t>Do at least 2 rational mind remediations in the next week</a:t>
          </a:r>
        </a:p>
      </dgm:t>
    </dgm:pt>
    <dgm:pt modelId="{7DC521E9-1E6E-411C-A3A7-CC13B51DE0D6}" type="parTrans" cxnId="{287485E8-ACA2-4CA2-93D9-0463A6D73E49}">
      <dgm:prSet/>
      <dgm:spPr/>
      <dgm:t>
        <a:bodyPr/>
        <a:lstStyle/>
        <a:p>
          <a:endParaRPr lang="en-US"/>
        </a:p>
      </dgm:t>
    </dgm:pt>
    <dgm:pt modelId="{BECB1266-7E38-435A-B95E-4DB4CE628787}" type="sibTrans" cxnId="{287485E8-ACA2-4CA2-93D9-0463A6D73E49}">
      <dgm:prSet/>
      <dgm:spPr/>
      <dgm:t>
        <a:bodyPr/>
        <a:lstStyle/>
        <a:p>
          <a:endParaRPr lang="en-US"/>
        </a:p>
      </dgm:t>
    </dgm:pt>
    <dgm:pt modelId="{AD233B06-5ACC-4CDB-9345-C55D433192A2}">
      <dgm:prSet custT="1"/>
      <dgm:spPr/>
      <dgm:t>
        <a:bodyPr/>
        <a:lstStyle/>
        <a:p>
          <a:r>
            <a:rPr lang="en-US" sz="2400" dirty="0"/>
            <a:t>Continue</a:t>
          </a:r>
        </a:p>
      </dgm:t>
    </dgm:pt>
    <dgm:pt modelId="{42D40BA3-0E20-41C3-96E8-C73977FB5CD9}" type="parTrans" cxnId="{19B6EEC5-00E1-4C9E-9A1C-C6ACA4E983C6}">
      <dgm:prSet/>
      <dgm:spPr/>
      <dgm:t>
        <a:bodyPr/>
        <a:lstStyle/>
        <a:p>
          <a:endParaRPr lang="en-US"/>
        </a:p>
      </dgm:t>
    </dgm:pt>
    <dgm:pt modelId="{089F0C16-867D-4C41-BB94-1D233457D7FC}" type="sibTrans" cxnId="{19B6EEC5-00E1-4C9E-9A1C-C6ACA4E983C6}">
      <dgm:prSet/>
      <dgm:spPr/>
      <dgm:t>
        <a:bodyPr/>
        <a:lstStyle/>
        <a:p>
          <a:endParaRPr lang="en-US"/>
        </a:p>
      </dgm:t>
    </dgm:pt>
    <dgm:pt modelId="{D26BD7EF-4CF9-4406-A42C-940AD361785C}">
      <dgm:prSet custT="1"/>
      <dgm:spPr/>
      <dgm:t>
        <a:bodyPr/>
        <a:lstStyle/>
        <a:p>
          <a:r>
            <a:rPr lang="en-US" sz="2400"/>
            <a:t>Continue reviewing and practicing  crisis plans, diary cards and chain analysis. </a:t>
          </a:r>
        </a:p>
      </dgm:t>
    </dgm:pt>
    <dgm:pt modelId="{670E6110-28D7-4E15-86ED-4E124709F992}" type="parTrans" cxnId="{ADFA95C0-AB02-4956-80D7-2AE919EA1B4C}">
      <dgm:prSet/>
      <dgm:spPr/>
      <dgm:t>
        <a:bodyPr/>
        <a:lstStyle/>
        <a:p>
          <a:endParaRPr lang="en-US"/>
        </a:p>
      </dgm:t>
    </dgm:pt>
    <dgm:pt modelId="{732F9DCA-A035-4EB3-86EC-20202C14E76E}" type="sibTrans" cxnId="{ADFA95C0-AB02-4956-80D7-2AE919EA1B4C}">
      <dgm:prSet/>
      <dgm:spPr/>
      <dgm:t>
        <a:bodyPr/>
        <a:lstStyle/>
        <a:p>
          <a:endParaRPr lang="en-US"/>
        </a:p>
      </dgm:t>
    </dgm:pt>
    <dgm:pt modelId="{357A4321-0A29-4E75-833F-26D6F8583E2C}">
      <dgm:prSet custT="1"/>
      <dgm:spPr/>
      <dgm:t>
        <a:bodyPr/>
        <a:lstStyle/>
        <a:p>
          <a:r>
            <a:rPr lang="en-US" sz="2400" dirty="0"/>
            <a:t>Continue</a:t>
          </a:r>
        </a:p>
      </dgm:t>
    </dgm:pt>
    <dgm:pt modelId="{3608E780-8829-4AD3-8225-555661B50646}" type="parTrans" cxnId="{F07B9DD7-C95E-4783-A388-1306C12E6EF6}">
      <dgm:prSet/>
      <dgm:spPr/>
      <dgm:t>
        <a:bodyPr/>
        <a:lstStyle/>
        <a:p>
          <a:endParaRPr lang="en-US"/>
        </a:p>
      </dgm:t>
    </dgm:pt>
    <dgm:pt modelId="{E99B1376-5100-4904-A431-6C7ACDFD84F7}" type="sibTrans" cxnId="{F07B9DD7-C95E-4783-A388-1306C12E6EF6}">
      <dgm:prSet/>
      <dgm:spPr/>
      <dgm:t>
        <a:bodyPr/>
        <a:lstStyle/>
        <a:p>
          <a:endParaRPr lang="en-US"/>
        </a:p>
      </dgm:t>
    </dgm:pt>
    <dgm:pt modelId="{8C8D2375-A2AB-47B5-8611-35336E208C1D}">
      <dgm:prSet custT="1"/>
      <dgm:spPr/>
      <dgm:t>
        <a:bodyPr/>
        <a:lstStyle/>
        <a:p>
          <a:r>
            <a:rPr lang="en-US" sz="2400" dirty="0"/>
            <a:t>Continue tracking and practicing all the skills you’ve learned</a:t>
          </a:r>
        </a:p>
      </dgm:t>
    </dgm:pt>
    <dgm:pt modelId="{526B1F32-69EC-4250-B593-D2CF8AE15772}" type="parTrans" cxnId="{60883D53-6E99-4A97-B89B-A81BB4DBE776}">
      <dgm:prSet/>
      <dgm:spPr/>
      <dgm:t>
        <a:bodyPr/>
        <a:lstStyle/>
        <a:p>
          <a:endParaRPr lang="en-US"/>
        </a:p>
      </dgm:t>
    </dgm:pt>
    <dgm:pt modelId="{6E6AAB76-6BE5-4EFA-B08E-65BFE509FA58}" type="sibTrans" cxnId="{60883D53-6E99-4A97-B89B-A81BB4DBE776}">
      <dgm:prSet/>
      <dgm:spPr/>
      <dgm:t>
        <a:bodyPr/>
        <a:lstStyle/>
        <a:p>
          <a:endParaRPr lang="en-US"/>
        </a:p>
      </dgm:t>
    </dgm:pt>
    <dgm:pt modelId="{08320F03-7BC1-4BD6-8302-1C6FEAADB1CB}">
      <dgm:prSet custT="1"/>
      <dgm:spPr/>
      <dgm:t>
        <a:bodyPr/>
        <a:lstStyle/>
        <a:p>
          <a:r>
            <a:rPr lang="en-US" sz="2400" dirty="0"/>
            <a:t>Review</a:t>
          </a:r>
        </a:p>
      </dgm:t>
    </dgm:pt>
    <dgm:pt modelId="{09D9F80D-3C17-41CE-ACAD-EEC404E05D59}" type="parTrans" cxnId="{965AC96A-9FAF-4BC6-9B0E-F12EED1A6BB0}">
      <dgm:prSet/>
      <dgm:spPr/>
      <dgm:t>
        <a:bodyPr/>
        <a:lstStyle/>
        <a:p>
          <a:endParaRPr lang="en-CA"/>
        </a:p>
      </dgm:t>
    </dgm:pt>
    <dgm:pt modelId="{C6A37C9C-FE1E-46AB-8DAB-F2BCE8823D0D}" type="sibTrans" cxnId="{965AC96A-9FAF-4BC6-9B0E-F12EED1A6BB0}">
      <dgm:prSet/>
      <dgm:spPr/>
      <dgm:t>
        <a:bodyPr/>
        <a:lstStyle/>
        <a:p>
          <a:endParaRPr lang="en-CA"/>
        </a:p>
      </dgm:t>
    </dgm:pt>
    <dgm:pt modelId="{07FF29D9-6DB8-4A2D-A5EC-46414F7EA33C}">
      <dgm:prSet custT="1"/>
      <dgm:spPr/>
      <dgm:t>
        <a:bodyPr/>
        <a:lstStyle/>
        <a:p>
          <a:r>
            <a:rPr lang="en-US" sz="2400" dirty="0"/>
            <a:t>the homework habits checklist each week. If there’s an item that you haven’t checked on the list, consider setting a goal to do it</a:t>
          </a:r>
          <a:endParaRPr lang="en-CA" sz="2400" dirty="0"/>
        </a:p>
      </dgm:t>
    </dgm:pt>
    <dgm:pt modelId="{8FAFCF8B-56EA-4A60-88E9-6E8B4155CB5D}" type="parTrans" cxnId="{95A79B9E-F66C-450E-82C6-866620D29A09}">
      <dgm:prSet/>
      <dgm:spPr/>
      <dgm:t>
        <a:bodyPr/>
        <a:lstStyle/>
        <a:p>
          <a:endParaRPr lang="en-CA"/>
        </a:p>
      </dgm:t>
    </dgm:pt>
    <dgm:pt modelId="{6322BB61-E317-4AB7-91C4-63BC64552AE6}" type="sibTrans" cxnId="{95A79B9E-F66C-450E-82C6-866620D29A09}">
      <dgm:prSet/>
      <dgm:spPr/>
      <dgm:t>
        <a:bodyPr/>
        <a:lstStyle/>
        <a:p>
          <a:endParaRPr lang="en-CA"/>
        </a:p>
      </dgm:t>
    </dgm:pt>
    <dgm:pt modelId="{4DF63B89-2710-4360-844A-A594976831CD}" type="pres">
      <dgm:prSet presAssocID="{FA458A2A-A5D4-4575-9532-49BCCC8C3C80}" presName="Name0" presStyleCnt="0">
        <dgm:presLayoutVars>
          <dgm:dir/>
          <dgm:animLvl val="lvl"/>
          <dgm:resizeHandles val="exact"/>
        </dgm:presLayoutVars>
      </dgm:prSet>
      <dgm:spPr/>
    </dgm:pt>
    <dgm:pt modelId="{CBF41DA5-0845-42AD-A0C1-39322D82663A}" type="pres">
      <dgm:prSet presAssocID="{323A1F2C-4FA8-4D49-BD99-31F941232DA9}" presName="linNode" presStyleCnt="0"/>
      <dgm:spPr/>
    </dgm:pt>
    <dgm:pt modelId="{72BA3BE8-1B4D-47B7-AAEA-CA5C143841A2}" type="pres">
      <dgm:prSet presAssocID="{323A1F2C-4FA8-4D49-BD99-31F941232DA9}" presName="parentText" presStyleLbl="alignNode1" presStyleIdx="0" presStyleCnt="6">
        <dgm:presLayoutVars>
          <dgm:chMax val="1"/>
          <dgm:bulletEnabled/>
        </dgm:presLayoutVars>
      </dgm:prSet>
      <dgm:spPr/>
    </dgm:pt>
    <dgm:pt modelId="{46D483CC-A4FD-4C9E-936A-00C39CF9920D}" type="pres">
      <dgm:prSet presAssocID="{323A1F2C-4FA8-4D49-BD99-31F941232DA9}" presName="descendantText" presStyleLbl="alignAccFollowNode1" presStyleIdx="0" presStyleCnt="6">
        <dgm:presLayoutVars>
          <dgm:bulletEnabled/>
        </dgm:presLayoutVars>
      </dgm:prSet>
      <dgm:spPr/>
    </dgm:pt>
    <dgm:pt modelId="{110D71A3-4943-43FC-B4F9-48B97D2CE97D}" type="pres">
      <dgm:prSet presAssocID="{010EF3F2-BD23-4081-A881-192EB034520C}" presName="sp" presStyleCnt="0"/>
      <dgm:spPr/>
    </dgm:pt>
    <dgm:pt modelId="{FB4F49B6-12AD-4581-9486-270511B659F6}" type="pres">
      <dgm:prSet presAssocID="{C16016D0-64C7-4094-9084-8AF7D00955C6}" presName="linNode" presStyleCnt="0"/>
      <dgm:spPr/>
    </dgm:pt>
    <dgm:pt modelId="{B4B02451-E4D6-4164-B5A3-940D9234808F}" type="pres">
      <dgm:prSet presAssocID="{C16016D0-64C7-4094-9084-8AF7D00955C6}" presName="parentText" presStyleLbl="alignNode1" presStyleIdx="1" presStyleCnt="6">
        <dgm:presLayoutVars>
          <dgm:chMax val="1"/>
          <dgm:bulletEnabled/>
        </dgm:presLayoutVars>
      </dgm:prSet>
      <dgm:spPr/>
    </dgm:pt>
    <dgm:pt modelId="{7A8A3DBA-B2D5-4323-8CC6-6DC8D9A773E2}" type="pres">
      <dgm:prSet presAssocID="{C16016D0-64C7-4094-9084-8AF7D00955C6}" presName="descendantText" presStyleLbl="alignAccFollowNode1" presStyleIdx="1" presStyleCnt="6">
        <dgm:presLayoutVars>
          <dgm:bulletEnabled/>
        </dgm:presLayoutVars>
      </dgm:prSet>
      <dgm:spPr/>
    </dgm:pt>
    <dgm:pt modelId="{93A24431-214A-4A86-BE51-59FB3AC637CC}" type="pres">
      <dgm:prSet presAssocID="{D0739EC3-712D-44B0-B1C3-CD6A9972153B}" presName="sp" presStyleCnt="0"/>
      <dgm:spPr/>
    </dgm:pt>
    <dgm:pt modelId="{C1F90435-BCE0-468E-82FE-CA7E1B6B3FAA}" type="pres">
      <dgm:prSet presAssocID="{3AA34BBF-2903-476E-AD2A-0969625EDA5F}" presName="linNode" presStyleCnt="0"/>
      <dgm:spPr/>
    </dgm:pt>
    <dgm:pt modelId="{F12418FE-78BE-47C0-8A2C-DF99D7E88021}" type="pres">
      <dgm:prSet presAssocID="{3AA34BBF-2903-476E-AD2A-0969625EDA5F}" presName="parentText" presStyleLbl="alignNode1" presStyleIdx="2" presStyleCnt="6" custLinFactNeighborX="-603">
        <dgm:presLayoutVars>
          <dgm:chMax val="1"/>
          <dgm:bulletEnabled/>
        </dgm:presLayoutVars>
      </dgm:prSet>
      <dgm:spPr/>
    </dgm:pt>
    <dgm:pt modelId="{BC863AC1-3D34-4E39-A0D8-A249B4B23115}" type="pres">
      <dgm:prSet presAssocID="{3AA34BBF-2903-476E-AD2A-0969625EDA5F}" presName="descendantText" presStyleLbl="alignAccFollowNode1" presStyleIdx="2" presStyleCnt="6">
        <dgm:presLayoutVars>
          <dgm:bulletEnabled/>
        </dgm:presLayoutVars>
      </dgm:prSet>
      <dgm:spPr/>
    </dgm:pt>
    <dgm:pt modelId="{F8F128C2-2091-4C99-8ABB-49BEB9E4FBC2}" type="pres">
      <dgm:prSet presAssocID="{A9E8D874-3C8D-467A-AB94-1EDC18A89154}" presName="sp" presStyleCnt="0"/>
      <dgm:spPr/>
    </dgm:pt>
    <dgm:pt modelId="{D14555D5-46F8-4FFB-B01E-A977D34A6802}" type="pres">
      <dgm:prSet presAssocID="{AD233B06-5ACC-4CDB-9345-C55D433192A2}" presName="linNode" presStyleCnt="0"/>
      <dgm:spPr/>
    </dgm:pt>
    <dgm:pt modelId="{254CC0DE-1D4C-4AE4-92C4-C9BFA0781CB6}" type="pres">
      <dgm:prSet presAssocID="{AD233B06-5ACC-4CDB-9345-C55D433192A2}" presName="parentText" presStyleLbl="alignNode1" presStyleIdx="3" presStyleCnt="6">
        <dgm:presLayoutVars>
          <dgm:chMax val="1"/>
          <dgm:bulletEnabled/>
        </dgm:presLayoutVars>
      </dgm:prSet>
      <dgm:spPr/>
    </dgm:pt>
    <dgm:pt modelId="{6EAEB33A-6006-402D-A371-72E36315A4A0}" type="pres">
      <dgm:prSet presAssocID="{AD233B06-5ACC-4CDB-9345-C55D433192A2}" presName="descendantText" presStyleLbl="alignAccFollowNode1" presStyleIdx="3" presStyleCnt="6">
        <dgm:presLayoutVars>
          <dgm:bulletEnabled/>
        </dgm:presLayoutVars>
      </dgm:prSet>
      <dgm:spPr/>
    </dgm:pt>
    <dgm:pt modelId="{984CB694-5AE3-41AC-9EE0-1BC621F525BF}" type="pres">
      <dgm:prSet presAssocID="{089F0C16-867D-4C41-BB94-1D233457D7FC}" presName="sp" presStyleCnt="0"/>
      <dgm:spPr/>
    </dgm:pt>
    <dgm:pt modelId="{9285D40B-F442-4D85-9963-63D3AE3C0726}" type="pres">
      <dgm:prSet presAssocID="{357A4321-0A29-4E75-833F-26D6F8583E2C}" presName="linNode" presStyleCnt="0"/>
      <dgm:spPr/>
    </dgm:pt>
    <dgm:pt modelId="{BA4AD081-44A5-45AA-B4A7-B471DBB2F2C5}" type="pres">
      <dgm:prSet presAssocID="{357A4321-0A29-4E75-833F-26D6F8583E2C}" presName="parentText" presStyleLbl="alignNode1" presStyleIdx="4" presStyleCnt="6">
        <dgm:presLayoutVars>
          <dgm:chMax val="1"/>
          <dgm:bulletEnabled/>
        </dgm:presLayoutVars>
      </dgm:prSet>
      <dgm:spPr/>
    </dgm:pt>
    <dgm:pt modelId="{1CCDA50E-3852-4D0B-8C95-572F74D06157}" type="pres">
      <dgm:prSet presAssocID="{357A4321-0A29-4E75-833F-26D6F8583E2C}" presName="descendantText" presStyleLbl="alignAccFollowNode1" presStyleIdx="4" presStyleCnt="6">
        <dgm:presLayoutVars>
          <dgm:bulletEnabled/>
        </dgm:presLayoutVars>
      </dgm:prSet>
      <dgm:spPr/>
    </dgm:pt>
    <dgm:pt modelId="{7DDBCC74-5DDD-445B-813D-8F6A057BC588}" type="pres">
      <dgm:prSet presAssocID="{E99B1376-5100-4904-A431-6C7ACDFD84F7}" presName="sp" presStyleCnt="0"/>
      <dgm:spPr/>
    </dgm:pt>
    <dgm:pt modelId="{EF09C2C5-38B9-4C96-8CD6-B98D588BE211}" type="pres">
      <dgm:prSet presAssocID="{08320F03-7BC1-4BD6-8302-1C6FEAADB1CB}" presName="linNode" presStyleCnt="0"/>
      <dgm:spPr/>
    </dgm:pt>
    <dgm:pt modelId="{2E1002B1-F678-4BDC-96DF-CB5DF562884E}" type="pres">
      <dgm:prSet presAssocID="{08320F03-7BC1-4BD6-8302-1C6FEAADB1CB}" presName="parentText" presStyleLbl="alignNode1" presStyleIdx="5" presStyleCnt="6">
        <dgm:presLayoutVars>
          <dgm:chMax val="1"/>
          <dgm:bulletEnabled/>
        </dgm:presLayoutVars>
      </dgm:prSet>
      <dgm:spPr/>
    </dgm:pt>
    <dgm:pt modelId="{4193303A-1648-4A45-A604-46152BBFCA16}" type="pres">
      <dgm:prSet presAssocID="{08320F03-7BC1-4BD6-8302-1C6FEAADB1CB}" presName="descendantText" presStyleLbl="alignAccFollowNode1" presStyleIdx="5" presStyleCnt="6">
        <dgm:presLayoutVars>
          <dgm:bulletEnabled/>
        </dgm:presLayoutVars>
      </dgm:prSet>
      <dgm:spPr/>
    </dgm:pt>
  </dgm:ptLst>
  <dgm:cxnLst>
    <dgm:cxn modelId="{8CE6070C-A931-46BB-8C45-3426ACE916E1}" srcId="{FA458A2A-A5D4-4575-9532-49BCCC8C3C80}" destId="{323A1F2C-4FA8-4D49-BD99-31F941232DA9}" srcOrd="0" destOrd="0" parTransId="{895F6D95-38C8-42F0-9E7A-3B77021C2A91}" sibTransId="{010EF3F2-BD23-4081-A881-192EB034520C}"/>
    <dgm:cxn modelId="{DCAE030E-66DC-4C52-BC4C-9E3E666299F2}" type="presOf" srcId="{07FF29D9-6DB8-4A2D-A5EC-46414F7EA33C}" destId="{4193303A-1648-4A45-A604-46152BBFCA16}" srcOrd="0" destOrd="0" presId="urn:microsoft.com/office/officeart/2016/7/layout/VerticalSolidActionList"/>
    <dgm:cxn modelId="{2F63B416-5EC0-4584-84F0-B78F852F1595}" type="presOf" srcId="{3AA34BBF-2903-476E-AD2A-0969625EDA5F}" destId="{F12418FE-78BE-47C0-8A2C-DF99D7E88021}" srcOrd="0" destOrd="0" presId="urn:microsoft.com/office/officeart/2016/7/layout/VerticalSolidActionList"/>
    <dgm:cxn modelId="{F224BE5B-4830-4E6C-9DD6-BD581E963471}" type="presOf" srcId="{5564E2A1-9B89-4476-BD5A-AF32A2712685}" destId="{7A8A3DBA-B2D5-4323-8CC6-6DC8D9A773E2}" srcOrd="0" destOrd="0" presId="urn:microsoft.com/office/officeart/2016/7/layout/VerticalSolidActionList"/>
    <dgm:cxn modelId="{4CE98645-AD23-4A12-B991-F453E11EA38F}" type="presOf" srcId="{08320F03-7BC1-4BD6-8302-1C6FEAADB1CB}" destId="{2E1002B1-F678-4BDC-96DF-CB5DF562884E}" srcOrd="0" destOrd="0" presId="urn:microsoft.com/office/officeart/2016/7/layout/VerticalSolidActionList"/>
    <dgm:cxn modelId="{965AC96A-9FAF-4BC6-9B0E-F12EED1A6BB0}" srcId="{FA458A2A-A5D4-4575-9532-49BCCC8C3C80}" destId="{08320F03-7BC1-4BD6-8302-1C6FEAADB1CB}" srcOrd="5" destOrd="0" parTransId="{09D9F80D-3C17-41CE-ACAD-EEC404E05D59}" sibTransId="{C6A37C9C-FE1E-46AB-8DAB-F2BCE8823D0D}"/>
    <dgm:cxn modelId="{584E424D-BA77-44F5-9349-E71926A5A64D}" type="presOf" srcId="{AD233B06-5ACC-4CDB-9345-C55D433192A2}" destId="{254CC0DE-1D4C-4AE4-92C4-C9BFA0781CB6}" srcOrd="0" destOrd="0" presId="urn:microsoft.com/office/officeart/2016/7/layout/VerticalSolidActionList"/>
    <dgm:cxn modelId="{5324B84D-A32E-4EB5-98B9-4B066476EFD6}" type="presOf" srcId="{9BA6BF62-F91D-4305-8A06-13B09916D1B5}" destId="{46D483CC-A4FD-4C9E-936A-00C39CF9920D}" srcOrd="0" destOrd="0" presId="urn:microsoft.com/office/officeart/2016/7/layout/VerticalSolidActionList"/>
    <dgm:cxn modelId="{60883D53-6E99-4A97-B89B-A81BB4DBE776}" srcId="{357A4321-0A29-4E75-833F-26D6F8583E2C}" destId="{8C8D2375-A2AB-47B5-8611-35336E208C1D}" srcOrd="0" destOrd="0" parTransId="{526B1F32-69EC-4250-B593-D2CF8AE15772}" sibTransId="{6E6AAB76-6BE5-4EFA-B08E-65BFE509FA58}"/>
    <dgm:cxn modelId="{B57DCD78-F4EE-43BE-8B7D-834130867D3D}" type="presOf" srcId="{C16016D0-64C7-4094-9084-8AF7D00955C6}" destId="{B4B02451-E4D6-4164-B5A3-940D9234808F}" srcOrd="0" destOrd="0" presId="urn:microsoft.com/office/officeart/2016/7/layout/VerticalSolidActionList"/>
    <dgm:cxn modelId="{AD6A437C-B6A2-4214-AD94-2DD733AC2A78}" type="presOf" srcId="{D26BD7EF-4CF9-4406-A42C-940AD361785C}" destId="{6EAEB33A-6006-402D-A371-72E36315A4A0}" srcOrd="0" destOrd="0" presId="urn:microsoft.com/office/officeart/2016/7/layout/VerticalSolidActionList"/>
    <dgm:cxn modelId="{10FAFD99-7D27-4554-8C85-D797522FDB5E}" srcId="{323A1F2C-4FA8-4D49-BD99-31F941232DA9}" destId="{9BA6BF62-F91D-4305-8A06-13B09916D1B5}" srcOrd="0" destOrd="0" parTransId="{90C154AF-656C-43AB-8008-EC59FDE4B528}" sibTransId="{9DC755BB-2458-4B64-BC0C-D0022228EC6B}"/>
    <dgm:cxn modelId="{95A79B9E-F66C-450E-82C6-866620D29A09}" srcId="{08320F03-7BC1-4BD6-8302-1C6FEAADB1CB}" destId="{07FF29D9-6DB8-4A2D-A5EC-46414F7EA33C}" srcOrd="0" destOrd="0" parTransId="{8FAFCF8B-56EA-4A60-88E9-6E8B4155CB5D}" sibTransId="{6322BB61-E317-4AB7-91C4-63BC64552AE6}"/>
    <dgm:cxn modelId="{EBA454A1-A49C-47F2-BDE0-C6D96E46938C}" type="presOf" srcId="{0BF12067-6BCD-4C0D-82E0-67B3ABA77EC1}" destId="{BC863AC1-3D34-4E39-A0D8-A249B4B23115}" srcOrd="0" destOrd="0" presId="urn:microsoft.com/office/officeart/2016/7/layout/VerticalSolidActionList"/>
    <dgm:cxn modelId="{36917FA4-126C-4212-BAA9-184FD5B3019D}" srcId="{FA458A2A-A5D4-4575-9532-49BCCC8C3C80}" destId="{3AA34BBF-2903-476E-AD2A-0969625EDA5F}" srcOrd="2" destOrd="0" parTransId="{D0CD1D09-5245-412B-AC21-B50DBF386878}" sibTransId="{A9E8D874-3C8D-467A-AB94-1EDC18A89154}"/>
    <dgm:cxn modelId="{FC7CDCA9-DB11-4043-99EA-B59EE33D570D}" srcId="{C16016D0-64C7-4094-9084-8AF7D00955C6}" destId="{5564E2A1-9B89-4476-BD5A-AF32A2712685}" srcOrd="0" destOrd="0" parTransId="{41AE59E9-9A13-44BB-9C13-D1E4C07A2C03}" sibTransId="{BE814FDB-4F55-44B8-8F98-5D12249733F7}"/>
    <dgm:cxn modelId="{F7D8C4AF-3C83-4235-9124-165D5319A77F}" type="presOf" srcId="{FA458A2A-A5D4-4575-9532-49BCCC8C3C80}" destId="{4DF63B89-2710-4360-844A-A594976831CD}" srcOrd="0" destOrd="0" presId="urn:microsoft.com/office/officeart/2016/7/layout/VerticalSolidActionList"/>
    <dgm:cxn modelId="{ADFA95C0-AB02-4956-80D7-2AE919EA1B4C}" srcId="{AD233B06-5ACC-4CDB-9345-C55D433192A2}" destId="{D26BD7EF-4CF9-4406-A42C-940AD361785C}" srcOrd="0" destOrd="0" parTransId="{670E6110-28D7-4E15-86ED-4E124709F992}" sibTransId="{732F9DCA-A035-4EB3-86EC-20202C14E76E}"/>
    <dgm:cxn modelId="{C8CFB0C5-AB8B-49AE-9BAA-217C01B24788}" type="presOf" srcId="{323A1F2C-4FA8-4D49-BD99-31F941232DA9}" destId="{72BA3BE8-1B4D-47B7-AAEA-CA5C143841A2}" srcOrd="0" destOrd="0" presId="urn:microsoft.com/office/officeart/2016/7/layout/VerticalSolidActionList"/>
    <dgm:cxn modelId="{19B6EEC5-00E1-4C9E-9A1C-C6ACA4E983C6}" srcId="{FA458A2A-A5D4-4575-9532-49BCCC8C3C80}" destId="{AD233B06-5ACC-4CDB-9345-C55D433192A2}" srcOrd="3" destOrd="0" parTransId="{42D40BA3-0E20-41C3-96E8-C73977FB5CD9}" sibTransId="{089F0C16-867D-4C41-BB94-1D233457D7FC}"/>
    <dgm:cxn modelId="{DE5BD2CA-5A51-4829-8B5A-2A486F3E5A8E}" srcId="{FA458A2A-A5D4-4575-9532-49BCCC8C3C80}" destId="{C16016D0-64C7-4094-9084-8AF7D00955C6}" srcOrd="1" destOrd="0" parTransId="{B6551541-295B-416C-A1B0-B8DBA6BA5742}" sibTransId="{D0739EC3-712D-44B0-B1C3-CD6A9972153B}"/>
    <dgm:cxn modelId="{215E60CF-3B2F-4090-AA0A-44BE9516E59B}" type="presOf" srcId="{8C8D2375-A2AB-47B5-8611-35336E208C1D}" destId="{1CCDA50E-3852-4D0B-8C95-572F74D06157}" srcOrd="0" destOrd="0" presId="urn:microsoft.com/office/officeart/2016/7/layout/VerticalSolidActionList"/>
    <dgm:cxn modelId="{F07B9DD7-C95E-4783-A388-1306C12E6EF6}" srcId="{FA458A2A-A5D4-4575-9532-49BCCC8C3C80}" destId="{357A4321-0A29-4E75-833F-26D6F8583E2C}" srcOrd="4" destOrd="0" parTransId="{3608E780-8829-4AD3-8225-555661B50646}" sibTransId="{E99B1376-5100-4904-A431-6C7ACDFD84F7}"/>
    <dgm:cxn modelId="{287485E8-ACA2-4CA2-93D9-0463A6D73E49}" srcId="{3AA34BBF-2903-476E-AD2A-0969625EDA5F}" destId="{0BF12067-6BCD-4C0D-82E0-67B3ABA77EC1}" srcOrd="0" destOrd="0" parTransId="{7DC521E9-1E6E-411C-A3A7-CC13B51DE0D6}" sibTransId="{BECB1266-7E38-435A-B95E-4DB4CE628787}"/>
    <dgm:cxn modelId="{26EF30F7-D832-41D4-B060-46302AF26216}" type="presOf" srcId="{357A4321-0A29-4E75-833F-26D6F8583E2C}" destId="{BA4AD081-44A5-45AA-B4A7-B471DBB2F2C5}" srcOrd="0" destOrd="0" presId="urn:microsoft.com/office/officeart/2016/7/layout/VerticalSolidActionList"/>
    <dgm:cxn modelId="{ECDF5BA8-964E-4264-B19A-EDA778287F1E}" type="presParOf" srcId="{4DF63B89-2710-4360-844A-A594976831CD}" destId="{CBF41DA5-0845-42AD-A0C1-39322D82663A}" srcOrd="0" destOrd="0" presId="urn:microsoft.com/office/officeart/2016/7/layout/VerticalSolidActionList"/>
    <dgm:cxn modelId="{B388815C-C7A9-49E8-AD60-BAF88E52F131}" type="presParOf" srcId="{CBF41DA5-0845-42AD-A0C1-39322D82663A}" destId="{72BA3BE8-1B4D-47B7-AAEA-CA5C143841A2}" srcOrd="0" destOrd="0" presId="urn:microsoft.com/office/officeart/2016/7/layout/VerticalSolidActionList"/>
    <dgm:cxn modelId="{120D7EF5-29C1-4916-8D25-70CE4DB99E01}" type="presParOf" srcId="{CBF41DA5-0845-42AD-A0C1-39322D82663A}" destId="{46D483CC-A4FD-4C9E-936A-00C39CF9920D}" srcOrd="1" destOrd="0" presId="urn:microsoft.com/office/officeart/2016/7/layout/VerticalSolidActionList"/>
    <dgm:cxn modelId="{6C99D976-A058-434D-B12E-4830B78979CB}" type="presParOf" srcId="{4DF63B89-2710-4360-844A-A594976831CD}" destId="{110D71A3-4943-43FC-B4F9-48B97D2CE97D}" srcOrd="1" destOrd="0" presId="urn:microsoft.com/office/officeart/2016/7/layout/VerticalSolidActionList"/>
    <dgm:cxn modelId="{E4C5DDF4-E848-4301-BAF7-D51260D5E2F6}" type="presParOf" srcId="{4DF63B89-2710-4360-844A-A594976831CD}" destId="{FB4F49B6-12AD-4581-9486-270511B659F6}" srcOrd="2" destOrd="0" presId="urn:microsoft.com/office/officeart/2016/7/layout/VerticalSolidActionList"/>
    <dgm:cxn modelId="{1026DB37-0C95-4F1E-8A35-3D09C4C8E9D2}" type="presParOf" srcId="{FB4F49B6-12AD-4581-9486-270511B659F6}" destId="{B4B02451-E4D6-4164-B5A3-940D9234808F}" srcOrd="0" destOrd="0" presId="urn:microsoft.com/office/officeart/2016/7/layout/VerticalSolidActionList"/>
    <dgm:cxn modelId="{A2131AE2-22C2-49D6-9B0D-B3A69EF08293}" type="presParOf" srcId="{FB4F49B6-12AD-4581-9486-270511B659F6}" destId="{7A8A3DBA-B2D5-4323-8CC6-6DC8D9A773E2}" srcOrd="1" destOrd="0" presId="urn:microsoft.com/office/officeart/2016/7/layout/VerticalSolidActionList"/>
    <dgm:cxn modelId="{42F717D1-E0C5-4462-8AEC-9573BC88D940}" type="presParOf" srcId="{4DF63B89-2710-4360-844A-A594976831CD}" destId="{93A24431-214A-4A86-BE51-59FB3AC637CC}" srcOrd="3" destOrd="0" presId="urn:microsoft.com/office/officeart/2016/7/layout/VerticalSolidActionList"/>
    <dgm:cxn modelId="{696D6E47-4FBC-42C7-8EBB-E286AAAF1ABE}" type="presParOf" srcId="{4DF63B89-2710-4360-844A-A594976831CD}" destId="{C1F90435-BCE0-468E-82FE-CA7E1B6B3FAA}" srcOrd="4" destOrd="0" presId="urn:microsoft.com/office/officeart/2016/7/layout/VerticalSolidActionList"/>
    <dgm:cxn modelId="{B1C70DEA-A558-4B9C-B73A-D100C01CE1B2}" type="presParOf" srcId="{C1F90435-BCE0-468E-82FE-CA7E1B6B3FAA}" destId="{F12418FE-78BE-47C0-8A2C-DF99D7E88021}" srcOrd="0" destOrd="0" presId="urn:microsoft.com/office/officeart/2016/7/layout/VerticalSolidActionList"/>
    <dgm:cxn modelId="{051BF6E1-07C6-4C9C-87D6-E2839D4086B0}" type="presParOf" srcId="{C1F90435-BCE0-468E-82FE-CA7E1B6B3FAA}" destId="{BC863AC1-3D34-4E39-A0D8-A249B4B23115}" srcOrd="1" destOrd="0" presId="urn:microsoft.com/office/officeart/2016/7/layout/VerticalSolidActionList"/>
    <dgm:cxn modelId="{FC1D33AE-4A50-4244-BF88-ABCAAA614C94}" type="presParOf" srcId="{4DF63B89-2710-4360-844A-A594976831CD}" destId="{F8F128C2-2091-4C99-8ABB-49BEB9E4FBC2}" srcOrd="5" destOrd="0" presId="urn:microsoft.com/office/officeart/2016/7/layout/VerticalSolidActionList"/>
    <dgm:cxn modelId="{CB3D9759-216B-4DFB-BBF4-7BD65C65195F}" type="presParOf" srcId="{4DF63B89-2710-4360-844A-A594976831CD}" destId="{D14555D5-46F8-4FFB-B01E-A977D34A6802}" srcOrd="6" destOrd="0" presId="urn:microsoft.com/office/officeart/2016/7/layout/VerticalSolidActionList"/>
    <dgm:cxn modelId="{2E1CBA22-A924-4D26-B154-25ADA9792419}" type="presParOf" srcId="{D14555D5-46F8-4FFB-B01E-A977D34A6802}" destId="{254CC0DE-1D4C-4AE4-92C4-C9BFA0781CB6}" srcOrd="0" destOrd="0" presId="urn:microsoft.com/office/officeart/2016/7/layout/VerticalSolidActionList"/>
    <dgm:cxn modelId="{0C6D9B3C-0310-4E6F-83AD-4E222216ACFA}" type="presParOf" srcId="{D14555D5-46F8-4FFB-B01E-A977D34A6802}" destId="{6EAEB33A-6006-402D-A371-72E36315A4A0}" srcOrd="1" destOrd="0" presId="urn:microsoft.com/office/officeart/2016/7/layout/VerticalSolidActionList"/>
    <dgm:cxn modelId="{798A0A8A-46DF-46FF-9CB1-ED96D1639E1D}" type="presParOf" srcId="{4DF63B89-2710-4360-844A-A594976831CD}" destId="{984CB694-5AE3-41AC-9EE0-1BC621F525BF}" srcOrd="7" destOrd="0" presId="urn:microsoft.com/office/officeart/2016/7/layout/VerticalSolidActionList"/>
    <dgm:cxn modelId="{83869352-F695-4D5A-8154-26CCFC89AE12}" type="presParOf" srcId="{4DF63B89-2710-4360-844A-A594976831CD}" destId="{9285D40B-F442-4D85-9963-63D3AE3C0726}" srcOrd="8" destOrd="0" presId="urn:microsoft.com/office/officeart/2016/7/layout/VerticalSolidActionList"/>
    <dgm:cxn modelId="{C4AED4E9-3C18-4E32-B762-A521E620CD6E}" type="presParOf" srcId="{9285D40B-F442-4D85-9963-63D3AE3C0726}" destId="{BA4AD081-44A5-45AA-B4A7-B471DBB2F2C5}" srcOrd="0" destOrd="0" presId="urn:microsoft.com/office/officeart/2016/7/layout/VerticalSolidActionList"/>
    <dgm:cxn modelId="{00AFAF7A-A56F-4685-86D8-60ADCE1DFD47}" type="presParOf" srcId="{9285D40B-F442-4D85-9963-63D3AE3C0726}" destId="{1CCDA50E-3852-4D0B-8C95-572F74D06157}" srcOrd="1" destOrd="0" presId="urn:microsoft.com/office/officeart/2016/7/layout/VerticalSolidActionList"/>
    <dgm:cxn modelId="{B7333F5E-C805-469C-BFB5-9AE21AC46C1D}" type="presParOf" srcId="{4DF63B89-2710-4360-844A-A594976831CD}" destId="{7DDBCC74-5DDD-445B-813D-8F6A057BC588}" srcOrd="9" destOrd="0" presId="urn:microsoft.com/office/officeart/2016/7/layout/VerticalSolidActionList"/>
    <dgm:cxn modelId="{9FC46985-420F-4D77-AE41-00E01FD003D2}" type="presParOf" srcId="{4DF63B89-2710-4360-844A-A594976831CD}" destId="{EF09C2C5-38B9-4C96-8CD6-B98D588BE211}" srcOrd="10" destOrd="0" presId="urn:microsoft.com/office/officeart/2016/7/layout/VerticalSolidActionList"/>
    <dgm:cxn modelId="{5CE67811-0D87-48CE-8C66-4B61E5149972}" type="presParOf" srcId="{EF09C2C5-38B9-4C96-8CD6-B98D588BE211}" destId="{2E1002B1-F678-4BDC-96DF-CB5DF562884E}" srcOrd="0" destOrd="0" presId="urn:microsoft.com/office/officeart/2016/7/layout/VerticalSolidActionList"/>
    <dgm:cxn modelId="{8CE620EB-351C-4D67-A18C-9ED0C56BC90F}" type="presParOf" srcId="{EF09C2C5-38B9-4C96-8CD6-B98D588BE211}" destId="{4193303A-1648-4A45-A604-46152BBFCA1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4FDDD8EC-3617-4AF8-A393-03E465A9371B}">
      <dgm:prSet/>
      <dgm:spPr/>
      <dgm:t>
        <a:bodyPr/>
        <a:lstStyle/>
        <a:p>
          <a:r>
            <a:rPr lang="en-CA" dirty="0"/>
            <a:t>1.Start with your chain analysis</a:t>
          </a:r>
          <a:endParaRPr lang="en-US" dirty="0"/>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dirty="0"/>
            <a:t>2. Imagine this was a friend's chain analysis and that friend had come to you for help and advice about how to use DBT skills to splice and paste a different outcome</a:t>
          </a:r>
          <a:endParaRPr lang="en-US" dirty="0"/>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dirty="0"/>
            <a:t>3. How could your friend have seen or interpreted the situation differently if they had been in rational mind?</a:t>
          </a:r>
          <a:endParaRPr lang="en-US" dirty="0"/>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dirty="0"/>
            <a:t>4. Could your friend have thought or behaved differently to have a better outcome?</a:t>
          </a:r>
          <a:endParaRPr lang="en-US" dirty="0"/>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dirty="0"/>
            <a:t>5. Help your friend to imagine a scenario in which they had stayed better regulated</a:t>
          </a:r>
          <a:endParaRPr lang="en-US" dirty="0"/>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dirty="0"/>
            <a:t>6. Help your friend to practice this situation in their minds using the editing splicing and pasting technique</a:t>
          </a:r>
          <a:endParaRPr lang="en-US" dirty="0"/>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dirty="0"/>
            <a:t>7. Reclaim the situation as your own using the new scenario. Practice it repeatedly in your imagination.</a:t>
          </a:r>
          <a:endParaRPr lang="en-US" dirty="0"/>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F087941D-F5EA-4334-A086-CC0450890FAC}" type="pres">
      <dgm:prSet presAssocID="{D08E347C-B550-4167-9823-B06EDE3BEA09}" presName="linear" presStyleCnt="0">
        <dgm:presLayoutVars>
          <dgm:animLvl val="lvl"/>
          <dgm:resizeHandles val="exact"/>
        </dgm:presLayoutVars>
      </dgm:prSet>
      <dgm:spPr/>
    </dgm:pt>
    <dgm:pt modelId="{EC290C60-14F8-463F-9A6B-DD19119A7031}" type="pres">
      <dgm:prSet presAssocID="{4FDDD8EC-3617-4AF8-A393-03E465A9371B}" presName="parentText" presStyleLbl="node1" presStyleIdx="0" presStyleCnt="7">
        <dgm:presLayoutVars>
          <dgm:chMax val="0"/>
          <dgm:bulletEnabled val="1"/>
        </dgm:presLayoutVars>
      </dgm:prSet>
      <dgm:spPr/>
    </dgm:pt>
    <dgm:pt modelId="{FCBC8817-F983-4114-BCE4-6C79B838CB5D}" type="pres">
      <dgm:prSet presAssocID="{8615681B-460E-4B5C-91BA-A6DBAABC0686}" presName="spacer" presStyleCnt="0"/>
      <dgm:spPr/>
    </dgm:pt>
    <dgm:pt modelId="{03831A54-3667-4C9C-8CC9-00CCE0F94369}" type="pres">
      <dgm:prSet presAssocID="{E832AC51-34F5-4CC8-8F12-695913766CBE}" presName="parentText" presStyleLbl="node1" presStyleIdx="1" presStyleCnt="7">
        <dgm:presLayoutVars>
          <dgm:chMax val="0"/>
          <dgm:bulletEnabled val="1"/>
        </dgm:presLayoutVars>
      </dgm:prSet>
      <dgm:spPr/>
    </dgm:pt>
    <dgm:pt modelId="{45B39A02-8EE9-4021-AE3D-A9C8147C9C5D}" type="pres">
      <dgm:prSet presAssocID="{30D9980D-957B-4586-9707-C580FDD728D2}" presName="spacer" presStyleCnt="0"/>
      <dgm:spPr/>
    </dgm:pt>
    <dgm:pt modelId="{BAEA5AE2-8524-415C-9BDC-06CD12D96132}" type="pres">
      <dgm:prSet presAssocID="{13F8902B-0F80-48A8-B781-45A4683BDE8F}" presName="parentText" presStyleLbl="node1" presStyleIdx="2" presStyleCnt="7">
        <dgm:presLayoutVars>
          <dgm:chMax val="0"/>
          <dgm:bulletEnabled val="1"/>
        </dgm:presLayoutVars>
      </dgm:prSet>
      <dgm:spPr/>
    </dgm:pt>
    <dgm:pt modelId="{44EF3856-089D-4D86-A6B3-42CD879C0CA4}" type="pres">
      <dgm:prSet presAssocID="{2C3C13A5-D1FD-4F62-BC41-935EB500A274}" presName="spacer" presStyleCnt="0"/>
      <dgm:spPr/>
    </dgm:pt>
    <dgm:pt modelId="{29FD2D37-93B4-473C-BD03-118A08368A63}" type="pres">
      <dgm:prSet presAssocID="{3CE0205E-DCFE-4AEB-931E-21C1BF379803}" presName="parentText" presStyleLbl="node1" presStyleIdx="3" presStyleCnt="7">
        <dgm:presLayoutVars>
          <dgm:chMax val="0"/>
          <dgm:bulletEnabled val="1"/>
        </dgm:presLayoutVars>
      </dgm:prSet>
      <dgm:spPr/>
    </dgm:pt>
    <dgm:pt modelId="{E9798087-2858-412A-A140-9139A2B7CD3E}" type="pres">
      <dgm:prSet presAssocID="{218D0340-F026-403A-BB16-1C768255018E}" presName="spacer" presStyleCnt="0"/>
      <dgm:spPr/>
    </dgm:pt>
    <dgm:pt modelId="{4634C302-F110-48A7-A4CC-88AA2B19A905}" type="pres">
      <dgm:prSet presAssocID="{6A8A53DB-B24F-47DB-8FE8-F0A88BE6849C}" presName="parentText" presStyleLbl="node1" presStyleIdx="4" presStyleCnt="7">
        <dgm:presLayoutVars>
          <dgm:chMax val="0"/>
          <dgm:bulletEnabled val="1"/>
        </dgm:presLayoutVars>
      </dgm:prSet>
      <dgm:spPr/>
    </dgm:pt>
    <dgm:pt modelId="{C19504DA-99C8-4F78-BD17-C5CD56C0D533}" type="pres">
      <dgm:prSet presAssocID="{17CBA479-A2D5-498B-89C5-D258DB82C983}" presName="spacer" presStyleCnt="0"/>
      <dgm:spPr/>
    </dgm:pt>
    <dgm:pt modelId="{018D163F-2F23-437F-A220-1D1AE93AC26F}" type="pres">
      <dgm:prSet presAssocID="{CF058D47-D61E-42A4-B876-766258C80F99}" presName="parentText" presStyleLbl="node1" presStyleIdx="5" presStyleCnt="7">
        <dgm:presLayoutVars>
          <dgm:chMax val="0"/>
          <dgm:bulletEnabled val="1"/>
        </dgm:presLayoutVars>
      </dgm:prSet>
      <dgm:spPr/>
    </dgm:pt>
    <dgm:pt modelId="{7CEE9658-7893-46FA-9D30-2FB4E23E52CF}" type="pres">
      <dgm:prSet presAssocID="{A610398C-A97C-4BE8-91DE-218AEAB03C87}" presName="spacer" presStyleCnt="0"/>
      <dgm:spPr/>
    </dgm:pt>
    <dgm:pt modelId="{935F50A8-DCDA-4C29-A6A0-A9510A8AA037}" type="pres">
      <dgm:prSet presAssocID="{8E5A8072-BC9B-43EF-9EBD-D2553BCC6F0D}" presName="parentText" presStyleLbl="node1" presStyleIdx="6" presStyleCnt="7">
        <dgm:presLayoutVars>
          <dgm:chMax val="0"/>
          <dgm:bulletEnabled val="1"/>
        </dgm:presLayoutVars>
      </dgm:prSet>
      <dgm:spPr/>
    </dgm:pt>
  </dgm:ptLst>
  <dgm:cxnLst>
    <dgm:cxn modelId="{EB235810-5A30-4D12-ACB3-2DF44CEC141A}" type="presOf" srcId="{6A8A53DB-B24F-47DB-8FE8-F0A88BE6849C}" destId="{4634C302-F110-48A7-A4CC-88AA2B19A905}" srcOrd="0" destOrd="0" presId="urn:microsoft.com/office/officeart/2005/8/layout/vList2"/>
    <dgm:cxn modelId="{E3628417-DA70-46BD-859E-A062C848424C}" type="presOf" srcId="{4FDDD8EC-3617-4AF8-A393-03E465A9371B}" destId="{EC290C60-14F8-463F-9A6B-DD19119A7031}" srcOrd="0" destOrd="0" presId="urn:microsoft.com/office/officeart/2005/8/layout/vList2"/>
    <dgm:cxn modelId="{2F2AC438-AF93-4186-8F65-CBC0B490DE46}" type="presOf" srcId="{D08E347C-B550-4167-9823-B06EDE3BEA09}" destId="{F087941D-F5EA-4334-A086-CC0450890FAC}" srcOrd="0" destOrd="0" presId="urn:microsoft.com/office/officeart/2005/8/layout/vList2"/>
    <dgm:cxn modelId="{27F4593C-CCF1-4FA6-AB9B-032ECD4C7634}" type="presOf" srcId="{8E5A8072-BC9B-43EF-9EBD-D2553BCC6F0D}" destId="{935F50A8-DCDA-4C29-A6A0-A9510A8AA037}"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3EE79B4B-8472-4A31-B184-DC60330D58C7}" srcId="{D08E347C-B550-4167-9823-B06EDE3BEA09}" destId="{13F8902B-0F80-48A8-B781-45A4683BDE8F}" srcOrd="2" destOrd="0" parTransId="{96C44ED3-DF5C-4078-AD4E-D7A2F5CE7AB1}" sibTransId="{2C3C13A5-D1FD-4F62-BC41-935EB500A274}"/>
    <dgm:cxn modelId="{7D108B6F-DA97-465A-B06E-40DEF012C5AA}" type="presOf" srcId="{13F8902B-0F80-48A8-B781-45A4683BDE8F}" destId="{BAEA5AE2-8524-415C-9BDC-06CD12D96132}" srcOrd="0" destOrd="0" presId="urn:microsoft.com/office/officeart/2005/8/layout/vList2"/>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7ACCAEC2-AA86-4121-BB29-5511A0CB688C}" srcId="{D08E347C-B550-4167-9823-B06EDE3BEA09}" destId="{CF058D47-D61E-42A4-B876-766258C80F99}" srcOrd="5" destOrd="0" parTransId="{ABD9A3E4-D766-4239-861B-830AE573CB76}" sibTransId="{A610398C-A97C-4BE8-91DE-218AEAB03C87}"/>
    <dgm:cxn modelId="{166B17D0-BEB2-4751-9A0D-373DC0813DF0}" type="presOf" srcId="{CF058D47-D61E-42A4-B876-766258C80F99}" destId="{018D163F-2F23-437F-A220-1D1AE93AC26F}"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451BADA-5CD3-45D1-BB7A-7A0E69127A82}" type="presOf" srcId="{E832AC51-34F5-4CC8-8F12-695913766CBE}" destId="{03831A54-3667-4C9C-8CC9-00CCE0F94369}" srcOrd="0" destOrd="0" presId="urn:microsoft.com/office/officeart/2005/8/layout/vList2"/>
    <dgm:cxn modelId="{0DE19CE0-02CD-4729-A5D0-CCD0DA3E21DE}" type="presOf" srcId="{3CE0205E-DCFE-4AEB-931E-21C1BF379803}" destId="{29FD2D37-93B4-473C-BD03-118A08368A63}" srcOrd="0" destOrd="0" presId="urn:microsoft.com/office/officeart/2005/8/layout/vList2"/>
    <dgm:cxn modelId="{9F79C51A-BB85-45A6-A928-67CBC89808EA}" type="presParOf" srcId="{F087941D-F5EA-4334-A086-CC0450890FAC}" destId="{EC290C60-14F8-463F-9A6B-DD19119A7031}" srcOrd="0" destOrd="0" presId="urn:microsoft.com/office/officeart/2005/8/layout/vList2"/>
    <dgm:cxn modelId="{76CAC1D0-13A5-4343-A433-2AD56ADFF28B}" type="presParOf" srcId="{F087941D-F5EA-4334-A086-CC0450890FAC}" destId="{FCBC8817-F983-4114-BCE4-6C79B838CB5D}" srcOrd="1" destOrd="0" presId="urn:microsoft.com/office/officeart/2005/8/layout/vList2"/>
    <dgm:cxn modelId="{3FD3C80F-C44C-423C-8B2B-4F144878A4CF}" type="presParOf" srcId="{F087941D-F5EA-4334-A086-CC0450890FAC}" destId="{03831A54-3667-4C9C-8CC9-00CCE0F94369}" srcOrd="2" destOrd="0" presId="urn:microsoft.com/office/officeart/2005/8/layout/vList2"/>
    <dgm:cxn modelId="{64283C3C-D3E5-4372-A1C0-8BD637BADDE3}" type="presParOf" srcId="{F087941D-F5EA-4334-A086-CC0450890FAC}" destId="{45B39A02-8EE9-4021-AE3D-A9C8147C9C5D}" srcOrd="3" destOrd="0" presId="urn:microsoft.com/office/officeart/2005/8/layout/vList2"/>
    <dgm:cxn modelId="{B242902E-CC14-4F68-B5D2-F5E5C7865F75}" type="presParOf" srcId="{F087941D-F5EA-4334-A086-CC0450890FAC}" destId="{BAEA5AE2-8524-415C-9BDC-06CD12D96132}" srcOrd="4" destOrd="0" presId="urn:microsoft.com/office/officeart/2005/8/layout/vList2"/>
    <dgm:cxn modelId="{D894C9FB-4193-40DD-9CEF-2347EA206214}" type="presParOf" srcId="{F087941D-F5EA-4334-A086-CC0450890FAC}" destId="{44EF3856-089D-4D86-A6B3-42CD879C0CA4}" srcOrd="5" destOrd="0" presId="urn:microsoft.com/office/officeart/2005/8/layout/vList2"/>
    <dgm:cxn modelId="{A56AC050-7EA1-45DC-860B-2E8E8C66246E}" type="presParOf" srcId="{F087941D-F5EA-4334-A086-CC0450890FAC}" destId="{29FD2D37-93B4-473C-BD03-118A08368A63}" srcOrd="6" destOrd="0" presId="urn:microsoft.com/office/officeart/2005/8/layout/vList2"/>
    <dgm:cxn modelId="{D97CBFE9-3FA4-4E03-9192-C953B2D7A949}" type="presParOf" srcId="{F087941D-F5EA-4334-A086-CC0450890FAC}" destId="{E9798087-2858-412A-A140-9139A2B7CD3E}" srcOrd="7" destOrd="0" presId="urn:microsoft.com/office/officeart/2005/8/layout/vList2"/>
    <dgm:cxn modelId="{B3DA2DC2-8B82-4F92-AE3F-A9CC60820EE5}" type="presParOf" srcId="{F087941D-F5EA-4334-A086-CC0450890FAC}" destId="{4634C302-F110-48A7-A4CC-88AA2B19A905}" srcOrd="8" destOrd="0" presId="urn:microsoft.com/office/officeart/2005/8/layout/vList2"/>
    <dgm:cxn modelId="{80685F92-F413-41C5-8394-4A29E929B7BE}" type="presParOf" srcId="{F087941D-F5EA-4334-A086-CC0450890FAC}" destId="{C19504DA-99C8-4F78-BD17-C5CD56C0D533}" srcOrd="9" destOrd="0" presId="urn:microsoft.com/office/officeart/2005/8/layout/vList2"/>
    <dgm:cxn modelId="{B4456212-D005-49D0-9F5D-DF428D9F2B8A}" type="presParOf" srcId="{F087941D-F5EA-4334-A086-CC0450890FAC}" destId="{018D163F-2F23-437F-A220-1D1AE93AC26F}" srcOrd="10" destOrd="0" presId="urn:microsoft.com/office/officeart/2005/8/layout/vList2"/>
    <dgm:cxn modelId="{A955F3F6-B1A5-4C35-903B-DFAA9EBE369F}" type="presParOf" srcId="{F087941D-F5EA-4334-A086-CC0450890FAC}" destId="{7CEE9658-7893-46FA-9D30-2FB4E23E52CF}" srcOrd="11" destOrd="0" presId="urn:microsoft.com/office/officeart/2005/8/layout/vList2"/>
    <dgm:cxn modelId="{2789E52C-0BBA-4D42-8989-0CB3DE1E008C}" type="presParOf" srcId="{F087941D-F5EA-4334-A086-CC0450890FAC}" destId="{935F50A8-DCDA-4C29-A6A0-A9510A8AA03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custT="1"/>
      <dgm:spPr>
        <a:solidFill>
          <a:schemeClr val="bg1">
            <a:lumMod val="50000"/>
            <a:lumOff val="50000"/>
          </a:schemeClr>
        </a:solidFill>
      </dgm:spPr>
      <dgm:t>
        <a:bodyPr/>
        <a:lstStyle/>
        <a:p>
          <a:r>
            <a:rPr lang="en-US" sz="2000" dirty="0"/>
            <a:t>1. 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custT="1"/>
      <dgm:spPr/>
      <dgm:t>
        <a:bodyPr/>
        <a:lstStyle/>
        <a:p>
          <a:r>
            <a:rPr lang="en-US" sz="2000" dirty="0"/>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custT="1"/>
      <dgm:spPr>
        <a:solidFill>
          <a:schemeClr val="bg1">
            <a:lumMod val="75000"/>
            <a:lumOff val="25000"/>
          </a:schemeClr>
        </a:solidFill>
      </dgm:spPr>
      <dgm:t>
        <a:bodyPr/>
        <a:lstStyle/>
        <a:p>
          <a:r>
            <a:rPr lang="en-US" sz="2000" dirty="0"/>
            <a:t>2. 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custT="1"/>
      <dgm:spPr/>
      <dgm:t>
        <a:bodyPr/>
        <a:lstStyle/>
        <a:p>
          <a:r>
            <a:rPr lang="en-US" sz="2000" dirty="0"/>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custT="1"/>
      <dgm:spPr/>
      <dgm:t>
        <a:bodyPr/>
        <a:lstStyle/>
        <a:p>
          <a:r>
            <a:rPr lang="en-US" sz="2000" dirty="0"/>
            <a:t>3. 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custT="1"/>
      <dgm:spPr/>
      <dgm:t>
        <a:bodyPr/>
        <a:lstStyle/>
        <a:p>
          <a:r>
            <a:rPr lang="en-US" sz="2000" dirty="0"/>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custT="1"/>
      <dgm:spPr>
        <a:solidFill>
          <a:schemeClr val="accent2">
            <a:lumMod val="50000"/>
          </a:schemeClr>
        </a:solidFill>
      </dgm:spPr>
      <dgm:t>
        <a:bodyPr/>
        <a:lstStyle/>
        <a:p>
          <a:r>
            <a:rPr lang="en-US" sz="2000" dirty="0"/>
            <a:t>3. 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custT="1"/>
      <dgm:spPr/>
      <dgm:t>
        <a:bodyPr/>
        <a:lstStyle/>
        <a:p>
          <a:r>
            <a:rPr lang="en-US" sz="2000" dirty="0"/>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custT="1"/>
      <dgm:spPr>
        <a:solidFill>
          <a:schemeClr val="accent1">
            <a:lumMod val="75000"/>
          </a:schemeClr>
        </a:solidFill>
      </dgm:spPr>
      <dgm:t>
        <a:bodyPr/>
        <a:lstStyle/>
        <a:p>
          <a:r>
            <a:rPr lang="en-US" sz="2000" dirty="0"/>
            <a:t>4. 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custT="1"/>
      <dgm:spPr/>
      <dgm:t>
        <a:bodyPr/>
        <a:lstStyle/>
        <a:p>
          <a:r>
            <a:rPr lang="en-US" sz="2000" dirty="0"/>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custT="1"/>
      <dgm:spPr>
        <a:solidFill>
          <a:schemeClr val="accent4">
            <a:lumMod val="75000"/>
          </a:schemeClr>
        </a:solidFill>
      </dgm:spPr>
      <dgm:t>
        <a:bodyPr/>
        <a:lstStyle/>
        <a:p>
          <a:r>
            <a:rPr lang="en-US" sz="2000" dirty="0"/>
            <a:t>5.Practice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custT="1"/>
      <dgm:spPr/>
      <dgm:t>
        <a:bodyPr/>
        <a:lstStyle/>
        <a:p>
          <a:r>
            <a:rPr lang="en-US" sz="2000" dirty="0"/>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a:t>Imagine this was a friend's chain analysis and that friend had come to you for help and advice about how to use DBT skills to splice and paste a different outcome</a:t>
          </a:r>
          <a:endParaRPr lang="en-US"/>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a:t>How could your friend have seen or interpreted the situation differently?</a:t>
          </a:r>
          <a:endParaRPr lang="en-US"/>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a:t>Could your friend have thought or behaved differently and to have a better outcome?</a:t>
          </a:r>
          <a:endParaRPr lang="en-US"/>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a:t>Help your friend to imagine a scenario in which they had stayed better regulated</a:t>
          </a:r>
          <a:endParaRPr lang="en-US"/>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a:t>Help your friend to practice this situation in their minds using the editing splicing and pasting technique</a:t>
          </a:r>
          <a:endParaRPr lang="en-US"/>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a:t>Reclaim the situation as your own using the new scenario. Practice it repeatedly in your imagination.</a:t>
          </a:r>
          <a:endParaRPr lang="en-US"/>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a:t>Imagine this was a friend's chain analysis and that friend had come to you for help and advice about how to use DBT skills to splice and paste a different outcome</a:t>
          </a:r>
          <a:endParaRPr lang="en-US"/>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a:t>How could your friend have seen or interpreted the situation differently?</a:t>
          </a:r>
          <a:endParaRPr lang="en-US"/>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a:t>Could your friend have thought or behaved differently and to have a better outcome?</a:t>
          </a:r>
          <a:endParaRPr lang="en-US"/>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a:t>Help your friend to imagine a scenario in which they had stayed better regulated</a:t>
          </a:r>
          <a:endParaRPr lang="en-US"/>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a:t>Help your friend to practice this situation in their minds using the editing splicing and pasting technique</a:t>
          </a:r>
          <a:endParaRPr lang="en-US"/>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a:t>Reclaim the situation as your own using the new scenario. Practice it repeatedly in your imagination.</a:t>
          </a:r>
          <a:endParaRPr lang="en-US"/>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224A0E-8011-4FFA-8FE3-3BB76B2DE540}" type="doc">
      <dgm:prSet loTypeId="urn:microsoft.com/office/officeart/2005/8/layout/hChevron3" loCatId="process" qsTypeId="urn:microsoft.com/office/officeart/2005/8/quickstyle/simple2" qsCatId="simple" csTypeId="urn:microsoft.com/office/officeart/2005/8/colors/colorful1" csCatId="colorful" phldr="1"/>
      <dgm:spPr/>
    </dgm:pt>
    <dgm:pt modelId="{7E870994-628C-486B-ADE6-B8F886293213}">
      <dgm:prSet phldrT="[Text]"/>
      <dgm:spPr/>
      <dgm:t>
        <a:bodyPr/>
        <a:lstStyle/>
        <a:p>
          <a:r>
            <a:rPr lang="en-CA"/>
            <a:t>Feelings</a:t>
          </a:r>
        </a:p>
        <a:p>
          <a:r>
            <a:rPr lang="en-CA"/>
            <a:t>Thoughts</a:t>
          </a:r>
        </a:p>
        <a:p>
          <a:r>
            <a:rPr lang="en-CA"/>
            <a:t>Behaviours </a:t>
          </a:r>
        </a:p>
      </dgm:t>
    </dgm:pt>
    <dgm:pt modelId="{F9D57890-DFF4-4A4F-8F08-9F89BD707A98}" type="parTrans" cxnId="{30FE4E3D-16DC-43D4-AA19-795D597ED567}">
      <dgm:prSet/>
      <dgm:spPr/>
      <dgm:t>
        <a:bodyPr/>
        <a:lstStyle/>
        <a:p>
          <a:endParaRPr lang="en-CA"/>
        </a:p>
      </dgm:t>
    </dgm:pt>
    <dgm:pt modelId="{446AFF0B-756D-4E4C-89C5-B6A5ECDF7915}" type="sibTrans" cxnId="{30FE4E3D-16DC-43D4-AA19-795D597ED567}">
      <dgm:prSet/>
      <dgm:spPr/>
      <dgm:t>
        <a:bodyPr/>
        <a:lstStyle/>
        <a:p>
          <a:endParaRPr lang="en-CA"/>
        </a:p>
      </dgm:t>
    </dgm:pt>
    <dgm:pt modelId="{694C3487-78C3-4A57-B7B6-73754CC95CA6}">
      <dgm:prSet phldrT="[Text]"/>
      <dgm:spPr/>
      <dgm:t>
        <a:bodyPr/>
        <a:lstStyle/>
        <a:p>
          <a:r>
            <a:rPr lang="en-CA" dirty="0"/>
            <a:t>Feelings</a:t>
          </a:r>
        </a:p>
        <a:p>
          <a:r>
            <a:rPr lang="en-CA" dirty="0"/>
            <a:t>Thoughts</a:t>
          </a:r>
        </a:p>
        <a:p>
          <a:r>
            <a:rPr lang="en-CA" dirty="0"/>
            <a:t>behaviours</a:t>
          </a:r>
        </a:p>
      </dgm:t>
    </dgm:pt>
    <dgm:pt modelId="{6E8E8DAB-4E98-4820-AAE2-F15DF35C95D3}" type="parTrans" cxnId="{64BCA89B-E0BA-4521-A440-01CC02F992B5}">
      <dgm:prSet/>
      <dgm:spPr/>
      <dgm:t>
        <a:bodyPr/>
        <a:lstStyle/>
        <a:p>
          <a:endParaRPr lang="en-CA"/>
        </a:p>
      </dgm:t>
    </dgm:pt>
    <dgm:pt modelId="{8F5D82E2-D85A-48D5-A195-C22957AFB44A}" type="sibTrans" cxnId="{64BCA89B-E0BA-4521-A440-01CC02F992B5}">
      <dgm:prSet/>
      <dgm:spPr/>
      <dgm:t>
        <a:bodyPr/>
        <a:lstStyle/>
        <a:p>
          <a:endParaRPr lang="en-CA"/>
        </a:p>
      </dgm:t>
    </dgm:pt>
    <dgm:pt modelId="{E58ABA16-EEEE-4510-84A8-6B69A53CF00F}">
      <dgm:prSet phldrT="[Text]"/>
      <dgm:spPr/>
      <dgm:t>
        <a:bodyPr/>
        <a:lstStyle/>
        <a:p>
          <a:r>
            <a:rPr lang="en-CA"/>
            <a:t>Feelings </a:t>
          </a:r>
        </a:p>
        <a:p>
          <a:r>
            <a:rPr lang="en-CA"/>
            <a:t>Thoughts </a:t>
          </a:r>
        </a:p>
        <a:p>
          <a:r>
            <a:rPr lang="en-CA"/>
            <a:t>behaviours</a:t>
          </a:r>
        </a:p>
      </dgm:t>
    </dgm:pt>
    <dgm:pt modelId="{747A372A-B78A-43C8-A04F-CF2CFF7288C9}" type="parTrans" cxnId="{9D8B8F48-B79F-44B6-BECC-30D1C4EC81A4}">
      <dgm:prSet/>
      <dgm:spPr/>
      <dgm:t>
        <a:bodyPr/>
        <a:lstStyle/>
        <a:p>
          <a:endParaRPr lang="en-CA"/>
        </a:p>
      </dgm:t>
    </dgm:pt>
    <dgm:pt modelId="{66F49BC0-F793-49E5-9AB4-FE58E3818B5D}" type="sibTrans" cxnId="{9D8B8F48-B79F-44B6-BECC-30D1C4EC81A4}">
      <dgm:prSet/>
      <dgm:spPr/>
      <dgm:t>
        <a:bodyPr/>
        <a:lstStyle/>
        <a:p>
          <a:endParaRPr lang="en-CA"/>
        </a:p>
      </dgm:t>
    </dgm:pt>
    <dgm:pt modelId="{B7CB42A9-4AE7-4590-A783-8F830B2ADF21}" type="pres">
      <dgm:prSet presAssocID="{48224A0E-8011-4FFA-8FE3-3BB76B2DE540}" presName="Name0" presStyleCnt="0">
        <dgm:presLayoutVars>
          <dgm:dir/>
          <dgm:resizeHandles val="exact"/>
        </dgm:presLayoutVars>
      </dgm:prSet>
      <dgm:spPr/>
    </dgm:pt>
    <dgm:pt modelId="{4D379D86-82FE-4500-A51D-2B72CC1FA406}" type="pres">
      <dgm:prSet presAssocID="{7E870994-628C-486B-ADE6-B8F886293213}" presName="parTxOnly" presStyleLbl="node1" presStyleIdx="0" presStyleCnt="3">
        <dgm:presLayoutVars>
          <dgm:bulletEnabled val="1"/>
        </dgm:presLayoutVars>
      </dgm:prSet>
      <dgm:spPr/>
    </dgm:pt>
    <dgm:pt modelId="{9B50E8C3-CA27-4CC4-9C9F-2807B454C870}" type="pres">
      <dgm:prSet presAssocID="{446AFF0B-756D-4E4C-89C5-B6A5ECDF7915}" presName="parSpace" presStyleCnt="0"/>
      <dgm:spPr/>
    </dgm:pt>
    <dgm:pt modelId="{703606C1-824D-479E-B563-C3A304B9F215}" type="pres">
      <dgm:prSet presAssocID="{694C3487-78C3-4A57-B7B6-73754CC95CA6}" presName="parTxOnly" presStyleLbl="node1" presStyleIdx="1" presStyleCnt="3" custLinFactNeighborX="6314" custLinFactNeighborY="102">
        <dgm:presLayoutVars>
          <dgm:bulletEnabled val="1"/>
        </dgm:presLayoutVars>
      </dgm:prSet>
      <dgm:spPr/>
    </dgm:pt>
    <dgm:pt modelId="{A4C69A8F-20C9-4FE9-8FF7-E15E2724683F}" type="pres">
      <dgm:prSet presAssocID="{8F5D82E2-D85A-48D5-A195-C22957AFB44A}" presName="parSpace" presStyleCnt="0"/>
      <dgm:spPr/>
    </dgm:pt>
    <dgm:pt modelId="{AD66754E-432D-4556-AE03-2C8374FE9EA9}" type="pres">
      <dgm:prSet presAssocID="{E58ABA16-EEEE-4510-84A8-6B69A53CF00F}" presName="parTxOnly" presStyleLbl="node1" presStyleIdx="2" presStyleCnt="3">
        <dgm:presLayoutVars>
          <dgm:bulletEnabled val="1"/>
        </dgm:presLayoutVars>
      </dgm:prSet>
      <dgm:spPr/>
    </dgm:pt>
  </dgm:ptLst>
  <dgm:cxnLst>
    <dgm:cxn modelId="{30FE4E3D-16DC-43D4-AA19-795D597ED567}" srcId="{48224A0E-8011-4FFA-8FE3-3BB76B2DE540}" destId="{7E870994-628C-486B-ADE6-B8F886293213}" srcOrd="0" destOrd="0" parTransId="{F9D57890-DFF4-4A4F-8F08-9F89BD707A98}" sibTransId="{446AFF0B-756D-4E4C-89C5-B6A5ECDF7915}"/>
    <dgm:cxn modelId="{52DE4065-CA6D-4047-9F44-13CE8F300639}" type="presOf" srcId="{E58ABA16-EEEE-4510-84A8-6B69A53CF00F}" destId="{AD66754E-432D-4556-AE03-2C8374FE9EA9}" srcOrd="0" destOrd="0" presId="urn:microsoft.com/office/officeart/2005/8/layout/hChevron3"/>
    <dgm:cxn modelId="{9D8B8F48-B79F-44B6-BECC-30D1C4EC81A4}" srcId="{48224A0E-8011-4FFA-8FE3-3BB76B2DE540}" destId="{E58ABA16-EEEE-4510-84A8-6B69A53CF00F}" srcOrd="2" destOrd="0" parTransId="{747A372A-B78A-43C8-A04F-CF2CFF7288C9}" sibTransId="{66F49BC0-F793-49E5-9AB4-FE58E3818B5D}"/>
    <dgm:cxn modelId="{FD568F83-DCCF-4380-BFB2-887C410F8C32}" type="presOf" srcId="{48224A0E-8011-4FFA-8FE3-3BB76B2DE540}" destId="{B7CB42A9-4AE7-4590-A783-8F830B2ADF21}" srcOrd="0" destOrd="0" presId="urn:microsoft.com/office/officeart/2005/8/layout/hChevron3"/>
    <dgm:cxn modelId="{64BCA89B-E0BA-4521-A440-01CC02F992B5}" srcId="{48224A0E-8011-4FFA-8FE3-3BB76B2DE540}" destId="{694C3487-78C3-4A57-B7B6-73754CC95CA6}" srcOrd="1" destOrd="0" parTransId="{6E8E8DAB-4E98-4820-AAE2-F15DF35C95D3}" sibTransId="{8F5D82E2-D85A-48D5-A195-C22957AFB44A}"/>
    <dgm:cxn modelId="{B590AECF-DC09-49DB-9898-D810879A8291}" type="presOf" srcId="{7E870994-628C-486B-ADE6-B8F886293213}" destId="{4D379D86-82FE-4500-A51D-2B72CC1FA406}" srcOrd="0" destOrd="0" presId="urn:microsoft.com/office/officeart/2005/8/layout/hChevron3"/>
    <dgm:cxn modelId="{2C4BFAFB-C2BA-4E07-BBBC-2005B62312F4}" type="presOf" srcId="{694C3487-78C3-4A57-B7B6-73754CC95CA6}" destId="{703606C1-824D-479E-B563-C3A304B9F215}" srcOrd="0" destOrd="0" presId="urn:microsoft.com/office/officeart/2005/8/layout/hChevron3"/>
    <dgm:cxn modelId="{1E247D48-4826-4FFC-9876-F59BAB13A5D3}" type="presParOf" srcId="{B7CB42A9-4AE7-4590-A783-8F830B2ADF21}" destId="{4D379D86-82FE-4500-A51D-2B72CC1FA406}" srcOrd="0" destOrd="0" presId="urn:microsoft.com/office/officeart/2005/8/layout/hChevron3"/>
    <dgm:cxn modelId="{4100D1CF-DAE8-4CA8-9A97-0764B05BFFBD}" type="presParOf" srcId="{B7CB42A9-4AE7-4590-A783-8F830B2ADF21}" destId="{9B50E8C3-CA27-4CC4-9C9F-2807B454C870}" srcOrd="1" destOrd="0" presId="urn:microsoft.com/office/officeart/2005/8/layout/hChevron3"/>
    <dgm:cxn modelId="{1B58A758-C3DD-4689-BF2F-27C6CE03D90E}" type="presParOf" srcId="{B7CB42A9-4AE7-4590-A783-8F830B2ADF21}" destId="{703606C1-824D-479E-B563-C3A304B9F215}" srcOrd="2" destOrd="0" presId="urn:microsoft.com/office/officeart/2005/8/layout/hChevron3"/>
    <dgm:cxn modelId="{416988A9-C413-4FC8-AD96-ACD52FB5D68A}" type="presParOf" srcId="{B7CB42A9-4AE7-4590-A783-8F830B2ADF21}" destId="{A4C69A8F-20C9-4FE9-8FF7-E15E2724683F}" srcOrd="3" destOrd="0" presId="urn:microsoft.com/office/officeart/2005/8/layout/hChevron3"/>
    <dgm:cxn modelId="{231E34DD-1697-4748-975A-4C221576894A}" type="presParOf" srcId="{B7CB42A9-4AE7-4590-A783-8F830B2ADF21}" destId="{AD66754E-432D-4556-AE03-2C8374FE9E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a:t>Imagine this was a friend's chain analysis and that friend had come to you for help and advice about how to use DBT skills to splice and paste a different outcome</a:t>
          </a:r>
          <a:endParaRPr lang="en-US"/>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a:t>How could your friend have seen or interpreted the situation differently?</a:t>
          </a:r>
          <a:endParaRPr lang="en-US"/>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a:t>Could your friend have thought or behaved differently and to have a better outcome?</a:t>
          </a:r>
          <a:endParaRPr lang="en-US"/>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a:t>Help your friend to imagine a scenario in which they had stayed better regulated</a:t>
          </a:r>
          <a:endParaRPr lang="en-US"/>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a:t>Help your friend to practice this situation in their minds using the editing splicing and pasting technique</a:t>
          </a:r>
          <a:endParaRPr lang="en-US"/>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a:t>Reclaim the situation as your own using the new scenario. Practice it repeatedly in your imagination.</a:t>
          </a:r>
          <a:endParaRPr lang="en-US"/>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483CC-A4FD-4C9E-936A-00C39CF9920D}">
      <dsp:nvSpPr>
        <dsp:cNvPr id="0" name=""/>
        <dsp:cNvSpPr/>
      </dsp:nvSpPr>
      <dsp:spPr>
        <a:xfrm>
          <a:off x="2302274" y="761"/>
          <a:ext cx="9209096" cy="989665"/>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itssimple2023@gmail.com</a:t>
          </a:r>
        </a:p>
      </dsp:txBody>
      <dsp:txXfrm>
        <a:off x="2302274" y="761"/>
        <a:ext cx="9209096" cy="989665"/>
      </dsp:txXfrm>
    </dsp:sp>
    <dsp:sp modelId="{72BA3BE8-1B4D-47B7-AAEA-CA5C143841A2}">
      <dsp:nvSpPr>
        <dsp:cNvPr id="0" name=""/>
        <dsp:cNvSpPr/>
      </dsp:nvSpPr>
      <dsp:spPr>
        <a:xfrm>
          <a:off x="0" y="761"/>
          <a:ext cx="2302274" cy="989665"/>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889000">
            <a:lnSpc>
              <a:spcPct val="90000"/>
            </a:lnSpc>
            <a:spcBef>
              <a:spcPct val="0"/>
            </a:spcBef>
            <a:spcAft>
              <a:spcPct val="35000"/>
            </a:spcAft>
            <a:buNone/>
          </a:pPr>
          <a:r>
            <a:rPr lang="en-US" sz="2000" kern="1200" dirty="0"/>
            <a:t>Submit</a:t>
          </a:r>
        </a:p>
      </dsp:txBody>
      <dsp:txXfrm>
        <a:off x="0" y="761"/>
        <a:ext cx="2302274" cy="989665"/>
      </dsp:txXfrm>
    </dsp:sp>
    <dsp:sp modelId="{7A8A3DBA-B2D5-4323-8CC6-6DC8D9A773E2}">
      <dsp:nvSpPr>
        <dsp:cNvPr id="0" name=""/>
        <dsp:cNvSpPr/>
      </dsp:nvSpPr>
      <dsp:spPr>
        <a:xfrm>
          <a:off x="2302274" y="1049806"/>
          <a:ext cx="9209096" cy="98966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dirty="0"/>
            <a:t>Simple manual session 18 stress and trauma  </a:t>
          </a:r>
        </a:p>
      </dsp:txBody>
      <dsp:txXfrm>
        <a:off x="2302274" y="1049806"/>
        <a:ext cx="9209096" cy="989665"/>
      </dsp:txXfrm>
    </dsp:sp>
    <dsp:sp modelId="{B4B02451-E4D6-4164-B5A3-940D9234808F}">
      <dsp:nvSpPr>
        <dsp:cNvPr id="0" name=""/>
        <dsp:cNvSpPr/>
      </dsp:nvSpPr>
      <dsp:spPr>
        <a:xfrm>
          <a:off x="0" y="1049806"/>
          <a:ext cx="2302274" cy="989665"/>
        </a:xfrm>
        <a:prstGeom prst="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w="9525" cap="flat" cmpd="sng" algn="ctr">
          <a:solidFill>
            <a:schemeClr val="accent3">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1066800">
            <a:lnSpc>
              <a:spcPct val="90000"/>
            </a:lnSpc>
            <a:spcBef>
              <a:spcPct val="0"/>
            </a:spcBef>
            <a:spcAft>
              <a:spcPct val="35000"/>
            </a:spcAft>
            <a:buNone/>
          </a:pPr>
          <a:r>
            <a:rPr lang="en-US" sz="2400" kern="1200"/>
            <a:t>Read</a:t>
          </a:r>
        </a:p>
      </dsp:txBody>
      <dsp:txXfrm>
        <a:off x="0" y="1049806"/>
        <a:ext cx="2302274" cy="989665"/>
      </dsp:txXfrm>
    </dsp:sp>
    <dsp:sp modelId="{BC863AC1-3D34-4E39-A0D8-A249B4B23115}">
      <dsp:nvSpPr>
        <dsp:cNvPr id="0" name=""/>
        <dsp:cNvSpPr/>
      </dsp:nvSpPr>
      <dsp:spPr>
        <a:xfrm>
          <a:off x="2302274" y="2098851"/>
          <a:ext cx="9209096" cy="98966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dirty="0"/>
            <a:t>Do at least 2 rational mind remediations in the next week</a:t>
          </a:r>
        </a:p>
      </dsp:txBody>
      <dsp:txXfrm>
        <a:off x="2302274" y="2098851"/>
        <a:ext cx="9209096" cy="989665"/>
      </dsp:txXfrm>
    </dsp:sp>
    <dsp:sp modelId="{F12418FE-78BE-47C0-8A2C-DF99D7E88021}">
      <dsp:nvSpPr>
        <dsp:cNvPr id="0" name=""/>
        <dsp:cNvSpPr/>
      </dsp:nvSpPr>
      <dsp:spPr>
        <a:xfrm>
          <a:off x="0" y="2098851"/>
          <a:ext cx="2302274" cy="989665"/>
        </a:xfrm>
        <a:prstGeom prst="rect">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w="9525" cap="flat" cmpd="sng" algn="ctr">
          <a:solidFill>
            <a:schemeClr val="accent4">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1066800">
            <a:lnSpc>
              <a:spcPct val="90000"/>
            </a:lnSpc>
            <a:spcBef>
              <a:spcPct val="0"/>
            </a:spcBef>
            <a:spcAft>
              <a:spcPct val="35000"/>
            </a:spcAft>
            <a:buNone/>
          </a:pPr>
          <a:r>
            <a:rPr lang="en-US" sz="2400" kern="1200" dirty="0"/>
            <a:t>Do</a:t>
          </a:r>
        </a:p>
      </dsp:txBody>
      <dsp:txXfrm>
        <a:off x="0" y="2098851"/>
        <a:ext cx="2302274" cy="989665"/>
      </dsp:txXfrm>
    </dsp:sp>
    <dsp:sp modelId="{6EAEB33A-6006-402D-A371-72E36315A4A0}">
      <dsp:nvSpPr>
        <dsp:cNvPr id="0" name=""/>
        <dsp:cNvSpPr/>
      </dsp:nvSpPr>
      <dsp:spPr>
        <a:xfrm>
          <a:off x="2302274" y="3147896"/>
          <a:ext cx="9209096" cy="989665"/>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a:t>Continue reviewing and practicing  crisis plans, diary cards and chain analysis. </a:t>
          </a:r>
        </a:p>
      </dsp:txBody>
      <dsp:txXfrm>
        <a:off x="2302274" y="3147896"/>
        <a:ext cx="9209096" cy="989665"/>
      </dsp:txXfrm>
    </dsp:sp>
    <dsp:sp modelId="{254CC0DE-1D4C-4AE4-92C4-C9BFA0781CB6}">
      <dsp:nvSpPr>
        <dsp:cNvPr id="0" name=""/>
        <dsp:cNvSpPr/>
      </dsp:nvSpPr>
      <dsp:spPr>
        <a:xfrm>
          <a:off x="0" y="3147896"/>
          <a:ext cx="2302274" cy="989665"/>
        </a:xfrm>
        <a:prstGeom prst="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3147896"/>
        <a:ext cx="2302274" cy="989665"/>
      </dsp:txXfrm>
    </dsp:sp>
    <dsp:sp modelId="{1CCDA50E-3852-4D0B-8C95-572F74D06157}">
      <dsp:nvSpPr>
        <dsp:cNvPr id="0" name=""/>
        <dsp:cNvSpPr/>
      </dsp:nvSpPr>
      <dsp:spPr>
        <a:xfrm>
          <a:off x="2302274" y="4196942"/>
          <a:ext cx="9209096" cy="989665"/>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and practicing all the skills you’ve learned</a:t>
          </a:r>
        </a:p>
      </dsp:txBody>
      <dsp:txXfrm>
        <a:off x="2302274" y="4196942"/>
        <a:ext cx="9209096" cy="989665"/>
      </dsp:txXfrm>
    </dsp:sp>
    <dsp:sp modelId="{BA4AD081-44A5-45AA-B4A7-B471DBB2F2C5}">
      <dsp:nvSpPr>
        <dsp:cNvPr id="0" name=""/>
        <dsp:cNvSpPr/>
      </dsp:nvSpPr>
      <dsp:spPr>
        <a:xfrm>
          <a:off x="0" y="4196942"/>
          <a:ext cx="2302274" cy="989665"/>
        </a:xfrm>
        <a:prstGeom prst="rect">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w="9525" cap="flat" cmpd="sng" algn="ctr">
          <a:solidFill>
            <a:schemeClr val="accent6">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4196942"/>
        <a:ext cx="2302274" cy="989665"/>
      </dsp:txXfrm>
    </dsp:sp>
    <dsp:sp modelId="{4193303A-1648-4A45-A604-46152BBFCA16}">
      <dsp:nvSpPr>
        <dsp:cNvPr id="0" name=""/>
        <dsp:cNvSpPr/>
      </dsp:nvSpPr>
      <dsp:spPr>
        <a:xfrm>
          <a:off x="2302274" y="5245987"/>
          <a:ext cx="9209096" cy="989665"/>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682" tIns="251375" rIns="178682" bIns="251375" numCol="1" spcCol="1270" anchor="ctr" anchorCtr="0">
          <a:noAutofit/>
        </a:bodyPr>
        <a:lstStyle/>
        <a:p>
          <a:pPr marL="0" lvl="0" indent="0" algn="l" defTabSz="1066800">
            <a:lnSpc>
              <a:spcPct val="90000"/>
            </a:lnSpc>
            <a:spcBef>
              <a:spcPct val="0"/>
            </a:spcBef>
            <a:spcAft>
              <a:spcPct val="35000"/>
            </a:spcAft>
            <a:buNone/>
          </a:pPr>
          <a:r>
            <a:rPr lang="en-US" sz="2400" kern="1200" dirty="0"/>
            <a:t>the homework habits checklist each week. If there’s an item that you haven’t checked on the list, consider setting a goal to do it</a:t>
          </a:r>
          <a:endParaRPr lang="en-CA" sz="2400" kern="1200" dirty="0"/>
        </a:p>
      </dsp:txBody>
      <dsp:txXfrm>
        <a:off x="2302274" y="5245987"/>
        <a:ext cx="9209096" cy="989665"/>
      </dsp:txXfrm>
    </dsp:sp>
    <dsp:sp modelId="{2E1002B1-F678-4BDC-96DF-CB5DF562884E}">
      <dsp:nvSpPr>
        <dsp:cNvPr id="0" name=""/>
        <dsp:cNvSpPr/>
      </dsp:nvSpPr>
      <dsp:spPr>
        <a:xfrm>
          <a:off x="0" y="5245987"/>
          <a:ext cx="2302274" cy="989665"/>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1829" tIns="97757" rIns="121829" bIns="97757" numCol="1" spcCol="1270" anchor="ctr" anchorCtr="0">
          <a:noAutofit/>
        </a:bodyPr>
        <a:lstStyle/>
        <a:p>
          <a:pPr marL="0" lvl="0" indent="0" algn="ctr" defTabSz="1066800">
            <a:lnSpc>
              <a:spcPct val="90000"/>
            </a:lnSpc>
            <a:spcBef>
              <a:spcPct val="0"/>
            </a:spcBef>
            <a:spcAft>
              <a:spcPct val="35000"/>
            </a:spcAft>
            <a:buNone/>
          </a:pPr>
          <a:r>
            <a:rPr lang="en-US" sz="2400" kern="1200" dirty="0"/>
            <a:t>Review</a:t>
          </a:r>
        </a:p>
      </dsp:txBody>
      <dsp:txXfrm>
        <a:off x="0" y="5245987"/>
        <a:ext cx="2302274" cy="9896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323126" y="781"/>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Start with your chain analysis</a:t>
          </a:r>
        </a:p>
      </dsp:txBody>
      <dsp:txXfrm>
        <a:off x="1323126" y="781"/>
        <a:ext cx="5292507" cy="1015751"/>
      </dsp:txXfrm>
    </dsp:sp>
    <dsp:sp modelId="{B3246674-CC55-47C1-B638-D5AE50EB3FCB}">
      <dsp:nvSpPr>
        <dsp:cNvPr id="0" name=""/>
        <dsp:cNvSpPr/>
      </dsp:nvSpPr>
      <dsp:spPr>
        <a:xfrm>
          <a:off x="0" y="781"/>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Start</a:t>
          </a:r>
        </a:p>
      </dsp:txBody>
      <dsp:txXfrm>
        <a:off x="0" y="781"/>
        <a:ext cx="1323126" cy="1015751"/>
      </dsp:txXfrm>
    </dsp:sp>
    <dsp:sp modelId="{15B74A54-BEED-44D7-81E2-5672240112B6}">
      <dsp:nvSpPr>
        <dsp:cNvPr id="0" name=""/>
        <dsp:cNvSpPr/>
      </dsp:nvSpPr>
      <dsp:spPr>
        <a:xfrm>
          <a:off x="1323126" y="1077478"/>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that what happened to you happened instead to a friend who is well regulated</a:t>
          </a:r>
        </a:p>
      </dsp:txBody>
      <dsp:txXfrm>
        <a:off x="1323126" y="1077478"/>
        <a:ext cx="5292507" cy="1015751"/>
      </dsp:txXfrm>
    </dsp:sp>
    <dsp:sp modelId="{D5270F1E-43D1-4CB6-8511-6BA7793842B0}">
      <dsp:nvSpPr>
        <dsp:cNvPr id="0" name=""/>
        <dsp:cNvSpPr/>
      </dsp:nvSpPr>
      <dsp:spPr>
        <a:xfrm>
          <a:off x="0" y="1077478"/>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1077478"/>
        <a:ext cx="1323126" cy="1015751"/>
      </dsp:txXfrm>
    </dsp:sp>
    <dsp:sp modelId="{45B690E2-D3AE-4B90-82DC-AC98371435AD}">
      <dsp:nvSpPr>
        <dsp:cNvPr id="0" name=""/>
        <dsp:cNvSpPr/>
      </dsp:nvSpPr>
      <dsp:spPr>
        <a:xfrm>
          <a:off x="1323126" y="2154175"/>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how they might have seen or interpreted the situation and thought and behaved differently</a:t>
          </a:r>
        </a:p>
      </dsp:txBody>
      <dsp:txXfrm>
        <a:off x="1323126" y="2154175"/>
        <a:ext cx="5292507" cy="1015751"/>
      </dsp:txXfrm>
    </dsp:sp>
    <dsp:sp modelId="{8CE39613-597D-4430-B835-DDF9C7BB7175}">
      <dsp:nvSpPr>
        <dsp:cNvPr id="0" name=""/>
        <dsp:cNvSpPr/>
      </dsp:nvSpPr>
      <dsp:spPr>
        <a:xfrm>
          <a:off x="0" y="2154175"/>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2154175"/>
        <a:ext cx="1323126" cy="1015751"/>
      </dsp:txXfrm>
    </dsp:sp>
    <dsp:sp modelId="{594585DE-898C-4ACE-B19C-E5817E4D1EAD}">
      <dsp:nvSpPr>
        <dsp:cNvPr id="0" name=""/>
        <dsp:cNvSpPr/>
      </dsp:nvSpPr>
      <dsp:spPr>
        <a:xfrm>
          <a:off x="1323126" y="3230872"/>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what they might have done. Write this down</a:t>
          </a:r>
        </a:p>
      </dsp:txBody>
      <dsp:txXfrm>
        <a:off x="1323126" y="3230872"/>
        <a:ext cx="5292507" cy="1015751"/>
      </dsp:txXfrm>
    </dsp:sp>
    <dsp:sp modelId="{D3C4BC64-F1F1-43B6-8E09-56F38101560E}">
      <dsp:nvSpPr>
        <dsp:cNvPr id="0" name=""/>
        <dsp:cNvSpPr/>
      </dsp:nvSpPr>
      <dsp:spPr>
        <a:xfrm>
          <a:off x="0" y="3230872"/>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3230872"/>
        <a:ext cx="1323126" cy="1015751"/>
      </dsp:txXfrm>
    </dsp:sp>
    <dsp:sp modelId="{D40D2602-B879-4906-959B-06CA68F7AD78}">
      <dsp:nvSpPr>
        <dsp:cNvPr id="0" name=""/>
        <dsp:cNvSpPr/>
      </dsp:nvSpPr>
      <dsp:spPr>
        <a:xfrm>
          <a:off x="1323126" y="4307569"/>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Reclaim the situation as your own and play it the way your friend did use the edit, splice, and paste technique</a:t>
          </a:r>
        </a:p>
      </dsp:txBody>
      <dsp:txXfrm>
        <a:off x="1323126" y="4307569"/>
        <a:ext cx="5292507" cy="1015751"/>
      </dsp:txXfrm>
    </dsp:sp>
    <dsp:sp modelId="{81F4ECD3-F26A-4BBA-A171-507B2CA36568}">
      <dsp:nvSpPr>
        <dsp:cNvPr id="0" name=""/>
        <dsp:cNvSpPr/>
      </dsp:nvSpPr>
      <dsp:spPr>
        <a:xfrm>
          <a:off x="0" y="4307569"/>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Reclaim</a:t>
          </a:r>
        </a:p>
      </dsp:txBody>
      <dsp:txXfrm>
        <a:off x="0" y="4307569"/>
        <a:ext cx="1323126" cy="1015751"/>
      </dsp:txXfrm>
    </dsp:sp>
    <dsp:sp modelId="{236082A7-4587-41C2-A867-A534D63695A6}">
      <dsp:nvSpPr>
        <dsp:cNvPr id="0" name=""/>
        <dsp:cNvSpPr/>
      </dsp:nvSpPr>
      <dsp:spPr>
        <a:xfrm>
          <a:off x="1323126" y="5384266"/>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Practice that scenario in your imagination</a:t>
          </a:r>
        </a:p>
      </dsp:txBody>
      <dsp:txXfrm>
        <a:off x="1323126" y="5384266"/>
        <a:ext cx="5292507" cy="1015751"/>
      </dsp:txXfrm>
    </dsp:sp>
    <dsp:sp modelId="{CBD3EAC9-D1ED-496C-B4D5-07B302B17519}">
      <dsp:nvSpPr>
        <dsp:cNvPr id="0" name=""/>
        <dsp:cNvSpPr/>
      </dsp:nvSpPr>
      <dsp:spPr>
        <a:xfrm>
          <a:off x="0" y="5384266"/>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Practice</a:t>
          </a:r>
        </a:p>
      </dsp:txBody>
      <dsp:txXfrm>
        <a:off x="0" y="5384266"/>
        <a:ext cx="1323126" cy="1015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90C60-14F8-463F-9A6B-DD19119A7031}">
      <dsp:nvSpPr>
        <dsp:cNvPr id="0" name=""/>
        <dsp:cNvSpPr/>
      </dsp:nvSpPr>
      <dsp:spPr>
        <a:xfrm>
          <a:off x="0" y="825944"/>
          <a:ext cx="7746430" cy="675327"/>
        </a:xfrm>
        <a:prstGeom prst="round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1.Start with your chain analysis</a:t>
          </a:r>
          <a:endParaRPr lang="en-US" sz="1700" kern="1200" dirty="0"/>
        </a:p>
      </dsp:txBody>
      <dsp:txXfrm>
        <a:off x="32967" y="858911"/>
        <a:ext cx="7680496" cy="609393"/>
      </dsp:txXfrm>
    </dsp:sp>
    <dsp:sp modelId="{03831A54-3667-4C9C-8CC9-00CCE0F94369}">
      <dsp:nvSpPr>
        <dsp:cNvPr id="0" name=""/>
        <dsp:cNvSpPr/>
      </dsp:nvSpPr>
      <dsp:spPr>
        <a:xfrm>
          <a:off x="0" y="1550232"/>
          <a:ext cx="7746430" cy="675327"/>
        </a:xfrm>
        <a:prstGeom prst="roundRect">
          <a:avLst/>
        </a:prstGeom>
        <a:gradFill rotWithShape="0">
          <a:gsLst>
            <a:gs pos="0">
              <a:schemeClr val="accent5">
                <a:hueOff val="-2186491"/>
                <a:satOff val="14880"/>
                <a:lumOff val="65"/>
                <a:alphaOff val="0"/>
                <a:tint val="85000"/>
                <a:shade val="98000"/>
                <a:satMod val="110000"/>
                <a:lumMod val="103000"/>
              </a:schemeClr>
            </a:gs>
            <a:gs pos="50000">
              <a:schemeClr val="accent5">
                <a:hueOff val="-2186491"/>
                <a:satOff val="14880"/>
                <a:lumOff val="65"/>
                <a:alphaOff val="0"/>
                <a:shade val="85000"/>
                <a:satMod val="105000"/>
                <a:lumMod val="100000"/>
              </a:schemeClr>
            </a:gs>
            <a:gs pos="100000">
              <a:schemeClr val="accent5">
                <a:hueOff val="-2186491"/>
                <a:satOff val="14880"/>
                <a:lumOff val="65"/>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2. Imagine this was a friend's chain analysis and that friend had come to you for help and advice about how to use DBT skills to splice and paste a different outcome</a:t>
          </a:r>
          <a:endParaRPr lang="en-US" sz="1700" kern="1200" dirty="0"/>
        </a:p>
      </dsp:txBody>
      <dsp:txXfrm>
        <a:off x="32967" y="1583199"/>
        <a:ext cx="7680496" cy="609393"/>
      </dsp:txXfrm>
    </dsp:sp>
    <dsp:sp modelId="{BAEA5AE2-8524-415C-9BDC-06CD12D96132}">
      <dsp:nvSpPr>
        <dsp:cNvPr id="0" name=""/>
        <dsp:cNvSpPr/>
      </dsp:nvSpPr>
      <dsp:spPr>
        <a:xfrm>
          <a:off x="0" y="2274520"/>
          <a:ext cx="7746430" cy="675327"/>
        </a:xfrm>
        <a:prstGeom prst="roundRect">
          <a:avLst/>
        </a:prstGeom>
        <a:gradFill rotWithShape="0">
          <a:gsLst>
            <a:gs pos="0">
              <a:schemeClr val="accent5">
                <a:hueOff val="-4372982"/>
                <a:satOff val="29759"/>
                <a:lumOff val="131"/>
                <a:alphaOff val="0"/>
                <a:tint val="85000"/>
                <a:shade val="98000"/>
                <a:satMod val="110000"/>
                <a:lumMod val="103000"/>
              </a:schemeClr>
            </a:gs>
            <a:gs pos="50000">
              <a:schemeClr val="accent5">
                <a:hueOff val="-4372982"/>
                <a:satOff val="29759"/>
                <a:lumOff val="131"/>
                <a:alphaOff val="0"/>
                <a:shade val="85000"/>
                <a:satMod val="105000"/>
                <a:lumMod val="100000"/>
              </a:schemeClr>
            </a:gs>
            <a:gs pos="100000">
              <a:schemeClr val="accent5">
                <a:hueOff val="-4372982"/>
                <a:satOff val="29759"/>
                <a:lumOff val="131"/>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3. How could your friend have seen or interpreted the situation differently if they had been in rational mind?</a:t>
          </a:r>
          <a:endParaRPr lang="en-US" sz="1700" kern="1200" dirty="0"/>
        </a:p>
      </dsp:txBody>
      <dsp:txXfrm>
        <a:off x="32967" y="2307487"/>
        <a:ext cx="7680496" cy="609393"/>
      </dsp:txXfrm>
    </dsp:sp>
    <dsp:sp modelId="{29FD2D37-93B4-473C-BD03-118A08368A63}">
      <dsp:nvSpPr>
        <dsp:cNvPr id="0" name=""/>
        <dsp:cNvSpPr/>
      </dsp:nvSpPr>
      <dsp:spPr>
        <a:xfrm>
          <a:off x="0" y="2998807"/>
          <a:ext cx="7746430" cy="675327"/>
        </a:xfrm>
        <a:prstGeom prst="roundRect">
          <a:avLst/>
        </a:prstGeom>
        <a:gradFill rotWithShape="0">
          <a:gsLst>
            <a:gs pos="0">
              <a:schemeClr val="accent5">
                <a:hueOff val="-6559472"/>
                <a:satOff val="44638"/>
                <a:lumOff val="196"/>
                <a:alphaOff val="0"/>
                <a:tint val="85000"/>
                <a:shade val="98000"/>
                <a:satMod val="110000"/>
                <a:lumMod val="103000"/>
              </a:schemeClr>
            </a:gs>
            <a:gs pos="50000">
              <a:schemeClr val="accent5">
                <a:hueOff val="-6559472"/>
                <a:satOff val="44638"/>
                <a:lumOff val="196"/>
                <a:alphaOff val="0"/>
                <a:shade val="85000"/>
                <a:satMod val="105000"/>
                <a:lumMod val="100000"/>
              </a:schemeClr>
            </a:gs>
            <a:gs pos="100000">
              <a:schemeClr val="accent5">
                <a:hueOff val="-6559472"/>
                <a:satOff val="44638"/>
                <a:lumOff val="196"/>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4. Could your friend have thought or behaved differently to have a better outcome?</a:t>
          </a:r>
          <a:endParaRPr lang="en-US" sz="1700" kern="1200" dirty="0"/>
        </a:p>
      </dsp:txBody>
      <dsp:txXfrm>
        <a:off x="32967" y="3031774"/>
        <a:ext cx="7680496" cy="609393"/>
      </dsp:txXfrm>
    </dsp:sp>
    <dsp:sp modelId="{4634C302-F110-48A7-A4CC-88AA2B19A905}">
      <dsp:nvSpPr>
        <dsp:cNvPr id="0" name=""/>
        <dsp:cNvSpPr/>
      </dsp:nvSpPr>
      <dsp:spPr>
        <a:xfrm>
          <a:off x="0" y="3723095"/>
          <a:ext cx="7746430" cy="675327"/>
        </a:xfrm>
        <a:prstGeom prst="roundRect">
          <a:avLst/>
        </a:prstGeom>
        <a:gradFill rotWithShape="0">
          <a:gsLst>
            <a:gs pos="0">
              <a:schemeClr val="accent5">
                <a:hueOff val="-8745963"/>
                <a:satOff val="59518"/>
                <a:lumOff val="262"/>
                <a:alphaOff val="0"/>
                <a:tint val="85000"/>
                <a:shade val="98000"/>
                <a:satMod val="110000"/>
                <a:lumMod val="103000"/>
              </a:schemeClr>
            </a:gs>
            <a:gs pos="50000">
              <a:schemeClr val="accent5">
                <a:hueOff val="-8745963"/>
                <a:satOff val="59518"/>
                <a:lumOff val="262"/>
                <a:alphaOff val="0"/>
                <a:shade val="85000"/>
                <a:satMod val="105000"/>
                <a:lumMod val="100000"/>
              </a:schemeClr>
            </a:gs>
            <a:gs pos="100000">
              <a:schemeClr val="accent5">
                <a:hueOff val="-8745963"/>
                <a:satOff val="59518"/>
                <a:lumOff val="262"/>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5. Help your friend to imagine a scenario in which they had stayed better regulated</a:t>
          </a:r>
          <a:endParaRPr lang="en-US" sz="1700" kern="1200" dirty="0"/>
        </a:p>
      </dsp:txBody>
      <dsp:txXfrm>
        <a:off x="32967" y="3756062"/>
        <a:ext cx="7680496" cy="609393"/>
      </dsp:txXfrm>
    </dsp:sp>
    <dsp:sp modelId="{018D163F-2F23-437F-A220-1D1AE93AC26F}">
      <dsp:nvSpPr>
        <dsp:cNvPr id="0" name=""/>
        <dsp:cNvSpPr/>
      </dsp:nvSpPr>
      <dsp:spPr>
        <a:xfrm>
          <a:off x="0" y="4447382"/>
          <a:ext cx="7746430" cy="675327"/>
        </a:xfrm>
        <a:prstGeom prst="roundRect">
          <a:avLst/>
        </a:prstGeom>
        <a:gradFill rotWithShape="0">
          <a:gsLst>
            <a:gs pos="0">
              <a:schemeClr val="accent5">
                <a:hueOff val="-10932454"/>
                <a:satOff val="74397"/>
                <a:lumOff val="327"/>
                <a:alphaOff val="0"/>
                <a:tint val="85000"/>
                <a:shade val="98000"/>
                <a:satMod val="110000"/>
                <a:lumMod val="103000"/>
              </a:schemeClr>
            </a:gs>
            <a:gs pos="50000">
              <a:schemeClr val="accent5">
                <a:hueOff val="-10932454"/>
                <a:satOff val="74397"/>
                <a:lumOff val="327"/>
                <a:alphaOff val="0"/>
                <a:shade val="85000"/>
                <a:satMod val="105000"/>
                <a:lumMod val="100000"/>
              </a:schemeClr>
            </a:gs>
            <a:gs pos="100000">
              <a:schemeClr val="accent5">
                <a:hueOff val="-10932454"/>
                <a:satOff val="74397"/>
                <a:lumOff val="327"/>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6. Help your friend to practice this situation in their minds using the editing splicing and pasting technique</a:t>
          </a:r>
          <a:endParaRPr lang="en-US" sz="1700" kern="1200" dirty="0"/>
        </a:p>
      </dsp:txBody>
      <dsp:txXfrm>
        <a:off x="32967" y="4480349"/>
        <a:ext cx="7680496" cy="609393"/>
      </dsp:txXfrm>
    </dsp:sp>
    <dsp:sp modelId="{935F50A8-DCDA-4C29-A6A0-A9510A8AA037}">
      <dsp:nvSpPr>
        <dsp:cNvPr id="0" name=""/>
        <dsp:cNvSpPr/>
      </dsp:nvSpPr>
      <dsp:spPr>
        <a:xfrm>
          <a:off x="0" y="5171670"/>
          <a:ext cx="7746430" cy="675327"/>
        </a:xfrm>
        <a:prstGeom prst="roundRect">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7. Reclaim the situation as your own using the new scenario. Practice it repeatedly in your imagination.</a:t>
          </a:r>
          <a:endParaRPr lang="en-US" sz="1700" kern="1200" dirty="0"/>
        </a:p>
      </dsp:txBody>
      <dsp:txXfrm>
        <a:off x="32967" y="5204637"/>
        <a:ext cx="7680496" cy="609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507489" y="837"/>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Start with your chain analysis</a:t>
          </a:r>
        </a:p>
      </dsp:txBody>
      <dsp:txXfrm>
        <a:off x="1507489" y="837"/>
        <a:ext cx="6029960" cy="1088557"/>
      </dsp:txXfrm>
    </dsp:sp>
    <dsp:sp modelId="{B3246674-CC55-47C1-B638-D5AE50EB3FCB}">
      <dsp:nvSpPr>
        <dsp:cNvPr id="0" name=""/>
        <dsp:cNvSpPr/>
      </dsp:nvSpPr>
      <dsp:spPr>
        <a:xfrm>
          <a:off x="0" y="837"/>
          <a:ext cx="1507490" cy="1088557"/>
        </a:xfrm>
        <a:prstGeom prst="rect">
          <a:avLst/>
        </a:prstGeom>
        <a:solidFill>
          <a:schemeClr val="bg1">
            <a:lumMod val="50000"/>
            <a:lumOff val="5000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1. Start</a:t>
          </a:r>
        </a:p>
      </dsp:txBody>
      <dsp:txXfrm>
        <a:off x="0" y="837"/>
        <a:ext cx="1507490" cy="1088557"/>
      </dsp:txXfrm>
    </dsp:sp>
    <dsp:sp modelId="{15B74A54-BEED-44D7-81E2-5672240112B6}">
      <dsp:nvSpPr>
        <dsp:cNvPr id="0" name=""/>
        <dsp:cNvSpPr/>
      </dsp:nvSpPr>
      <dsp:spPr>
        <a:xfrm>
          <a:off x="1507490" y="1154708"/>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Imagine that what happened to you happened instead to a friend who is well regulated</a:t>
          </a:r>
        </a:p>
      </dsp:txBody>
      <dsp:txXfrm>
        <a:off x="1507490" y="1154708"/>
        <a:ext cx="6029960" cy="1088557"/>
      </dsp:txXfrm>
    </dsp:sp>
    <dsp:sp modelId="{D5270F1E-43D1-4CB6-8511-6BA7793842B0}">
      <dsp:nvSpPr>
        <dsp:cNvPr id="0" name=""/>
        <dsp:cNvSpPr/>
      </dsp:nvSpPr>
      <dsp:spPr>
        <a:xfrm>
          <a:off x="0" y="1154708"/>
          <a:ext cx="1507490" cy="1088557"/>
        </a:xfrm>
        <a:prstGeom prst="rect">
          <a:avLst/>
        </a:prstGeom>
        <a:solidFill>
          <a:schemeClr val="bg1">
            <a:lumMod val="75000"/>
            <a:lumOff val="2500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2. Imagine</a:t>
          </a:r>
        </a:p>
      </dsp:txBody>
      <dsp:txXfrm>
        <a:off x="0" y="1154708"/>
        <a:ext cx="1507490" cy="1088557"/>
      </dsp:txXfrm>
    </dsp:sp>
    <dsp:sp modelId="{45B690E2-D3AE-4B90-82DC-AC98371435AD}">
      <dsp:nvSpPr>
        <dsp:cNvPr id="0" name=""/>
        <dsp:cNvSpPr/>
      </dsp:nvSpPr>
      <dsp:spPr>
        <a:xfrm>
          <a:off x="1507490" y="2308579"/>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Imagine how they might have seen or interpreted the situation and thought and behaved differently</a:t>
          </a:r>
        </a:p>
      </dsp:txBody>
      <dsp:txXfrm>
        <a:off x="1507490" y="2308579"/>
        <a:ext cx="6029960" cy="1088557"/>
      </dsp:txXfrm>
    </dsp:sp>
    <dsp:sp modelId="{8CE39613-597D-4430-B835-DDF9C7BB7175}">
      <dsp:nvSpPr>
        <dsp:cNvPr id="0" name=""/>
        <dsp:cNvSpPr/>
      </dsp:nvSpPr>
      <dsp:spPr>
        <a:xfrm>
          <a:off x="0" y="2308579"/>
          <a:ext cx="1507490" cy="108855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3. Imagine</a:t>
          </a:r>
        </a:p>
      </dsp:txBody>
      <dsp:txXfrm>
        <a:off x="0" y="2308579"/>
        <a:ext cx="1507490" cy="1088557"/>
      </dsp:txXfrm>
    </dsp:sp>
    <dsp:sp modelId="{594585DE-898C-4ACE-B19C-E5817E4D1EAD}">
      <dsp:nvSpPr>
        <dsp:cNvPr id="0" name=""/>
        <dsp:cNvSpPr/>
      </dsp:nvSpPr>
      <dsp:spPr>
        <a:xfrm>
          <a:off x="1507490" y="3462450"/>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Imagine what they might have done. Write this down</a:t>
          </a:r>
        </a:p>
      </dsp:txBody>
      <dsp:txXfrm>
        <a:off x="1507490" y="3462450"/>
        <a:ext cx="6029960" cy="1088557"/>
      </dsp:txXfrm>
    </dsp:sp>
    <dsp:sp modelId="{D3C4BC64-F1F1-43B6-8E09-56F38101560E}">
      <dsp:nvSpPr>
        <dsp:cNvPr id="0" name=""/>
        <dsp:cNvSpPr/>
      </dsp:nvSpPr>
      <dsp:spPr>
        <a:xfrm>
          <a:off x="0" y="3462450"/>
          <a:ext cx="1507490" cy="1088557"/>
        </a:xfrm>
        <a:prstGeom prst="rect">
          <a:avLst/>
        </a:prstGeom>
        <a:solidFill>
          <a:schemeClr val="accent2">
            <a:lumMod val="5000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3. Imagine</a:t>
          </a:r>
        </a:p>
      </dsp:txBody>
      <dsp:txXfrm>
        <a:off x="0" y="3462450"/>
        <a:ext cx="1507490" cy="1088557"/>
      </dsp:txXfrm>
    </dsp:sp>
    <dsp:sp modelId="{D40D2602-B879-4906-959B-06CA68F7AD78}">
      <dsp:nvSpPr>
        <dsp:cNvPr id="0" name=""/>
        <dsp:cNvSpPr/>
      </dsp:nvSpPr>
      <dsp:spPr>
        <a:xfrm>
          <a:off x="1507490" y="4616321"/>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Reclaim the situation as your own and play it the way your friend did use the edit, splice, and paste technique</a:t>
          </a:r>
        </a:p>
      </dsp:txBody>
      <dsp:txXfrm>
        <a:off x="1507490" y="4616321"/>
        <a:ext cx="6029960" cy="1088557"/>
      </dsp:txXfrm>
    </dsp:sp>
    <dsp:sp modelId="{81F4ECD3-F26A-4BBA-A171-507B2CA36568}">
      <dsp:nvSpPr>
        <dsp:cNvPr id="0" name=""/>
        <dsp:cNvSpPr/>
      </dsp:nvSpPr>
      <dsp:spPr>
        <a:xfrm>
          <a:off x="0" y="4616321"/>
          <a:ext cx="1507490" cy="1088557"/>
        </a:xfrm>
        <a:prstGeom prst="rect">
          <a:avLst/>
        </a:prstGeom>
        <a:solidFill>
          <a:schemeClr val="accent1">
            <a:lumMod val="7500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4. Reclaim</a:t>
          </a:r>
        </a:p>
      </dsp:txBody>
      <dsp:txXfrm>
        <a:off x="0" y="4616321"/>
        <a:ext cx="1507490" cy="1088557"/>
      </dsp:txXfrm>
    </dsp:sp>
    <dsp:sp modelId="{236082A7-4587-41C2-A867-A534D63695A6}">
      <dsp:nvSpPr>
        <dsp:cNvPr id="0" name=""/>
        <dsp:cNvSpPr/>
      </dsp:nvSpPr>
      <dsp:spPr>
        <a:xfrm>
          <a:off x="1507490" y="5770192"/>
          <a:ext cx="6029960" cy="108855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998" tIns="276494" rIns="116998" bIns="276494" numCol="1" spcCol="1270" anchor="ctr" anchorCtr="0">
          <a:noAutofit/>
        </a:bodyPr>
        <a:lstStyle/>
        <a:p>
          <a:pPr marL="0" lvl="0" indent="0" algn="l" defTabSz="889000">
            <a:lnSpc>
              <a:spcPct val="90000"/>
            </a:lnSpc>
            <a:spcBef>
              <a:spcPct val="0"/>
            </a:spcBef>
            <a:spcAft>
              <a:spcPct val="35000"/>
            </a:spcAft>
            <a:buNone/>
          </a:pPr>
          <a:r>
            <a:rPr lang="en-US" sz="2000" kern="1200" dirty="0"/>
            <a:t>Practice that scenario in your imagination</a:t>
          </a:r>
        </a:p>
      </dsp:txBody>
      <dsp:txXfrm>
        <a:off x="1507490" y="5770192"/>
        <a:ext cx="6029960" cy="1088557"/>
      </dsp:txXfrm>
    </dsp:sp>
    <dsp:sp modelId="{CBD3EAC9-D1ED-496C-B4D5-07B302B17519}">
      <dsp:nvSpPr>
        <dsp:cNvPr id="0" name=""/>
        <dsp:cNvSpPr/>
      </dsp:nvSpPr>
      <dsp:spPr>
        <a:xfrm>
          <a:off x="0" y="5770192"/>
          <a:ext cx="1507490" cy="1088557"/>
        </a:xfrm>
        <a:prstGeom prst="rect">
          <a:avLst/>
        </a:prstGeom>
        <a:solidFill>
          <a:schemeClr val="accent4">
            <a:lumMod val="7500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71" tIns="107525" rIns="79771" bIns="107525" numCol="1" spcCol="1270" anchor="ctr" anchorCtr="0">
          <a:noAutofit/>
        </a:bodyPr>
        <a:lstStyle/>
        <a:p>
          <a:pPr marL="0" lvl="0" indent="0" algn="ctr" defTabSz="889000">
            <a:lnSpc>
              <a:spcPct val="90000"/>
            </a:lnSpc>
            <a:spcBef>
              <a:spcPct val="0"/>
            </a:spcBef>
            <a:spcAft>
              <a:spcPct val="35000"/>
            </a:spcAft>
            <a:buNone/>
          </a:pPr>
          <a:r>
            <a:rPr lang="en-US" sz="2000" kern="1200" dirty="0"/>
            <a:t>5.Practice</a:t>
          </a:r>
        </a:p>
      </dsp:txBody>
      <dsp:txXfrm>
        <a:off x="0" y="5770192"/>
        <a:ext cx="1507490" cy="10885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29070"/>
          <a:ext cx="5741987" cy="7765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Start with your chain analysis</a:t>
          </a:r>
          <a:endParaRPr lang="en-US" sz="1400" kern="1200"/>
        </a:p>
      </dsp:txBody>
      <dsp:txXfrm>
        <a:off x="37906" y="166976"/>
        <a:ext cx="5666175" cy="700702"/>
      </dsp:txXfrm>
    </dsp:sp>
    <dsp:sp modelId="{D15AF9D9-F431-41A3-B938-4CCB6056BC73}">
      <dsp:nvSpPr>
        <dsp:cNvPr id="0" name=""/>
        <dsp:cNvSpPr/>
      </dsp:nvSpPr>
      <dsp:spPr>
        <a:xfrm>
          <a:off x="0" y="945905"/>
          <a:ext cx="5741987" cy="776514"/>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Imagine this was a friend's chain analysis and that friend had come to you for help and advice about how to use DBT skills to splice and paste a different outcome</a:t>
          </a:r>
          <a:endParaRPr lang="en-US" sz="1400" kern="1200"/>
        </a:p>
      </dsp:txBody>
      <dsp:txXfrm>
        <a:off x="37906" y="983811"/>
        <a:ext cx="5666175" cy="700702"/>
      </dsp:txXfrm>
    </dsp:sp>
    <dsp:sp modelId="{A0F8E5E4-8082-4339-B17B-9F4730F92596}">
      <dsp:nvSpPr>
        <dsp:cNvPr id="0" name=""/>
        <dsp:cNvSpPr/>
      </dsp:nvSpPr>
      <dsp:spPr>
        <a:xfrm>
          <a:off x="0" y="1762739"/>
          <a:ext cx="5741987" cy="776514"/>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How could your friend have seen or interpreted the situation differently?</a:t>
          </a:r>
          <a:endParaRPr lang="en-US" sz="1400" kern="1200"/>
        </a:p>
      </dsp:txBody>
      <dsp:txXfrm>
        <a:off x="37906" y="1800645"/>
        <a:ext cx="5666175" cy="700702"/>
      </dsp:txXfrm>
    </dsp:sp>
    <dsp:sp modelId="{15171C1E-7BEB-4EF7-9D53-A80885FA3BA6}">
      <dsp:nvSpPr>
        <dsp:cNvPr id="0" name=""/>
        <dsp:cNvSpPr/>
      </dsp:nvSpPr>
      <dsp:spPr>
        <a:xfrm>
          <a:off x="0" y="2579573"/>
          <a:ext cx="5741987" cy="776514"/>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Could your friend have thought or behaved differently and to have a better outcome?</a:t>
          </a:r>
          <a:endParaRPr lang="en-US" sz="1400" kern="1200"/>
        </a:p>
      </dsp:txBody>
      <dsp:txXfrm>
        <a:off x="37906" y="2617479"/>
        <a:ext cx="5666175" cy="700702"/>
      </dsp:txXfrm>
    </dsp:sp>
    <dsp:sp modelId="{C416EE6F-CDC6-45CC-94D8-FDDD8FB77B20}">
      <dsp:nvSpPr>
        <dsp:cNvPr id="0" name=""/>
        <dsp:cNvSpPr/>
      </dsp:nvSpPr>
      <dsp:spPr>
        <a:xfrm>
          <a:off x="0" y="3396408"/>
          <a:ext cx="5741987" cy="776514"/>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imagine a scenario in which they had stayed better regulated</a:t>
          </a:r>
          <a:endParaRPr lang="en-US" sz="1400" kern="1200"/>
        </a:p>
      </dsp:txBody>
      <dsp:txXfrm>
        <a:off x="37906" y="3434314"/>
        <a:ext cx="5666175" cy="700702"/>
      </dsp:txXfrm>
    </dsp:sp>
    <dsp:sp modelId="{A6C26249-3615-4BE2-9621-A1D8D07C253B}">
      <dsp:nvSpPr>
        <dsp:cNvPr id="0" name=""/>
        <dsp:cNvSpPr/>
      </dsp:nvSpPr>
      <dsp:spPr>
        <a:xfrm>
          <a:off x="0" y="4213242"/>
          <a:ext cx="5741987" cy="776514"/>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practice this situation in their minds using the editing splicing and pasting technique</a:t>
          </a:r>
          <a:endParaRPr lang="en-US" sz="1400" kern="1200"/>
        </a:p>
      </dsp:txBody>
      <dsp:txXfrm>
        <a:off x="37906" y="4251148"/>
        <a:ext cx="5666175" cy="700702"/>
      </dsp:txXfrm>
    </dsp:sp>
    <dsp:sp modelId="{30ACE4D1-EC92-425F-89AC-DED910CCA5B1}">
      <dsp:nvSpPr>
        <dsp:cNvPr id="0" name=""/>
        <dsp:cNvSpPr/>
      </dsp:nvSpPr>
      <dsp:spPr>
        <a:xfrm>
          <a:off x="0" y="5030076"/>
          <a:ext cx="5741987" cy="776514"/>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Reclaim the situation as your own using the new scenario. Practice it repeatedly in your imagination.</a:t>
          </a:r>
          <a:endParaRPr lang="en-US" sz="1400" kern="1200"/>
        </a:p>
      </dsp:txBody>
      <dsp:txXfrm>
        <a:off x="37906" y="5067982"/>
        <a:ext cx="5666175" cy="700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323126" y="781"/>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Start with your chain analysis</a:t>
          </a:r>
        </a:p>
      </dsp:txBody>
      <dsp:txXfrm>
        <a:off x="1323126" y="781"/>
        <a:ext cx="5292507" cy="1015751"/>
      </dsp:txXfrm>
    </dsp:sp>
    <dsp:sp modelId="{B3246674-CC55-47C1-B638-D5AE50EB3FCB}">
      <dsp:nvSpPr>
        <dsp:cNvPr id="0" name=""/>
        <dsp:cNvSpPr/>
      </dsp:nvSpPr>
      <dsp:spPr>
        <a:xfrm>
          <a:off x="0" y="781"/>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Start</a:t>
          </a:r>
        </a:p>
      </dsp:txBody>
      <dsp:txXfrm>
        <a:off x="0" y="781"/>
        <a:ext cx="1323126" cy="1015751"/>
      </dsp:txXfrm>
    </dsp:sp>
    <dsp:sp modelId="{15B74A54-BEED-44D7-81E2-5672240112B6}">
      <dsp:nvSpPr>
        <dsp:cNvPr id="0" name=""/>
        <dsp:cNvSpPr/>
      </dsp:nvSpPr>
      <dsp:spPr>
        <a:xfrm>
          <a:off x="1323126" y="1077478"/>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that what happened to you happened instead to a friend who is well regulated</a:t>
          </a:r>
        </a:p>
      </dsp:txBody>
      <dsp:txXfrm>
        <a:off x="1323126" y="1077478"/>
        <a:ext cx="5292507" cy="1015751"/>
      </dsp:txXfrm>
    </dsp:sp>
    <dsp:sp modelId="{D5270F1E-43D1-4CB6-8511-6BA7793842B0}">
      <dsp:nvSpPr>
        <dsp:cNvPr id="0" name=""/>
        <dsp:cNvSpPr/>
      </dsp:nvSpPr>
      <dsp:spPr>
        <a:xfrm>
          <a:off x="0" y="1077478"/>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1077478"/>
        <a:ext cx="1323126" cy="1015751"/>
      </dsp:txXfrm>
    </dsp:sp>
    <dsp:sp modelId="{45B690E2-D3AE-4B90-82DC-AC98371435AD}">
      <dsp:nvSpPr>
        <dsp:cNvPr id="0" name=""/>
        <dsp:cNvSpPr/>
      </dsp:nvSpPr>
      <dsp:spPr>
        <a:xfrm>
          <a:off x="1323126" y="2154175"/>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how they might have seen or interpreted the situation and thought and behaved differently</a:t>
          </a:r>
        </a:p>
      </dsp:txBody>
      <dsp:txXfrm>
        <a:off x="1323126" y="2154175"/>
        <a:ext cx="5292507" cy="1015751"/>
      </dsp:txXfrm>
    </dsp:sp>
    <dsp:sp modelId="{8CE39613-597D-4430-B835-DDF9C7BB7175}">
      <dsp:nvSpPr>
        <dsp:cNvPr id="0" name=""/>
        <dsp:cNvSpPr/>
      </dsp:nvSpPr>
      <dsp:spPr>
        <a:xfrm>
          <a:off x="0" y="2154175"/>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2154175"/>
        <a:ext cx="1323126" cy="1015751"/>
      </dsp:txXfrm>
    </dsp:sp>
    <dsp:sp modelId="{594585DE-898C-4ACE-B19C-E5817E4D1EAD}">
      <dsp:nvSpPr>
        <dsp:cNvPr id="0" name=""/>
        <dsp:cNvSpPr/>
      </dsp:nvSpPr>
      <dsp:spPr>
        <a:xfrm>
          <a:off x="1323126" y="3230872"/>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what they might have done. Write this down</a:t>
          </a:r>
        </a:p>
      </dsp:txBody>
      <dsp:txXfrm>
        <a:off x="1323126" y="3230872"/>
        <a:ext cx="5292507" cy="1015751"/>
      </dsp:txXfrm>
    </dsp:sp>
    <dsp:sp modelId="{D3C4BC64-F1F1-43B6-8E09-56F38101560E}">
      <dsp:nvSpPr>
        <dsp:cNvPr id="0" name=""/>
        <dsp:cNvSpPr/>
      </dsp:nvSpPr>
      <dsp:spPr>
        <a:xfrm>
          <a:off x="0" y="3230872"/>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3230872"/>
        <a:ext cx="1323126" cy="1015751"/>
      </dsp:txXfrm>
    </dsp:sp>
    <dsp:sp modelId="{D40D2602-B879-4906-959B-06CA68F7AD78}">
      <dsp:nvSpPr>
        <dsp:cNvPr id="0" name=""/>
        <dsp:cNvSpPr/>
      </dsp:nvSpPr>
      <dsp:spPr>
        <a:xfrm>
          <a:off x="1323126" y="4307569"/>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Reclaim the situation as your own and play it the way your friend did use the edit, splice, and paste technique</a:t>
          </a:r>
        </a:p>
      </dsp:txBody>
      <dsp:txXfrm>
        <a:off x="1323126" y="4307569"/>
        <a:ext cx="5292507" cy="1015751"/>
      </dsp:txXfrm>
    </dsp:sp>
    <dsp:sp modelId="{81F4ECD3-F26A-4BBA-A171-507B2CA36568}">
      <dsp:nvSpPr>
        <dsp:cNvPr id="0" name=""/>
        <dsp:cNvSpPr/>
      </dsp:nvSpPr>
      <dsp:spPr>
        <a:xfrm>
          <a:off x="0" y="4307569"/>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Reclaim</a:t>
          </a:r>
        </a:p>
      </dsp:txBody>
      <dsp:txXfrm>
        <a:off x="0" y="4307569"/>
        <a:ext cx="1323126" cy="1015751"/>
      </dsp:txXfrm>
    </dsp:sp>
    <dsp:sp modelId="{236082A7-4587-41C2-A867-A534D63695A6}">
      <dsp:nvSpPr>
        <dsp:cNvPr id="0" name=""/>
        <dsp:cNvSpPr/>
      </dsp:nvSpPr>
      <dsp:spPr>
        <a:xfrm>
          <a:off x="1323126" y="5384266"/>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Practice that scenario in your imagination</a:t>
          </a:r>
        </a:p>
      </dsp:txBody>
      <dsp:txXfrm>
        <a:off x="1323126" y="5384266"/>
        <a:ext cx="5292507" cy="1015751"/>
      </dsp:txXfrm>
    </dsp:sp>
    <dsp:sp modelId="{CBD3EAC9-D1ED-496C-B4D5-07B302B17519}">
      <dsp:nvSpPr>
        <dsp:cNvPr id="0" name=""/>
        <dsp:cNvSpPr/>
      </dsp:nvSpPr>
      <dsp:spPr>
        <a:xfrm>
          <a:off x="0" y="5384266"/>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Practice</a:t>
          </a:r>
        </a:p>
      </dsp:txBody>
      <dsp:txXfrm>
        <a:off x="0" y="5384266"/>
        <a:ext cx="1323126" cy="1015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29070"/>
          <a:ext cx="5741987" cy="7765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Start with your chain analysis</a:t>
          </a:r>
          <a:endParaRPr lang="en-US" sz="1400" kern="1200"/>
        </a:p>
      </dsp:txBody>
      <dsp:txXfrm>
        <a:off x="37906" y="166976"/>
        <a:ext cx="5666175" cy="700702"/>
      </dsp:txXfrm>
    </dsp:sp>
    <dsp:sp modelId="{D15AF9D9-F431-41A3-B938-4CCB6056BC73}">
      <dsp:nvSpPr>
        <dsp:cNvPr id="0" name=""/>
        <dsp:cNvSpPr/>
      </dsp:nvSpPr>
      <dsp:spPr>
        <a:xfrm>
          <a:off x="0" y="945905"/>
          <a:ext cx="5741987" cy="776514"/>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Imagine this was a friend's chain analysis and that friend had come to you for help and advice about how to use DBT skills to splice and paste a different outcome</a:t>
          </a:r>
          <a:endParaRPr lang="en-US" sz="1400" kern="1200"/>
        </a:p>
      </dsp:txBody>
      <dsp:txXfrm>
        <a:off x="37906" y="983811"/>
        <a:ext cx="5666175" cy="700702"/>
      </dsp:txXfrm>
    </dsp:sp>
    <dsp:sp modelId="{A0F8E5E4-8082-4339-B17B-9F4730F92596}">
      <dsp:nvSpPr>
        <dsp:cNvPr id="0" name=""/>
        <dsp:cNvSpPr/>
      </dsp:nvSpPr>
      <dsp:spPr>
        <a:xfrm>
          <a:off x="0" y="1762739"/>
          <a:ext cx="5741987" cy="776514"/>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How could your friend have seen or interpreted the situation differently?</a:t>
          </a:r>
          <a:endParaRPr lang="en-US" sz="1400" kern="1200"/>
        </a:p>
      </dsp:txBody>
      <dsp:txXfrm>
        <a:off x="37906" y="1800645"/>
        <a:ext cx="5666175" cy="700702"/>
      </dsp:txXfrm>
    </dsp:sp>
    <dsp:sp modelId="{15171C1E-7BEB-4EF7-9D53-A80885FA3BA6}">
      <dsp:nvSpPr>
        <dsp:cNvPr id="0" name=""/>
        <dsp:cNvSpPr/>
      </dsp:nvSpPr>
      <dsp:spPr>
        <a:xfrm>
          <a:off x="0" y="2579573"/>
          <a:ext cx="5741987" cy="776514"/>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Could your friend have thought or behaved differently and to have a better outcome?</a:t>
          </a:r>
          <a:endParaRPr lang="en-US" sz="1400" kern="1200"/>
        </a:p>
      </dsp:txBody>
      <dsp:txXfrm>
        <a:off x="37906" y="2617479"/>
        <a:ext cx="5666175" cy="700702"/>
      </dsp:txXfrm>
    </dsp:sp>
    <dsp:sp modelId="{C416EE6F-CDC6-45CC-94D8-FDDD8FB77B20}">
      <dsp:nvSpPr>
        <dsp:cNvPr id="0" name=""/>
        <dsp:cNvSpPr/>
      </dsp:nvSpPr>
      <dsp:spPr>
        <a:xfrm>
          <a:off x="0" y="3396408"/>
          <a:ext cx="5741987" cy="776514"/>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imagine a scenario in which they had stayed better regulated</a:t>
          </a:r>
          <a:endParaRPr lang="en-US" sz="1400" kern="1200"/>
        </a:p>
      </dsp:txBody>
      <dsp:txXfrm>
        <a:off x="37906" y="3434314"/>
        <a:ext cx="5666175" cy="700702"/>
      </dsp:txXfrm>
    </dsp:sp>
    <dsp:sp modelId="{A6C26249-3615-4BE2-9621-A1D8D07C253B}">
      <dsp:nvSpPr>
        <dsp:cNvPr id="0" name=""/>
        <dsp:cNvSpPr/>
      </dsp:nvSpPr>
      <dsp:spPr>
        <a:xfrm>
          <a:off x="0" y="4213242"/>
          <a:ext cx="5741987" cy="776514"/>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practice this situation in their minds using the editing splicing and pasting technique</a:t>
          </a:r>
          <a:endParaRPr lang="en-US" sz="1400" kern="1200"/>
        </a:p>
      </dsp:txBody>
      <dsp:txXfrm>
        <a:off x="37906" y="4251148"/>
        <a:ext cx="5666175" cy="700702"/>
      </dsp:txXfrm>
    </dsp:sp>
    <dsp:sp modelId="{30ACE4D1-EC92-425F-89AC-DED910CCA5B1}">
      <dsp:nvSpPr>
        <dsp:cNvPr id="0" name=""/>
        <dsp:cNvSpPr/>
      </dsp:nvSpPr>
      <dsp:spPr>
        <a:xfrm>
          <a:off x="0" y="5030076"/>
          <a:ext cx="5741987" cy="776514"/>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Reclaim the situation as your own using the new scenario. Practice it repeatedly in your imagination.</a:t>
          </a:r>
          <a:endParaRPr lang="en-US" sz="1400" kern="1200"/>
        </a:p>
      </dsp:txBody>
      <dsp:txXfrm>
        <a:off x="37906" y="5067982"/>
        <a:ext cx="5666175" cy="7007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254281" y="779"/>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Start with your chain analysis</a:t>
          </a:r>
        </a:p>
      </dsp:txBody>
      <dsp:txXfrm>
        <a:off x="1254281" y="779"/>
        <a:ext cx="5017128" cy="1013846"/>
      </dsp:txXfrm>
    </dsp:sp>
    <dsp:sp modelId="{B3246674-CC55-47C1-B638-D5AE50EB3FCB}">
      <dsp:nvSpPr>
        <dsp:cNvPr id="0" name=""/>
        <dsp:cNvSpPr/>
      </dsp:nvSpPr>
      <dsp:spPr>
        <a:xfrm>
          <a:off x="0" y="779"/>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Start</a:t>
          </a:r>
        </a:p>
      </dsp:txBody>
      <dsp:txXfrm>
        <a:off x="0" y="779"/>
        <a:ext cx="1254282" cy="1013846"/>
      </dsp:txXfrm>
    </dsp:sp>
    <dsp:sp modelId="{15B74A54-BEED-44D7-81E2-5672240112B6}">
      <dsp:nvSpPr>
        <dsp:cNvPr id="0" name=""/>
        <dsp:cNvSpPr/>
      </dsp:nvSpPr>
      <dsp:spPr>
        <a:xfrm>
          <a:off x="1254282" y="1075456"/>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Imagine that what happened to you happened instead to a friend who is well regulated</a:t>
          </a:r>
        </a:p>
      </dsp:txBody>
      <dsp:txXfrm>
        <a:off x="1254282" y="1075456"/>
        <a:ext cx="5017128" cy="1013846"/>
      </dsp:txXfrm>
    </dsp:sp>
    <dsp:sp modelId="{D5270F1E-43D1-4CB6-8511-6BA7793842B0}">
      <dsp:nvSpPr>
        <dsp:cNvPr id="0" name=""/>
        <dsp:cNvSpPr/>
      </dsp:nvSpPr>
      <dsp:spPr>
        <a:xfrm>
          <a:off x="0" y="1075456"/>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Imagine</a:t>
          </a:r>
        </a:p>
      </dsp:txBody>
      <dsp:txXfrm>
        <a:off x="0" y="1075456"/>
        <a:ext cx="1254282" cy="1013846"/>
      </dsp:txXfrm>
    </dsp:sp>
    <dsp:sp modelId="{45B690E2-D3AE-4B90-82DC-AC98371435AD}">
      <dsp:nvSpPr>
        <dsp:cNvPr id="0" name=""/>
        <dsp:cNvSpPr/>
      </dsp:nvSpPr>
      <dsp:spPr>
        <a:xfrm>
          <a:off x="1254282" y="2150133"/>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Imagine how they might have seen or interpreted the situation and thought and behaved differently</a:t>
          </a:r>
        </a:p>
      </dsp:txBody>
      <dsp:txXfrm>
        <a:off x="1254282" y="2150133"/>
        <a:ext cx="5017128" cy="1013846"/>
      </dsp:txXfrm>
    </dsp:sp>
    <dsp:sp modelId="{8CE39613-597D-4430-B835-DDF9C7BB7175}">
      <dsp:nvSpPr>
        <dsp:cNvPr id="0" name=""/>
        <dsp:cNvSpPr/>
      </dsp:nvSpPr>
      <dsp:spPr>
        <a:xfrm>
          <a:off x="0" y="2150133"/>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Imagine</a:t>
          </a:r>
        </a:p>
      </dsp:txBody>
      <dsp:txXfrm>
        <a:off x="0" y="2150133"/>
        <a:ext cx="1254282" cy="1013846"/>
      </dsp:txXfrm>
    </dsp:sp>
    <dsp:sp modelId="{594585DE-898C-4ACE-B19C-E5817E4D1EAD}">
      <dsp:nvSpPr>
        <dsp:cNvPr id="0" name=""/>
        <dsp:cNvSpPr/>
      </dsp:nvSpPr>
      <dsp:spPr>
        <a:xfrm>
          <a:off x="1254282" y="3224810"/>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Imagine what they might have done. Write this down</a:t>
          </a:r>
        </a:p>
      </dsp:txBody>
      <dsp:txXfrm>
        <a:off x="1254282" y="3224810"/>
        <a:ext cx="5017128" cy="1013846"/>
      </dsp:txXfrm>
    </dsp:sp>
    <dsp:sp modelId="{D3C4BC64-F1F1-43B6-8E09-56F38101560E}">
      <dsp:nvSpPr>
        <dsp:cNvPr id="0" name=""/>
        <dsp:cNvSpPr/>
      </dsp:nvSpPr>
      <dsp:spPr>
        <a:xfrm>
          <a:off x="0" y="3224810"/>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Imagine</a:t>
          </a:r>
        </a:p>
      </dsp:txBody>
      <dsp:txXfrm>
        <a:off x="0" y="3224810"/>
        <a:ext cx="1254282" cy="1013846"/>
      </dsp:txXfrm>
    </dsp:sp>
    <dsp:sp modelId="{D40D2602-B879-4906-959B-06CA68F7AD78}">
      <dsp:nvSpPr>
        <dsp:cNvPr id="0" name=""/>
        <dsp:cNvSpPr/>
      </dsp:nvSpPr>
      <dsp:spPr>
        <a:xfrm>
          <a:off x="1254282" y="4299487"/>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Reclaim the situation as your own and play it the way your friend did use the edit, splice, and paste technique</a:t>
          </a:r>
        </a:p>
      </dsp:txBody>
      <dsp:txXfrm>
        <a:off x="1254282" y="4299487"/>
        <a:ext cx="5017128" cy="1013846"/>
      </dsp:txXfrm>
    </dsp:sp>
    <dsp:sp modelId="{81F4ECD3-F26A-4BBA-A171-507B2CA36568}">
      <dsp:nvSpPr>
        <dsp:cNvPr id="0" name=""/>
        <dsp:cNvSpPr/>
      </dsp:nvSpPr>
      <dsp:spPr>
        <a:xfrm>
          <a:off x="0" y="4299487"/>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Reclaim</a:t>
          </a:r>
        </a:p>
      </dsp:txBody>
      <dsp:txXfrm>
        <a:off x="0" y="4299487"/>
        <a:ext cx="1254282" cy="1013846"/>
      </dsp:txXfrm>
    </dsp:sp>
    <dsp:sp modelId="{236082A7-4587-41C2-A867-A534D63695A6}">
      <dsp:nvSpPr>
        <dsp:cNvPr id="0" name=""/>
        <dsp:cNvSpPr/>
      </dsp:nvSpPr>
      <dsp:spPr>
        <a:xfrm>
          <a:off x="1254282" y="5374164"/>
          <a:ext cx="5017128" cy="1013846"/>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346" tIns="257517" rIns="97346" bIns="257517" numCol="1" spcCol="1270" anchor="ctr" anchorCtr="0">
          <a:noAutofit/>
        </a:bodyPr>
        <a:lstStyle/>
        <a:p>
          <a:pPr marL="0" lvl="0" indent="0" algn="l" defTabSz="711200">
            <a:lnSpc>
              <a:spcPct val="90000"/>
            </a:lnSpc>
            <a:spcBef>
              <a:spcPct val="0"/>
            </a:spcBef>
            <a:spcAft>
              <a:spcPct val="35000"/>
            </a:spcAft>
            <a:buNone/>
          </a:pPr>
          <a:r>
            <a:rPr lang="en-US" sz="1600" kern="1200"/>
            <a:t>Practice that scenario in your imagination</a:t>
          </a:r>
        </a:p>
      </dsp:txBody>
      <dsp:txXfrm>
        <a:off x="1254282" y="5374164"/>
        <a:ext cx="5017128" cy="1013846"/>
      </dsp:txXfrm>
    </dsp:sp>
    <dsp:sp modelId="{CBD3EAC9-D1ED-496C-B4D5-07B302B17519}">
      <dsp:nvSpPr>
        <dsp:cNvPr id="0" name=""/>
        <dsp:cNvSpPr/>
      </dsp:nvSpPr>
      <dsp:spPr>
        <a:xfrm>
          <a:off x="0" y="5374164"/>
          <a:ext cx="1254282" cy="10138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372" tIns="100145" rIns="66372" bIns="100145" numCol="1" spcCol="1270" anchor="ctr" anchorCtr="0">
          <a:noAutofit/>
        </a:bodyPr>
        <a:lstStyle/>
        <a:p>
          <a:pPr marL="0" lvl="0" indent="0" algn="ctr" defTabSz="889000">
            <a:lnSpc>
              <a:spcPct val="90000"/>
            </a:lnSpc>
            <a:spcBef>
              <a:spcPct val="0"/>
            </a:spcBef>
            <a:spcAft>
              <a:spcPct val="35000"/>
            </a:spcAft>
            <a:buNone/>
          </a:pPr>
          <a:r>
            <a:rPr lang="en-US" sz="2000" kern="1200"/>
            <a:t>Practice</a:t>
          </a:r>
        </a:p>
      </dsp:txBody>
      <dsp:txXfrm>
        <a:off x="0" y="5374164"/>
        <a:ext cx="1254282" cy="1013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9D86-82FE-4500-A51D-2B72CC1FA406}">
      <dsp:nvSpPr>
        <dsp:cNvPr id="0" name=""/>
        <dsp:cNvSpPr/>
      </dsp:nvSpPr>
      <dsp:spPr>
        <a:xfrm>
          <a:off x="3849" y="899972"/>
          <a:ext cx="3366202" cy="134648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a:t>
          </a:r>
        </a:p>
        <a:p>
          <a:pPr marL="0" lvl="0" indent="0" algn="ctr" defTabSz="1022350">
            <a:lnSpc>
              <a:spcPct val="90000"/>
            </a:lnSpc>
            <a:spcBef>
              <a:spcPct val="0"/>
            </a:spcBef>
            <a:spcAft>
              <a:spcPct val="35000"/>
            </a:spcAft>
            <a:buNone/>
          </a:pPr>
          <a:r>
            <a:rPr lang="en-CA" sz="2300" kern="1200"/>
            <a:t>Thoughts</a:t>
          </a:r>
        </a:p>
        <a:p>
          <a:pPr marL="0" lvl="0" indent="0" algn="ctr" defTabSz="1022350">
            <a:lnSpc>
              <a:spcPct val="90000"/>
            </a:lnSpc>
            <a:spcBef>
              <a:spcPct val="0"/>
            </a:spcBef>
            <a:spcAft>
              <a:spcPct val="35000"/>
            </a:spcAft>
            <a:buNone/>
          </a:pPr>
          <a:r>
            <a:rPr lang="en-CA" sz="2300" kern="1200"/>
            <a:t>Behaviours </a:t>
          </a:r>
        </a:p>
      </dsp:txBody>
      <dsp:txXfrm>
        <a:off x="3849" y="899972"/>
        <a:ext cx="3029582" cy="1346480"/>
      </dsp:txXfrm>
    </dsp:sp>
    <dsp:sp modelId="{703606C1-824D-479E-B563-C3A304B9F215}">
      <dsp:nvSpPr>
        <dsp:cNvPr id="0" name=""/>
        <dsp:cNvSpPr/>
      </dsp:nvSpPr>
      <dsp:spPr>
        <a:xfrm>
          <a:off x="2739319" y="901345"/>
          <a:ext cx="3366202" cy="13464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dirty="0"/>
            <a:t>Feelings</a:t>
          </a:r>
        </a:p>
        <a:p>
          <a:pPr marL="0" lvl="0" indent="0" algn="ctr" defTabSz="1022350">
            <a:lnSpc>
              <a:spcPct val="90000"/>
            </a:lnSpc>
            <a:spcBef>
              <a:spcPct val="0"/>
            </a:spcBef>
            <a:spcAft>
              <a:spcPct val="35000"/>
            </a:spcAft>
            <a:buNone/>
          </a:pPr>
          <a:r>
            <a:rPr lang="en-CA" sz="2300" kern="1200" dirty="0"/>
            <a:t>Thoughts</a:t>
          </a:r>
        </a:p>
        <a:p>
          <a:pPr marL="0" lvl="0" indent="0" algn="ctr" defTabSz="1022350">
            <a:lnSpc>
              <a:spcPct val="90000"/>
            </a:lnSpc>
            <a:spcBef>
              <a:spcPct val="0"/>
            </a:spcBef>
            <a:spcAft>
              <a:spcPct val="35000"/>
            </a:spcAft>
            <a:buNone/>
          </a:pPr>
          <a:r>
            <a:rPr lang="en-CA" sz="2300" kern="1200" dirty="0"/>
            <a:t>behaviours</a:t>
          </a:r>
        </a:p>
      </dsp:txBody>
      <dsp:txXfrm>
        <a:off x="3412559" y="901345"/>
        <a:ext cx="2019722" cy="1346480"/>
      </dsp:txXfrm>
    </dsp:sp>
    <dsp:sp modelId="{AD66754E-432D-4556-AE03-2C8374FE9EA9}">
      <dsp:nvSpPr>
        <dsp:cNvPr id="0" name=""/>
        <dsp:cNvSpPr/>
      </dsp:nvSpPr>
      <dsp:spPr>
        <a:xfrm>
          <a:off x="5389773" y="899972"/>
          <a:ext cx="3366202" cy="134648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 </a:t>
          </a:r>
        </a:p>
        <a:p>
          <a:pPr marL="0" lvl="0" indent="0" algn="ctr" defTabSz="1022350">
            <a:lnSpc>
              <a:spcPct val="90000"/>
            </a:lnSpc>
            <a:spcBef>
              <a:spcPct val="0"/>
            </a:spcBef>
            <a:spcAft>
              <a:spcPct val="35000"/>
            </a:spcAft>
            <a:buNone/>
          </a:pPr>
          <a:r>
            <a:rPr lang="en-CA" sz="2300" kern="1200"/>
            <a:t>Thoughts </a:t>
          </a:r>
        </a:p>
        <a:p>
          <a:pPr marL="0" lvl="0" indent="0" algn="ctr" defTabSz="1022350">
            <a:lnSpc>
              <a:spcPct val="90000"/>
            </a:lnSpc>
            <a:spcBef>
              <a:spcPct val="0"/>
            </a:spcBef>
            <a:spcAft>
              <a:spcPct val="35000"/>
            </a:spcAft>
            <a:buNone/>
          </a:pPr>
          <a:r>
            <a:rPr lang="en-CA" sz="2300" kern="1200"/>
            <a:t>behaviours</a:t>
          </a:r>
        </a:p>
      </dsp:txBody>
      <dsp:txXfrm>
        <a:off x="6063013" y="899972"/>
        <a:ext cx="2019722" cy="1346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29070"/>
          <a:ext cx="5741987" cy="7765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Start with your chain analysis</a:t>
          </a:r>
          <a:endParaRPr lang="en-US" sz="1400" kern="1200"/>
        </a:p>
      </dsp:txBody>
      <dsp:txXfrm>
        <a:off x="37906" y="166976"/>
        <a:ext cx="5666175" cy="700702"/>
      </dsp:txXfrm>
    </dsp:sp>
    <dsp:sp modelId="{D15AF9D9-F431-41A3-B938-4CCB6056BC73}">
      <dsp:nvSpPr>
        <dsp:cNvPr id="0" name=""/>
        <dsp:cNvSpPr/>
      </dsp:nvSpPr>
      <dsp:spPr>
        <a:xfrm>
          <a:off x="0" y="945905"/>
          <a:ext cx="5741987" cy="776514"/>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Imagine this was a friend's chain analysis and that friend had come to you for help and advice about how to use DBT skills to splice and paste a different outcome</a:t>
          </a:r>
          <a:endParaRPr lang="en-US" sz="1400" kern="1200"/>
        </a:p>
      </dsp:txBody>
      <dsp:txXfrm>
        <a:off x="37906" y="983811"/>
        <a:ext cx="5666175" cy="700702"/>
      </dsp:txXfrm>
    </dsp:sp>
    <dsp:sp modelId="{A0F8E5E4-8082-4339-B17B-9F4730F92596}">
      <dsp:nvSpPr>
        <dsp:cNvPr id="0" name=""/>
        <dsp:cNvSpPr/>
      </dsp:nvSpPr>
      <dsp:spPr>
        <a:xfrm>
          <a:off x="0" y="1762739"/>
          <a:ext cx="5741987" cy="776514"/>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How could your friend have seen or interpreted the situation differently?</a:t>
          </a:r>
          <a:endParaRPr lang="en-US" sz="1400" kern="1200"/>
        </a:p>
      </dsp:txBody>
      <dsp:txXfrm>
        <a:off x="37906" y="1800645"/>
        <a:ext cx="5666175" cy="700702"/>
      </dsp:txXfrm>
    </dsp:sp>
    <dsp:sp modelId="{15171C1E-7BEB-4EF7-9D53-A80885FA3BA6}">
      <dsp:nvSpPr>
        <dsp:cNvPr id="0" name=""/>
        <dsp:cNvSpPr/>
      </dsp:nvSpPr>
      <dsp:spPr>
        <a:xfrm>
          <a:off x="0" y="2579573"/>
          <a:ext cx="5741987" cy="776514"/>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Could your friend have thought or behaved differently and to have a better outcome?</a:t>
          </a:r>
          <a:endParaRPr lang="en-US" sz="1400" kern="1200"/>
        </a:p>
      </dsp:txBody>
      <dsp:txXfrm>
        <a:off x="37906" y="2617479"/>
        <a:ext cx="5666175" cy="700702"/>
      </dsp:txXfrm>
    </dsp:sp>
    <dsp:sp modelId="{C416EE6F-CDC6-45CC-94D8-FDDD8FB77B20}">
      <dsp:nvSpPr>
        <dsp:cNvPr id="0" name=""/>
        <dsp:cNvSpPr/>
      </dsp:nvSpPr>
      <dsp:spPr>
        <a:xfrm>
          <a:off x="0" y="3396408"/>
          <a:ext cx="5741987" cy="776514"/>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imagine a scenario in which they had stayed better regulated</a:t>
          </a:r>
          <a:endParaRPr lang="en-US" sz="1400" kern="1200"/>
        </a:p>
      </dsp:txBody>
      <dsp:txXfrm>
        <a:off x="37906" y="3434314"/>
        <a:ext cx="5666175" cy="700702"/>
      </dsp:txXfrm>
    </dsp:sp>
    <dsp:sp modelId="{A6C26249-3615-4BE2-9621-A1D8D07C253B}">
      <dsp:nvSpPr>
        <dsp:cNvPr id="0" name=""/>
        <dsp:cNvSpPr/>
      </dsp:nvSpPr>
      <dsp:spPr>
        <a:xfrm>
          <a:off x="0" y="4213242"/>
          <a:ext cx="5741987" cy="776514"/>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practice this situation in their minds using the editing splicing and pasting technique</a:t>
          </a:r>
          <a:endParaRPr lang="en-US" sz="1400" kern="1200"/>
        </a:p>
      </dsp:txBody>
      <dsp:txXfrm>
        <a:off x="37906" y="4251148"/>
        <a:ext cx="5666175" cy="700702"/>
      </dsp:txXfrm>
    </dsp:sp>
    <dsp:sp modelId="{30ACE4D1-EC92-425F-89AC-DED910CCA5B1}">
      <dsp:nvSpPr>
        <dsp:cNvPr id="0" name=""/>
        <dsp:cNvSpPr/>
      </dsp:nvSpPr>
      <dsp:spPr>
        <a:xfrm>
          <a:off x="0" y="5030076"/>
          <a:ext cx="5741987" cy="776514"/>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Reclaim the situation as your own using the new scenario. Practice it repeatedly in your imagination.</a:t>
          </a:r>
          <a:endParaRPr lang="en-US" sz="1400" kern="1200"/>
        </a:p>
      </dsp:txBody>
      <dsp:txXfrm>
        <a:off x="37906" y="5067982"/>
        <a:ext cx="5666175" cy="70070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D7138-8308-4957-873D-20AFEAB37A6E}" type="datetimeFigureOut">
              <a:rPr lang="en-CA" smtClean="0"/>
              <a:t>2026-01-14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3D49C-30F1-4FC1-8860-FABC5D3E382E}" type="slidenum">
              <a:rPr lang="en-CA" smtClean="0"/>
              <a:t>‹#›</a:t>
            </a:fld>
            <a:endParaRPr lang="en-CA"/>
          </a:p>
        </p:txBody>
      </p:sp>
    </p:spTree>
    <p:extLst>
      <p:ext uri="{BB962C8B-B14F-4D97-AF65-F5344CB8AC3E}">
        <p14:creationId xmlns:p14="http://schemas.microsoft.com/office/powerpoint/2010/main" val="396048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Allison had suffered from depression and anxiety since she was a teenager, but her symptoms got worse following her father's death. She had decided to use "depression" and "anxiety" as her holes diary cards targets.</a:t>
            </a:r>
          </a:p>
          <a:p>
            <a:endParaRPr lang="en-CA"/>
          </a:p>
          <a:p>
            <a:r>
              <a:rPr lang="en-CA"/>
              <a:t>Allison's diary card revealed that her depression always seemed to hover around the 4 or 5/10. Her anxiety spiked whenever she had something to do with Ingrid. She decided to do a chain analysis for one such spike.</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82</a:t>
            </a:fld>
            <a:endParaRPr lang="en-CA"/>
          </a:p>
        </p:txBody>
      </p:sp>
    </p:spTree>
    <p:extLst>
      <p:ext uri="{BB962C8B-B14F-4D97-AF65-F5344CB8AC3E}">
        <p14:creationId xmlns:p14="http://schemas.microsoft.com/office/powerpoint/2010/main" val="364738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had long been their habit, Allison and her sister had come "home" for a visit on a Sunday afternoon. They found, in the driveway, a large new Cadillac SUV. Ingrid proudly announced that she had just purchased it.</a:t>
            </a:r>
          </a:p>
          <a:p>
            <a:endParaRPr lang="en-US"/>
          </a:p>
          <a:p>
            <a:r>
              <a:rPr lang="en-US"/>
              <a:t>Allison reviewed the topography of her activation: while her anxiety had been higher for at least the last year, it spiked whenever she visited Ingrid, particularly when she found yet more evidence of her financial irresponsibility.</a:t>
            </a:r>
          </a:p>
          <a:p>
            <a:endParaRPr lang="en-US"/>
          </a:p>
          <a:p>
            <a:r>
              <a:rPr lang="en-US"/>
              <a:t>With the help of the "feeling wheel", Allison identified feeling anxiety, sadness, frustration, and anger, during the SUV incident.</a:t>
            </a:r>
          </a:p>
          <a:p>
            <a:endParaRPr lang="en-US"/>
          </a:p>
          <a:p>
            <a:r>
              <a:rPr lang="en-US"/>
              <a:t>She linked the anxiety and frustration to the thought of seeing her father's estate being depleted, and not knowing what to do about it.</a:t>
            </a:r>
          </a:p>
          <a:p>
            <a:endParaRPr lang="en-US"/>
          </a:p>
          <a:p>
            <a:r>
              <a:rPr lang="en-US"/>
              <a:t>She was sad that this was how her life had turned out. After he married Ingrid, Joseph spend more and more time at work, and hardly ever saw the children. The girl’s relationship with Ingrid had never improved, and Allison had coped by being compliant and keeping her feelings and thoughts to herself.</a:t>
            </a:r>
          </a:p>
          <a:p>
            <a:endParaRPr lang="en-US"/>
          </a:p>
          <a:p>
            <a:r>
              <a:rPr lang="en-US"/>
              <a:t>She was frustrated and angry that Ingrid’s niece seemed to be manipulating her. Whenever Allison had approached Ingrid about this, she would dismiss it, and tell her that she worried too much.</a:t>
            </a:r>
          </a:p>
          <a:p>
            <a:endParaRPr lang="en-US"/>
          </a:p>
          <a:p>
            <a:r>
              <a:rPr lang="en-US"/>
              <a:t>Just as she had always done, Allison internalized her behavior, ruminated, and lost sleep. She had withdrawn from some of her usual activities and was irritable and </a:t>
            </a:r>
            <a:r>
              <a:rPr lang="en-US" err="1"/>
              <a:t>cuet</a:t>
            </a:r>
            <a:r>
              <a:rPr lang="en-US"/>
              <a:t> with people around her.</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84</a:t>
            </a:fld>
            <a:endParaRPr lang="en-CA"/>
          </a:p>
        </p:txBody>
      </p:sp>
    </p:spTree>
    <p:extLst>
      <p:ext uri="{BB962C8B-B14F-4D97-AF65-F5344CB8AC3E}">
        <p14:creationId xmlns:p14="http://schemas.microsoft.com/office/powerpoint/2010/main" val="1173225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Allison imagined the same situation was happening to a friend who had well-regulated emotions. Marjorie, whom she had known since high school, was kind but assertive. What would Marjorie do in this situation?</a:t>
            </a:r>
          </a:p>
          <a:p>
            <a:endParaRPr lang="en-CA"/>
          </a:p>
          <a:p>
            <a:r>
              <a:rPr lang="en-CA"/>
              <a:t>Marjorie would not be intimidated. This was an unfair situation, and it was reasonable to address it rather than put up with it. Marjorie would not keep her feelings and thoughts to herself. She would, in a kind but assertive way, explained to her stepmother what she felt, thought, and wanted to see happen; the stepmother was entitled to spend her father's money, but not to throw it away foolishly.</a:t>
            </a:r>
          </a:p>
          <a:p>
            <a:endParaRPr lang="en-CA"/>
          </a:p>
          <a:p>
            <a:r>
              <a:rPr lang="en-CA"/>
              <a:t>If this conversation went nowhere, Marjorie would find out what her legal rights work, and if she did not have a legal recourse, try to maintain a cordial relationship with the stepmother and negotiate. If she exhausted her options, she would simply walk away. It would be sad, but she did not want to waste her life feeling resentment and anger. Marjorie, like Allison, was financially comfortable. Inheriting some of her father's largest state would be nice, but it would not be a life changer.</a:t>
            </a:r>
          </a:p>
          <a:p>
            <a:endParaRPr lang="en-CA"/>
          </a:p>
          <a:p>
            <a:r>
              <a:rPr lang="en-CA"/>
              <a:t>After imagining what Marjorie would do, Allison considered how she could apply it to herself and decided on an action plan: 1) she would use the "mental video" of the visit when she found the SUV in the driveway. She would then splice and edit out the part in which she kept her feelings and thoughts to herself while stewing on them. She had done that all her life.</a:t>
            </a:r>
          </a:p>
          <a:p>
            <a:endParaRPr lang="en-CA"/>
          </a:p>
          <a:p>
            <a:r>
              <a:rPr lang="en-CA"/>
              <a:t>Instead, she would paste in an assertive conversation, in which she explained to Ingrid how she felt, her thoughts, and what she planned to do. Imagining this conversation, activated Allison, and she knew she had to practice it for some time while, to stay in the window of tolerance, she pedulated.</a:t>
            </a:r>
          </a:p>
          <a:p>
            <a:endParaRPr lang="en-CA"/>
          </a:p>
          <a:p>
            <a:r>
              <a:rPr lang="en-CA"/>
              <a:t>2) in her imagination, Allison practiced this conversation, not expecting to have a real conversation with Ingrid anytime soon. She felt this took some of the pressure off.</a:t>
            </a:r>
          </a:p>
          <a:p>
            <a:endParaRPr lang="en-CA"/>
          </a:p>
          <a:p>
            <a:r>
              <a:rPr lang="en-CA"/>
              <a:t>3) Allison knew a family lawyer whom she trusted and decided she would call him to make an appointment to review her legal options.</a:t>
            </a:r>
          </a:p>
          <a:p>
            <a:endParaRPr lang="en-CA"/>
          </a:p>
          <a:p>
            <a:r>
              <a:rPr lang="en-CA"/>
              <a:t>4) she felt that if trying to work things out not produce results, she would not be held hostage by the potential inheritance and would distance herself from Ingrid.</a:t>
            </a:r>
          </a:p>
          <a:p>
            <a:endParaRPr lang="en-CA"/>
          </a:p>
          <a:p>
            <a:r>
              <a:rPr lang="en-CA"/>
              <a:t>Allison realize that her feelings, thoughts, and behaviours, in this present day situation, were similar to those she had as a little girl. Her adult self needed to step up and protect this frightened child.</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85</a:t>
            </a:fld>
            <a:endParaRPr lang="en-CA"/>
          </a:p>
        </p:txBody>
      </p:sp>
    </p:spTree>
    <p:extLst>
      <p:ext uri="{BB962C8B-B14F-4D97-AF65-F5344CB8AC3E}">
        <p14:creationId xmlns:p14="http://schemas.microsoft.com/office/powerpoint/2010/main" val="2996654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was a retired factory worker, whose grown children had long ago moved away. George and Doris had been married for 40 years; it was a stable but unhappy relationship, as Doris was constantly criticizing George.</a:t>
            </a:r>
          </a:p>
          <a:p>
            <a:endParaRPr lang="en-US"/>
          </a:p>
          <a:p>
            <a:r>
              <a:rPr lang="en-US"/>
              <a:t>The most recent dispute was over his sleeping habits; George liked to stay up until 3 AM and did not get up until noon. Doris complained that, because of this, she had to be quiet in the mornings and could not have her friends over.</a:t>
            </a:r>
          </a:p>
          <a:p>
            <a:endParaRPr lang="en-US"/>
          </a:p>
          <a:p>
            <a:r>
              <a:rPr lang="en-US"/>
              <a:t>Doris punished George by being extra loud in the mornings, slamming doors and cupboards as she did housework. She would also stonewall him. George tried to ignore her and spent most of his day in the garage, which he had converted to workshop, tinkering with various projects.</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87</a:t>
            </a:fld>
            <a:endParaRPr lang="en-CA"/>
          </a:p>
        </p:txBody>
      </p:sp>
    </p:spTree>
    <p:extLst>
      <p:ext uri="{BB962C8B-B14F-4D97-AF65-F5344CB8AC3E}">
        <p14:creationId xmlns:p14="http://schemas.microsoft.com/office/powerpoint/2010/main" val="1284993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used "isolation", "anxiety", and "conflicts with Doris" as his holes diary targets</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89</a:t>
            </a:fld>
            <a:endParaRPr lang="en-CA"/>
          </a:p>
        </p:txBody>
      </p:sp>
    </p:spTree>
    <p:extLst>
      <p:ext uri="{BB962C8B-B14F-4D97-AF65-F5344CB8AC3E}">
        <p14:creationId xmlns:p14="http://schemas.microsoft.com/office/powerpoint/2010/main" val="246019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George decided to do a chain analysis focusing on the recent incident: he'd just gotten up from bed and was having breakfast, it was 11 AM, Doris walked into the kitchen, grab something, and left, slamming the door so hard that the sleeping cat instantly jumped into the air and looked terrified.</a:t>
            </a:r>
          </a:p>
          <a:p>
            <a:endParaRPr lang="en-CA"/>
          </a:p>
          <a:p>
            <a:r>
              <a:rPr lang="en-CA"/>
              <a:t>George too, felt terrified, but could not put thoughts to that feeling. He did a flash; as a child he had been terrified in the same way by his father's angry outbursts.</a:t>
            </a:r>
          </a:p>
          <a:p>
            <a:endParaRPr lang="en-CA"/>
          </a:p>
          <a:p>
            <a:r>
              <a:rPr lang="en-CA"/>
              <a:t>George hurriedly prepared his breakfast, and took it out to the workshop, where he knew he would be safe. He sued themselves with his woodworking. He knew Doris would cool down and her hot anger would turn cold. He could handle that better. He felt sad that this was his life.</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90</a:t>
            </a:fld>
            <a:endParaRPr lang="en-CA"/>
          </a:p>
        </p:txBody>
      </p:sp>
    </p:spTree>
    <p:extLst>
      <p:ext uri="{BB962C8B-B14F-4D97-AF65-F5344CB8AC3E}">
        <p14:creationId xmlns:p14="http://schemas.microsoft.com/office/powerpoint/2010/main" val="353018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George imagined that a situation like his, involving a critical wife and sleep habits, had happened to a friend, John. Not knowing what to do, John had come to George for advice.</a:t>
            </a:r>
          </a:p>
          <a:p>
            <a:endParaRPr lang="en-US"/>
          </a:p>
          <a:p>
            <a:r>
              <a:rPr lang="en-US"/>
              <a:t>George thought that John's wife was bad tempered and mean to him. John should either stand up to her or leave her he had worked all his life to support his family, and now that he was retired, he deserves some peace. She had no right to treat him this way.</a:t>
            </a:r>
          </a:p>
          <a:p>
            <a:endParaRPr lang="en-US"/>
          </a:p>
          <a:p>
            <a:r>
              <a:rPr lang="en-US"/>
              <a:t>George is not playing John for sleeping until noon, it was a way of avoiding his wife. George wondered why John, who like him was 6 foot two and wait 250 pounds was afraid of his 5 foot one, 105 pound wife. That was clearly not rational, but John had been afraid of angry people all of his life, it started in childhood</a:t>
            </a:r>
          </a:p>
          <a:p>
            <a:endParaRPr lang="en-US"/>
          </a:p>
          <a:p>
            <a:r>
              <a:rPr lang="en-US"/>
              <a:t>George suggested that John consider the following: 1) in his imagination practice telling his wife how he felt, what he thought, and what he wanted: for her to at least be civil.</a:t>
            </a:r>
          </a:p>
          <a:p>
            <a:endParaRPr lang="en-US"/>
          </a:p>
          <a:p>
            <a:r>
              <a:rPr lang="en-US"/>
              <a:t>2) George thought that John's wife might get even angrier if you told her this: they just had to reassure himself that there is no way she could physically harm him.</a:t>
            </a:r>
          </a:p>
          <a:p>
            <a:endParaRPr lang="en-US"/>
          </a:p>
          <a:p>
            <a:r>
              <a:rPr lang="en-US"/>
              <a:t>3) if that did not work, John should seriously consider separating from his wife. He would take a financial hit but would survive. He might be lonely, but he was lonely now. He should not have to live in permanent fear.</a:t>
            </a:r>
          </a:p>
          <a:p>
            <a:endParaRPr lang="en-US"/>
          </a:p>
          <a:p>
            <a:r>
              <a:rPr lang="en-US"/>
              <a:t>Advising John about what to do was easy, but George could not imagine doing these things himself, just thinking about it frightened him. George decided that for the time being he would only practice this in his imagination. When his fear was activated, he would use pen Julie to thoughts that he was safe, to stay in the window of tolerance. George would replace the usual "video" in which he was intimidated by his wife and remained passive, with one in which he was calmly assertive. He had to massive this in his imagination before he could contemplate doing it in real life.</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92</a:t>
            </a:fld>
            <a:endParaRPr lang="en-CA"/>
          </a:p>
        </p:txBody>
      </p:sp>
    </p:spTree>
    <p:extLst>
      <p:ext uri="{BB962C8B-B14F-4D97-AF65-F5344CB8AC3E}">
        <p14:creationId xmlns:p14="http://schemas.microsoft.com/office/powerpoint/2010/main" val="176933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was a 42-year-old married mother of three young children. She had worked in a bank but three years ago, had left that job to spend more time at home. Her eldest son, a 13-year-old Scott, have been diagnosed with ADHD, and a learning disorder. Scott was bright but impulsive, disorganized, and undisciplined, even for a boy his age.</a:t>
            </a:r>
          </a:p>
          <a:p>
            <a:endParaRPr lang="en-US"/>
          </a:p>
          <a:p>
            <a:r>
              <a:rPr lang="en-US"/>
              <a:t>Scott could do well at school but required constant structure and supervision. Providing this for Scott was exhausting, especially because her husband, who ran his own business, spent 70 hours a week at work.</a:t>
            </a:r>
          </a:p>
          <a:p>
            <a:endParaRPr lang="en-US"/>
          </a:p>
          <a:p>
            <a:r>
              <a:rPr lang="en-US"/>
              <a:t>Kelly checked Scott's homework every day. She arranged with his teachers that they would email her the homework Scott was supposed to do and she would use a </a:t>
            </a:r>
            <a:r>
              <a:rPr lang="en-US" err="1"/>
              <a:t>behavioural</a:t>
            </a:r>
            <a:r>
              <a:rPr lang="en-US"/>
              <a:t> program, giving him a token reward for completing it. He could use these tokens to "buy privileges".</a:t>
            </a:r>
          </a:p>
          <a:p>
            <a:endParaRPr lang="en-US"/>
          </a:p>
          <a:p>
            <a:r>
              <a:rPr lang="en-US"/>
              <a:t>For his health class, Scott had been asked to list what he liked and did not like about his life, why he did or did not like these things, and how he thought he could change them. Kelly was intrigued when she heard about the homework from the teacher, and rather than just give it in a cursory glance, to make sure it was done, she read it all.</a:t>
            </a:r>
          </a:p>
          <a:p>
            <a:endParaRPr lang="en-US"/>
          </a:p>
          <a:p>
            <a:r>
              <a:rPr lang="en-US"/>
              <a:t>Kelly was extremely upset by what Scott wrote; he did not like her because she was too strict and would not let him do the things that he enjoyed.</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94</a:t>
            </a:fld>
            <a:endParaRPr lang="en-CA"/>
          </a:p>
        </p:txBody>
      </p:sp>
    </p:spTree>
    <p:extLst>
      <p:ext uri="{BB962C8B-B14F-4D97-AF65-F5344CB8AC3E}">
        <p14:creationId xmlns:p14="http://schemas.microsoft.com/office/powerpoint/2010/main" val="59290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had grown up in a home with parents who are constantly bickering and ignored her and her older brother. Kelly suffered from chronic low-grade depression, punctuated by episodes of more severe symptoms, during which she struggled to function.</a:t>
            </a:r>
          </a:p>
          <a:p>
            <a:endParaRPr lang="en-US"/>
          </a:p>
          <a:p>
            <a:r>
              <a:rPr lang="en-US"/>
              <a:t>Her diary card targets were "feeling hurt and rejected", "feeling despair" and "anger and frustration". Following the incident with Scott's homework, her numbers across all the targets had been much higher.</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96</a:t>
            </a:fld>
            <a:endParaRPr lang="en-CA"/>
          </a:p>
        </p:txBody>
      </p:sp>
    </p:spTree>
    <p:extLst>
      <p:ext uri="{BB962C8B-B14F-4D97-AF65-F5344CB8AC3E}">
        <p14:creationId xmlns:p14="http://schemas.microsoft.com/office/powerpoint/2010/main" val="3458341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Kelly remarked that, as she read the essay, she started feeling hurt and sad. It was a very steep downhill. She had remained down and was now, after four days, just beginning to recover.</a:t>
            </a:r>
          </a:p>
          <a:p>
            <a:endParaRPr lang="en-CA"/>
          </a:p>
          <a:p>
            <a:r>
              <a:rPr lang="en-CA"/>
              <a:t>She had felt hurt, rejected, sad, angry, frustrated and in despair.</a:t>
            </a:r>
          </a:p>
          <a:p>
            <a:endParaRPr lang="en-CA"/>
          </a:p>
          <a:p>
            <a:r>
              <a:rPr lang="en-CA"/>
              <a:t>Kelly ruminated on how she loved Scott, wanted the best for him, and had gone to great lengths to find a way to help him to be more responsible. She put tremendous effort into this, and he hated her for it.</a:t>
            </a:r>
          </a:p>
          <a:p>
            <a:endParaRPr lang="en-CA"/>
          </a:p>
          <a:p>
            <a:r>
              <a:rPr lang="en-CA"/>
              <a:t>Scott had also written that he much preferred his father, who was seldom home, but did take him fishing, hunting, snowmobiling, and dirt biking when he was.</a:t>
            </a:r>
          </a:p>
          <a:p>
            <a:endParaRPr lang="en-CA"/>
          </a:p>
          <a:p>
            <a:r>
              <a:rPr lang="en-CA"/>
              <a:t>Kelly thought she was a terrible mother, nobody had ever liked her, not even her parents. She wondered what was wrong with her. Did she not do all she could to please people and get their approval? She had worked hard with the school and with a psychologist to come up with this plan for Scott, and they had emphasized how critical this was for his future.</a:t>
            </a:r>
          </a:p>
          <a:p>
            <a:endParaRPr lang="en-CA"/>
          </a:p>
          <a:p>
            <a:r>
              <a:rPr lang="en-CA"/>
              <a:t>She wanted to give up and run away. She wanted to go to bed and never get up. She checked those urges, but it took all her energy to keep attending to her daily chores and routines. She was present in body but not in spirit.</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97</a:t>
            </a:fld>
            <a:endParaRPr lang="en-CA"/>
          </a:p>
        </p:txBody>
      </p:sp>
    </p:spTree>
    <p:extLst>
      <p:ext uri="{BB962C8B-B14F-4D97-AF65-F5344CB8AC3E}">
        <p14:creationId xmlns:p14="http://schemas.microsoft.com/office/powerpoint/2010/main" val="236730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206543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 was close to a cousin, Sally, with whom she frequently spoke on the phone. Sally had a nine-year-old son who had been diagnosed with ADHD and was a handful.</a:t>
            </a:r>
          </a:p>
          <a:p>
            <a:endParaRPr lang="en-US"/>
          </a:p>
          <a:p>
            <a:r>
              <a:rPr lang="en-US"/>
              <a:t>Sally was emotionally well-regulated and assertive. Kelly decided to imagine Sally in her situation.</a:t>
            </a:r>
          </a:p>
          <a:p>
            <a:endParaRPr lang="en-US"/>
          </a:p>
          <a:p>
            <a:r>
              <a:rPr lang="en-US"/>
              <a:t>Sally would say that being a parent is a hard job. Sometimes the right thing to do is the hard thing and it is not popular. Kids often want to do the easy thing. That is not always good for them in the long term, the parent's role is to help them to do the hard thing that is the right thing. Besides, what kid has not said at some point that they hate their parents.</a:t>
            </a:r>
          </a:p>
          <a:p>
            <a:endParaRPr lang="en-US"/>
          </a:p>
          <a:p>
            <a:r>
              <a:rPr lang="en-US"/>
              <a:t>As Kelly work through this, and imagine what Sally would feel, think, and do, her demeanor changed, she straightened up, sounded more self-assured and even began to smile.</a:t>
            </a:r>
          </a:p>
          <a:p>
            <a:endParaRPr lang="en-US"/>
          </a:p>
          <a:p>
            <a:r>
              <a:rPr lang="en-US"/>
              <a:t>Kelly would use Sally's thoughts and paste them onto her video from the homework incident. In her imagination she would go over the new edited video every night for the next week.</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99</a:t>
            </a:fld>
            <a:endParaRPr lang="en-CA"/>
          </a:p>
        </p:txBody>
      </p:sp>
    </p:spTree>
    <p:extLst>
      <p:ext uri="{BB962C8B-B14F-4D97-AF65-F5344CB8AC3E}">
        <p14:creationId xmlns:p14="http://schemas.microsoft.com/office/powerpoint/2010/main" val="252994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101</a:t>
            </a:fld>
            <a:endParaRPr lang="en-CA"/>
          </a:p>
        </p:txBody>
      </p:sp>
    </p:spTree>
    <p:extLst>
      <p:ext uri="{BB962C8B-B14F-4D97-AF65-F5344CB8AC3E}">
        <p14:creationId xmlns:p14="http://schemas.microsoft.com/office/powerpoint/2010/main" val="3448092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C88B-2ED5-16DB-8BD0-926470B7B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56052-08FA-3DEC-A909-05A5A507C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13E1A-748A-4A24-637B-A87613E3F4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6CFC7409-2AE9-4222-EB26-FB26143E854A}"/>
              </a:ext>
            </a:extLst>
          </p:cNvPr>
          <p:cNvSpPr>
            <a:spLocks noGrp="1"/>
          </p:cNvSpPr>
          <p:nvPr>
            <p:ph type="sldNum" sz="quarter" idx="5"/>
          </p:nvPr>
        </p:nvSpPr>
        <p:spPr/>
        <p:txBody>
          <a:bodyPr/>
          <a:lstStyle/>
          <a:p>
            <a:fld id="{D893B5EB-8123-46AA-8820-55D5A7A8ECB9}" type="slidenum">
              <a:rPr lang="en-CA" smtClean="0"/>
              <a:t>102</a:t>
            </a:fld>
            <a:endParaRPr lang="en-CA"/>
          </a:p>
        </p:txBody>
      </p:sp>
    </p:spTree>
    <p:extLst>
      <p:ext uri="{BB962C8B-B14F-4D97-AF65-F5344CB8AC3E}">
        <p14:creationId xmlns:p14="http://schemas.microsoft.com/office/powerpoint/2010/main" val="425462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0D2B-8050-AC8C-22A0-2DE36B548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CEB5E-2C72-0B70-83F9-CA0C26951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B5783-6ADF-2140-D9A9-3CC6D7FA0F11}"/>
              </a:ext>
            </a:extLst>
          </p:cNvPr>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a:extLst>
              <a:ext uri="{FF2B5EF4-FFF2-40B4-BE49-F238E27FC236}">
                <a16:creationId xmlns:a16="http://schemas.microsoft.com/office/drawing/2014/main" id="{FCD934C2-2D91-B922-AF1D-23CB580D067D}"/>
              </a:ext>
            </a:extLst>
          </p:cNvPr>
          <p:cNvSpPr>
            <a:spLocks noGrp="1"/>
          </p:cNvSpPr>
          <p:nvPr>
            <p:ph type="sldNum" sz="quarter" idx="5"/>
          </p:nvPr>
        </p:nvSpPr>
        <p:spPr/>
        <p:txBody>
          <a:bodyPr/>
          <a:lstStyle/>
          <a:p>
            <a:fld id="{AF1C05EF-FEBA-4A8D-BD90-77A3027595E3}" type="slidenum">
              <a:rPr lang="en-CA" smtClean="0"/>
              <a:t>104</a:t>
            </a:fld>
            <a:endParaRPr lang="en-CA"/>
          </a:p>
        </p:txBody>
      </p:sp>
    </p:spTree>
    <p:extLst>
      <p:ext uri="{BB962C8B-B14F-4D97-AF65-F5344CB8AC3E}">
        <p14:creationId xmlns:p14="http://schemas.microsoft.com/office/powerpoint/2010/main" val="144072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BE457-54FE-3FB6-96B5-B3E391960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0A488-6A57-5AE1-7EB5-46D5DCF76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B6AFE-1080-B7DF-DEEC-4A6A607F257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78EAE66-E642-0E60-0177-F467A0A24796}"/>
              </a:ext>
            </a:extLst>
          </p:cNvPr>
          <p:cNvSpPr>
            <a:spLocks noGrp="1"/>
          </p:cNvSpPr>
          <p:nvPr>
            <p:ph type="sldNum" sz="quarter" idx="5"/>
          </p:nvPr>
        </p:nvSpPr>
        <p:spPr/>
        <p:txBody>
          <a:bodyPr/>
          <a:lstStyle/>
          <a:p>
            <a:fld id="{570AB5E3-7C28-4EDE-9B48-5C282B79841F}" type="slidenum">
              <a:rPr lang="en-CA" smtClean="0"/>
              <a:t>105</a:t>
            </a:fld>
            <a:endParaRPr lang="en-CA"/>
          </a:p>
        </p:txBody>
      </p:sp>
    </p:spTree>
    <p:extLst>
      <p:ext uri="{BB962C8B-B14F-4D97-AF65-F5344CB8AC3E}">
        <p14:creationId xmlns:p14="http://schemas.microsoft.com/office/powerpoint/2010/main" val="143720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5F7C4-35AD-CEA8-5F3A-8CD5F4364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AF88F-AC43-395B-F47A-E4665C452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CB745-3B63-13EE-06F2-3A495ADB1A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1D16D8B4-E0D8-321D-A208-8CED1B18AB89}"/>
              </a:ext>
            </a:extLst>
          </p:cNvPr>
          <p:cNvSpPr>
            <a:spLocks noGrp="1"/>
          </p:cNvSpPr>
          <p:nvPr>
            <p:ph type="sldNum" sz="quarter" idx="5"/>
          </p:nvPr>
        </p:nvSpPr>
        <p:spPr/>
        <p:txBody>
          <a:bodyPr/>
          <a:lstStyle/>
          <a:p>
            <a:fld id="{D893B5EB-8123-46AA-8820-55D5A7A8ECB9}" type="slidenum">
              <a:rPr lang="en-CA" smtClean="0"/>
              <a:t>106</a:t>
            </a:fld>
            <a:endParaRPr lang="en-CA"/>
          </a:p>
        </p:txBody>
      </p:sp>
    </p:spTree>
    <p:extLst>
      <p:ext uri="{BB962C8B-B14F-4D97-AF65-F5344CB8AC3E}">
        <p14:creationId xmlns:p14="http://schemas.microsoft.com/office/powerpoint/2010/main" val="2058534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Sam first started doing diary cards, she used the beginner target "falling into a hole", a generic "catch all" target. Sam was hoping to find a more specific intermediate target and at one of the sessions asked for help doing that.</a:t>
            </a:r>
          </a:p>
          <a:p>
            <a:endParaRPr lang="en-US"/>
          </a:p>
          <a:p>
            <a:r>
              <a:rPr lang="en-US"/>
              <a:t>Sam looked at her diary cards for the previous two . There were several 0’s in a row, then a day which she rated a 7. That was followed by two days that were 4's, and two more that were 1's.</a:t>
            </a:r>
          </a:p>
          <a:p>
            <a:endParaRPr lang="en-US"/>
          </a:p>
          <a:p>
            <a:r>
              <a:rPr lang="en-US"/>
              <a:t>Sam explained that, after one of her afternoon classes, she had been invited by classmates to go for pizza. The small group had ended up at someone's apartment watching a movie. She knew Steve would want her to call to let him know she would be late but, determined to maintain her independence, she had defiantly decided not to do that.</a:t>
            </a:r>
          </a:p>
          <a:p>
            <a:endParaRPr lang="en-US"/>
          </a:p>
          <a:p>
            <a:r>
              <a:rPr lang="en-US"/>
              <a:t>When Sam got home at 11 PM Steve, fuming, was waiting up for her. They started falling into their usual hole, but recalling her crisis plan, Sam immediately left and spent a couple of days at her parents.</a:t>
            </a:r>
          </a:p>
          <a:p>
            <a:endParaRPr lang="en-US"/>
          </a:p>
          <a:p>
            <a:r>
              <a:rPr lang="en-US"/>
              <a:t>This description of events gave her some ideas for possible intermediate targets: "conflict with Steve" was an obvious one. She wondered if there were others. Sam said that she often felt "irritated" and "frustrated" with Steve. Sometimes, she also felt "guilty", "lonely", and "sad".</a:t>
            </a:r>
          </a:p>
          <a:p>
            <a:endParaRPr lang="en-US"/>
          </a:p>
          <a:p>
            <a:r>
              <a:rPr lang="en-US"/>
              <a:t>Replacing falling into a hole with "feeling irritated with Steve" made sense to Sam. Feeling irritated with her partners was a long-standing hole for Sam.</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107</a:t>
            </a:fld>
            <a:endParaRPr lang="en-CA"/>
          </a:p>
        </p:txBody>
      </p:sp>
    </p:spTree>
    <p:extLst>
      <p:ext uri="{BB962C8B-B14F-4D97-AF65-F5344CB8AC3E}">
        <p14:creationId xmlns:p14="http://schemas.microsoft.com/office/powerpoint/2010/main" val="2411742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7225-1DE8-7A7C-2B92-2503D83EA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82E26-63C6-6C98-FFAE-DBD70056C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4A912-956A-45B4-779D-FE38DEF347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71BD36EF-A95C-4FF2-539A-CD73387F1819}"/>
              </a:ext>
            </a:extLst>
          </p:cNvPr>
          <p:cNvSpPr>
            <a:spLocks noGrp="1"/>
          </p:cNvSpPr>
          <p:nvPr>
            <p:ph type="sldNum" sz="quarter" idx="5"/>
          </p:nvPr>
        </p:nvSpPr>
        <p:spPr/>
        <p:txBody>
          <a:bodyPr/>
          <a:lstStyle/>
          <a:p>
            <a:fld id="{D893B5EB-8123-46AA-8820-55D5A7A8ECB9}" type="slidenum">
              <a:rPr lang="en-CA" smtClean="0"/>
              <a:t>108</a:t>
            </a:fld>
            <a:endParaRPr lang="en-CA"/>
          </a:p>
        </p:txBody>
      </p:sp>
    </p:spTree>
    <p:extLst>
      <p:ext uri="{BB962C8B-B14F-4D97-AF65-F5344CB8AC3E}">
        <p14:creationId xmlns:p14="http://schemas.microsoft.com/office/powerpoint/2010/main" val="3404611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 was intrigued and wanted to explore why she became so irritated by her partners. She decided to do a chain analysis. Sam realized that when she was working on finding intermediate targets, she had already explored parts of the chain analysis.</a:t>
            </a:r>
            <a:endParaRPr lang="en-CA"/>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109</a:t>
            </a:fld>
            <a:endParaRPr lang="en-CA"/>
          </a:p>
        </p:txBody>
      </p:sp>
    </p:spTree>
    <p:extLst>
      <p:ext uri="{BB962C8B-B14F-4D97-AF65-F5344CB8AC3E}">
        <p14:creationId xmlns:p14="http://schemas.microsoft.com/office/powerpoint/2010/main" val="3436911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"topography" of Sam's activation was clear from her diary card ratings. She had also explored the event that triggered her and the feelings she had experienced: irritation and frustration at first, but later guilt, loneliness, and sadness.</a:t>
            </a:r>
          </a:p>
          <a:p>
            <a:endParaRPr lang="en-US"/>
          </a:p>
          <a:p>
            <a:r>
              <a:rPr lang="en-US"/>
              <a:t>Having completed these columns of the chain analysis, Sam reflected on the thoughts that had accompanied her feelings: she liked her space and doing things on her own, or with her friends. She could only spend so much time with Steve, particularly now that they were living together. He seemed to want to spend more time with her then she did with him. She felt suffocated and did not want to lose her independence.</a:t>
            </a:r>
          </a:p>
          <a:p>
            <a:endParaRPr lang="en-US"/>
          </a:p>
          <a:p>
            <a:r>
              <a:rPr lang="en-US"/>
              <a:t>After the initial irritation, Sam started to feel guilty: Steve was a nice guy, he was always doing things for her, and cared a lot about her. His family was close, there were kind to each other, and liked spending time together.</a:t>
            </a:r>
          </a:p>
          <a:p>
            <a:endParaRPr lang="en-US"/>
          </a:p>
          <a:p>
            <a:r>
              <a:rPr lang="en-US"/>
              <a:t>Sam's family, on the other hand, had always been critical, cold, and distant. Maybe what she felt had something to do with her upbringing and her "internal working model”. Maybe she had trouble loving and getting close to people. Maybe she would always feel this way and would be lonely for the rest of her life.</a:t>
            </a:r>
          </a:p>
          <a:p>
            <a:endParaRPr lang="en-US"/>
          </a:p>
          <a:p>
            <a:r>
              <a:rPr lang="en-US"/>
              <a:t>When Sam got home, after the night out with her friends, and Steve was angry, she just wanted to leave the situation and avoid conflict. Her crisis plan provided her with a good excuse for doing that. Over the time she stayed at her parents, they had not even asked her why she had come home, just how long she planned to stay.</a:t>
            </a:r>
          </a:p>
          <a:p>
            <a:endParaRPr lang="en-US"/>
          </a:p>
          <a:p>
            <a:r>
              <a:rPr lang="en-US"/>
              <a:t>After a couple of emotionally cool days at home, Sam longed to return to Steve, who seemed genuinely interested in her and what she did. At the same time, she was afraid that their pattern would just keep repeating.</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110</a:t>
            </a:fld>
            <a:endParaRPr lang="en-CA"/>
          </a:p>
        </p:txBody>
      </p:sp>
    </p:spTree>
    <p:extLst>
      <p:ext uri="{BB962C8B-B14F-4D97-AF65-F5344CB8AC3E}">
        <p14:creationId xmlns:p14="http://schemas.microsoft.com/office/powerpoint/2010/main" val="282063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94632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chain analysis is a snapshot of a moment of activation. An advanced chain analysis in contrast is a movie of a longer period of activation in which feelings, thoughts, and </a:t>
            </a:r>
            <a:r>
              <a:rPr lang="en-US" dirty="0" err="1"/>
              <a:t>behaviours</a:t>
            </a:r>
            <a:r>
              <a:rPr lang="en-US" dirty="0"/>
              <a:t> aren't static, they change over time.</a:t>
            </a:r>
            <a:endParaRPr lang="en-CA" dirty="0"/>
          </a:p>
        </p:txBody>
      </p:sp>
      <p:sp>
        <p:nvSpPr>
          <p:cNvPr id="4" name="Slide Number Placeholder 3"/>
          <p:cNvSpPr>
            <a:spLocks noGrp="1"/>
          </p:cNvSpPr>
          <p:nvPr>
            <p:ph type="sldNum" sz="quarter" idx="5"/>
          </p:nvPr>
        </p:nvSpPr>
        <p:spPr/>
        <p:txBody>
          <a:bodyPr/>
          <a:lstStyle/>
          <a:p>
            <a:fld id="{A05D43AA-C93D-4BAF-A8BC-7F04A029B30E}" type="slidenum">
              <a:rPr lang="en-CA" smtClean="0"/>
              <a:t>111</a:t>
            </a:fld>
            <a:endParaRPr lang="en-CA"/>
          </a:p>
        </p:txBody>
      </p:sp>
    </p:spTree>
    <p:extLst>
      <p:ext uri="{BB962C8B-B14F-4D97-AF65-F5344CB8AC3E}">
        <p14:creationId xmlns:p14="http://schemas.microsoft.com/office/powerpoint/2010/main" val="353040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44D1-A4EE-7BAA-6BE1-BDCC08C2C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04991-1E33-ED46-7C0C-3EFEC36D0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8AA24-8127-DD6D-7598-3D459C9279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A9ED91D2-A9E4-5506-83EA-0D0199D1C3FA}"/>
              </a:ext>
            </a:extLst>
          </p:cNvPr>
          <p:cNvSpPr>
            <a:spLocks noGrp="1"/>
          </p:cNvSpPr>
          <p:nvPr>
            <p:ph type="sldNum" sz="quarter" idx="5"/>
          </p:nvPr>
        </p:nvSpPr>
        <p:spPr/>
        <p:txBody>
          <a:bodyPr/>
          <a:lstStyle/>
          <a:p>
            <a:fld id="{D893B5EB-8123-46AA-8820-55D5A7A8ECB9}" type="slidenum">
              <a:rPr lang="en-CA" smtClean="0"/>
              <a:t>112</a:t>
            </a:fld>
            <a:endParaRPr lang="en-CA"/>
          </a:p>
        </p:txBody>
      </p:sp>
    </p:spTree>
    <p:extLst>
      <p:ext uri="{BB962C8B-B14F-4D97-AF65-F5344CB8AC3E}">
        <p14:creationId xmlns:p14="http://schemas.microsoft.com/office/powerpoint/2010/main" val="1905693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worked on a rational mind remediation. She imagined that a friend of hers had just gone through a similar "coming home late" situation. She  shared with Sam what happened and was desperate for advice.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thought her friend had issues with getting close to her partners and needed to work on that. She thought her friend could use "feeling irritated by others" as a target in her diary card. Sam suggested that rather than acting on her irritation, her friend be mindful, and curious about it. She should spend some time with the sensations they came along with being irritated.</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One of her friends automatic thoughts was that others were needy. An alternative thought was that she had trouble with intimacy. Around this issue, the friend should be gentle with herself, but perhaps set a goal of slowly being able to be more intimate with people. Sam realized that she could not be intimate because she did not trust anyone and to compensate, she had learned to be self-sufficient.</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wanted to offer her friend concrete suggestions that could be implemented and came up with 1) start using "feeling irritated with people" in her diary card. 2) apply the "edit, splice, and paste" technique to the incident: run the "mental videos" of the incident up to the point when she came home after being out with her friends. As she started to feel suffocated and irritated by her partners questioning, she could splice in an alternative thought: "I do feel irritated, but he has a point; I could have called to let him know I'll be coming home late. This may be an example of my tendency to push people away when they start getting close to me." 3) practice this new "video" every day for a few minutes. 4) picture, in her imagination, telling her boyfriend what she had learned about intimacy, and what she was trying to do. Eventually, when she felt ready, she could do this in real life.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Having written those suggestions for her friend, Sam then took ownership of them and made them her homework.</a:t>
            </a:r>
            <a:endParaRPr lang="en-CA" sz="1800">
              <a:effectLst/>
              <a:latin typeface="Times New Roman" panose="02020603050405020304" pitchFamily="18" charset="0"/>
              <a:ea typeface="Times New Roman" panose="02020603050405020304" pitchFamily="18" charset="0"/>
            </a:endParaRP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pPr>
              <a:lnSpc>
                <a:spcPct val="107000"/>
              </a:lnSpc>
              <a:spcAft>
                <a:spcPts val="800"/>
              </a:spcAft>
            </a:pPr>
            <a:r>
              <a:rPr lang="en-CA" sz="1800">
                <a:effectLst/>
                <a:latin typeface="Calibri" panose="020F0502020204030204" pitchFamily="34" charset="0"/>
                <a:ea typeface="Calibri" panose="020F0502020204030204" pitchFamily="34" charset="0"/>
                <a:cs typeface="Times New Roman" panose="02020603050405020304" pitchFamily="18" charset="0"/>
              </a:rPr>
              <a:t> </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113</a:t>
            </a:fld>
            <a:endParaRPr lang="en-CA"/>
          </a:p>
        </p:txBody>
      </p:sp>
    </p:spTree>
    <p:extLst>
      <p:ext uri="{BB962C8B-B14F-4D97-AF65-F5344CB8AC3E}">
        <p14:creationId xmlns:p14="http://schemas.microsoft.com/office/powerpoint/2010/main" val="1597461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Allison imagined the same situation was happening to a friend who had well-regulated emotions. Marjorie, whom she had known since high school, was kind but assertive. What would Marjorie do in this situation?</a:t>
            </a:r>
          </a:p>
          <a:p>
            <a:endParaRPr lang="en-CA"/>
          </a:p>
          <a:p>
            <a:r>
              <a:rPr lang="en-CA"/>
              <a:t>Marjorie would not be intimidated. This was an unfair situation, and it was reasonable to address it rather than put up with it. Marjorie would not keep her feelings and thoughts to herself. She would, in a kind but assertive way, explained to her stepmother what she felt, thought, and wanted to see happen; the stepmother was entitled to spend her father's money, but not to throw it away foolishly.</a:t>
            </a:r>
          </a:p>
          <a:p>
            <a:endParaRPr lang="en-CA"/>
          </a:p>
          <a:p>
            <a:r>
              <a:rPr lang="en-CA"/>
              <a:t>If this conversation went nowhere, Marjorie would find out what her legal rights work, and if she did not have a legal recourse, try to maintain a cordial relationship with the stepmother and negotiate. If she exhausted her options, she would simply walk away. It would be sad, but she did not want to waste her life feeling resentment and anger. Marjorie, like Allison, was financially comfortable. Inheriting some of her father's largest state would be nice, but it would not be a life changer.</a:t>
            </a:r>
          </a:p>
          <a:p>
            <a:endParaRPr lang="en-CA"/>
          </a:p>
          <a:p>
            <a:r>
              <a:rPr lang="en-CA"/>
              <a:t>After imagining what Marjorie would do, Allison considered how she could apply it to herself and decided on an action plan: 1) she would use the "mental video" of the visit when she found the SUV in the driveway. She would then splice and edit out the part in which she kept her feelings and thoughts to herself while stewing on them. She had done that all her life.</a:t>
            </a:r>
          </a:p>
          <a:p>
            <a:endParaRPr lang="en-CA"/>
          </a:p>
          <a:p>
            <a:r>
              <a:rPr lang="en-CA"/>
              <a:t>Instead, she would paste in an assertive conversation, in which she explained to Ingrid how she felt, her thoughts, and what she planned to do. Imagining this conversation, activated Allison, and she knew she had to practice it for some time while, to stay in the window of tolerance, she pedulated.</a:t>
            </a:r>
          </a:p>
          <a:p>
            <a:endParaRPr lang="en-CA"/>
          </a:p>
          <a:p>
            <a:r>
              <a:rPr lang="en-CA"/>
              <a:t>2) in her imagination, Allison practiced this conversation, not expecting to have a real conversation with Ingrid anytime soon. She felt this took some of the pressure off.</a:t>
            </a:r>
          </a:p>
          <a:p>
            <a:endParaRPr lang="en-CA"/>
          </a:p>
          <a:p>
            <a:r>
              <a:rPr lang="en-CA"/>
              <a:t>3) Allison knew a family lawyer whom she trusted and decided she would call him to make an appointment to review her legal options.</a:t>
            </a:r>
          </a:p>
          <a:p>
            <a:endParaRPr lang="en-CA"/>
          </a:p>
          <a:p>
            <a:r>
              <a:rPr lang="en-CA"/>
              <a:t>4) she felt that if trying to work things out not produce results, she would not be held hostage by the potential inheritance and would distance herself from Ingrid.</a:t>
            </a:r>
          </a:p>
          <a:p>
            <a:endParaRPr lang="en-CA"/>
          </a:p>
          <a:p>
            <a:r>
              <a:rPr lang="en-CA"/>
              <a:t>Allison realize that her feelings, thoughts, and behaviours, in this present day situation, were similar to those she had as a little girl. Her adult self needed to step up and protect this frightened child.</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114</a:t>
            </a:fld>
            <a:endParaRPr lang="en-CA"/>
          </a:p>
        </p:txBody>
      </p:sp>
    </p:spTree>
    <p:extLst>
      <p:ext uri="{BB962C8B-B14F-4D97-AF65-F5344CB8AC3E}">
        <p14:creationId xmlns:p14="http://schemas.microsoft.com/office/powerpoint/2010/main" val="1630009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9CA9B-F8C3-7334-AA8C-13272708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621E6-B623-CFC1-A064-DF835226B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B953A-7735-43D6-60D3-ED886DDADD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F4A7E3CD-88A7-B335-1B18-E8DE1DECEE5B}"/>
              </a:ext>
            </a:extLst>
          </p:cNvPr>
          <p:cNvSpPr>
            <a:spLocks noGrp="1"/>
          </p:cNvSpPr>
          <p:nvPr>
            <p:ph type="sldNum" sz="quarter" idx="5"/>
          </p:nvPr>
        </p:nvSpPr>
        <p:spPr/>
        <p:txBody>
          <a:bodyPr/>
          <a:lstStyle/>
          <a:p>
            <a:fld id="{D893B5EB-8123-46AA-8820-55D5A7A8ECB9}" type="slidenum">
              <a:rPr lang="en-CA" smtClean="0"/>
              <a:t>115</a:t>
            </a:fld>
            <a:endParaRPr lang="en-CA"/>
          </a:p>
        </p:txBody>
      </p:sp>
    </p:spTree>
    <p:extLst>
      <p:ext uri="{BB962C8B-B14F-4D97-AF65-F5344CB8AC3E}">
        <p14:creationId xmlns:p14="http://schemas.microsoft.com/office/powerpoint/2010/main" val="842797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919CF-6754-59A3-97D4-975DF8222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2D283-6B61-1C63-06B5-F4C4B68DE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ECA43-67BF-C273-BDD0-62DA1A7AAC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BA42843E-0714-28E2-D11C-2C0C61B999E5}"/>
              </a:ext>
            </a:extLst>
          </p:cNvPr>
          <p:cNvSpPr>
            <a:spLocks noGrp="1"/>
          </p:cNvSpPr>
          <p:nvPr>
            <p:ph type="sldNum" sz="quarter" idx="5"/>
          </p:nvPr>
        </p:nvSpPr>
        <p:spPr/>
        <p:txBody>
          <a:bodyPr/>
          <a:lstStyle/>
          <a:p>
            <a:fld id="{D893B5EB-8123-46AA-8820-55D5A7A8ECB9}" type="slidenum">
              <a:rPr lang="en-CA" smtClean="0"/>
              <a:t>117</a:t>
            </a:fld>
            <a:endParaRPr lang="en-CA"/>
          </a:p>
        </p:txBody>
      </p:sp>
    </p:spTree>
    <p:extLst>
      <p:ext uri="{BB962C8B-B14F-4D97-AF65-F5344CB8AC3E}">
        <p14:creationId xmlns:p14="http://schemas.microsoft.com/office/powerpoint/2010/main" val="403519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60598-C342-6224-E8DA-91C86021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51B8F-67B9-4137-5B0F-23FD95D94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0E9C3-323C-E04F-36E3-1CA4A5DFDE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4063448F-B390-F4BE-C113-7E55CACCE5DB}"/>
              </a:ext>
            </a:extLst>
          </p:cNvPr>
          <p:cNvSpPr>
            <a:spLocks noGrp="1"/>
          </p:cNvSpPr>
          <p:nvPr>
            <p:ph type="sldNum" sz="quarter" idx="5"/>
          </p:nvPr>
        </p:nvSpPr>
        <p:spPr/>
        <p:txBody>
          <a:bodyPr/>
          <a:lstStyle/>
          <a:p>
            <a:fld id="{D893B5EB-8123-46AA-8820-55D5A7A8ECB9}" type="slidenum">
              <a:rPr lang="en-CA" smtClean="0"/>
              <a:t>119</a:t>
            </a:fld>
            <a:endParaRPr lang="en-CA"/>
          </a:p>
        </p:txBody>
      </p:sp>
    </p:spTree>
    <p:extLst>
      <p:ext uri="{BB962C8B-B14F-4D97-AF65-F5344CB8AC3E}">
        <p14:creationId xmlns:p14="http://schemas.microsoft.com/office/powerpoint/2010/main" val="2461685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52CD5-D7AA-790F-34AE-72716F1D2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F5DD1-8E22-E287-9749-1B1F8DC3F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46A00-74D0-3D9C-7663-8916969C61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207C27A4-F469-80BA-839C-DB405B1C56C2}"/>
              </a:ext>
            </a:extLst>
          </p:cNvPr>
          <p:cNvSpPr>
            <a:spLocks noGrp="1"/>
          </p:cNvSpPr>
          <p:nvPr>
            <p:ph type="sldNum" sz="quarter" idx="5"/>
          </p:nvPr>
        </p:nvSpPr>
        <p:spPr/>
        <p:txBody>
          <a:bodyPr/>
          <a:lstStyle/>
          <a:p>
            <a:fld id="{D893B5EB-8123-46AA-8820-55D5A7A8ECB9}" type="slidenum">
              <a:rPr lang="en-CA" smtClean="0"/>
              <a:t>121</a:t>
            </a:fld>
            <a:endParaRPr lang="en-CA"/>
          </a:p>
        </p:txBody>
      </p:sp>
    </p:spTree>
    <p:extLst>
      <p:ext uri="{BB962C8B-B14F-4D97-AF65-F5344CB8AC3E}">
        <p14:creationId xmlns:p14="http://schemas.microsoft.com/office/powerpoint/2010/main" val="38555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Samantha, or Sam as she liked to be call, was a 22-year-old university student who was attending the simple course. Sam had been living with her boyfriend Steve, for six months. Steve worked full-time as a trainer at a fitness club.</a:t>
            </a:r>
          </a:p>
          <a:p>
            <a:endParaRPr lang="en-US"/>
          </a:p>
          <a:p>
            <a:r>
              <a:rPr lang="en-US"/>
              <a:t>Sam noticed a pattern in her relationship with Steve that, she now realized, had been present in her previous relationships as well: Steve always wanted to do things as a couple, together time, however, often irritated Sam, who prefer to be by herself or with friends.</a:t>
            </a:r>
          </a:p>
          <a:p>
            <a:endParaRPr lang="en-US"/>
          </a:p>
          <a:p>
            <a:r>
              <a:rPr lang="en-US"/>
              <a:t>This had become an issue, which Steve wanted to "work out", but their discussions had gone nowhere and had, several times, ended in shouting matches that Sam had walked out on.</a:t>
            </a:r>
          </a:p>
          <a:p>
            <a:endParaRPr lang="en-US"/>
          </a:p>
          <a:p>
            <a:r>
              <a:rPr lang="en-US"/>
              <a:t>Steve wondered if Sam wanted to be with him at all and accused her of being "distant". She, in turn, saw him as "needy". Because she had felt the same with her previous partners, Sam was beginning to wonder if this had something to do with her.</a:t>
            </a:r>
          </a:p>
          <a:p>
            <a:endParaRPr lang="en-US"/>
          </a:p>
          <a:p>
            <a:r>
              <a:rPr lang="en-US"/>
              <a:t>Sam had worked on a crisis plan and was walking away from fights earlier before things got out of hand. She told Steve, ahead of time, that she would do this. Although he was not happy about it, the "timeouts", allowed both to cool down. Their fights became less intense, but the underlying issue remained unresolved.</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72</a:t>
            </a:fld>
            <a:endParaRPr lang="en-CA"/>
          </a:p>
        </p:txBody>
      </p:sp>
    </p:spTree>
    <p:extLst>
      <p:ext uri="{BB962C8B-B14F-4D97-AF65-F5344CB8AC3E}">
        <p14:creationId xmlns:p14="http://schemas.microsoft.com/office/powerpoint/2010/main" val="57600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Sam first started doing diary cards, she used the beginner target "falling into a hole", a generic "catch all" target. Sam was hoping to find a more specific intermediate target and at one of the sessions asked for help doing that.</a:t>
            </a:r>
          </a:p>
          <a:p>
            <a:endParaRPr lang="en-US"/>
          </a:p>
          <a:p>
            <a:r>
              <a:rPr lang="en-US"/>
              <a:t>Sam looked at her diary cards for the previous two . There were several 0’s in a row, then a day which she rated a 7. That was followed by two days that were 4's, and two more that were 1's.</a:t>
            </a:r>
          </a:p>
          <a:p>
            <a:endParaRPr lang="en-US"/>
          </a:p>
          <a:p>
            <a:r>
              <a:rPr lang="en-US"/>
              <a:t>Sam explained that, after one of her afternoon classes, she had been invited by classmates to go for pizza. The small group had ended up at someone's apartment watching a movie. She knew Steve would want her to call to let him know she would be late but, determined to maintain her independence, she had defiantly decided not to do that.</a:t>
            </a:r>
          </a:p>
          <a:p>
            <a:endParaRPr lang="en-US"/>
          </a:p>
          <a:p>
            <a:r>
              <a:rPr lang="en-US"/>
              <a:t>When Sam got home at 11 PM Steve, fuming, was waiting up for her. They started falling into their usual hole, but recalling her crisis plan, Sam immediately left and spent a couple of days at her parents.</a:t>
            </a:r>
          </a:p>
          <a:p>
            <a:endParaRPr lang="en-US"/>
          </a:p>
          <a:p>
            <a:r>
              <a:rPr lang="en-US"/>
              <a:t>This description of events gave her some ideas for possible intermediate targets: "conflict with Steve" was an obvious one. She wondered if there were others. Sam said that she often felt "irritated" and "frustrated" with Steve. Sometimes, she also felt "guilty", "lonely", and "sad".</a:t>
            </a:r>
          </a:p>
          <a:p>
            <a:endParaRPr lang="en-US"/>
          </a:p>
          <a:p>
            <a:r>
              <a:rPr lang="en-US"/>
              <a:t>Replacing falling into a hole with "feeling irritated with Steve" made sense to Sam. Feeling irritated with her partners was a long-standing hole for Sam.</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74</a:t>
            </a:fld>
            <a:endParaRPr lang="en-CA"/>
          </a:p>
        </p:txBody>
      </p:sp>
    </p:spTree>
    <p:extLst>
      <p:ext uri="{BB962C8B-B14F-4D97-AF65-F5344CB8AC3E}">
        <p14:creationId xmlns:p14="http://schemas.microsoft.com/office/powerpoint/2010/main" val="46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 was intrigued and wanted to explore why she became so irritated by her partners. She decided to do a chain analysis. Sam realized that when she was working on finding intermediate targets, she had already explored parts of the chain analysis.</a:t>
            </a:r>
            <a:endParaRPr lang="en-CA"/>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75</a:t>
            </a:fld>
            <a:endParaRPr lang="en-CA"/>
          </a:p>
        </p:txBody>
      </p:sp>
    </p:spTree>
    <p:extLst>
      <p:ext uri="{BB962C8B-B14F-4D97-AF65-F5344CB8AC3E}">
        <p14:creationId xmlns:p14="http://schemas.microsoft.com/office/powerpoint/2010/main" val="727818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"topography" of Sam's activation was clear from her diary card ratings. She had also explored the event that triggered her and the feelings she had experienced: irritation and frustration at first, but later guilt, loneliness, and sadness.</a:t>
            </a:r>
          </a:p>
          <a:p>
            <a:endParaRPr lang="en-US"/>
          </a:p>
          <a:p>
            <a:r>
              <a:rPr lang="en-US"/>
              <a:t>Having completed these columns of the chain analysis, Sam reflected on the thoughts that had accompanied her feelings: she liked her space and doing things on her own, or with her friends. She could only spend so much time with Steve, particularly now that they were living together. He seemed to want to spend more time with her then she did with him. She felt suffocated and did not want to lose her independence.</a:t>
            </a:r>
          </a:p>
          <a:p>
            <a:endParaRPr lang="en-US"/>
          </a:p>
          <a:p>
            <a:r>
              <a:rPr lang="en-US"/>
              <a:t>After the initial irritation, Sam started to feel guilty: Steve was a nice guy, he was always doing things for her, and cared a lot about her. His family was close, there were kind to each other, and liked spending time together.</a:t>
            </a:r>
          </a:p>
          <a:p>
            <a:endParaRPr lang="en-US"/>
          </a:p>
          <a:p>
            <a:r>
              <a:rPr lang="en-US"/>
              <a:t>Sam's family, on the other hand, had always been critical, cold, and distant. Maybe what she felt had something to do with her upbringing and her "internal working model”. Maybe she had trouble loving and getting close to people. Maybe she would always feel this way and would be lonely for the rest of her life.</a:t>
            </a:r>
          </a:p>
          <a:p>
            <a:endParaRPr lang="en-US"/>
          </a:p>
          <a:p>
            <a:r>
              <a:rPr lang="en-US"/>
              <a:t>When Sam got home, after the night out with her friends, and Steve was angry, she just wanted to leave the situation and avoid conflict. Her crisis plan provided her with a good excuse for doing that. Over the time she stayed at her parents, they had not even asked her why she had come home, just how long she planned to stay.</a:t>
            </a:r>
          </a:p>
          <a:p>
            <a:endParaRPr lang="en-US"/>
          </a:p>
          <a:p>
            <a:r>
              <a:rPr lang="en-US"/>
              <a:t>After a couple of emotionally cool days at home, Sam longed to return to Steve, who seemed genuinely interested in her and what she did. At the same time, she was afraid that their pattern would just keep repeating.</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76</a:t>
            </a:fld>
            <a:endParaRPr lang="en-CA"/>
          </a:p>
        </p:txBody>
      </p:sp>
    </p:spTree>
    <p:extLst>
      <p:ext uri="{BB962C8B-B14F-4D97-AF65-F5344CB8AC3E}">
        <p14:creationId xmlns:p14="http://schemas.microsoft.com/office/powerpoint/2010/main" val="14455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worked on a rational mind remediation. She imagined that a friend of hers had just gone through a similar "coming home late" situation. She  shared with Sam what happened and was desperate for advice.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thought her friend had issues with getting close to her partners and needed to work on that. She thought her friend could use "feeling irritated by others" as a target in her diary card. Sam suggested that rather than acting on her irritation, her friend be mindful, and curious about it. She should spend some time with the sensations they came along with being irritated.</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One of her friends automatic thoughts was that others were needy. An alternative thought was that she had trouble with intimacy. Around this issue, the friend should be gentle with herself, but perhaps set a goal of slowly being able to be more intimate with people. Sam realized that she could not be intimate because she did not trust anyone and to compensate, she had learned to be self-sufficient.</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wanted to offer her friend concrete suggestions that could be implemented and came up with 1) start using "feeling irritated with people" in her diary card. 2) apply the "edit, splice, and paste" technique to the incident: run the "mental videos" of the incident up to the point when she came home after being out with her friends. As she started to feel suffocated and irritated by her partners questioning, she could splice in an alternative thought: "I do feel irritated, but he has a point; I could have called to let him know I'll be coming home late. This may be an example of my tendency to push people away when they start getting close to me." 3) practice this new "video" every day for a few minutes. 4) picture, in her imagination, telling her boyfriend what she had learned about intimacy, and what she was trying to do. Eventually, when she felt ready, she could do this in real life.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Having written those suggestions for her friend, Sam then took ownership of them and made them her homework.</a:t>
            </a:r>
            <a:endParaRPr lang="en-CA" sz="1800">
              <a:effectLst/>
              <a:latin typeface="Times New Roman" panose="02020603050405020304" pitchFamily="18" charset="0"/>
              <a:ea typeface="Times New Roman" panose="02020603050405020304" pitchFamily="18" charset="0"/>
            </a:endParaRP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pPr>
              <a:lnSpc>
                <a:spcPct val="107000"/>
              </a:lnSpc>
              <a:spcAft>
                <a:spcPts val="800"/>
              </a:spcAft>
            </a:pPr>
            <a:r>
              <a:rPr lang="en-CA" sz="1800">
                <a:effectLst/>
                <a:latin typeface="Calibri" panose="020F0502020204030204" pitchFamily="34" charset="0"/>
                <a:ea typeface="Calibri" panose="020F0502020204030204" pitchFamily="34" charset="0"/>
                <a:cs typeface="Times New Roman" panose="02020603050405020304" pitchFamily="18" charset="0"/>
              </a:rPr>
              <a:t> </a:t>
            </a:r>
          </a:p>
          <a:p>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78</a:t>
            </a:fld>
            <a:endParaRPr lang="en-CA"/>
          </a:p>
        </p:txBody>
      </p:sp>
    </p:spTree>
    <p:extLst>
      <p:ext uri="{BB962C8B-B14F-4D97-AF65-F5344CB8AC3E}">
        <p14:creationId xmlns:p14="http://schemas.microsoft.com/office/powerpoint/2010/main" val="203621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Allison was a 42-year-old married mother of a 12-year-old son. She worked as an office manager. Allison was doing simple because of her long-standing issues with depression.</a:t>
            </a:r>
          </a:p>
          <a:p>
            <a:endParaRPr lang="en-US"/>
          </a:p>
          <a:p>
            <a:r>
              <a:rPr lang="en-US"/>
              <a:t>When Allison was five years old, her loving mother had died in a car accident, leaving her and her three-year-old sister, in the care of their father. Allison's father, Joe, a partner in a successful accounting firm, coped with the tragedy by immersing himself in his work, while the girls were looked after by a series of nannies.</a:t>
            </a:r>
          </a:p>
          <a:p>
            <a:endParaRPr lang="en-US"/>
          </a:p>
          <a:p>
            <a:r>
              <a:rPr lang="en-US"/>
              <a:t>On Allison's ninth birthday, Joseph announced that he was marrying their latest nanny. Ingrid, a 23-year-old Eastern European young woman, was strict and emotionally distant from the girls, but she was attractive, hard-working, and had taken on many extra household responsibilities. She not only looked after the children, but cleaned the house, and was a good cook. After the wedding, Allison's and her sister’s relationship with Ingrid did not improve.</a:t>
            </a:r>
          </a:p>
          <a:p>
            <a:endParaRPr lang="en-US"/>
          </a:p>
          <a:p>
            <a:r>
              <a:rPr lang="en-US"/>
              <a:t>Two years before Allison started therapy, her father had died. Ingrid was left in charge of this sizable estate. As her arthritis was increasingly limiting her mobility, Ingrid sponsored one of her European nieces, to come work for her. The two women got along well. Often, when Allison visited, they spoke in their native language, which Allison did not understand.</a:t>
            </a:r>
          </a:p>
          <a:p>
            <a:endParaRPr lang="en-US"/>
          </a:p>
          <a:p>
            <a:r>
              <a:rPr lang="en-US"/>
              <a:t>Allison and her sister began to worry when Ingrid, who, while Joseph was alive had always been frugal, started spending large sums of money and making poor investment decisions. Allison thought Ingrid was being influenced by the niece, and worried that what her father had spent his life saving, would be squandered.</a:t>
            </a:r>
            <a:endParaRPr lang="en-CA"/>
          </a:p>
        </p:txBody>
      </p:sp>
      <p:sp>
        <p:nvSpPr>
          <p:cNvPr id="4" name="Slide Number Placeholder 3"/>
          <p:cNvSpPr>
            <a:spLocks noGrp="1"/>
          </p:cNvSpPr>
          <p:nvPr>
            <p:ph type="sldNum" sz="quarter" idx="5"/>
          </p:nvPr>
        </p:nvSpPr>
        <p:spPr/>
        <p:txBody>
          <a:bodyPr/>
          <a:lstStyle/>
          <a:p>
            <a:fld id="{D893B5EB-8123-46AA-8820-55D5A7A8ECB9}" type="slidenum">
              <a:rPr lang="en-CA" smtClean="0"/>
              <a:t>80</a:t>
            </a:fld>
            <a:endParaRPr lang="en-CA"/>
          </a:p>
        </p:txBody>
      </p:sp>
    </p:spTree>
    <p:extLst>
      <p:ext uri="{BB962C8B-B14F-4D97-AF65-F5344CB8AC3E}">
        <p14:creationId xmlns:p14="http://schemas.microsoft.com/office/powerpoint/2010/main" val="409300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7E9F9C0E-5EC9-41C6-A1B4-60C168D363E2}" type="datetimeFigureOut">
              <a:rPr lang="en-CA" smtClean="0"/>
              <a:t>2026-01-14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190131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9F9C0E-5EC9-41C6-A1B4-60C168D363E2}" type="datetimeFigureOut">
              <a:rPr lang="en-CA" smtClean="0"/>
              <a:t>2026-01-14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93797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7E9F9C0E-5EC9-41C6-A1B4-60C168D363E2}" type="datetimeFigureOut">
              <a:rPr lang="en-CA" smtClean="0"/>
              <a:t>2026-01-14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231230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C97FA-C12F-47D7-BB4D-53828B65403D}" type="datetime1">
              <a:rPr lang="en-US" smtClean="0"/>
              <a:t>1/14/2026</a:t>
            </a:fld>
            <a:endParaRPr lang="en-US"/>
          </a:p>
        </p:txBody>
      </p:sp>
      <p:sp>
        <p:nvSpPr>
          <p:cNvPr id="5" name="Footer Placeholder 4"/>
          <p:cNvSpPr>
            <a:spLocks noGrp="1"/>
          </p:cNvSpPr>
          <p:nvPr>
            <p:ph type="ftr" sz="quarter" idx="11"/>
          </p:nvPr>
        </p:nvSpPr>
        <p:spPr/>
        <p:txBody>
          <a:bodyPr/>
          <a:lstStyle/>
          <a:p>
            <a:r>
              <a:rPr lang="en-US"/>
              <a:t>SIMPLE session 17</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1887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9F9C0E-5EC9-41C6-A1B4-60C168D363E2}" type="datetimeFigureOut">
              <a:rPr lang="en-CA" smtClean="0"/>
              <a:t>2026-01-14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118467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7E9F9C0E-5EC9-41C6-A1B4-60C168D363E2}" type="datetimeFigureOut">
              <a:rPr lang="en-CA" smtClean="0"/>
              <a:t>2026-01-14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13A4E84-2C60-4BB0-ACDF-DA2A7E3C01B5}" type="slidenum">
              <a:rPr lang="en-CA" smtClean="0"/>
              <a:t>‹#›</a:t>
            </a:fld>
            <a:endParaRPr lang="en-CA"/>
          </a:p>
        </p:txBody>
      </p:sp>
    </p:spTree>
    <p:extLst>
      <p:ext uri="{BB962C8B-B14F-4D97-AF65-F5344CB8AC3E}">
        <p14:creationId xmlns:p14="http://schemas.microsoft.com/office/powerpoint/2010/main" val="254764279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9F9C0E-5EC9-41C6-A1B4-60C168D363E2}" type="datetimeFigureOut">
              <a:rPr lang="en-CA" smtClean="0"/>
              <a:t>2026-01-14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2189113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9F9C0E-5EC9-41C6-A1B4-60C168D363E2}" type="datetimeFigureOut">
              <a:rPr lang="en-CA" smtClean="0"/>
              <a:t>2026-01-14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112805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9F9C0E-5EC9-41C6-A1B4-60C168D363E2}" type="datetimeFigureOut">
              <a:rPr lang="en-CA" smtClean="0"/>
              <a:t>2026-01-14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299913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F9C0E-5EC9-41C6-A1B4-60C168D363E2}" type="datetimeFigureOut">
              <a:rPr lang="en-CA" smtClean="0"/>
              <a:t>2026-01-14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167967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9F9C0E-5EC9-41C6-A1B4-60C168D363E2}" type="datetimeFigureOut">
              <a:rPr lang="en-CA" smtClean="0"/>
              <a:t>2026-01-14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8126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9F9C0E-5EC9-41C6-A1B4-60C168D363E2}" type="datetimeFigureOut">
              <a:rPr lang="en-CA" smtClean="0"/>
              <a:t>2026-01-14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3A4E84-2C60-4BB0-ACDF-DA2A7E3C01B5}" type="slidenum">
              <a:rPr lang="en-CA" smtClean="0"/>
              <a:t>‹#›</a:t>
            </a:fld>
            <a:endParaRPr lang="en-CA"/>
          </a:p>
        </p:txBody>
      </p:sp>
    </p:spTree>
    <p:extLst>
      <p:ext uri="{BB962C8B-B14F-4D97-AF65-F5344CB8AC3E}">
        <p14:creationId xmlns:p14="http://schemas.microsoft.com/office/powerpoint/2010/main" val="241279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7E9F9C0E-5EC9-41C6-A1B4-60C168D363E2}" type="datetimeFigureOut">
              <a:rPr lang="en-CA" smtClean="0"/>
              <a:t>2026-01-14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13A4E84-2C60-4BB0-ACDF-DA2A7E3C01B5}" type="slidenum">
              <a:rPr lang="en-CA" smtClean="0"/>
              <a:t>‹#›</a:t>
            </a:fld>
            <a:endParaRPr lang="en-CA"/>
          </a:p>
        </p:txBody>
      </p:sp>
    </p:spTree>
    <p:extLst>
      <p:ext uri="{BB962C8B-B14F-4D97-AF65-F5344CB8AC3E}">
        <p14:creationId xmlns:p14="http://schemas.microsoft.com/office/powerpoint/2010/main" val="35820937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cid:901745493470951803075376"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itssimple2023@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8.jpeg"/><Relationship Id="rId4" Type="http://schemas.openxmlformats.org/officeDocument/2006/relationships/image" Target="cid:76315512021788831103889"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UlW0VHupTFI?feature=oembe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ideo" Target="https://www.youtube.com/embed/4EqbuAlrilQ?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ideo" Target="https://www.youtube.com/embed/5uiVjkG0mW8?feature=oembed"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IHqv8fsWmJM?feature=oembed"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Ax4FecKK1xk?start=13&amp;feature=oembed"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ideo" Target="https://www.youtube.com/embed/VpX6ts5Z2cU?feature=oembed"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VWq_Gmql9m8?feature=oembed"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2s9ACDMcpjA?feature=oembed"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https://www.youtube.com/embed/sttzagHUPXY?feature=oembed"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psychcentral.com/quizzes/psychopathy-quiz" TargetMode="External"/><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eg"/><Relationship Id="rId7" Type="http://schemas.openxmlformats.org/officeDocument/2006/relationships/image" Target="cid:51445438600304750688904"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5jiaV01maZA?feature=oembe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5jiaV01maZA?feature=oembed"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Picture 3" descr="Sailboat on still lake">
            <a:extLst>
              <a:ext uri="{FF2B5EF4-FFF2-40B4-BE49-F238E27FC236}">
                <a16:creationId xmlns:a16="http://schemas.microsoft.com/office/drawing/2014/main" id="{1C345798-F977-4A05-865A-21A77BB1904E}"/>
              </a:ext>
            </a:extLst>
          </p:cNvPr>
          <p:cNvPicPr>
            <a:picLocks noChangeAspect="1"/>
          </p:cNvPicPr>
          <p:nvPr/>
        </p:nvPicPr>
        <p:blipFill rotWithShape="1">
          <a:blip r:embed="rId3"/>
          <a:srcRect t="25000"/>
          <a:stretch/>
        </p:blipFill>
        <p:spPr>
          <a:xfrm>
            <a:off x="20" y="10"/>
            <a:ext cx="12191980" cy="6857990"/>
          </a:xfrm>
          <a:prstGeom prst="rect">
            <a:avLst/>
          </a:prstGeom>
        </p:spPr>
      </p:pic>
      <p:pic>
        <p:nvPicPr>
          <p:cNvPr id="104" name="Picture 103">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6" name="Rectangle 105">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920874" y="2642846"/>
            <a:ext cx="8347076" cy="1595952"/>
          </a:xfrm>
        </p:spPr>
        <p:txBody>
          <a:bodyPr vert="horz" lIns="91440" tIns="45720" rIns="91440" bIns="45720" rtlCol="0" anchor="b">
            <a:normAutofit fontScale="90000"/>
          </a:bodyPr>
          <a:lstStyle/>
          <a:p>
            <a:pPr algn="ctr">
              <a:lnSpc>
                <a:spcPct val="90000"/>
              </a:lnSpc>
            </a:pPr>
            <a:r>
              <a:rPr lang="en-US" sz="4100" dirty="0">
                <a:solidFill>
                  <a:schemeClr val="tx1"/>
                </a:solidFill>
              </a:rPr>
              <a:t>Welcome to week 14 of simple</a:t>
            </a:r>
            <a:br>
              <a:rPr lang="en-US" sz="4100" dirty="0">
                <a:solidFill>
                  <a:schemeClr val="tx1"/>
                </a:solidFill>
              </a:rPr>
            </a:br>
            <a:r>
              <a:rPr lang="en-US" sz="4100" dirty="0">
                <a:solidFill>
                  <a:schemeClr val="tx1"/>
                </a:solidFill>
              </a:rPr>
              <a:t>advanced mindfulness skills</a:t>
            </a:r>
            <a:br>
              <a:rPr lang="en-US" sz="4100" dirty="0">
                <a:solidFill>
                  <a:schemeClr val="tx1"/>
                </a:solidFill>
              </a:rPr>
            </a:br>
            <a:r>
              <a:rPr lang="en-US" sz="4100" dirty="0">
                <a:solidFill>
                  <a:schemeClr val="tx1"/>
                </a:solidFill>
              </a:rPr>
              <a:t>and practice WEEK </a:t>
            </a:r>
          </a:p>
        </p:txBody>
      </p:sp>
    </p:spTree>
    <p:extLst>
      <p:ext uri="{BB962C8B-B14F-4D97-AF65-F5344CB8AC3E}">
        <p14:creationId xmlns:p14="http://schemas.microsoft.com/office/powerpoint/2010/main" val="2368471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10</a:t>
            </a:fld>
            <a:endParaRPr lang="en-CA"/>
          </a:p>
        </p:txBody>
      </p:sp>
    </p:spTree>
    <p:extLst>
      <p:ext uri="{BB962C8B-B14F-4D97-AF65-F5344CB8AC3E}">
        <p14:creationId xmlns:p14="http://schemas.microsoft.com/office/powerpoint/2010/main" val="2967046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5980A1-6756-D844-FBF3-75F024C96AE1}"/>
              </a:ext>
            </a:extLst>
          </p:cNvPr>
          <p:cNvSpPr txBox="1"/>
          <p:nvPr/>
        </p:nvSpPr>
        <p:spPr>
          <a:xfrm>
            <a:off x="0" y="0"/>
            <a:ext cx="12192000" cy="2585323"/>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Kelly’s rational mind remediation </a:t>
            </a:r>
            <a:r>
              <a:rPr lang="en-US" dirty="0">
                <a:latin typeface="Arial" panose="020B0604020202020204" pitchFamily="34" charset="0"/>
                <a:cs typeface="Arial" panose="020B0604020202020204" pitchFamily="34" charset="0"/>
              </a:rPr>
              <a:t>Kelly was close to a cousin, Sally, with whom she frequently spoke on the phone. Sally had a nine-year-old son who had also been diagnosed with ADHD and was a handful. Sally was emotionally well-regulated and assertive. Kelly decided to imagine Sally in her situation. Sally would say that being a parent is a hard job. Sometimes the right thing to do is the hard thing and it is not popular. Kids often want to do the easy thing. That is not always good for them in the long term, and the parent’s role is to help them to do the hard thing that is the right thing. Besides, what kid has not said at some point that they hate their parents. As Kelly worked through this, and imagined what Sally would feel, think, and do, her demeanor changed, she straightened up, sounded more self-assured and even began to smile. Kelly would use Sally’s thoughts and paste them unto her video from the homework incident. In her imagination she would go over the new edited video every night for the next week</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145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E7FD35EC-921E-4F69-B709-7AAC0C191C1B}"/>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A67D0AB8-2F9F-4EE6-AD31-AFCDE45066FA}"/>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DBB906E3-FFF0-1B39-6946-D54B8AB6C046}"/>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439605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4203-EB4A-C3A0-F1B0-F37524E4EF04}"/>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9D979541-99EA-42FC-41BE-859323ACFFDE}"/>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3CC58514-BCC8-5D3A-A5D7-1855627C75A3}"/>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D9C502AE-BC9F-13E0-C727-A774ADBA9C2C}"/>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4642287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68153"/>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B3B1-67F0-5DCF-02F3-997B60BDB452}"/>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A359D184-9CBF-649A-E4DD-5D30B9898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121882"/>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E262-9BF1-9DBF-E77C-8DD5681A12DB}"/>
            </a:ext>
          </a:extLst>
        </p:cNvPr>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CFD6C6DE-03A5-DDE1-D543-31B8CEB5B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846439"/>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FF8AD-208C-23C6-DC0E-FBD3216E417B}"/>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D6CE11E4-FE3A-DB47-1FA1-470580C2E334}"/>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507E96E2-1B58-B474-E0CF-60C8B995AEF8}"/>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50DCFEDA-8D33-32DC-53E1-982D98E0A7B4}"/>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solidFill>
                  <a:schemeClr val="bg1"/>
                </a:solidFill>
              </a:rPr>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3047666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802746" y="992015"/>
            <a:ext cx="10586507" cy="4873970"/>
          </a:xfrm>
          <a:prstGeom prst="rect">
            <a:avLst/>
          </a:prstGeom>
          <a:noFill/>
        </p:spPr>
      </p:pic>
      <p:sp>
        <p:nvSpPr>
          <p:cNvPr id="6" name="TextBox 5">
            <a:extLst>
              <a:ext uri="{FF2B5EF4-FFF2-40B4-BE49-F238E27FC236}">
                <a16:creationId xmlns:a16="http://schemas.microsoft.com/office/drawing/2014/main" id="{FA83D6A8-2A60-3F52-893A-BF4A437183D9}"/>
              </a:ext>
            </a:extLst>
          </p:cNvPr>
          <p:cNvSpPr txBox="1"/>
          <p:nvPr/>
        </p:nvSpPr>
        <p:spPr>
          <a:xfrm>
            <a:off x="878511" y="2391697"/>
            <a:ext cx="2079909" cy="400110"/>
          </a:xfrm>
          <a:prstGeom prst="rect">
            <a:avLst/>
          </a:prstGeom>
          <a:noFill/>
        </p:spPr>
        <p:txBody>
          <a:bodyPr wrap="square">
            <a:spAutoFit/>
          </a:bodyPr>
          <a:lstStyle/>
          <a:p>
            <a:r>
              <a:rPr lang="en-CA" sz="1400" dirty="0">
                <a:solidFill>
                  <a:srgbClr val="FF0000"/>
                </a:solidFill>
              </a:rPr>
              <a:t> </a:t>
            </a:r>
            <a:r>
              <a:rPr lang="en-CA" sz="2000" dirty="0">
                <a:solidFill>
                  <a:srgbClr val="FF0000"/>
                </a:solidFill>
              </a:rPr>
              <a:t>dysregulation</a:t>
            </a:r>
          </a:p>
        </p:txBody>
      </p:sp>
      <p:sp>
        <p:nvSpPr>
          <p:cNvPr id="3" name="TextBox 2">
            <a:extLst>
              <a:ext uri="{FF2B5EF4-FFF2-40B4-BE49-F238E27FC236}">
                <a16:creationId xmlns:a16="http://schemas.microsoft.com/office/drawing/2014/main" id="{9E8CBB5A-1944-2FBA-BE6B-FB6546068F40}"/>
              </a:ext>
            </a:extLst>
          </p:cNvPr>
          <p:cNvSpPr txBox="1"/>
          <p:nvPr/>
        </p:nvSpPr>
        <p:spPr>
          <a:xfrm>
            <a:off x="1045598" y="3039646"/>
            <a:ext cx="1196859" cy="1015663"/>
          </a:xfrm>
          <a:prstGeom prst="rect">
            <a:avLst/>
          </a:prstGeom>
          <a:noFill/>
        </p:spPr>
        <p:txBody>
          <a:bodyPr wrap="square">
            <a:spAutoFit/>
          </a:bodyPr>
          <a:lstStyle/>
          <a:p>
            <a:r>
              <a:rPr lang="en-US" sz="2000" dirty="0">
                <a:solidFill>
                  <a:srgbClr val="FF0000"/>
                </a:solidFill>
              </a:rPr>
              <a:t>F</a:t>
            </a:r>
            <a:r>
              <a:rPr lang="en-CA" sz="2000" dirty="0">
                <a:solidFill>
                  <a:srgbClr val="FF0000"/>
                </a:solidFill>
              </a:rPr>
              <a:t>awning/people pleasing </a:t>
            </a:r>
          </a:p>
        </p:txBody>
      </p:sp>
    </p:spTree>
    <p:extLst>
      <p:ext uri="{BB962C8B-B14F-4D97-AF65-F5344CB8AC3E}">
        <p14:creationId xmlns:p14="http://schemas.microsoft.com/office/powerpoint/2010/main" val="3337487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074C-B4EE-F237-60D4-71560953D4FC}"/>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F49326DA-FDA3-9D56-A3F5-8505725EE9BE}"/>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B2E5E56A-0201-469A-22A5-E488724E5D7E}"/>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998F909C-D49F-4F6D-B3A4-CF0E700F3A53}"/>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solidFill>
                  <a:schemeClr val="bg1"/>
                </a:solidFill>
              </a:rPr>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4891069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254F-9941-4735-A9D0-B544AA240C3D}"/>
              </a:ext>
            </a:extLst>
          </p:cNvPr>
          <p:cNvSpPr>
            <a:spLocks noGrp="1"/>
          </p:cNvSpPr>
          <p:nvPr>
            <p:ph type="title" idx="4294967295"/>
          </p:nvPr>
        </p:nvSpPr>
        <p:spPr>
          <a:xfrm>
            <a:off x="228600" y="806625"/>
            <a:ext cx="4196132" cy="1489075"/>
          </a:xfrm>
        </p:spPr>
        <p:txBody>
          <a:bodyPr vert="horz" lIns="91440" tIns="45720" rIns="91440" bIns="45720" rtlCol="0" anchor="ctr">
            <a:noAutofit/>
          </a:bodyPr>
          <a:lstStyle/>
          <a:p>
            <a:pPr algn="ctr"/>
            <a:r>
              <a:rPr lang="en-US" cap="all" dirty="0">
                <a:solidFill>
                  <a:srgbClr val="FFC000"/>
                </a:solidFill>
              </a:rPr>
              <a:t> </a:t>
            </a:r>
            <a:r>
              <a:rPr lang="en-US" cap="all" dirty="0">
                <a:solidFill>
                  <a:schemeClr val="bg1"/>
                </a:solidFill>
              </a:rPr>
              <a:t>chain analysis</a:t>
            </a:r>
            <a:br>
              <a:rPr lang="en-US" cap="all" dirty="0">
                <a:solidFill>
                  <a:schemeClr val="bg1"/>
                </a:solidFill>
              </a:rPr>
            </a:br>
            <a:r>
              <a:rPr lang="en-US" cap="all" dirty="0">
                <a:solidFill>
                  <a:schemeClr val="bg1"/>
                </a:solidFill>
              </a:rPr>
              <a:t>algorithm</a:t>
            </a:r>
          </a:p>
        </p:txBody>
      </p:sp>
      <p:sp>
        <p:nvSpPr>
          <p:cNvPr id="3" name="Content Placeholder 2">
            <a:extLst>
              <a:ext uri="{FF2B5EF4-FFF2-40B4-BE49-F238E27FC236}">
                <a16:creationId xmlns:a16="http://schemas.microsoft.com/office/drawing/2014/main" id="{C6A1E3C3-3A13-4329-B7C7-EED78BEA8125}"/>
              </a:ext>
            </a:extLst>
          </p:cNvPr>
          <p:cNvSpPr>
            <a:spLocks noGrp="1"/>
          </p:cNvSpPr>
          <p:nvPr>
            <p:ph type="body" idx="4294967295"/>
          </p:nvPr>
        </p:nvSpPr>
        <p:spPr>
          <a:xfrm>
            <a:off x="4646354" y="180975"/>
            <a:ext cx="7070725" cy="6496050"/>
          </a:xfrm>
        </p:spPr>
        <p:txBody>
          <a:bodyPr vert="horz" lIns="91440" tIns="45720" rIns="91440" bIns="45720" rtlCol="0" anchor="ctr">
            <a:normAutofit lnSpcReduction="10000"/>
          </a:bodyPr>
          <a:lstStyle/>
          <a:p>
            <a:pPr>
              <a:lnSpc>
                <a:spcPct val="90000"/>
              </a:lnSpc>
              <a:buFont typeface="Arial"/>
              <a:buChar char="•"/>
            </a:pPr>
            <a:r>
              <a:rPr lang="en-CA" sz="2000"/>
              <a:t> Start with a high score in your hole's diary card</a:t>
            </a:r>
          </a:p>
          <a:p>
            <a:pPr>
              <a:lnSpc>
                <a:spcPct val="90000"/>
              </a:lnSpc>
              <a:buFont typeface="Arial"/>
              <a:buChar char="•"/>
            </a:pPr>
            <a:r>
              <a:rPr lang="en-US"/>
              <a:t> Step 1. Create a “topographic” profile of the intensity of your activation around the time period for which you are doing a chain analysis.</a:t>
            </a:r>
          </a:p>
          <a:p>
            <a:pPr>
              <a:lnSpc>
                <a:spcPct val="90000"/>
              </a:lnSpc>
              <a:buFont typeface="Arial"/>
              <a:buChar char="•"/>
            </a:pPr>
            <a:r>
              <a:rPr lang="en-US"/>
              <a:t> Step 2. On the template note if there were any events that may have contributed to or triggered your increase in activation ?</a:t>
            </a:r>
          </a:p>
          <a:p>
            <a:pPr>
              <a:lnSpc>
                <a:spcPct val="90000"/>
              </a:lnSpc>
              <a:buFont typeface="Arial"/>
              <a:buChar char="•"/>
            </a:pPr>
            <a:r>
              <a:rPr lang="en-US"/>
              <a:t> Step 3. Note the sequence of emotions you felt during this period. Rate each on a scale of 0-10 with 10 being the most intense you’ve ever felt this emotion</a:t>
            </a:r>
          </a:p>
          <a:p>
            <a:pPr>
              <a:lnSpc>
                <a:spcPct val="90000"/>
              </a:lnSpc>
              <a:buFont typeface="Arial"/>
              <a:buChar char="•"/>
            </a:pPr>
            <a:r>
              <a:rPr lang="en-US"/>
              <a:t> Step 4. Notice your sensations without judging or trying to change them</a:t>
            </a:r>
          </a:p>
          <a:p>
            <a:pPr>
              <a:lnSpc>
                <a:spcPct val="90000"/>
              </a:lnSpc>
              <a:buFont typeface="Arial"/>
              <a:buChar char="•"/>
            </a:pPr>
            <a:r>
              <a:rPr lang="en-US"/>
              <a:t> Step 5. Note the thoughts that go with each of your emotions</a:t>
            </a:r>
          </a:p>
          <a:p>
            <a:pPr>
              <a:lnSpc>
                <a:spcPct val="90000"/>
              </a:lnSpc>
              <a:buFont typeface="Arial"/>
              <a:buChar char="•"/>
            </a:pPr>
            <a:r>
              <a:rPr lang="en-US"/>
              <a:t> Step 6. Note what you did or wanted to do but stopped yourself during this time period</a:t>
            </a:r>
          </a:p>
          <a:p>
            <a:pPr>
              <a:lnSpc>
                <a:spcPct val="90000"/>
              </a:lnSpc>
              <a:buFont typeface="Arial"/>
              <a:buChar char="•"/>
            </a:pPr>
            <a:r>
              <a:rPr lang="en-US"/>
              <a:t> Step 7. Note on a 0-10 scale what your energy balance, reserves or stores (how full your gas tank was) prior to the time for which you’re doing the chain analysis. </a:t>
            </a:r>
          </a:p>
        </p:txBody>
      </p:sp>
    </p:spTree>
    <p:extLst>
      <p:ext uri="{BB962C8B-B14F-4D97-AF65-F5344CB8AC3E}">
        <p14:creationId xmlns:p14="http://schemas.microsoft.com/office/powerpoint/2010/main" val="77555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585871"/>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r>
              <a:rPr lang="en-US" sz="2000" dirty="0">
                <a:solidFill>
                  <a:srgbClr val="FFC000"/>
                </a:solidFill>
              </a:rPr>
              <a:t>4. Week 14 January 14                                  Rational mind remediation                                                             Helga H</a:t>
            </a:r>
            <a:r>
              <a:rPr lang="en-US" sz="2000" dirty="0"/>
              <a:t>.                         </a:t>
            </a:r>
          </a:p>
          <a:p>
            <a:endParaRPr lang="en-US" dirty="0"/>
          </a:p>
          <a:p>
            <a:r>
              <a:rPr lang="en-US" dirty="0"/>
              <a:t>5. Week 18 February 11                                                February 4, 1:30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11</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1015663"/>
          </a:xfrm>
          <a:prstGeom prst="rect">
            <a:avLst/>
          </a:prstGeom>
          <a:noFill/>
        </p:spPr>
        <p:txBody>
          <a:bodyPr wrap="square">
            <a:spAutoFit/>
          </a:bodyPr>
          <a:lstStyle/>
          <a:p>
            <a:r>
              <a:rPr lang="en-US" sz="2000" dirty="0">
                <a:solidFill>
                  <a:schemeClr val="bg1"/>
                </a:solidFill>
              </a:rPr>
              <a:t>We still need a volunteer for the IFS practice May 6.</a:t>
            </a:r>
          </a:p>
          <a:p>
            <a:endParaRPr lang="en-US" sz="2000" dirty="0">
              <a:solidFill>
                <a:schemeClr val="bg1"/>
              </a:solidFill>
            </a:endParaRPr>
          </a:p>
          <a:p>
            <a:r>
              <a:rPr lang="en-US" sz="2000" dirty="0"/>
              <a:t>*</a:t>
            </a:r>
            <a:r>
              <a:rPr lang="en-US" sz="2000" dirty="0">
                <a:solidFill>
                  <a:schemeClr val="bg1"/>
                </a:solidFill>
              </a:rPr>
              <a:t> Note that these dates have been changed</a:t>
            </a:r>
            <a:endParaRPr lang="en-CA"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1781456783"/>
              </p:ext>
            </p:extLst>
          </p:nvPr>
        </p:nvGraphicFramePr>
        <p:xfrm>
          <a:off x="1271673" y="800007"/>
          <a:ext cx="9634300" cy="534050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4000" cap="none" spc="0" dirty="0">
                          <a:solidFill>
                            <a:srgbClr val="FFC000"/>
                          </a:solidFill>
                          <a:effectLst/>
                        </a:rPr>
                        <a:t>                </a:t>
                      </a:r>
                      <a:r>
                        <a:rPr lang="en-CA" sz="4000" cap="none" spc="0" dirty="0">
                          <a:solidFill>
                            <a:schemeClr val="bg1"/>
                          </a:solidFill>
                          <a:effectLst/>
                        </a:rPr>
                        <a:t>CHAIN ANALYSIS TEMPLATE</a:t>
                      </a:r>
                      <a:endParaRPr lang="en-CA" sz="40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dirty="0">
                          <a:solidFill>
                            <a:schemeClr val="tx1"/>
                          </a:solidFill>
                          <a:effectLst/>
                        </a:rPr>
                        <a:t>7. 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27903234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F6BCE8-2D85-466E-8CC6-43B10B94FDC2}"/>
              </a:ext>
            </a:extLst>
          </p:cNvPr>
          <p:cNvSpPr>
            <a:spLocks noGrp="1"/>
          </p:cNvSpPr>
          <p:nvPr>
            <p:ph type="title" idx="4294967295"/>
          </p:nvPr>
        </p:nvSpPr>
        <p:spPr>
          <a:xfrm>
            <a:off x="2303659" y="35076"/>
            <a:ext cx="7899400" cy="2117725"/>
          </a:xfrm>
        </p:spPr>
        <p:txBody>
          <a:bodyPr vert="horz" lIns="91440" tIns="45720" rIns="91440" bIns="45720" rtlCol="0" anchor="ctr">
            <a:normAutofit/>
          </a:bodyPr>
          <a:lstStyle/>
          <a:p>
            <a:r>
              <a:rPr lang="en-US" sz="4400" dirty="0">
                <a:solidFill>
                  <a:schemeClr val="bg1"/>
                </a:solidFill>
              </a:rPr>
              <a:t>Advanced chain analysis</a:t>
            </a:r>
          </a:p>
        </p:txBody>
      </p:sp>
      <p:graphicFrame>
        <p:nvGraphicFramePr>
          <p:cNvPr id="6" name="Content Placeholder 5">
            <a:extLst>
              <a:ext uri="{FF2B5EF4-FFF2-40B4-BE49-F238E27FC236}">
                <a16:creationId xmlns:a16="http://schemas.microsoft.com/office/drawing/2014/main" id="{56605D03-E959-4D0A-A1AB-0F57030C5672}"/>
              </a:ext>
            </a:extLst>
          </p:cNvPr>
          <p:cNvGraphicFramePr>
            <a:graphicFrameLocks noGrp="1"/>
          </p:cNvGraphicFramePr>
          <p:nvPr>
            <p:ph type="pic" idx="4294967295"/>
          </p:nvPr>
        </p:nvGraphicFramePr>
        <p:xfrm>
          <a:off x="1873447" y="3115069"/>
          <a:ext cx="8759825" cy="314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F6612B8E-86D4-4ABE-B85F-31D609D68DDF}"/>
              </a:ext>
            </a:extLst>
          </p:cNvPr>
          <p:cNvSpPr>
            <a:spLocks noGrp="1"/>
          </p:cNvSpPr>
          <p:nvPr>
            <p:ph type="body" sz="half" idx="4294967295"/>
          </p:nvPr>
        </p:nvSpPr>
        <p:spPr>
          <a:xfrm>
            <a:off x="753465" y="2372791"/>
            <a:ext cx="10999788" cy="3668713"/>
          </a:xfrm>
        </p:spPr>
        <p:txBody>
          <a:bodyPr>
            <a:normAutofit/>
          </a:bodyPr>
          <a:lstStyle/>
          <a:p>
            <a:r>
              <a:rPr lang="en-CA" sz="4000" dirty="0"/>
              <a:t>Time ------</a:t>
            </a:r>
            <a:r>
              <a:rPr lang="en-US" sz="4000" dirty="0">
                <a:solidFill>
                  <a:schemeClr val="bg1"/>
                </a:solidFill>
              </a:rPr>
              <a:t> </a:t>
            </a:r>
            <a:r>
              <a:rPr lang="en-CA" sz="4000" dirty="0"/>
              <a:t>--------------------------------------------</a:t>
            </a:r>
            <a:r>
              <a:rPr lang="en-CA" sz="4000" dirty="0">
                <a:sym typeface="Wingdings" panose="05000000000000000000" pitchFamily="2" charset="2"/>
              </a:rPr>
              <a:t></a:t>
            </a:r>
            <a:endParaRPr lang="en-CA" sz="4000" dirty="0"/>
          </a:p>
        </p:txBody>
      </p:sp>
      <p:sp>
        <p:nvSpPr>
          <p:cNvPr id="3" name="TextBox 2">
            <a:extLst>
              <a:ext uri="{FF2B5EF4-FFF2-40B4-BE49-F238E27FC236}">
                <a16:creationId xmlns:a16="http://schemas.microsoft.com/office/drawing/2014/main" id="{0223873F-1E8B-43CF-4557-E78900E988D6}"/>
              </a:ext>
            </a:extLst>
          </p:cNvPr>
          <p:cNvSpPr txBox="1"/>
          <p:nvPr/>
        </p:nvSpPr>
        <p:spPr>
          <a:xfrm>
            <a:off x="8342571" y="5491238"/>
            <a:ext cx="2162144" cy="584775"/>
          </a:xfrm>
          <a:prstGeom prst="rect">
            <a:avLst/>
          </a:prstGeom>
          <a:noFill/>
        </p:spPr>
        <p:txBody>
          <a:bodyPr wrap="square">
            <a:spAutoFit/>
          </a:bodyPr>
          <a:lstStyle/>
          <a:p>
            <a:r>
              <a:rPr lang="en-CA" sz="3200" dirty="0">
                <a:solidFill>
                  <a:schemeClr val="bg1"/>
                </a:solidFill>
              </a:rPr>
              <a:t>PHASE 3…</a:t>
            </a:r>
          </a:p>
        </p:txBody>
      </p:sp>
      <p:sp>
        <p:nvSpPr>
          <p:cNvPr id="7" name="TextBox 6">
            <a:extLst>
              <a:ext uri="{FF2B5EF4-FFF2-40B4-BE49-F238E27FC236}">
                <a16:creationId xmlns:a16="http://schemas.microsoft.com/office/drawing/2014/main" id="{2DF56287-78AF-1CDC-A99F-5D17489A949E}"/>
              </a:ext>
            </a:extLst>
          </p:cNvPr>
          <p:cNvSpPr txBox="1"/>
          <p:nvPr/>
        </p:nvSpPr>
        <p:spPr>
          <a:xfrm>
            <a:off x="5431972" y="5491238"/>
            <a:ext cx="1919997" cy="584775"/>
          </a:xfrm>
          <a:prstGeom prst="rect">
            <a:avLst/>
          </a:prstGeom>
          <a:noFill/>
        </p:spPr>
        <p:txBody>
          <a:bodyPr wrap="square">
            <a:spAutoFit/>
          </a:bodyPr>
          <a:lstStyle/>
          <a:p>
            <a:r>
              <a:rPr lang="en-US" sz="3200" dirty="0">
                <a:solidFill>
                  <a:schemeClr val="bg1"/>
                </a:solidFill>
              </a:rPr>
              <a:t>PHASE 2</a:t>
            </a:r>
            <a:endParaRPr lang="en-CA" sz="3200" dirty="0"/>
          </a:p>
        </p:txBody>
      </p:sp>
      <p:sp>
        <p:nvSpPr>
          <p:cNvPr id="10" name="TextBox 9">
            <a:extLst>
              <a:ext uri="{FF2B5EF4-FFF2-40B4-BE49-F238E27FC236}">
                <a16:creationId xmlns:a16="http://schemas.microsoft.com/office/drawing/2014/main" id="{93240589-5AE8-4206-C13F-97917C7414D1}"/>
              </a:ext>
            </a:extLst>
          </p:cNvPr>
          <p:cNvSpPr txBox="1"/>
          <p:nvPr/>
        </p:nvSpPr>
        <p:spPr>
          <a:xfrm>
            <a:off x="2303659" y="5456729"/>
            <a:ext cx="1919998" cy="584775"/>
          </a:xfrm>
          <a:prstGeom prst="rect">
            <a:avLst/>
          </a:prstGeom>
          <a:noFill/>
        </p:spPr>
        <p:txBody>
          <a:bodyPr wrap="square">
            <a:spAutoFit/>
          </a:bodyPr>
          <a:lstStyle/>
          <a:p>
            <a:r>
              <a:rPr lang="en-US" sz="3200" dirty="0">
                <a:solidFill>
                  <a:schemeClr val="bg1"/>
                </a:solidFill>
              </a:rPr>
              <a:t>PHASE 1</a:t>
            </a:r>
            <a:endParaRPr lang="en-CA" sz="3200" dirty="0"/>
          </a:p>
        </p:txBody>
      </p:sp>
    </p:spTree>
    <p:extLst>
      <p:ext uri="{BB962C8B-B14F-4D97-AF65-F5344CB8AC3E}">
        <p14:creationId xmlns:p14="http://schemas.microsoft.com/office/powerpoint/2010/main" val="39805095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2F873-34B3-F0A8-38E1-C65C3C31BD82}"/>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0F77DC39-C326-926E-44B2-E178DD0BE685}"/>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93C915D1-8AC7-61EA-8411-6D19DED03A90}"/>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137208B7-D7FE-6D33-7A14-5E7FCC7957AE}"/>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solidFill>
                  <a:schemeClr val="bg1"/>
                </a:solidFill>
              </a:rPr>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949482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F9596-4797-4D32-B6A1-EF0BC1A48DDB}"/>
              </a:ext>
            </a:extLst>
          </p:cNvPr>
          <p:cNvSpPr>
            <a:spLocks noGrp="1"/>
          </p:cNvSpPr>
          <p:nvPr>
            <p:ph type="title" idx="4294967295"/>
          </p:nvPr>
        </p:nvSpPr>
        <p:spPr>
          <a:xfrm>
            <a:off x="0" y="0"/>
            <a:ext cx="4789488" cy="2698750"/>
          </a:xfrm>
        </p:spPr>
        <p:txBody>
          <a:bodyPr>
            <a:normAutofit/>
          </a:bodyPr>
          <a:lstStyle/>
          <a:p>
            <a:pPr algn="ctr"/>
            <a:r>
              <a:rPr lang="en-CA" sz="2800">
                <a:solidFill>
                  <a:schemeClr val="bg1"/>
                </a:solidFill>
              </a:rPr>
              <a:t>1. 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4294967295"/>
          </p:nvPr>
        </p:nvGraphicFramePr>
        <p:xfrm>
          <a:off x="5733124" y="461169"/>
          <a:ext cx="5741987" cy="593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86" y="2421914"/>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921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2D-CEA3-4E6F-B5A6-3528033A803F}"/>
              </a:ext>
            </a:extLst>
          </p:cNvPr>
          <p:cNvSpPr>
            <a:spLocks noGrp="1"/>
          </p:cNvSpPr>
          <p:nvPr>
            <p:ph type="title" idx="4294967295"/>
          </p:nvPr>
        </p:nvSpPr>
        <p:spPr>
          <a:xfrm>
            <a:off x="3175" y="0"/>
            <a:ext cx="4657470" cy="2198057"/>
          </a:xfrm>
        </p:spPr>
        <p:txBody>
          <a:bodyPr vert="horz" lIns="91440" tIns="45720" rIns="91440" bIns="45720" rtlCol="0" anchor="ctr">
            <a:normAutofit/>
          </a:bodyPr>
          <a:lstStyle/>
          <a:p>
            <a:pPr algn="ctr"/>
            <a:r>
              <a:rPr lang="en-US" sz="2400">
                <a:solidFill>
                  <a:schemeClr val="bg1"/>
                </a:solidFill>
              </a:rPr>
              <a:t>2. alternative rational mind remediation</a:t>
            </a:r>
            <a:br>
              <a:rPr lang="en-US" sz="2400">
                <a:solidFill>
                  <a:schemeClr val="bg1"/>
                </a:solidFill>
              </a:rPr>
            </a:br>
            <a:r>
              <a:rPr lang="en-US" sz="240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1D3A4CCA-968C-4C03-B998-7B5903462E1A}"/>
              </a:ext>
            </a:extLst>
          </p:cNvPr>
          <p:cNvGraphicFramePr>
            <a:graphicFrameLocks noGrp="1"/>
          </p:cNvGraphicFramePr>
          <p:nvPr>
            <p:ph idx="4294967295"/>
          </p:nvPr>
        </p:nvGraphicFramePr>
        <p:xfrm>
          <a:off x="5467509" y="261258"/>
          <a:ext cx="6615634"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ssertive Communication: Examples, Benefits, Techniques">
            <a:extLst>
              <a:ext uri="{FF2B5EF4-FFF2-40B4-BE49-F238E27FC236}">
                <a16:creationId xmlns:a16="http://schemas.microsoft.com/office/drawing/2014/main" id="{234BFCA5-E18E-82E8-EFCC-3B7329620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F74625-B3C6-ACAF-2E0F-81905BC7CB0C}"/>
              </a:ext>
            </a:extLst>
          </p:cNvPr>
          <p:cNvSpPr txBox="1"/>
          <p:nvPr/>
        </p:nvSpPr>
        <p:spPr>
          <a:xfrm>
            <a:off x="2334520" y="-7489801"/>
            <a:ext cx="6093822" cy="369332"/>
          </a:xfrm>
          <a:prstGeom prst="rect">
            <a:avLst/>
          </a:prstGeom>
          <a:noFill/>
        </p:spPr>
        <p:txBody>
          <a:bodyPr wrap="square">
            <a:spAutoFit/>
          </a:bodyPr>
          <a:lstStyle/>
          <a:p>
            <a:r>
              <a:rPr lang="en-CA"/>
              <a:t> </a:t>
            </a:r>
          </a:p>
        </p:txBody>
      </p:sp>
    </p:spTree>
    <p:extLst>
      <p:ext uri="{BB962C8B-B14F-4D97-AF65-F5344CB8AC3E}">
        <p14:creationId xmlns:p14="http://schemas.microsoft.com/office/powerpoint/2010/main" val="20738763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85C14-5BD0-BAAB-C43F-1EC87B0C23F6}"/>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CE5D894E-79AF-1141-2DBA-3617D2350702}"/>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D364F0D3-BEED-AD36-9BBA-DEB6A8D9DD42}"/>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496D6549-4694-45BB-D8D2-DCB63BC26C63}"/>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solidFill>
                  <a:schemeClr val="bg1"/>
                </a:solidFill>
              </a:rPr>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1612524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6ED555-64FA-8429-3BCD-C51A093A9E6F}"/>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2874168" y="137318"/>
            <a:ext cx="6443663" cy="6583363"/>
          </a:xfrm>
          <a:prstGeom prst="rect">
            <a:avLst/>
          </a:prstGeom>
          <a:noFill/>
        </p:spPr>
      </p:pic>
    </p:spTree>
    <p:extLst>
      <p:ext uri="{BB962C8B-B14F-4D97-AF65-F5344CB8AC3E}">
        <p14:creationId xmlns:p14="http://schemas.microsoft.com/office/powerpoint/2010/main" val="25800545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695D-8A23-0894-75FC-0F10DAA833A0}"/>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0126FB61-F9C1-B2EF-972A-D3DC19FF1506}"/>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A30A115A-A827-0497-2543-C778019EB3AF}"/>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200FF828-892A-075F-58C3-4A55C2D2E4B5}"/>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solidFill>
                  <a:schemeClr val="bg1"/>
                </a:solidFill>
              </a:rPr>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7296529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05658-F268-470F-BFCB-CB391B031449}"/>
              </a:ext>
            </a:extLst>
          </p:cNvPr>
          <p:cNvSpPr>
            <a:spLocks noGrp="1"/>
          </p:cNvSpPr>
          <p:nvPr>
            <p:ph type="title" idx="4294967295"/>
          </p:nvPr>
        </p:nvSpPr>
        <p:spPr>
          <a:xfrm>
            <a:off x="-177165" y="-178934"/>
            <a:ext cx="12087225" cy="1171575"/>
          </a:xfrm>
        </p:spPr>
        <p:txBody>
          <a:bodyPr>
            <a:normAutofit/>
          </a:bodyPr>
          <a:lstStyle/>
          <a:p>
            <a:pPr algn="ctr"/>
            <a:r>
              <a:rPr lang="en-CA" sz="3200" dirty="0">
                <a:solidFill>
                  <a:schemeClr val="bg1"/>
                </a:solidFill>
              </a:rPr>
              <a:t>Editing, splicing and pasting while pendulating </a:t>
            </a:r>
            <a:br>
              <a:rPr lang="en-CA" sz="3200" dirty="0">
                <a:solidFill>
                  <a:schemeClr val="bg1"/>
                </a:solidFill>
              </a:rPr>
            </a:br>
            <a:r>
              <a:rPr lang="en-CA" sz="3200" dirty="0">
                <a:solidFill>
                  <a:schemeClr val="bg1"/>
                </a:solidFill>
              </a:rPr>
              <a:t>to stay in window of tolerance</a:t>
            </a:r>
          </a:p>
        </p:txBody>
      </p:sp>
      <p:pic>
        <p:nvPicPr>
          <p:cNvPr id="10" name="Content Placeholder 9">
            <a:extLst>
              <a:ext uri="{FF2B5EF4-FFF2-40B4-BE49-F238E27FC236}">
                <a16:creationId xmlns:a16="http://schemas.microsoft.com/office/drawing/2014/main" id="{CCE14986-2C4F-4ADB-A201-8477765CE6CE}"/>
              </a:ext>
            </a:extLst>
          </p:cNvPr>
          <p:cNvPicPr>
            <a:picLocks noGrp="1" noChangeAspect="1"/>
          </p:cNvPicPr>
          <p:nvPr>
            <p:ph sz="half" idx="4294967295"/>
          </p:nvPr>
        </p:nvPicPr>
        <p:blipFill>
          <a:blip r:embed="rId2"/>
          <a:stretch>
            <a:fillRect/>
          </a:stretch>
        </p:blipFill>
        <p:spPr>
          <a:xfrm>
            <a:off x="136600" y="1306147"/>
            <a:ext cx="5622925" cy="4624388"/>
          </a:xfrm>
        </p:spPr>
      </p:pic>
      <p:pic>
        <p:nvPicPr>
          <p:cNvPr id="8" name="Content Placeholder 7">
            <a:extLst>
              <a:ext uri="{FF2B5EF4-FFF2-40B4-BE49-F238E27FC236}">
                <a16:creationId xmlns:a16="http://schemas.microsoft.com/office/drawing/2014/main" id="{2FF03FCA-0A56-4E34-B399-924BC2056667}"/>
              </a:ext>
            </a:extLst>
          </p:cNvPr>
          <p:cNvPicPr>
            <a:picLocks noGrp="1" noChangeAspect="1"/>
          </p:cNvPicPr>
          <p:nvPr>
            <p:ph sz="half" idx="4294967295"/>
          </p:nvPr>
        </p:nvPicPr>
        <p:blipFill>
          <a:blip r:embed="rId3"/>
          <a:stretch>
            <a:fillRect/>
          </a:stretch>
        </p:blipFill>
        <p:spPr>
          <a:xfrm>
            <a:off x="2633615" y="4810290"/>
            <a:ext cx="3321050" cy="2000250"/>
          </a:xfrm>
        </p:spPr>
      </p:pic>
      <p:sp>
        <p:nvSpPr>
          <p:cNvPr id="6" name="TextBox 5">
            <a:extLst>
              <a:ext uri="{FF2B5EF4-FFF2-40B4-BE49-F238E27FC236}">
                <a16:creationId xmlns:a16="http://schemas.microsoft.com/office/drawing/2014/main" id="{6EB6188B-949F-4F38-15A7-F9E2CD92B37C}"/>
              </a:ext>
            </a:extLst>
          </p:cNvPr>
          <p:cNvSpPr txBox="1"/>
          <p:nvPr/>
        </p:nvSpPr>
        <p:spPr>
          <a:xfrm>
            <a:off x="5973369" y="926047"/>
            <a:ext cx="6071325" cy="6278642"/>
          </a:xfrm>
          <a:prstGeom prst="rect">
            <a:avLst/>
          </a:prstGeom>
          <a:noFill/>
        </p:spPr>
        <p:txBody>
          <a:bodyPr wrap="square">
            <a:spAutoFit/>
          </a:bodyPr>
          <a:lstStyle/>
          <a:p>
            <a:pPr marL="285750" indent="-285750">
              <a:buFont typeface="Arial" panose="020B0604020202020204" pitchFamily="34" charset="0"/>
              <a:buChar char="•"/>
            </a:pPr>
            <a:r>
              <a:rPr lang="en-CA" sz="2400" dirty="0">
                <a:solidFill>
                  <a:schemeClr val="tx2"/>
                </a:solidFill>
              </a:rPr>
              <a:t> We all have memories or mental “videos” of times we’ve been dysregulated or fallen into holes.</a:t>
            </a:r>
          </a:p>
          <a:p>
            <a:pPr marL="285750" indent="-285750">
              <a:buFont typeface="Arial" panose="020B0604020202020204" pitchFamily="34" charset="0"/>
              <a:buChar char="•"/>
            </a:pPr>
            <a:r>
              <a:rPr lang="en-CA" sz="2400" dirty="0">
                <a:solidFill>
                  <a:schemeClr val="tx2"/>
                </a:solidFill>
              </a:rPr>
              <a:t>When we are learning to get out of holes, these memories or videos are invaluable in helping us practice alternative ways of thinking, feeling, and behaving.</a:t>
            </a:r>
          </a:p>
          <a:p>
            <a:pPr marL="285750" indent="-285750">
              <a:buFont typeface="Arial" panose="020B0604020202020204" pitchFamily="34" charset="0"/>
              <a:buChar char="•"/>
            </a:pPr>
            <a:r>
              <a:rPr lang="en-CA" sz="2400" dirty="0">
                <a:solidFill>
                  <a:schemeClr val="tx2"/>
                </a:solidFill>
              </a:rPr>
              <a:t>In Simple we’re going to learn to edit these old videos by splicing them and pasting in new more desirable and adaptive thoughts, feelings, and behaviors that get us out of our holes.</a:t>
            </a:r>
          </a:p>
          <a:p>
            <a:pPr marL="285750" indent="-285750">
              <a:buFont typeface="Arial" panose="020B0604020202020204" pitchFamily="34" charset="0"/>
              <a:buChar char="•"/>
            </a:pPr>
            <a:r>
              <a:rPr lang="en-CA" sz="2400" dirty="0">
                <a:solidFill>
                  <a:schemeClr val="tx2"/>
                </a:solidFill>
              </a:rPr>
              <a:t>As we visualize these videos, we may get activated so we will need to know how to sooth ourselves  by “pendulating”, then resuming our work on the videos.</a:t>
            </a:r>
          </a:p>
          <a:p>
            <a:pPr marL="285750" indent="-285750">
              <a:buFont typeface="Arial" panose="020B0604020202020204" pitchFamily="34" charset="0"/>
              <a:buChar char="•"/>
            </a:pPr>
            <a:endParaRPr lang="en-CA" dirty="0"/>
          </a:p>
        </p:txBody>
      </p:sp>
      <p:sp>
        <p:nvSpPr>
          <p:cNvPr id="5" name="TextBox 4">
            <a:extLst>
              <a:ext uri="{FF2B5EF4-FFF2-40B4-BE49-F238E27FC236}">
                <a16:creationId xmlns:a16="http://schemas.microsoft.com/office/drawing/2014/main" id="{FFF60921-D511-3A98-3FA5-57A080438C56}"/>
              </a:ext>
            </a:extLst>
          </p:cNvPr>
          <p:cNvSpPr txBox="1"/>
          <p:nvPr/>
        </p:nvSpPr>
        <p:spPr>
          <a:xfrm>
            <a:off x="2488786" y="4428364"/>
            <a:ext cx="1039860" cy="1446550"/>
          </a:xfrm>
          <a:prstGeom prst="rect">
            <a:avLst/>
          </a:prstGeom>
          <a:noFill/>
        </p:spPr>
        <p:txBody>
          <a:bodyPr wrap="square">
            <a:spAutoFit/>
          </a:bodyPr>
          <a:lstStyle/>
          <a:p>
            <a:r>
              <a:rPr lang="en-CA" sz="8800">
                <a:solidFill>
                  <a:schemeClr val="tx2"/>
                </a:solidFill>
              </a:rPr>
              <a:t> + </a:t>
            </a:r>
            <a:endParaRPr lang="en-CA" sz="8800"/>
          </a:p>
        </p:txBody>
      </p:sp>
    </p:spTree>
    <p:extLst>
      <p:ext uri="{BB962C8B-B14F-4D97-AF65-F5344CB8AC3E}">
        <p14:creationId xmlns:p14="http://schemas.microsoft.com/office/powerpoint/2010/main" val="1733387491"/>
      </p:ext>
    </p:extLst>
  </p:cSld>
  <p:clrMapOvr>
    <a:masterClrMapping/>
  </p:clrMapOvr>
  <mc:AlternateContent xmlns:mc="http://schemas.openxmlformats.org/markup-compatibility/2006" xmlns:p14="http://schemas.microsoft.com/office/powerpoint/2010/main">
    <mc:Choice Requires="p14">
      <p:transition spd="slow" p14:dur="2000" advTm="100627"/>
    </mc:Choice>
    <mc:Fallback xmlns="">
      <p:transition spd="slow" advTm="100627"/>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166D-8889-574D-3C57-4004E57828C6}"/>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CB420A16-DDD3-4AB1-3748-DED42C53EFF7}"/>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391980F0-F2DA-0899-AA86-E9C80A769C3A}"/>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99668215-3669-6E4D-DEE9-F61FECA5D352}"/>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solidFill>
                  <a:schemeClr val="bg1"/>
                </a:solidFill>
              </a:rPr>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202883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4958280" y="369362"/>
            <a:ext cx="6659562" cy="966788"/>
          </a:xfrm>
        </p:spPr>
        <p:txBody>
          <a:bodyPr>
            <a:normAutofit/>
          </a:bodyPr>
          <a:lstStyle/>
          <a:p>
            <a:r>
              <a:rPr lang="en-US" sz="3200" dirty="0">
                <a:solidFill>
                  <a:schemeClr val="bg1"/>
                </a:solidFill>
              </a:rPr>
              <a:t>Homework from LAST week</a:t>
            </a:r>
            <a:endParaRPr lang="en-CA" sz="3200"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137971" y="852756"/>
            <a:ext cx="6592887" cy="4547018"/>
          </a:xfrm>
        </p:spPr>
        <p:txBody>
          <a:bodyPr>
            <a:normAutofit fontScale="25000" lnSpcReduction="20000"/>
          </a:bodyPr>
          <a:lstStyle/>
          <a:p>
            <a:pPr marL="45720" indent="0">
              <a:lnSpc>
                <a:spcPct val="90000"/>
              </a:lnSpc>
              <a:buNone/>
            </a:pPr>
            <a:endParaRPr lang="en-US" sz="3400" dirty="0"/>
          </a:p>
          <a:p>
            <a:pPr marL="0" indent="0">
              <a:lnSpc>
                <a:spcPct val="90000"/>
              </a:lnSpc>
              <a:buNone/>
            </a:pPr>
            <a:endParaRPr lang="en-US" sz="9600" dirty="0"/>
          </a:p>
          <a:p>
            <a:pPr>
              <a:lnSpc>
                <a:spcPct val="90000"/>
              </a:lnSpc>
            </a:pPr>
            <a:r>
              <a:rPr lang="en-US" sz="9600" dirty="0"/>
              <a:t>Submit questions or comments to </a:t>
            </a:r>
            <a:r>
              <a:rPr lang="en-US" sz="9600" dirty="0" err="1">
                <a:hlinkClick r:id="rId3"/>
              </a:rPr>
              <a:t>itssimple2023@gmail.com</a:t>
            </a:r>
            <a:endParaRPr lang="en-US" sz="9600" dirty="0"/>
          </a:p>
          <a:p>
            <a:pPr>
              <a:lnSpc>
                <a:spcPct val="90000"/>
              </a:lnSpc>
            </a:pPr>
            <a:r>
              <a:rPr lang="en-US" sz="9600" dirty="0"/>
              <a:t>Read skills training workbook p. 148- 182.</a:t>
            </a:r>
          </a:p>
          <a:p>
            <a:pPr>
              <a:lnSpc>
                <a:spcPct val="90000"/>
              </a:lnSpc>
            </a:pPr>
            <a:r>
              <a:rPr lang="en-US" sz="9600" dirty="0"/>
              <a:t>Simple manual session 17 practicing the simple tools  </a:t>
            </a:r>
          </a:p>
          <a:p>
            <a:pPr>
              <a:lnSpc>
                <a:spcPct val="90000"/>
              </a:lnSpc>
            </a:pPr>
            <a:r>
              <a:rPr lang="en-US" sz="9600" dirty="0"/>
              <a:t>Do at least 2 rational mind remediations In the next week</a:t>
            </a:r>
          </a:p>
          <a:p>
            <a:pPr>
              <a:lnSpc>
                <a:spcPct val="90000"/>
              </a:lnSpc>
            </a:pPr>
            <a:r>
              <a:rPr lang="en-US" sz="9600" dirty="0"/>
              <a:t>Continue reviewing and practicing your crisis plans, diary cards, and chain analysis. </a:t>
            </a:r>
          </a:p>
          <a:p>
            <a:pPr lvl="0"/>
            <a:r>
              <a:rPr lang="en-US" sz="9600" dirty="0"/>
              <a:t>Continue tracking all the skills you’ve learned using your skills list. Review </a:t>
            </a:r>
          </a:p>
          <a:p>
            <a:pPr lvl="0"/>
            <a:r>
              <a:rPr lang="en-US" sz="9600" dirty="0"/>
              <a:t>Review the homework habits checklist each week. If there’s an item that you haven’t checked on the list, consider setting a goal to do it(you don’t have to come to the homework group to do that)</a:t>
            </a:r>
          </a:p>
          <a:p>
            <a:pPr>
              <a:lnSpc>
                <a:spcPct val="90000"/>
              </a:lnSpc>
            </a:pPr>
            <a:endParaRPr lang="en-US" sz="5900" dirty="0"/>
          </a:p>
          <a:p>
            <a:pPr marL="0" indent="0">
              <a:lnSpc>
                <a:spcPct val="90000"/>
              </a:lnSpc>
              <a:buNone/>
            </a:pPr>
            <a:r>
              <a:rPr lang="en-US" sz="900" dirty="0"/>
              <a:t> </a:t>
            </a:r>
          </a:p>
          <a:p>
            <a:pPr marL="0" indent="0">
              <a:lnSpc>
                <a:spcPct val="90000"/>
              </a:lnSpc>
              <a:buNone/>
            </a:pPr>
            <a:endParaRPr lang="en-CA"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marL="0" indent="0">
              <a:lnSpc>
                <a:spcPct val="90000"/>
              </a:lnSpc>
              <a:buNone/>
            </a:pPr>
            <a:r>
              <a:rPr lang="en-US" sz="900" dirty="0"/>
              <a:t> </a:t>
            </a:r>
            <a:endParaRPr lang="en-CA" sz="900" dirty="0"/>
          </a:p>
        </p:txBody>
      </p:sp>
      <p:pic>
        <p:nvPicPr>
          <p:cNvPr id="7" name="Picture 6" descr="Glasses on top of a book">
            <a:extLst>
              <a:ext uri="{FF2B5EF4-FFF2-40B4-BE49-F238E27FC236}">
                <a16:creationId xmlns:a16="http://schemas.microsoft.com/office/drawing/2014/main" id="{686EA746-1E4D-4501-8F76-8F0681874560}"/>
              </a:ext>
            </a:extLst>
          </p:cNvPr>
          <p:cNvPicPr>
            <a:picLocks noChangeAspect="1"/>
          </p:cNvPicPr>
          <p:nvPr/>
        </p:nvPicPr>
        <p:blipFill rotWithShape="1">
          <a:blip r:embed="rId4"/>
          <a:srcRect l="14941" r="40273" b="-1"/>
          <a:stretch/>
        </p:blipFill>
        <p:spPr>
          <a:xfrm>
            <a:off x="574158" y="523982"/>
            <a:ext cx="4061850" cy="5691884"/>
          </a:xfrm>
          <a:prstGeom prst="rect">
            <a:avLst/>
          </a:prstGeom>
        </p:spPr>
      </p:pic>
    </p:spTree>
    <p:extLst>
      <p:ext uri="{BB962C8B-B14F-4D97-AF65-F5344CB8AC3E}">
        <p14:creationId xmlns:p14="http://schemas.microsoft.com/office/powerpoint/2010/main" val="21234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061F-7720-450D-B328-AEF8AFF805F1}"/>
              </a:ext>
            </a:extLst>
          </p:cNvPr>
          <p:cNvSpPr>
            <a:spLocks noGrp="1"/>
          </p:cNvSpPr>
          <p:nvPr>
            <p:ph type="title" idx="4294967295"/>
          </p:nvPr>
        </p:nvSpPr>
        <p:spPr>
          <a:xfrm>
            <a:off x="561139" y="-296993"/>
            <a:ext cx="11763375" cy="1335088"/>
          </a:xfrm>
        </p:spPr>
        <p:txBody>
          <a:bodyPr>
            <a:normAutofit/>
          </a:bodyPr>
          <a:lstStyle/>
          <a:p>
            <a:r>
              <a:rPr lang="en-CA" sz="3200">
                <a:solidFill>
                  <a:schemeClr val="bg1"/>
                </a:solidFill>
              </a:rPr>
              <a:t>Stay in your window of tolerance by pendulating</a:t>
            </a:r>
          </a:p>
        </p:txBody>
      </p:sp>
      <p:pic>
        <p:nvPicPr>
          <p:cNvPr id="8" name="Content Placeholder 7">
            <a:extLst>
              <a:ext uri="{FF2B5EF4-FFF2-40B4-BE49-F238E27FC236}">
                <a16:creationId xmlns:a16="http://schemas.microsoft.com/office/drawing/2014/main" id="{6A73F7F0-2E75-47FF-9F4C-44D0DB055D00}"/>
              </a:ext>
            </a:extLst>
          </p:cNvPr>
          <p:cNvPicPr>
            <a:picLocks noGrp="1" noChangeAspect="1"/>
          </p:cNvPicPr>
          <p:nvPr>
            <p:ph sz="half" idx="4294967295"/>
          </p:nvPr>
        </p:nvPicPr>
        <p:blipFill>
          <a:blip r:embed="rId2"/>
          <a:stretch>
            <a:fillRect/>
          </a:stretch>
        </p:blipFill>
        <p:spPr>
          <a:xfrm>
            <a:off x="6442827" y="707786"/>
            <a:ext cx="4667250" cy="2314575"/>
          </a:xfrm>
        </p:spPr>
      </p:pic>
      <p:sp>
        <p:nvSpPr>
          <p:cNvPr id="4" name="TextBox 3">
            <a:extLst>
              <a:ext uri="{FF2B5EF4-FFF2-40B4-BE49-F238E27FC236}">
                <a16:creationId xmlns:a16="http://schemas.microsoft.com/office/drawing/2014/main" id="{AB5153E7-8D70-BFC6-AC5D-0118C1514AFB}"/>
              </a:ext>
            </a:extLst>
          </p:cNvPr>
          <p:cNvSpPr txBox="1"/>
          <p:nvPr/>
        </p:nvSpPr>
        <p:spPr>
          <a:xfrm>
            <a:off x="5687955" y="3022361"/>
            <a:ext cx="6440250" cy="3416320"/>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2"/>
                </a:solidFill>
              </a:rPr>
              <a:t>Pendulating, which comes from the word pendulum, means swinging from one thing or place to another.</a:t>
            </a:r>
          </a:p>
          <a:p>
            <a:pPr marL="285750" indent="-285750">
              <a:buFont typeface="Arial" panose="020B0604020202020204" pitchFamily="34" charset="0"/>
              <a:buChar char="•"/>
            </a:pPr>
            <a:r>
              <a:rPr lang="en-CA" sz="1800" dirty="0">
                <a:solidFill>
                  <a:schemeClr val="tx2"/>
                </a:solidFill>
              </a:rPr>
              <a:t>When people have feelings, they also have thoughts and images that </a:t>
            </a:r>
            <a:r>
              <a:rPr lang="en-CA" dirty="0">
                <a:solidFill>
                  <a:schemeClr val="tx2"/>
                </a:solidFill>
              </a:rPr>
              <a:t>accompany</a:t>
            </a:r>
            <a:r>
              <a:rPr lang="en-CA" sz="1800" dirty="0">
                <a:solidFill>
                  <a:schemeClr val="tx2"/>
                </a:solidFill>
              </a:rPr>
              <a:t> those </a:t>
            </a:r>
            <a:r>
              <a:rPr lang="en-CA" dirty="0">
                <a:solidFill>
                  <a:schemeClr val="tx2"/>
                </a:solidFill>
              </a:rPr>
              <a:t>feelings</a:t>
            </a:r>
            <a:r>
              <a:rPr lang="en-CA" sz="1800" dirty="0">
                <a:solidFill>
                  <a:schemeClr val="tx2"/>
                </a:solidFill>
              </a:rPr>
              <a:t>.</a:t>
            </a:r>
          </a:p>
          <a:p>
            <a:pPr marL="285750" indent="-285750">
              <a:buFont typeface="Arial" panose="020B0604020202020204" pitchFamily="34" charset="0"/>
              <a:buChar char="•"/>
            </a:pPr>
            <a:r>
              <a:rPr lang="en-CA" dirty="0">
                <a:solidFill>
                  <a:schemeClr val="tx2"/>
                </a:solidFill>
              </a:rPr>
              <a:t>One way of soothing yourself, when you are experiencing intense negative feelings, and bringing yourself back to the window of tolerable emotions, involves distraction or self-soothing: you learn to identify that you are emotional and learn to have alternative thoughts, a soothing inner dialogue, and/or calming and soothing images. When you are better regulated you can then revisit the original thoughts you were having</a:t>
            </a:r>
          </a:p>
          <a:p>
            <a:pPr marL="285750" indent="-285750">
              <a:buFont typeface="Arial" panose="020B0604020202020204" pitchFamily="34" charset="0"/>
              <a:buChar char="•"/>
            </a:pPr>
            <a:r>
              <a:rPr lang="en-CA" dirty="0">
                <a:solidFill>
                  <a:schemeClr val="tx2"/>
                </a:solidFill>
              </a:rPr>
              <a:t>To get good at pendulating you  have to plan and practice it .</a:t>
            </a:r>
            <a:endParaRPr lang="en-CA" sz="1800" dirty="0">
              <a:solidFill>
                <a:schemeClr val="tx2"/>
              </a:solidFill>
            </a:endParaRPr>
          </a:p>
        </p:txBody>
      </p:sp>
      <p:pic>
        <p:nvPicPr>
          <p:cNvPr id="3" name="Picture 2" descr="Oscillation of a Simple Pendulum">
            <a:extLst>
              <a:ext uri="{FF2B5EF4-FFF2-40B4-BE49-F238E27FC236}">
                <a16:creationId xmlns:a16="http://schemas.microsoft.com/office/drawing/2014/main" id="{028D5071-DE91-576F-FC50-4BEF84D5B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16" y="1453661"/>
            <a:ext cx="4286250" cy="3738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A62EB5-D76F-656A-06B0-CEEA110FAE4D}"/>
              </a:ext>
            </a:extLst>
          </p:cNvPr>
          <p:cNvSpPr txBox="1"/>
          <p:nvPr/>
        </p:nvSpPr>
        <p:spPr>
          <a:xfrm>
            <a:off x="510294" y="5652557"/>
            <a:ext cx="1718187" cy="523220"/>
          </a:xfrm>
          <a:prstGeom prst="rect">
            <a:avLst/>
          </a:prstGeom>
          <a:noFill/>
        </p:spPr>
        <p:txBody>
          <a:bodyPr wrap="square">
            <a:spAutoFit/>
          </a:bodyPr>
          <a:lstStyle/>
          <a:p>
            <a:pPr algn="ctr"/>
            <a:r>
              <a:rPr lang="en-CA" sz="1400">
                <a:solidFill>
                  <a:schemeClr val="bg1"/>
                </a:solidFill>
              </a:rPr>
              <a:t>Distressing thoughts/feelings </a:t>
            </a:r>
            <a:endParaRPr lang="en-CA" sz="1400"/>
          </a:p>
        </p:txBody>
      </p:sp>
      <p:sp>
        <p:nvSpPr>
          <p:cNvPr id="9" name="Arrow: Left-Right 8">
            <a:extLst>
              <a:ext uri="{FF2B5EF4-FFF2-40B4-BE49-F238E27FC236}">
                <a16:creationId xmlns:a16="http://schemas.microsoft.com/office/drawing/2014/main" id="{FD6B28B3-427A-A9C3-6723-4AE7DF1C525D}"/>
              </a:ext>
            </a:extLst>
          </p:cNvPr>
          <p:cNvSpPr/>
          <p:nvPr/>
        </p:nvSpPr>
        <p:spPr>
          <a:xfrm>
            <a:off x="2476279" y="5751356"/>
            <a:ext cx="848510" cy="32562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3706F522-6369-C9F3-E61E-275C2E75669D}"/>
              </a:ext>
            </a:extLst>
          </p:cNvPr>
          <p:cNvSpPr txBox="1"/>
          <p:nvPr/>
        </p:nvSpPr>
        <p:spPr>
          <a:xfrm>
            <a:off x="1490062" y="5655806"/>
            <a:ext cx="6203170" cy="523220"/>
          </a:xfrm>
          <a:prstGeom prst="rect">
            <a:avLst/>
          </a:prstGeom>
          <a:noFill/>
        </p:spPr>
        <p:txBody>
          <a:bodyPr wrap="square">
            <a:spAutoFit/>
          </a:bodyPr>
          <a:lstStyle/>
          <a:p>
            <a:pPr algn="ctr"/>
            <a:r>
              <a:rPr lang="en-CA" sz="1400">
                <a:solidFill>
                  <a:schemeClr val="bg1"/>
                </a:solidFill>
              </a:rPr>
              <a:t>Distracting/soothing</a:t>
            </a:r>
          </a:p>
          <a:p>
            <a:pPr algn="ctr"/>
            <a:r>
              <a:rPr lang="en-CA" sz="1400">
                <a:solidFill>
                  <a:schemeClr val="bg1"/>
                </a:solidFill>
              </a:rPr>
              <a:t>Images/thoughts/sensations</a:t>
            </a:r>
            <a:endParaRPr lang="en-CA" sz="1400"/>
          </a:p>
        </p:txBody>
      </p:sp>
    </p:spTree>
    <p:extLst>
      <p:ext uri="{BB962C8B-B14F-4D97-AF65-F5344CB8AC3E}">
        <p14:creationId xmlns:p14="http://schemas.microsoft.com/office/powerpoint/2010/main" val="971500867"/>
      </p:ext>
    </p:extLst>
  </p:cSld>
  <p:clrMapOvr>
    <a:masterClrMapping/>
  </p:clrMapOvr>
  <mc:AlternateContent xmlns:mc="http://schemas.openxmlformats.org/markup-compatibility/2006" xmlns:p14="http://schemas.microsoft.com/office/powerpoint/2010/main">
    <mc:Choice Requires="p14">
      <p:transition spd="slow" p14:dur="2000" advTm="155188"/>
    </mc:Choice>
    <mc:Fallback xmlns="">
      <p:transition spd="slow" advTm="155188"/>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4726-DDE0-5EA0-F3A7-BCE275A5E22C}"/>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E31EA734-9BCE-ADEE-3762-BF26BC2F1BF5}"/>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46CF8186-0646-2D37-22C3-8B694AE173F3}"/>
              </a:ext>
            </a:extLst>
          </p:cNvPr>
          <p:cNvSpPr>
            <a:spLocks noGrp="1"/>
          </p:cNvSpPr>
          <p:nvPr>
            <p:ph type="ctrTitle" idx="4294967295"/>
          </p:nvPr>
        </p:nvSpPr>
        <p:spPr>
          <a:xfrm>
            <a:off x="6364227" y="143565"/>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8A345991-FEA6-4632-798A-9A2683A535F3}"/>
              </a:ext>
            </a:extLst>
          </p:cNvPr>
          <p:cNvSpPr txBox="1"/>
          <p:nvPr/>
        </p:nvSpPr>
        <p:spPr>
          <a:xfrm>
            <a:off x="6364227" y="1682953"/>
            <a:ext cx="4985259" cy="4801314"/>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solidFill>
                  <a:schemeClr val="bg1"/>
                </a:solidFill>
              </a:rPr>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515666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64C4-DAA7-4829-61A6-14A2D45949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2EEF94-896C-9E42-CAA1-A8D674E5DDA9}"/>
              </a:ext>
            </a:extLst>
          </p:cNvPr>
          <p:cNvSpPr txBox="1"/>
          <p:nvPr/>
        </p:nvSpPr>
        <p:spPr>
          <a:xfrm>
            <a:off x="6466115" y="655383"/>
            <a:ext cx="6028706" cy="1200329"/>
          </a:xfrm>
          <a:prstGeom prst="rect">
            <a:avLst/>
          </a:prstGeom>
          <a:noFill/>
        </p:spPr>
        <p:txBody>
          <a:bodyPr wrap="square">
            <a:spAutoFit/>
          </a:bodyPr>
          <a:lstStyle/>
          <a:p>
            <a:r>
              <a:rPr lang="en-CA" sz="7200"/>
              <a:t>ZOOM POLL</a:t>
            </a:r>
            <a:r>
              <a:rPr lang="en-CA" sz="4800"/>
              <a:t> </a:t>
            </a:r>
          </a:p>
        </p:txBody>
      </p:sp>
      <p:pic>
        <p:nvPicPr>
          <p:cNvPr id="4" name="Picture 3" descr="A screenshot of a computer&#10;&#10;Description automatically generated">
            <a:extLst>
              <a:ext uri="{FF2B5EF4-FFF2-40B4-BE49-F238E27FC236}">
                <a16:creationId xmlns:a16="http://schemas.microsoft.com/office/drawing/2014/main" id="{DADF6169-37E5-7EA9-32DE-232B54E2A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DA933194-80FF-6FD9-BFB2-7CC954EB288A}"/>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a:t>Please answer the following question</a:t>
            </a:r>
          </a:p>
          <a:p>
            <a:pPr marL="285750" indent="-285750">
              <a:buFont typeface="Arial" panose="020B0604020202020204" pitchFamily="34" charset="0"/>
              <a:buChar char="•"/>
            </a:pPr>
            <a:r>
              <a:rPr lang="en-CA" sz="2800"/>
              <a:t>Answers are anonymous</a:t>
            </a:r>
          </a:p>
          <a:p>
            <a:pPr marL="285750" indent="-285750">
              <a:buFont typeface="Arial" panose="020B0604020202020204" pitchFamily="34" charset="0"/>
              <a:buChar char="•"/>
            </a:pPr>
            <a:r>
              <a:rPr lang="en-CA" sz="2800"/>
              <a:t>In person participants please answer the page that was handed out.</a:t>
            </a:r>
          </a:p>
          <a:p>
            <a:pPr marL="285750" indent="-285750">
              <a:buFont typeface="Arial" panose="020B0604020202020204" pitchFamily="34" charset="0"/>
              <a:buChar char="•"/>
            </a:pPr>
            <a:endParaRPr lang="en-CA" sz="2800"/>
          </a:p>
        </p:txBody>
      </p:sp>
    </p:spTree>
    <p:extLst>
      <p:ext uri="{BB962C8B-B14F-4D97-AF65-F5344CB8AC3E}">
        <p14:creationId xmlns:p14="http://schemas.microsoft.com/office/powerpoint/2010/main" val="3250999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Tree>
    <p:extLst>
      <p:ext uri="{BB962C8B-B14F-4D97-AF65-F5344CB8AC3E}">
        <p14:creationId xmlns:p14="http://schemas.microsoft.com/office/powerpoint/2010/main" val="1924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Tree>
    <p:extLst>
      <p:ext uri="{BB962C8B-B14F-4D97-AF65-F5344CB8AC3E}">
        <p14:creationId xmlns:p14="http://schemas.microsoft.com/office/powerpoint/2010/main" val="15344390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descr="Hourglass and a calendar">
            <a:extLst>
              <a:ext uri="{FF2B5EF4-FFF2-40B4-BE49-F238E27FC236}">
                <a16:creationId xmlns:a16="http://schemas.microsoft.com/office/drawing/2014/main" id="{F0E7EA29-9414-4E42-A32C-4FDA914A2CC5}"/>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a:solidFill>
                  <a:schemeClr val="tx1"/>
                </a:solidFill>
              </a:rPr>
              <a:t>See you next session</a:t>
            </a:r>
          </a:p>
        </p:txBody>
      </p:sp>
    </p:spTree>
    <p:extLst>
      <p:ext uri="{BB962C8B-B14F-4D97-AF65-F5344CB8AC3E}">
        <p14:creationId xmlns:p14="http://schemas.microsoft.com/office/powerpoint/2010/main" val="166377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700"/>
                                        <p:tgtEl>
                                          <p:spTgt spid="14"/>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14 of simple</a:t>
            </a:r>
          </a:p>
        </p:txBody>
      </p:sp>
    </p:spTree>
    <p:extLst>
      <p:ext uri="{BB962C8B-B14F-4D97-AF65-F5344CB8AC3E}">
        <p14:creationId xmlns:p14="http://schemas.microsoft.com/office/powerpoint/2010/main" val="3026186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oving Kindness Meditation">
            <a:hlinkClick r:id="" action="ppaction://media"/>
            <a:extLst>
              <a:ext uri="{FF2B5EF4-FFF2-40B4-BE49-F238E27FC236}">
                <a16:creationId xmlns:a16="http://schemas.microsoft.com/office/drawing/2014/main" id="{B49B934E-774C-E83F-5290-E92D09D906E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7988952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8 Signs Its A Trauma Bond, Not Love">
            <a:hlinkClick r:id="" action="ppaction://media"/>
            <a:extLst>
              <a:ext uri="{FF2B5EF4-FFF2-40B4-BE49-F238E27FC236}">
                <a16:creationId xmlns:a16="http://schemas.microsoft.com/office/drawing/2014/main" id="{A9B38499-2424-6515-7330-2A331241C33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884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921766" y="-2272209"/>
            <a:ext cx="9989389" cy="4995862"/>
          </a:xfrm>
        </p:spPr>
        <p:txBody>
          <a:bodyPr>
            <a:normAutofit/>
          </a:bodyPr>
          <a:lstStyle/>
          <a:p>
            <a:pPr algn="ctr"/>
            <a:r>
              <a:rPr lang="en-US" dirty="0">
                <a:solidFill>
                  <a:schemeClr val="bg1"/>
                </a:solidFill>
              </a:rPr>
              <a:t>Homework for the coming week</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A723E1AB-18E0-4907-9467-C39E658DA3FB}"/>
              </a:ext>
            </a:extLst>
          </p:cNvPr>
          <p:cNvGraphicFramePr>
            <a:graphicFrameLocks noGrp="1"/>
          </p:cNvGraphicFramePr>
          <p:nvPr>
            <p:ph idx="4294967295"/>
            <p:extLst>
              <p:ext uri="{D42A27DB-BD31-4B8C-83A1-F6EECF244321}">
                <p14:modId xmlns:p14="http://schemas.microsoft.com/office/powerpoint/2010/main" val="2807271382"/>
              </p:ext>
            </p:extLst>
          </p:nvPr>
        </p:nvGraphicFramePr>
        <p:xfrm>
          <a:off x="221717" y="523982"/>
          <a:ext cx="11511370" cy="6236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6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f Pain Could Be Made Optional? | The Future With Hannah Fry">
            <a:hlinkClick r:id="" action="ppaction://media"/>
            <a:extLst>
              <a:ext uri="{FF2B5EF4-FFF2-40B4-BE49-F238E27FC236}">
                <a16:creationId xmlns:a16="http://schemas.microsoft.com/office/drawing/2014/main" id="{4B68A78A-9DDC-ED87-8C31-E62F3E79D2A3}"/>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8737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Makes a Sociopath Different from a Psychopath: Explained">
            <a:hlinkClick r:id="" action="ppaction://media"/>
            <a:extLst>
              <a:ext uri="{FF2B5EF4-FFF2-40B4-BE49-F238E27FC236}">
                <a16:creationId xmlns:a16="http://schemas.microsoft.com/office/drawing/2014/main" id="{92A0114E-E661-F729-D7A3-7FCAA64D08E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87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arcissistic Personality Disorder (NPD).. What is it?">
            <a:hlinkClick r:id="" action="ppaction://media"/>
            <a:extLst>
              <a:ext uri="{FF2B5EF4-FFF2-40B4-BE49-F238E27FC236}">
                <a16:creationId xmlns:a16="http://schemas.microsoft.com/office/drawing/2014/main" id="{DB58195A-25B4-6E2D-736F-F26641CE724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9089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ark Triad Personalities: Narcissism, Machiavellianism, and Psychopathy">
            <a:hlinkClick r:id="" action="ppaction://media"/>
            <a:extLst>
              <a:ext uri="{FF2B5EF4-FFF2-40B4-BE49-F238E27FC236}">
                <a16:creationId xmlns:a16="http://schemas.microsoft.com/office/drawing/2014/main" id="{56612F4E-93EB-3C2C-016A-3B80FB19936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99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22FE-15F4-46E1-82C8-29F2FE6C339C}"/>
              </a:ext>
            </a:extLst>
          </p:cNvPr>
          <p:cNvSpPr>
            <a:spLocks noGrp="1"/>
          </p:cNvSpPr>
          <p:nvPr>
            <p:ph type="title"/>
          </p:nvPr>
        </p:nvSpPr>
        <p:spPr/>
        <p:txBody>
          <a:bodyPr/>
          <a:lstStyle/>
          <a:p>
            <a:endParaRPr lang="en-CA"/>
          </a:p>
        </p:txBody>
      </p:sp>
      <p:pic>
        <p:nvPicPr>
          <p:cNvPr id="6" name="Online Media 5" title="What Your Attachment Style Says About Your Personality">
            <a:hlinkClick r:id="" action="ppaction://media"/>
            <a:extLst>
              <a:ext uri="{FF2B5EF4-FFF2-40B4-BE49-F238E27FC236}">
                <a16:creationId xmlns:a16="http://schemas.microsoft.com/office/drawing/2014/main" id="{A99DF8D0-FC2C-4B39-8018-ABC3BBEA2C44}"/>
              </a:ext>
            </a:extLst>
          </p:cNvPr>
          <p:cNvPicPr>
            <a:picLocks noGrp="1" noRot="1" noChangeAspect="1"/>
          </p:cNvPicPr>
          <p:nvPr>
            <p:ph idx="1"/>
            <a:videoFile r:link="rId1"/>
          </p:nvPr>
        </p:nvPicPr>
        <p:blipFill>
          <a:blip r:embed="rId3"/>
          <a:stretch>
            <a:fillRect/>
          </a:stretch>
        </p:blipFill>
        <p:spPr>
          <a:xfrm>
            <a:off x="0" y="0"/>
            <a:ext cx="12192000" cy="6782540"/>
          </a:xfrm>
          <a:prstGeom prst="rect">
            <a:avLst/>
          </a:prstGeom>
        </p:spPr>
      </p:pic>
    </p:spTree>
    <p:extLst>
      <p:ext uri="{BB962C8B-B14F-4D97-AF65-F5344CB8AC3E}">
        <p14:creationId xmlns:p14="http://schemas.microsoft.com/office/powerpoint/2010/main" val="56523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D969-AA28-4131-9482-8E20646AE587}"/>
              </a:ext>
            </a:extLst>
          </p:cNvPr>
          <p:cNvSpPr>
            <a:spLocks noGrp="1"/>
          </p:cNvSpPr>
          <p:nvPr>
            <p:ph type="title"/>
          </p:nvPr>
        </p:nvSpPr>
        <p:spPr/>
        <p:txBody>
          <a:bodyPr/>
          <a:lstStyle/>
          <a:p>
            <a:endParaRPr lang="en-CA"/>
          </a:p>
        </p:txBody>
      </p:sp>
      <p:pic>
        <p:nvPicPr>
          <p:cNvPr id="6" name="Online Media 5" title="What Is Your Attachment Style?">
            <a:hlinkClick r:id="" action="ppaction://media"/>
            <a:extLst>
              <a:ext uri="{FF2B5EF4-FFF2-40B4-BE49-F238E27FC236}">
                <a16:creationId xmlns:a16="http://schemas.microsoft.com/office/drawing/2014/main" id="{1BC95523-F0F8-4FE2-AB46-CFFF5355BDC1}"/>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79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BT Skills: Mindfulness">
            <a:hlinkClick r:id="" action="ppaction://media"/>
            <a:extLst>
              <a:ext uri="{FF2B5EF4-FFF2-40B4-BE49-F238E27FC236}">
                <a16:creationId xmlns:a16="http://schemas.microsoft.com/office/drawing/2014/main" id="{C93B0BF4-D58F-44F1-AA07-210FCFB7314A}"/>
              </a:ext>
            </a:extLst>
          </p:cNvPr>
          <p:cNvPicPr>
            <a:picLocks noRot="1" noChangeAspect="1"/>
          </p:cNvPicPr>
          <p:nvPr>
            <a:videoFile r:link="rId1"/>
          </p:nvPr>
        </p:nvPicPr>
        <p:blipFill>
          <a:blip r:embed="rId3"/>
          <a:stretch>
            <a:fillRect/>
          </a:stretch>
        </p:blipFill>
        <p:spPr>
          <a:xfrm>
            <a:off x="0" y="-62144"/>
            <a:ext cx="12192000" cy="6920144"/>
          </a:xfrm>
          <a:prstGeom prst="rect">
            <a:avLst/>
          </a:prstGeom>
        </p:spPr>
      </p:pic>
    </p:spTree>
    <p:extLst>
      <p:ext uri="{BB962C8B-B14F-4D97-AF65-F5344CB8AC3E}">
        <p14:creationId xmlns:p14="http://schemas.microsoft.com/office/powerpoint/2010/main" val="10384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e poster with a group of people&#10;&#10;Description automatically generated">
            <a:extLst>
              <a:ext uri="{FF2B5EF4-FFF2-40B4-BE49-F238E27FC236}">
                <a16:creationId xmlns:a16="http://schemas.microsoft.com/office/drawing/2014/main" id="{041BECBC-D8B9-BE96-C662-F1E75438E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36" y="112946"/>
            <a:ext cx="1908615" cy="2414011"/>
          </a:xfrm>
          <a:prstGeom prst="rect">
            <a:avLst/>
          </a:prstGeom>
        </p:spPr>
      </p:pic>
      <p:sp>
        <p:nvSpPr>
          <p:cNvPr id="5" name="TextBox 4">
            <a:extLst>
              <a:ext uri="{FF2B5EF4-FFF2-40B4-BE49-F238E27FC236}">
                <a16:creationId xmlns:a16="http://schemas.microsoft.com/office/drawing/2014/main" id="{FAD804C1-07E2-0863-D1C9-EECFAB59CFC9}"/>
              </a:ext>
            </a:extLst>
          </p:cNvPr>
          <p:cNvSpPr txBox="1"/>
          <p:nvPr/>
        </p:nvSpPr>
        <p:spPr>
          <a:xfrm>
            <a:off x="615641" y="6375722"/>
            <a:ext cx="2670457" cy="369332"/>
          </a:xfrm>
          <a:prstGeom prst="rect">
            <a:avLst/>
          </a:prstGeom>
          <a:noFill/>
        </p:spPr>
        <p:txBody>
          <a:bodyPr wrap="square">
            <a:spAutoFit/>
          </a:bodyPr>
          <a:lstStyle/>
          <a:p>
            <a:r>
              <a:rPr lang="en-US"/>
              <a:t>L</a:t>
            </a:r>
            <a:r>
              <a:rPr lang="en-CA"/>
              <a:t>ink the </a:t>
            </a:r>
            <a:r>
              <a:rPr lang="en-CA">
                <a:hlinkClick r:id="rId3"/>
              </a:rPr>
              <a:t>psychopath</a:t>
            </a:r>
            <a:r>
              <a:rPr lang="en-CA"/>
              <a:t> test</a:t>
            </a:r>
          </a:p>
        </p:txBody>
      </p:sp>
      <p:sp>
        <p:nvSpPr>
          <p:cNvPr id="7" name="TextBox 6">
            <a:extLst>
              <a:ext uri="{FF2B5EF4-FFF2-40B4-BE49-F238E27FC236}">
                <a16:creationId xmlns:a16="http://schemas.microsoft.com/office/drawing/2014/main" id="{69FE1D15-E0C3-2656-ED91-37878CF9188B}"/>
              </a:ext>
            </a:extLst>
          </p:cNvPr>
          <p:cNvSpPr txBox="1"/>
          <p:nvPr/>
        </p:nvSpPr>
        <p:spPr>
          <a:xfrm>
            <a:off x="3890513" y="112946"/>
            <a:ext cx="8301487" cy="7294305"/>
          </a:xfrm>
          <a:prstGeom prst="rect">
            <a:avLst/>
          </a:prstGeom>
          <a:noFill/>
        </p:spPr>
        <p:txBody>
          <a:bodyPr wrap="square">
            <a:spAutoFit/>
          </a:bodyPr>
          <a:lstStyle/>
          <a:p>
            <a:pPr marL="285750" indent="-285750">
              <a:buFont typeface="Arial" panose="020B0604020202020204" pitchFamily="34" charset="0"/>
              <a:buChar char="•"/>
            </a:pPr>
            <a:r>
              <a:rPr lang="en-US" dirty="0"/>
              <a:t>T</a:t>
            </a:r>
            <a:r>
              <a:rPr lang="en-CA" dirty="0"/>
              <a:t>he movie the talented Mr. Ripley was based on a series of novels by Patricia Highsmith. There are innumerable movies and books about psychopaths.</a:t>
            </a:r>
          </a:p>
          <a:p>
            <a:pPr marL="285750" indent="-285750">
              <a:buFont typeface="Arial" panose="020B0604020202020204" pitchFamily="34" charset="0"/>
              <a:buChar char="•"/>
            </a:pPr>
            <a:r>
              <a:rPr lang="en-CA" dirty="0"/>
              <a:t>Some terms:</a:t>
            </a:r>
          </a:p>
          <a:p>
            <a:pPr marL="285750" indent="-285750">
              <a:buFont typeface="Arial" panose="020B0604020202020204" pitchFamily="34" charset="0"/>
              <a:buChar char="•"/>
            </a:pPr>
            <a:r>
              <a:rPr lang="en-CA" dirty="0">
                <a:solidFill>
                  <a:schemeClr val="bg1"/>
                </a:solidFill>
              </a:rPr>
              <a:t>Psychopathy</a:t>
            </a:r>
            <a:r>
              <a:rPr lang="en-CA" dirty="0"/>
              <a:t>- </a:t>
            </a:r>
            <a:r>
              <a:rPr lang="en-US" dirty="0"/>
              <a:t>Is a neuropsychiatric disorder marked by </a:t>
            </a:r>
            <a:r>
              <a:rPr lang="en-US" dirty="0">
                <a:solidFill>
                  <a:schemeClr val="bg1"/>
                </a:solidFill>
              </a:rPr>
              <a:t>1) </a:t>
            </a:r>
            <a:r>
              <a:rPr lang="en-US" dirty="0"/>
              <a:t>deficient emotional responses, </a:t>
            </a:r>
            <a:r>
              <a:rPr lang="en-US" dirty="0">
                <a:solidFill>
                  <a:schemeClr val="bg1"/>
                </a:solidFill>
              </a:rPr>
              <a:t>2) </a:t>
            </a:r>
            <a:r>
              <a:rPr lang="en-US" dirty="0"/>
              <a:t>lack of empathy, and </a:t>
            </a:r>
            <a:r>
              <a:rPr lang="en-US" dirty="0">
                <a:solidFill>
                  <a:schemeClr val="bg1"/>
                </a:solidFill>
              </a:rPr>
              <a:t>3) </a:t>
            </a:r>
            <a:r>
              <a:rPr lang="en-US" dirty="0"/>
              <a:t>poor behavioral controls, commonly resulting in </a:t>
            </a:r>
            <a:r>
              <a:rPr lang="en-US" dirty="0">
                <a:solidFill>
                  <a:schemeClr val="bg1"/>
                </a:solidFill>
              </a:rPr>
              <a:t>4) </a:t>
            </a:r>
            <a:r>
              <a:rPr lang="en-US" dirty="0"/>
              <a:t>persistent antisocial deviance and criminal behavior. The term psychopathy is used interchangeably with…</a:t>
            </a:r>
          </a:p>
          <a:p>
            <a:pPr marL="285750" indent="-285750">
              <a:buFont typeface="Arial" panose="020B0604020202020204" pitchFamily="34" charset="0"/>
              <a:buChar char="•"/>
            </a:pPr>
            <a:r>
              <a:rPr lang="en-US" dirty="0">
                <a:solidFill>
                  <a:schemeClr val="bg1"/>
                </a:solidFill>
              </a:rPr>
              <a:t>Antisocial personality disorder</a:t>
            </a:r>
            <a:r>
              <a:rPr lang="en-US" dirty="0"/>
              <a:t>, sometimes called </a:t>
            </a:r>
            <a:r>
              <a:rPr lang="en-US" dirty="0">
                <a:solidFill>
                  <a:schemeClr val="bg1"/>
                </a:solidFill>
              </a:rPr>
              <a:t>sociopathy</a:t>
            </a:r>
            <a:r>
              <a:rPr lang="en-US" dirty="0"/>
              <a:t>, which is a mental health condition characterized by </a:t>
            </a:r>
            <a:r>
              <a:rPr lang="en-US" dirty="0">
                <a:solidFill>
                  <a:schemeClr val="bg1"/>
                </a:solidFill>
              </a:rPr>
              <a:t>1) </a:t>
            </a:r>
            <a:r>
              <a:rPr lang="en-US" dirty="0"/>
              <a:t>a limited capacity for empathy and a </a:t>
            </a:r>
            <a:r>
              <a:rPr lang="en-US" dirty="0">
                <a:solidFill>
                  <a:schemeClr val="bg1"/>
                </a:solidFill>
              </a:rPr>
              <a:t>2) </a:t>
            </a:r>
            <a:r>
              <a:rPr lang="en-US" dirty="0"/>
              <a:t>long-term pattern of disregard or violation of the rights of others. Other notable symptoms include </a:t>
            </a:r>
            <a:r>
              <a:rPr lang="en-US" dirty="0">
                <a:solidFill>
                  <a:schemeClr val="bg1"/>
                </a:solidFill>
              </a:rPr>
              <a:t>3) </a:t>
            </a:r>
            <a:r>
              <a:rPr lang="en-US" dirty="0"/>
              <a:t>impulsivity and reckless behavior, </a:t>
            </a:r>
            <a:r>
              <a:rPr lang="en-US" dirty="0">
                <a:solidFill>
                  <a:schemeClr val="bg1"/>
                </a:solidFill>
              </a:rPr>
              <a:t>4) </a:t>
            </a:r>
            <a:r>
              <a:rPr lang="en-US" dirty="0"/>
              <a:t>a lack of remorse after hurting others,</a:t>
            </a:r>
            <a:r>
              <a:rPr lang="en-US" dirty="0">
                <a:solidFill>
                  <a:schemeClr val="bg1"/>
                </a:solidFill>
              </a:rPr>
              <a:t> 5) </a:t>
            </a:r>
            <a:r>
              <a:rPr lang="en-US" dirty="0"/>
              <a:t>deceitfulness,</a:t>
            </a:r>
            <a:r>
              <a:rPr lang="en-US" dirty="0">
                <a:solidFill>
                  <a:schemeClr val="bg1"/>
                </a:solidFill>
              </a:rPr>
              <a:t>6)  </a:t>
            </a:r>
            <a:r>
              <a:rPr lang="en-US" dirty="0"/>
              <a:t>irresponsibility, and </a:t>
            </a:r>
            <a:r>
              <a:rPr lang="en-US" dirty="0">
                <a:solidFill>
                  <a:schemeClr val="bg1"/>
                </a:solidFill>
              </a:rPr>
              <a:t>7) </a:t>
            </a:r>
            <a:r>
              <a:rPr lang="en-US" dirty="0"/>
              <a:t>aggressive behavior.</a:t>
            </a:r>
          </a:p>
          <a:p>
            <a:pPr marL="285750" indent="-285750">
              <a:buFont typeface="Arial" panose="020B0604020202020204" pitchFamily="34" charset="0"/>
              <a:buChar char="•"/>
            </a:pPr>
            <a:r>
              <a:rPr lang="en-US" dirty="0">
                <a:solidFill>
                  <a:schemeClr val="bg1"/>
                </a:solidFill>
              </a:rPr>
              <a:t>Empathy</a:t>
            </a:r>
            <a:r>
              <a:rPr lang="en-US" dirty="0"/>
              <a:t> has been divided into </a:t>
            </a:r>
            <a:r>
              <a:rPr lang="en-US" dirty="0">
                <a:solidFill>
                  <a:schemeClr val="bg1"/>
                </a:solidFill>
              </a:rPr>
              <a:t>“affective empathy” </a:t>
            </a:r>
            <a:r>
              <a:rPr lang="en-US" dirty="0"/>
              <a:t>which is the ability to feel other people's feelings and </a:t>
            </a:r>
            <a:r>
              <a:rPr lang="en-US" dirty="0">
                <a:solidFill>
                  <a:schemeClr val="bg1"/>
                </a:solidFill>
              </a:rPr>
              <a:t>“cognitive empathy” </a:t>
            </a:r>
            <a:r>
              <a:rPr lang="en-US" dirty="0"/>
              <a:t>which is the ability to think other people's thoughts.</a:t>
            </a:r>
          </a:p>
          <a:p>
            <a:pPr marL="285750" indent="-285750">
              <a:buFont typeface="Arial" panose="020B0604020202020204" pitchFamily="34" charset="0"/>
              <a:buChar char="•"/>
            </a:pPr>
            <a:r>
              <a:rPr lang="en-US" dirty="0"/>
              <a:t>Different psychiatric diagnosis are associated with deficient emotional empathy these include narcissistic and borderline personality disorders, antisocial personality disorder, and autism spectrum disorders.</a:t>
            </a:r>
          </a:p>
          <a:p>
            <a:pPr marL="285750" indent="-285750">
              <a:buFont typeface="Arial" panose="020B0604020202020204" pitchFamily="34" charset="0"/>
              <a:buChar char="•"/>
            </a:pPr>
            <a:r>
              <a:rPr lang="en-US" dirty="0"/>
              <a:t>From a dynamic perspective attachment issues also reduce the ability to empathize. Being accurately seen at the somatic, emotional, and rational levels fosters self empathy which then allows a person to empathize with others. When the free flow of information between the three different centers is impaired empathy is impaired. Most people with impairments in empathy do not however have other features of psychopathy.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pic>
        <p:nvPicPr>
          <p:cNvPr id="4" name="Picture 3" descr="A person's face with shadows on the cover of a book&#10;&#10;Description automatically generated">
            <a:extLst>
              <a:ext uri="{FF2B5EF4-FFF2-40B4-BE49-F238E27FC236}">
                <a16:creationId xmlns:a16="http://schemas.microsoft.com/office/drawing/2014/main" id="{CE4AE7CE-A2F2-179F-9F1F-ADCFC8068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085" y="2018976"/>
            <a:ext cx="1908615" cy="2414011"/>
          </a:xfrm>
          <a:prstGeom prst="rect">
            <a:avLst/>
          </a:prstGeom>
        </p:spPr>
      </p:pic>
      <p:pic>
        <p:nvPicPr>
          <p:cNvPr id="8" name="Picture 7" descr="A person leaning against another person&#10;&#10;Description automatically generated">
            <a:extLst>
              <a:ext uri="{FF2B5EF4-FFF2-40B4-BE49-F238E27FC236}">
                <a16:creationId xmlns:a16="http://schemas.microsoft.com/office/drawing/2014/main" id="{307F747B-FED3-0F1A-9C2A-A2DB612DF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416" y="3925005"/>
            <a:ext cx="1908615" cy="2378676"/>
          </a:xfrm>
          <a:prstGeom prst="rect">
            <a:avLst/>
          </a:prstGeom>
        </p:spPr>
      </p:pic>
    </p:spTree>
    <p:extLst>
      <p:ext uri="{BB962C8B-B14F-4D97-AF65-F5344CB8AC3E}">
        <p14:creationId xmlns:p14="http://schemas.microsoft.com/office/powerpoint/2010/main" val="2210231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14</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108226" y="267449"/>
            <a:ext cx="4817878" cy="1323439"/>
          </a:xfrm>
          <a:prstGeom prst="rect">
            <a:avLst/>
          </a:prstGeom>
          <a:noFill/>
        </p:spPr>
        <p:txBody>
          <a:bodyPr wrap="square">
            <a:spAutoFit/>
          </a:bodyPr>
          <a:lstStyle/>
          <a:p>
            <a:pPr algn="ctr"/>
            <a:r>
              <a:rPr lang="en-US" sz="4000" dirty="0">
                <a:solidFill>
                  <a:schemeClr val="bg1"/>
                </a:solidFill>
              </a:rPr>
              <a:t>W</a:t>
            </a:r>
            <a:r>
              <a:rPr lang="en-CA" sz="40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214827" cy="3131389"/>
          </a:xfrm>
          <a:prstGeom prst="rect">
            <a:avLst/>
          </a:prstGeom>
        </p:spPr>
      </p:pic>
      <p:sp>
        <p:nvSpPr>
          <p:cNvPr id="8" name="TextBox 7">
            <a:extLst>
              <a:ext uri="{FF2B5EF4-FFF2-40B4-BE49-F238E27FC236}">
                <a16:creationId xmlns:a16="http://schemas.microsoft.com/office/drawing/2014/main" id="{5656CBA9-8189-85E1-5ABA-038202B0DA7D}"/>
              </a:ext>
            </a:extLst>
          </p:cNvPr>
          <p:cNvSpPr txBox="1"/>
          <p:nvPr/>
        </p:nvSpPr>
        <p:spPr>
          <a:xfrm>
            <a:off x="5234683" y="210026"/>
            <a:ext cx="6957317" cy="6647974"/>
          </a:xfrm>
          <a:prstGeom prst="rect">
            <a:avLst/>
          </a:prstGeom>
          <a:noFill/>
        </p:spPr>
        <p:txBody>
          <a:bodyPr wrap="square">
            <a:spAutoFit/>
          </a:bodyPr>
          <a:lstStyle/>
          <a:p>
            <a:pPr marL="285750" indent="-285750">
              <a:buFont typeface="Arial" panose="020B0604020202020204" pitchFamily="34" charset="0"/>
              <a:buChar char="•"/>
            </a:pPr>
            <a:r>
              <a:rPr lang="en-CA" sz="2400" dirty="0"/>
              <a:t>In the course we frequently experiment with new approaches in the hope this will improve your experience. Sometimes it seems to, other times it doesn’t.</a:t>
            </a:r>
          </a:p>
          <a:p>
            <a:pPr marL="285750" indent="-285750">
              <a:buFont typeface="Arial" panose="020B0604020202020204" pitchFamily="34" charset="0"/>
              <a:buChar char="•"/>
            </a:pPr>
            <a:r>
              <a:rPr lang="en-CA" sz="2400" dirty="0"/>
              <a:t>That was the spirit in which we tried the homework group Mondays from 12:30 to 1.</a:t>
            </a:r>
          </a:p>
          <a:p>
            <a:pPr marL="285750" indent="-285750">
              <a:buFont typeface="Arial" panose="020B0604020202020204" pitchFamily="34" charset="0"/>
              <a:buChar char="•"/>
            </a:pPr>
            <a:r>
              <a:rPr lang="en-CA" sz="2400" dirty="0"/>
              <a:t>Attendance at that group has rapidly declined. This is important feedback for us. We thank you for trying it out. We will continue our “experimentation”</a:t>
            </a:r>
          </a:p>
          <a:p>
            <a:pPr marL="285750" indent="-285750">
              <a:buFont typeface="Arial" panose="020B0604020202020204" pitchFamily="34" charset="0"/>
              <a:buChar char="•"/>
            </a:pPr>
            <a:r>
              <a:rPr lang="en-CA" sz="2400" dirty="0"/>
              <a:t>As of next week, we won’t be having the homework group.</a:t>
            </a:r>
          </a:p>
          <a:p>
            <a:pPr marL="285750" indent="-285750">
              <a:buFont typeface="Arial" panose="020B0604020202020204" pitchFamily="34" charset="0"/>
              <a:buChar char="•"/>
            </a:pPr>
            <a:r>
              <a:rPr lang="en-CA" sz="2400" dirty="0"/>
              <a:t>There is still a lot of interest in the boing group Mondays 1-2:30, as long as that’s the case we will continue it.</a:t>
            </a:r>
          </a:p>
          <a:p>
            <a:pPr marL="285750" indent="-285750">
              <a:buFont typeface="Arial" panose="020B0604020202020204" pitchFamily="34" charset="0"/>
              <a:buChar char="•"/>
            </a:pPr>
            <a:r>
              <a:rPr lang="en-CA" sz="2400" dirty="0"/>
              <a:t>Anyone wanting to change from zoom to in person attendance is welcome.</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2581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3FD99-F3E6-D91B-6490-D690B6B8C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80376" cy="6858000"/>
          </a:xfrm>
          <a:prstGeom prst="rect">
            <a:avLst/>
          </a:prstGeom>
        </p:spPr>
      </p:pic>
      <p:pic>
        <p:nvPicPr>
          <p:cNvPr id="5" name="Picture 4">
            <a:extLst>
              <a:ext uri="{FF2B5EF4-FFF2-40B4-BE49-F238E27FC236}">
                <a16:creationId xmlns:a16="http://schemas.microsoft.com/office/drawing/2014/main" id="{DB103755-D10F-5F7B-DE23-2A3816D1F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694" y="0"/>
            <a:ext cx="6679306" cy="6858000"/>
          </a:xfrm>
          <a:prstGeom prst="rect">
            <a:avLst/>
          </a:prstGeom>
        </p:spPr>
      </p:pic>
      <p:sp>
        <p:nvSpPr>
          <p:cNvPr id="7" name="TextBox 6">
            <a:extLst>
              <a:ext uri="{FF2B5EF4-FFF2-40B4-BE49-F238E27FC236}">
                <a16:creationId xmlns:a16="http://schemas.microsoft.com/office/drawing/2014/main" id="{A074171C-9488-F466-06E7-7AB18883260B}"/>
              </a:ext>
            </a:extLst>
          </p:cNvPr>
          <p:cNvSpPr txBox="1"/>
          <p:nvPr/>
        </p:nvSpPr>
        <p:spPr>
          <a:xfrm>
            <a:off x="2890188" y="0"/>
            <a:ext cx="6159136" cy="461665"/>
          </a:xfrm>
          <a:prstGeom prst="rect">
            <a:avLst/>
          </a:prstGeom>
          <a:noFill/>
        </p:spPr>
        <p:txBody>
          <a:bodyPr wrap="square">
            <a:spAutoFit/>
          </a:bodyPr>
          <a:lstStyle/>
          <a:p>
            <a:r>
              <a:rPr lang="en-US" sz="2400" dirty="0">
                <a:solidFill>
                  <a:schemeClr val="bg1"/>
                </a:solidFill>
              </a:rPr>
              <a:t>KATE’S SUMMARIES</a:t>
            </a:r>
            <a:endParaRPr lang="en-CA" sz="2400" dirty="0">
              <a:solidFill>
                <a:schemeClr val="bg1"/>
              </a:solidFill>
            </a:endParaRPr>
          </a:p>
        </p:txBody>
      </p:sp>
    </p:spTree>
    <p:extLst>
      <p:ext uri="{BB962C8B-B14F-4D97-AF65-F5344CB8AC3E}">
        <p14:creationId xmlns:p14="http://schemas.microsoft.com/office/powerpoint/2010/main" val="1468861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7315E-6BBE-1121-85BE-B5BACD187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132" y="0"/>
            <a:ext cx="6387736" cy="6858000"/>
          </a:xfrm>
          <a:prstGeom prst="rect">
            <a:avLst/>
          </a:prstGeom>
        </p:spPr>
      </p:pic>
    </p:spTree>
    <p:extLst>
      <p:ext uri="{BB962C8B-B14F-4D97-AF65-F5344CB8AC3E}">
        <p14:creationId xmlns:p14="http://schemas.microsoft.com/office/powerpoint/2010/main" val="167458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solidFill>
                  <a:schemeClr val="bg1"/>
                </a:solidFill>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45507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20</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21</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0" y="176805"/>
            <a:ext cx="11751966"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Until we find a better way, we’ll post answers that we think may be of interest to most people but unfortunately because of time we cannot read all of them in the sessions. We will therefor arbitrarily read out only a few of the many excellent questions you’ve asked. </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We’ll however read out all the questions and invite everyone to go to the website’s PowerPoint presentations and go over the answers with more time.</a:t>
            </a:r>
          </a:p>
          <a:p>
            <a:endParaRPr lang="en-CA" sz="2800" kern="0" dirty="0">
              <a:solidFill>
                <a:schemeClr val="bg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7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A6A1-7E3B-1292-3325-17CF45FDC85F}"/>
              </a:ext>
            </a:extLst>
          </p:cNvPr>
          <p:cNvSpPr txBox="1"/>
          <p:nvPr/>
        </p:nvSpPr>
        <p:spPr>
          <a:xfrm>
            <a:off x="161390" y="71527"/>
            <a:ext cx="11869220" cy="7201972"/>
          </a:xfrm>
          <a:prstGeom prst="rect">
            <a:avLst/>
          </a:prstGeom>
          <a:noFill/>
        </p:spPr>
        <p:txBody>
          <a:bodyPr wrap="square">
            <a:spAutoFit/>
          </a:bodyPr>
          <a:lstStyle/>
          <a:p>
            <a:r>
              <a:rPr lang="en-US" sz="2400" dirty="0">
                <a:solidFill>
                  <a:srgbClr val="222222"/>
                </a:solidFill>
                <a:latin typeface="Arial" panose="020B0604020202020204" pitchFamily="34" charset="0"/>
              </a:rPr>
              <a:t>How does Patricia Crittenden’s DMM model conceive of what work needs to be done to help children who use “acting out” anxious attachment, externalizing adaptations such as aggressive demands for attention/helplessness and incompetence or punitive/seductive?</a:t>
            </a:r>
            <a:r>
              <a:rPr lang="en-CA" dirty="0"/>
              <a:t> </a:t>
            </a:r>
          </a:p>
          <a:p>
            <a:endParaRPr lang="en-CA" dirty="0"/>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 the dmm model, children who show “acting out”, anxious attachment and externalizing adaptations are understood not as presenting with behavioral problems, but as using developmentally adaptive solutions to dangerous, inconsistent, or overwhelming caregiving.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These children are typically using disorganized attachment strategies which, as you might remember combine anxious and avoidant ones. These kids externalizing “misbehavior” not poor impulse control, as it is often labelled, it is a survival strategy. These children’s behavior is an attempt to deal with danger, misattunement, or rejection coming from caregivers.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 question if we’re trying to help these children can’t be “how do we stop this behavior?” but “what danger does the behavior manage, and how can the child mature beyond it?”</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 dmm says that therapeutic or healing “work”, should not focus primarily on behavioral control but on helping the child feel safe; by reducing the danger they perceive with their attachment figures and increasing predictability, and non-retaliatory caregiving. Until danger decreases, maturation and behavioral change cannot occur.</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Common components of this work include 1) helping kids name their feelings without acting them out. (use your words)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2) Help them understand links between feeling, thought, consequence, and relationship outcome. (chain analysis like)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3) Help caregivers and kids to go from using coercive strategies to using cooperative ones.</a:t>
            </a:r>
          </a:p>
          <a:p>
            <a:endParaRPr lang="en-CA" sz="2400" dirty="0"/>
          </a:p>
        </p:txBody>
      </p:sp>
    </p:spTree>
    <p:extLst>
      <p:ext uri="{BB962C8B-B14F-4D97-AF65-F5344CB8AC3E}">
        <p14:creationId xmlns:p14="http://schemas.microsoft.com/office/powerpoint/2010/main" val="134733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655F-8A8B-1D97-C67D-8A42DBA3D0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2F023C-489E-7A14-8093-255769DCFC37}"/>
              </a:ext>
            </a:extLst>
          </p:cNvPr>
          <p:cNvSpPr txBox="1"/>
          <p:nvPr/>
        </p:nvSpPr>
        <p:spPr>
          <a:xfrm>
            <a:off x="161390" y="-185327"/>
            <a:ext cx="11869220" cy="6832640"/>
          </a:xfrm>
          <a:prstGeom prst="rect">
            <a:avLst/>
          </a:prstGeom>
          <a:noFill/>
        </p:spPr>
        <p:txBody>
          <a:bodyPr wrap="square">
            <a:spAutoFit/>
          </a:bodyPr>
          <a:lstStyle/>
          <a:p>
            <a:r>
              <a:rPr lang="en-CA" dirty="0"/>
              <a:t>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Different externalizing strategies/behaviors require different approaches: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 aggressive demands for attention attempt to force caregivers to respond when have trouble doing so.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 work, in this case, is to teach kids ask for care in assertive rather than aggressive ways and to help caregivers respond to these assertive requests before things get out of hand.</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b) helplessness / incompetence strategies are attempts to prevent abandonment by the kid appearing needy or incapable.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 work, in this case, is therefor to support the kid to feel safe when they show competence and to reward their attempts at autonomy without caregiver withdrawal. At the same time, caregivers need to learn to tolerate the child’s independence</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 punitive / seductive strategies are attempts to control powerful or emotionally unavailable caregivers.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The work, in this case, is therefor to establish clear, non-eroticized, non-retaliatory boundaries between the caregivers and the child, and to help the child give up inappropriate responsibility and establish in the child-caregiver relationship age-appropriate dependency.</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 you can see, the dmm doesn’t focus just on the child but on the child caregiver dynamic. Caregivers of these children often experience them as manipulative, oppositional, or dangerous and respond with withdrawal, punishment, or counter-control. The work is to help caregivers change how they see the child’s behavior not as misbehavior but as self-protection. For the child’s behavior to change the caregiver must change by healing and growing. This view is often not well accepted by caregivers who believe the problem is exclusively the child’s’.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Dmm therapy aims to help caregivers respond with calm authority, emotional containment, and consistent availability but this can only be achieved if they heal their own attachment issues. Without caregiver healing and growth, child change is difficult. In other words, to help your children you have to work on your own stuff first and their change will follow. </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3253574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86E83-6CA3-F747-3BB2-F812644ED4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C3C499-16FD-6011-358E-50045CDBC0E7}"/>
              </a:ext>
            </a:extLst>
          </p:cNvPr>
          <p:cNvSpPr txBox="1"/>
          <p:nvPr/>
        </p:nvSpPr>
        <p:spPr>
          <a:xfrm>
            <a:off x="161390" y="71527"/>
            <a:ext cx="11869220" cy="2677656"/>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This is long-term, relationship-focused work with a strong emphasis on caregiver involvement, commitment and willingness to change. This contrasts with typical therapeutic approaches that place the emphasis on the child, assume appropriate parenting and use reward–punishment behavioral techniques and skills-based behavior management.</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 summary, in the dmm, helping children with acting-out “misbehaving” attachment adaptations means reducing the danger they feel, and increasing caregiver reliability, so that coercive survival strategies are no longer necessary and can be replaced by more flexible, reflective, and cooperative ways of relating.</a:t>
            </a:r>
          </a:p>
          <a:p>
            <a:r>
              <a:rPr lang="en-CA" dirty="0">
                <a:latin typeface="Arial" panose="020B0604020202020204" pitchFamily="34" charset="0"/>
                <a:cs typeface="Arial" panose="020B0604020202020204" pitchFamily="34" charset="0"/>
              </a:rPr>
              <a:t> </a:t>
            </a:r>
          </a:p>
          <a:p>
            <a:endParaRPr lang="en-CA" sz="2400" dirty="0"/>
          </a:p>
        </p:txBody>
      </p:sp>
    </p:spTree>
    <p:extLst>
      <p:ext uri="{BB962C8B-B14F-4D97-AF65-F5344CB8AC3E}">
        <p14:creationId xmlns:p14="http://schemas.microsoft.com/office/powerpoint/2010/main" val="1460448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9D96-AFA7-CA85-C359-C44104533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8DF5A-70CE-C24D-20D0-8D7F61C4756F}"/>
              </a:ext>
            </a:extLst>
          </p:cNvPr>
          <p:cNvSpPr txBox="1"/>
          <p:nvPr/>
        </p:nvSpPr>
        <p:spPr>
          <a:xfrm>
            <a:off x="359595" y="996862"/>
            <a:ext cx="11640620" cy="1077218"/>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We will only read out the following question, not the answer, and invite those interested to go to the website after the session</a:t>
            </a:r>
          </a:p>
        </p:txBody>
      </p:sp>
    </p:spTree>
    <p:extLst>
      <p:ext uri="{BB962C8B-B14F-4D97-AF65-F5344CB8AC3E}">
        <p14:creationId xmlns:p14="http://schemas.microsoft.com/office/powerpoint/2010/main" val="2642947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F7D423-F421-48B0-B215-947729FDE6B8}"/>
              </a:ext>
            </a:extLst>
          </p:cNvPr>
          <p:cNvSpPr txBox="1"/>
          <p:nvPr/>
        </p:nvSpPr>
        <p:spPr>
          <a:xfrm>
            <a:off x="200319" y="154698"/>
            <a:ext cx="11696307" cy="1200329"/>
          </a:xfrm>
          <a:prstGeom prst="rect">
            <a:avLst/>
          </a:prstGeom>
          <a:noFill/>
        </p:spPr>
        <p:txBody>
          <a:bodyPr wrap="square">
            <a:spAutoFit/>
          </a:bodyPr>
          <a:lstStyle/>
          <a:p>
            <a:r>
              <a:rPr lang="en-US" sz="2400" dirty="0">
                <a:solidFill>
                  <a:srgbClr val="222222"/>
                </a:solidFill>
                <a:latin typeface="Arial" panose="020B0604020202020204" pitchFamily="34" charset="0"/>
              </a:rPr>
              <a:t>I was trying to set boundaries with my teenage daughter, and she told me she hated me because I’m a narcissist. These days I hear that term thrown around all the time almost like an insult. What is narcissism? </a:t>
            </a:r>
            <a:endParaRPr lang="en-CA" sz="2400" dirty="0"/>
          </a:p>
        </p:txBody>
      </p:sp>
      <p:sp>
        <p:nvSpPr>
          <p:cNvPr id="7" name="TextBox 6">
            <a:extLst>
              <a:ext uri="{FF2B5EF4-FFF2-40B4-BE49-F238E27FC236}">
                <a16:creationId xmlns:a16="http://schemas.microsoft.com/office/drawing/2014/main" id="{3845C818-3594-5AA3-26F6-FF767A4EEB9A}"/>
              </a:ext>
            </a:extLst>
          </p:cNvPr>
          <p:cNvSpPr txBox="1"/>
          <p:nvPr/>
        </p:nvSpPr>
        <p:spPr>
          <a:xfrm>
            <a:off x="42420" y="1400528"/>
            <a:ext cx="12107159" cy="563231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Narcissism is increasingly used as a moral label rather than a psychological description. When we use it to judge “that person is a narcissist” it turns a survival strategy into a character flaw, shuts down curiosity, and absolves us from asking what developmental or relational dangers shaped it. Used this way, the word becomes a weapon: it simplifies complex human adaptations into villains, fuels polarization, and prevents understanding, accountability, or change. When narcissism becomes an insult rather than a lens, we stop understanding and start condemning and that’s what makes it dangerous.</a:t>
            </a:r>
            <a:r>
              <a:rPr lang="en-US"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From a psychological perspective, narcissism isn’t one personality type, it’s a family of adaptations organized around protecting a fragile sense of self-worth. The differences we see are stylistic: how the person secures validation, control, and protection from shame or dependency. </a:t>
            </a:r>
          </a:p>
          <a:p>
            <a:pPr marL="285750" indent="-285750">
              <a:buFont typeface="Arial" panose="020B0604020202020204" pitchFamily="34" charset="0"/>
              <a:buChar char="•"/>
            </a:pPr>
            <a:r>
              <a:rPr lang="en-US" dirty="0">
                <a:latin typeface="Arial" panose="020B0604020202020204" pitchFamily="34" charset="0"/>
              </a:rPr>
              <a:t>Commonly described forms of narcissism include:</a:t>
            </a:r>
          </a:p>
          <a:p>
            <a:pPr marL="285750" indent="-285750">
              <a:buFont typeface="Arial" panose="020B0604020202020204" pitchFamily="34" charset="0"/>
              <a:buChar char="•"/>
            </a:pPr>
            <a:r>
              <a:rPr lang="en-US" dirty="0">
                <a:latin typeface="Arial" panose="020B0604020202020204" pitchFamily="34" charset="0"/>
              </a:rPr>
              <a:t> 1. Phallic Narcissist: Overtly confident, dominant, competitive, often sexually or professionally boastful. Uses power, conquest, status, or masculinity/femininity to assert superiority. Intolerant of vulnerability; shame is warded off through display and control. Often admired initially, then experienced as intimidating or dismissive. Core strategy: “I prove my worth by winning, conquering, or dominating.”</a:t>
            </a:r>
          </a:p>
          <a:p>
            <a:pPr marL="285750" indent="-285750">
              <a:buFont typeface="Arial" panose="020B0604020202020204" pitchFamily="34" charset="0"/>
              <a:buChar char="•"/>
            </a:pPr>
            <a:r>
              <a:rPr lang="en-US" dirty="0">
                <a:latin typeface="Arial" panose="020B0604020202020204" pitchFamily="34" charset="0"/>
              </a:rPr>
              <a:t>2. Charming (or Exhibitionistic) Narcissist: Warm, engaging, socially skilled, often charismatic. Gains admiration through likability, humor, generosity, or inspiration. Can feel emotionally validating at first but struggles with true reciprocity. Relationships often feel one-sided over time. Core strategy: “I stay lovable and admired so I don’t get abandoned or exposed.”</a:t>
            </a:r>
          </a:p>
          <a:p>
            <a:pPr marL="285750" indent="-285750">
              <a:buFont typeface="Arial" panose="020B0604020202020204" pitchFamily="34" charset="0"/>
              <a:buChar char="•"/>
            </a:pPr>
            <a:br>
              <a:rPr lang="en-US" dirty="0"/>
            </a:br>
            <a:endParaRPr lang="en-CA" dirty="0"/>
          </a:p>
        </p:txBody>
      </p:sp>
    </p:spTree>
    <p:extLst>
      <p:ext uri="{BB962C8B-B14F-4D97-AF65-F5344CB8AC3E}">
        <p14:creationId xmlns:p14="http://schemas.microsoft.com/office/powerpoint/2010/main" val="164624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0CFE4F-3B20-824B-BA1B-AFE7A5C4594A}"/>
              </a:ext>
            </a:extLst>
          </p:cNvPr>
          <p:cNvSpPr txBox="1"/>
          <p:nvPr/>
        </p:nvSpPr>
        <p:spPr>
          <a:xfrm>
            <a:off x="84841" y="0"/>
            <a:ext cx="12191999"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3. Grandiose Narcissist: Classic DSM-style presentation. Inflated self-importance, entitlement, superiority. Minimizes others’ needs, reacts strongly to criticism. Often low insight into impact on others. Core strategy: “I stay safe by being above others.”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4. Vulnerable (or Covert) Narcissist: Appears shy, sensitive, or self-effacing. Deeply preoccupied with rejection, humiliation, or invisibility. Oscillates between grandiose fantasy and shame. May feel misunderstood, resentful, or quietly entitled. Core strategy: “I protect myself by withdrawing while privately needing recognition.”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5. Communal Narcissist: Derives superiority from being moral, spiritual, helpful, or self-sacrificing. Identity organized around being “the good one”. Can be subtly controlling or guilt-inducing. Often unrecognized as narcissistic because of prosocial behavior. Core strategy: “I am superior because I am more caring or evolved than others.”</a:t>
            </a:r>
          </a:p>
          <a:p>
            <a:pPr marL="285750" indent="-285750">
              <a:buFont typeface="Arial" panose="020B0604020202020204" pitchFamily="34" charset="0"/>
              <a:buChar char="•"/>
            </a:pPr>
            <a:r>
              <a:rPr lang="en-US" b="0" i="0" dirty="0">
                <a:effectLst/>
                <a:latin typeface="Arial" panose="020B0604020202020204" pitchFamily="34" charset="0"/>
              </a:rPr>
              <a:t>6. Malignant Narcissist. Combines narcissistic traits with paranoia, aggression, or antisocial features. More likely to exploit, manipulate, or dehumanize others. Often shaped by severe early danger or betrayal. Core strategy: “The world is dangerous; I must dominate or destroy to survive.”</a:t>
            </a:r>
            <a:r>
              <a:rPr lang="en-US"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Across all types, narcissism is organized around protecting the self from shame, dependency, and collapse. Shared features include: A fragile or unstable core self, often hidden beneath confidence or charm. External regulation of self-worth (admiration, status, control, validation). Difficulty tolerating vulnerability, dependency, or mutuality. Strong reactions to criticism, rejection, or loss of status. Relationships used, often unconsciously, to stabilize the self. </a:t>
            </a:r>
          </a:p>
          <a:p>
            <a:pPr marL="285750" indent="-285750">
              <a:buFont typeface="Arial" panose="020B0604020202020204" pitchFamily="34" charset="0"/>
              <a:buChar char="•"/>
            </a:pPr>
            <a:r>
              <a:rPr lang="en-US" dirty="0">
                <a:latin typeface="Arial" panose="020B0604020202020204" pitchFamily="34" charset="0"/>
              </a:rPr>
              <a:t>In DMM / developmental terms, these are later-stage survival adaptations: They emerge when earlier attachment strategies were insufficient. They prioritize self-protection over reciprocity. They involve distortions of emotional and relational information to prevent </a:t>
            </a:r>
          </a:p>
          <a:p>
            <a:pPr marL="285750" indent="-285750">
              <a:buFont typeface="Arial" panose="020B0604020202020204" pitchFamily="34" charset="0"/>
              <a:buChar char="•"/>
            </a:pPr>
            <a:r>
              <a:rPr lang="en-US" dirty="0">
                <a:latin typeface="Arial" panose="020B0604020202020204" pitchFamily="34" charset="0"/>
              </a:rPr>
              <a:t>Narcissistic styles differ in how they seek safety, but they share the same task: keeping a vulnerable self from falling apart. What looks like arrogance, charm, or entitlement is often a carefully built structure holding up a self that once did not feel securely held.</a:t>
            </a:r>
            <a:endParaRPr lang="en-CA" dirty="0"/>
          </a:p>
          <a:p>
            <a:pPr marL="285750" indent="-285750">
              <a:buFont typeface="Arial" panose="020B0604020202020204" pitchFamily="34" charset="0"/>
              <a:buChar char="•"/>
            </a:pPr>
            <a:r>
              <a:rPr lang="en-US" b="0" i="0" dirty="0">
                <a:effectLst/>
                <a:latin typeface="Arial" panose="020B0604020202020204" pitchFamily="34" charset="0"/>
              </a:rPr>
              <a:t> </a:t>
            </a:r>
            <a:endParaRPr lang="en-US" dirty="0">
              <a:latin typeface="Arial" panose="020B0604020202020204" pitchFamily="34" charset="0"/>
            </a:endParaRPr>
          </a:p>
        </p:txBody>
      </p:sp>
    </p:spTree>
    <p:extLst>
      <p:ext uri="{BB962C8B-B14F-4D97-AF65-F5344CB8AC3E}">
        <p14:creationId xmlns:p14="http://schemas.microsoft.com/office/powerpoint/2010/main" val="1769579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9B23-6E8F-304F-F350-A9056D3332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4675F9-AE2C-0C15-1A58-D1B72215D744}"/>
              </a:ext>
            </a:extLst>
          </p:cNvPr>
          <p:cNvSpPr txBox="1"/>
          <p:nvPr/>
        </p:nvSpPr>
        <p:spPr>
          <a:xfrm>
            <a:off x="1" y="484096"/>
            <a:ext cx="12191999" cy="2086725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1. Our Culture Rewards Narcissistic Adaptations. From an attachment and DMM perspective, strategies that once helped people survive unsafe relationships are now culturally reinforced.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Modern Western culture: Rewards self-promotion over mutuality. Values independence over interdependence. Confuses visibility with worth. Treats vulnerability as weakness and competence as virtue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would once have been a defensive adaptation now looks like success.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 Early Attachment Disruptions Are Widespread. Many children grow up with caregivers who are: Emotionally unavailable or overwhelmed. Stressed, distracted, or preoccupied (often by work or screens). Loving but inconsistent, intrusive, or conditional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child learns: “I must perform, excel, or manage myself to stay connected.” This lays the groundwork for narcissistic strategies: self-reliance, image-management, and emotional minimization.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 Consumerism Trains Us to Build an Externally Assembled Self. Our culture constantly answers the question “Who am I?” with: What you own. What you achieve. How you appear. How much attention you command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DMM terms, this fosters an externally assembled self: Identity is regulated from the outside. Self-worth rises and falls with admiration. Shame is managed through comparison and display.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4. Social Media Amplifies Narcissistic Survival Strategies. Social platforms: Reward curation, not authenticity. Reinforce grandiosity, victimhood, and outrage. Encourage constant comparison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are not moral failures, they are algorithmically reinforced attachment strategies: Visibility = safety. Validation = regulation. Disagreement = threat. The nervous system adapts accordingly.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5. We Lack Initiation Into Mature Adulthood. Traditional cultures provided: Elders. Rites of passage. Communal meaning. Containment of ego. Modern culture largely does not.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Without these: Development stalls at performance and identity-building. The second-half-of-life task (humility, generativity, meaning) is postponed or never reached. Narcissistic strategies remain unchallenged because nothing invites their surrender</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6. Shame Is Private, Image Is Public</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Our culture: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Publicly rewards confidence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Privately leaves people alone with shame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This creates: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Inflated self-presentation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Fragile inner worlds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Rage or collapse when admiration is withdrawn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attachment terms: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self becomes a defended structure, not a relational one.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7. Trauma Without Community Produces Narcissism, Not Evil</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When trauma is: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Chronic</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Relational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Unwitnessed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Unrepaired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People do not become cruel—they become self-protective, image-focused, and control-oriented.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Narcissism is often: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trauma looks like when competence replaces connection.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One-Paragraph Teaching Summary (Very Shareable)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“Narcissism is so prevalent in our culture because many of the strategies that once helped people survive emotionally unsafe relationships are now rewarded by society. We live in a world that values performance over presence, independence over connection, and image over authenticity. Early attachment disruptions, consumerism, and social media all encourage an externally assembled sense of self. What looks like excess ego is often a sophisticated attempt to manage shame, insecurity, and unmet attachment needs in a culture that offers little relational containment.”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One-Line Reframe (For Discussion)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Narcissism is not a moral failing—it’s an adaptation that our culture actively trains and rewards.</a:t>
            </a: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A4D440-8A91-0EE3-98CB-C9DC5948F791}"/>
              </a:ext>
            </a:extLst>
          </p:cNvPr>
          <p:cNvSpPr txBox="1"/>
          <p:nvPr/>
        </p:nvSpPr>
        <p:spPr>
          <a:xfrm>
            <a:off x="1967697" y="76623"/>
            <a:ext cx="10463513" cy="523220"/>
          </a:xfrm>
          <a:prstGeom prst="rect">
            <a:avLst/>
          </a:prstGeom>
          <a:noFill/>
        </p:spPr>
        <p:txBody>
          <a:bodyPr wrap="square">
            <a:spAutoFit/>
          </a:bodyPr>
          <a:lstStyle/>
          <a:p>
            <a:r>
              <a:rPr lang="en-US" sz="2800" dirty="0">
                <a:solidFill>
                  <a:schemeClr val="bg1"/>
                </a:solidFill>
              </a:rPr>
              <a:t>WHY NARCISSISM IS SO PREVALENT IN OUR CULTURE. </a:t>
            </a:r>
            <a:endParaRPr lang="en-CA" sz="2800" dirty="0">
              <a:solidFill>
                <a:schemeClr val="bg1"/>
              </a:solidFill>
            </a:endParaRPr>
          </a:p>
        </p:txBody>
      </p:sp>
    </p:spTree>
    <p:extLst>
      <p:ext uri="{BB962C8B-B14F-4D97-AF65-F5344CB8AC3E}">
        <p14:creationId xmlns:p14="http://schemas.microsoft.com/office/powerpoint/2010/main" val="124760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3600" cap="none" dirty="0">
                <a:solidFill>
                  <a:schemeClr val="bg1"/>
                </a:solidFill>
                <a:latin typeface="Corbel" panose="020B0503020204020204" pitchFamily="34" charset="0"/>
              </a:rPr>
              <a:t>week 14- Our fourth practice-rational mind remediation. Mindfulness skills p. 131-147 of dbt workbook. Reviewing all the tools-session 17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Tree>
    <p:extLst>
      <p:ext uri="{BB962C8B-B14F-4D97-AF65-F5344CB8AC3E}">
        <p14:creationId xmlns:p14="http://schemas.microsoft.com/office/powerpoint/2010/main" val="376435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0A84-FEDE-9433-9F6C-CF683DE714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C33BAA-133E-3A42-52B8-4AAF2DCC715A}"/>
              </a:ext>
            </a:extLst>
          </p:cNvPr>
          <p:cNvSpPr txBox="1"/>
          <p:nvPr/>
        </p:nvSpPr>
        <p:spPr>
          <a:xfrm>
            <a:off x="0" y="599843"/>
            <a:ext cx="12191999" cy="397031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6. Shame Is Private, Image Is Public. Our culture: Publicly rewards confidence. Privately leaves people alone with shame. This creates: Inflated self-presentation. Fragile inner worlds. Rage or collapse when admiration is withdrawn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attachment terms: The self becomes a defended structure, not a relational one.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7. Trauma Without Community Produces Narcissism, Not Evil. When trauma is: Chronic. Relational. Unwitnessed</a:t>
            </a:r>
          </a:p>
          <a:p>
            <a:r>
              <a:rPr lang="en-US" dirty="0">
                <a:latin typeface="Arial" panose="020B0604020202020204" pitchFamily="34" charset="0"/>
                <a:cs typeface="Arial" panose="020B0604020202020204" pitchFamily="34" charset="0"/>
              </a:rPr>
              <a:t>     Unrepaired. People do not become cruel, they become self-protective, image-focused, and control oriented.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Narcissism is often What trauma looks like when competence replaces connection.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Narcissism is so prevalent in our culture because many of the strategies that once helped people survive emotionally unsafe relationships are now rewarded by society. We live in a world that values performance over presence, independence over connection, and image over authenticity. Early attachment disruptions, consumerism, and social media all encourage an externally assembled sense of self. What looks like excess ego is often a sophisticated attempt to manage shame, insecurity, and unmet attachment needs in a culture that offers little relational containment.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CE6FA02-7D75-97A8-AA38-CAA3D6A9B684}"/>
              </a:ext>
            </a:extLst>
          </p:cNvPr>
          <p:cNvSpPr txBox="1"/>
          <p:nvPr/>
        </p:nvSpPr>
        <p:spPr>
          <a:xfrm>
            <a:off x="1967697" y="76623"/>
            <a:ext cx="10463513" cy="523220"/>
          </a:xfrm>
          <a:prstGeom prst="rect">
            <a:avLst/>
          </a:prstGeom>
          <a:noFill/>
        </p:spPr>
        <p:txBody>
          <a:bodyPr wrap="square">
            <a:spAutoFit/>
          </a:bodyPr>
          <a:lstStyle/>
          <a:p>
            <a:r>
              <a:rPr lang="en-US" sz="2800" dirty="0">
                <a:solidFill>
                  <a:schemeClr val="bg1"/>
                </a:solidFill>
              </a:rPr>
              <a:t>WHY NARCISSISM IS SO PREVALENT IN OUR CULTURE. </a:t>
            </a:r>
            <a:endParaRPr lang="en-CA" sz="2800" dirty="0">
              <a:solidFill>
                <a:schemeClr val="bg1"/>
              </a:solidFill>
            </a:endParaRPr>
          </a:p>
        </p:txBody>
      </p:sp>
    </p:spTree>
    <p:extLst>
      <p:ext uri="{BB962C8B-B14F-4D97-AF65-F5344CB8AC3E}">
        <p14:creationId xmlns:p14="http://schemas.microsoft.com/office/powerpoint/2010/main" val="177837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0" y="267439"/>
            <a:ext cx="5219700" cy="769938"/>
          </a:xfrm>
        </p:spPr>
        <p:txBody>
          <a:bodyPr>
            <a:normAutofit fontScale="90000"/>
          </a:bodyPr>
          <a:lstStyle/>
          <a:p>
            <a:pPr algn="ctr"/>
            <a:r>
              <a:rPr lang="en-CA"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5219701" y="267438"/>
            <a:ext cx="6972300" cy="6590561"/>
          </a:xfrm>
        </p:spPr>
        <p:txBody>
          <a:bodyPr>
            <a:normAutofit/>
          </a:bodyPr>
          <a:lstStyle/>
          <a:p>
            <a:pPr marL="0" indent="0">
              <a:buNone/>
            </a:pPr>
            <a:endParaRPr lang="en-CA" sz="2400" dirty="0"/>
          </a:p>
          <a:p>
            <a:r>
              <a:rPr lang="en-CA" sz="3200" dirty="0"/>
              <a:t> Today we’ll start with a practice session.  Helga has kindly volunteered to work with us today.</a:t>
            </a:r>
          </a:p>
          <a:p>
            <a:r>
              <a:rPr lang="en-CA" sz="3200" dirty="0"/>
              <a:t>Then Joan and Nicole will review p. 131 to 147 of the skills training workbook which presents advanced mindfulness skills </a:t>
            </a:r>
          </a:p>
          <a:p>
            <a:r>
              <a:rPr lang="en-CA" sz="3200" dirty="0"/>
              <a:t>Time permitting, we can briefly review the tools and strategies we have discussed so far, or give examples of how to use the tools we’ve talked about. </a:t>
            </a:r>
          </a:p>
          <a:p>
            <a:pPr marL="0" indent="0">
              <a:buNone/>
            </a:pPr>
            <a:endParaRPr lang="en-CA" dirty="0"/>
          </a:p>
          <a:p>
            <a:endParaRPr lang="en-CA" dirty="0"/>
          </a:p>
          <a:p>
            <a:pPr marL="0" indent="0">
              <a:buNone/>
            </a:pPr>
            <a:endParaRPr lang="en-CA" dirty="0"/>
          </a:p>
        </p:txBody>
      </p:sp>
      <p:pic>
        <p:nvPicPr>
          <p:cNvPr id="7" name="Picture 6" descr="Meerkat family on lookout">
            <a:extLst>
              <a:ext uri="{FF2B5EF4-FFF2-40B4-BE49-F238E27FC236}">
                <a16:creationId xmlns:a16="http://schemas.microsoft.com/office/drawing/2014/main" id="{5DFFAD9C-F7E2-4306-B8BE-76EEA9AABA65}"/>
              </a:ext>
            </a:extLst>
          </p:cNvPr>
          <p:cNvPicPr>
            <a:picLocks noChangeAspect="1"/>
          </p:cNvPicPr>
          <p:nvPr/>
        </p:nvPicPr>
        <p:blipFill rotWithShape="1">
          <a:blip r:embed="rId2"/>
          <a:srcRect l="4425" r="22176" b="1"/>
          <a:stretch/>
        </p:blipFill>
        <p:spPr>
          <a:xfrm>
            <a:off x="197273" y="1340137"/>
            <a:ext cx="4770967" cy="479650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7531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6433172B-91A3-4D99-5619-42D78462C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936783"/>
            <a:ext cx="10404366" cy="4437650"/>
          </a:xfrm>
          <a:prstGeom prst="rect">
            <a:avLst/>
          </a:prstGeom>
        </p:spPr>
      </p:pic>
      <p:sp>
        <p:nvSpPr>
          <p:cNvPr id="4" name="TextBox 3">
            <a:extLst>
              <a:ext uri="{FF2B5EF4-FFF2-40B4-BE49-F238E27FC236}">
                <a16:creationId xmlns:a16="http://schemas.microsoft.com/office/drawing/2014/main" id="{6E58C02C-6F97-3A15-046C-CA81893D78F6}"/>
              </a:ext>
            </a:extLst>
          </p:cNvPr>
          <p:cNvSpPr txBox="1"/>
          <p:nvPr/>
        </p:nvSpPr>
        <p:spPr>
          <a:xfrm>
            <a:off x="291102" y="142248"/>
            <a:ext cx="11609796" cy="646331"/>
          </a:xfrm>
          <a:prstGeom prst="rect">
            <a:avLst/>
          </a:prstGeom>
          <a:noFill/>
        </p:spPr>
        <p:txBody>
          <a:bodyPr wrap="square">
            <a:spAutoFit/>
          </a:bodyPr>
          <a:lstStyle/>
          <a:p>
            <a:r>
              <a:rPr lang="en-US" sz="3600" dirty="0">
                <a:solidFill>
                  <a:schemeClr val="bg1"/>
                </a:solidFill>
              </a:rPr>
              <a:t>BRIEF REVIEW OF TOOL 4 RATIONAL MIND REMEDIATION </a:t>
            </a:r>
            <a:endParaRPr lang="en-CA" sz="3600" dirty="0"/>
          </a:p>
        </p:txBody>
      </p:sp>
      <p:sp>
        <p:nvSpPr>
          <p:cNvPr id="2" name="Slide Number Placeholder 1">
            <a:extLst>
              <a:ext uri="{FF2B5EF4-FFF2-40B4-BE49-F238E27FC236}">
                <a16:creationId xmlns:a16="http://schemas.microsoft.com/office/drawing/2014/main" id="{66AE6F5A-0944-3A8E-5256-3E618E32D842}"/>
              </a:ext>
            </a:extLst>
          </p:cNvPr>
          <p:cNvSpPr>
            <a:spLocks noGrp="1"/>
          </p:cNvSpPr>
          <p:nvPr>
            <p:ph type="sldNum" sz="quarter" idx="12"/>
          </p:nvPr>
        </p:nvSpPr>
        <p:spPr/>
        <p:txBody>
          <a:bodyPr/>
          <a:lstStyle/>
          <a:p>
            <a:fld id="{F7CB6ECF-184C-441C-A277-9D9EC902153F}" type="slidenum">
              <a:rPr lang="en-CA" smtClean="0"/>
              <a:t>32</a:t>
            </a:fld>
            <a:endParaRPr lang="en-CA"/>
          </a:p>
        </p:txBody>
      </p:sp>
    </p:spTree>
    <p:extLst>
      <p:ext uri="{BB962C8B-B14F-4D97-AF65-F5344CB8AC3E}">
        <p14:creationId xmlns:p14="http://schemas.microsoft.com/office/powerpoint/2010/main" val="1563203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B1933-A962-3001-DF0E-B6EBE7AA4F65}"/>
              </a:ext>
            </a:extLst>
          </p:cNvPr>
          <p:cNvSpPr txBox="1"/>
          <p:nvPr/>
        </p:nvSpPr>
        <p:spPr>
          <a:xfrm>
            <a:off x="212333" y="944350"/>
            <a:ext cx="12061861" cy="475995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Any method that gets you out of emotional thinking and into rational thinking is, in essence, doing a thought record. One of the simplest and most powerful “hacks” for going from emotional to rational mind is to ask yourself:</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 If a good friend came to you with the exact same situation, what would you say to them? Or:</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B) If a calm, well-regulated friend were in this situation, how would they handle it?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works because: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When we imagine someone else, we automatically shift into rational thinking.</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become more generous, thoughtful, and evidence-based.</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stop catastrophizing.</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gain access to the very wisdom that emotions were blocking.</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In other words, this hack bypasses the entire formal structure of a thought record but produces the same end result, a cognitive reframe. It gets the person into the part of their brain that can evaluate evidence, consider context, and see nuance. </a:t>
            </a:r>
            <a:r>
              <a:rPr lang="en-CA" sz="2000" dirty="0">
                <a:latin typeface="Arial" panose="020B0604020202020204" pitchFamily="34" charset="0"/>
                <a:cs typeface="Arial" panose="020B0604020202020204" pitchFamily="34" charset="0"/>
              </a:rPr>
              <a:t>This captures the essence of the thought record.</a:t>
            </a:r>
          </a:p>
        </p:txBody>
      </p:sp>
      <p:sp>
        <p:nvSpPr>
          <p:cNvPr id="7" name="TextBox 6">
            <a:extLst>
              <a:ext uri="{FF2B5EF4-FFF2-40B4-BE49-F238E27FC236}">
                <a16:creationId xmlns:a16="http://schemas.microsoft.com/office/drawing/2014/main" id="{45339FD6-B249-C593-97CE-50293FE00D5C}"/>
              </a:ext>
            </a:extLst>
          </p:cNvPr>
          <p:cNvSpPr txBox="1"/>
          <p:nvPr/>
        </p:nvSpPr>
        <p:spPr>
          <a:xfrm>
            <a:off x="821933" y="379273"/>
            <a:ext cx="11794732" cy="461665"/>
          </a:xfrm>
          <a:prstGeom prst="rect">
            <a:avLst/>
          </a:prstGeom>
          <a:noFill/>
        </p:spPr>
        <p:txBody>
          <a:bodyPr wrap="square">
            <a:spAutoFit/>
          </a:bodyPr>
          <a:lstStyle/>
          <a:p>
            <a:r>
              <a:rPr lang="en-CA" sz="2400" kern="0" dirty="0">
                <a:solidFill>
                  <a:srgbClr val="222222"/>
                </a:solidFill>
                <a:latin typeface="Arial" panose="020B0604020202020204" pitchFamily="34" charset="0"/>
                <a:cs typeface="Times New Roman" panose="02020603050405020304" pitchFamily="18" charset="0"/>
              </a:rPr>
              <a:t>HACKING THOUGHT RECORDS: RATIONAL MIND REMEDIATION</a:t>
            </a:r>
            <a:endParaRPr lang="en-CA" sz="2400" dirty="0"/>
          </a:p>
        </p:txBody>
      </p:sp>
    </p:spTree>
    <p:extLst>
      <p:ext uri="{BB962C8B-B14F-4D97-AF65-F5344CB8AC3E}">
        <p14:creationId xmlns:p14="http://schemas.microsoft.com/office/powerpoint/2010/main" val="1905208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B6DF5-104D-BA17-6517-6AB73AA2C331}"/>
              </a:ext>
            </a:extLst>
          </p:cNvPr>
          <p:cNvSpPr txBox="1"/>
          <p:nvPr/>
        </p:nvSpPr>
        <p:spPr>
          <a:xfrm>
            <a:off x="0" y="580415"/>
            <a:ext cx="12192000" cy="634898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What Happened?</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Describe the triggering event in one or two sentences.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Event: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What Am I Feeling?</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Name the emotions and rate their intensity (0–100%).</a:t>
            </a:r>
            <a:endParaRPr lang="en-CA" sz="16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What Is the Hot Thought?</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What is the most upsetting thought, the one that feels most true in the moment?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Hot Thought: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Next </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d</a:t>
            </a: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 either step 4 A) or 4 B)</a:t>
            </a:r>
            <a:endPar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A) If a Friend Were in This Situation</a:t>
            </a:r>
            <a:r>
              <a:rPr lang="en-CA" sz="1800" kern="0" dirty="0">
                <a:effectLst/>
                <a:latin typeface="Arial" panose="020B0604020202020204" pitchFamily="34" charset="0"/>
                <a:ea typeface="Times New Roman" panose="02020603050405020304" pitchFamily="18" charset="0"/>
                <a:cs typeface="Arial" panose="020B0604020202020204" pitchFamily="34" charset="0"/>
              </a:rPr>
              <a:t>…</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Imagine a friend you care about. They come to you with the exact same situation.</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 What would I tell them?</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II) What perspective would I offer them?</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B) If a Calm, Well-Regulated Friend Were in My Shoes</a:t>
            </a:r>
            <a:r>
              <a:rPr lang="en-CA" sz="1800" kern="0" dirty="0">
                <a:effectLst/>
                <a:latin typeface="Arial" panose="020B0604020202020204" pitchFamily="34" charset="0"/>
                <a:ea typeface="Times New Roman" panose="02020603050405020304" pitchFamily="18" charset="0"/>
                <a:cs typeface="Arial" panose="020B0604020202020204" pitchFamily="34" charset="0"/>
              </a:rPr>
              <a:t>…Imagine someone who is grounded, thoughtful, and balanced.</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 How would they see this situation?</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II) What would they probably do next?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My Balanced (Wise Mind) Thought</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After considering the above, write a more balanced, realistic, compassionate interpretation of what happened to you.</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Balanced Thought: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6. Re-rate the Emotions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After doing the exercise, rate your emotions again. (0-100%)</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79F439-456B-A260-FE9A-354B4035D74B}"/>
              </a:ext>
            </a:extLst>
          </p:cNvPr>
          <p:cNvSpPr txBox="1"/>
          <p:nvPr/>
        </p:nvSpPr>
        <p:spPr>
          <a:xfrm>
            <a:off x="1150705" y="0"/>
            <a:ext cx="10664576"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RATIONAL MIND REMEDIATION — “FRIEND HACK” ALGORITHM</a:t>
            </a:r>
            <a:endParaRPr lang="en-CA" sz="2400" dirty="0">
              <a:solidFill>
                <a:schemeClr val="bg1"/>
              </a:solidFill>
            </a:endParaRPr>
          </a:p>
        </p:txBody>
      </p:sp>
    </p:spTree>
    <p:extLst>
      <p:ext uri="{BB962C8B-B14F-4D97-AF65-F5344CB8AC3E}">
        <p14:creationId xmlns:p14="http://schemas.microsoft.com/office/powerpoint/2010/main" val="1190316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F9596-4797-4D32-B6A1-EF0BC1A48DDB}"/>
              </a:ext>
            </a:extLst>
          </p:cNvPr>
          <p:cNvSpPr>
            <a:spLocks noGrp="1"/>
          </p:cNvSpPr>
          <p:nvPr>
            <p:ph type="title" idx="4294967295"/>
          </p:nvPr>
        </p:nvSpPr>
        <p:spPr>
          <a:xfrm>
            <a:off x="1080434" y="-114301"/>
            <a:ext cx="9783763" cy="1508125"/>
          </a:xfrm>
        </p:spPr>
        <p:txBody>
          <a:bodyPr vert="horz" lIns="91440" tIns="45720" rIns="91440" bIns="45720" rtlCol="0" anchor="ctr">
            <a:normAutofit/>
          </a:bodyPr>
          <a:lstStyle/>
          <a:p>
            <a:pPr algn="ctr"/>
            <a:r>
              <a:rPr lang="en-US" sz="2800" dirty="0">
                <a:solidFill>
                  <a:schemeClr val="bg1"/>
                </a:solidFill>
              </a:rPr>
              <a:t>1. ALGORITHM A- How to do Rational mind remediation by </a:t>
            </a:r>
            <a:r>
              <a:rPr lang="en-US" sz="2800" dirty="0">
                <a:solidFill>
                  <a:schemeClr val="tx1"/>
                </a:solidFill>
              </a:rPr>
              <a:t>imagining</a:t>
            </a:r>
            <a:r>
              <a:rPr lang="en-US" sz="2800" dirty="0">
                <a:solidFill>
                  <a:schemeClr val="bg1"/>
                </a:solidFill>
              </a:rPr>
              <a:t> </a:t>
            </a:r>
            <a:r>
              <a:rPr lang="en-US" sz="2800" dirty="0">
                <a:solidFill>
                  <a:schemeClr val="tx1"/>
                </a:solidFill>
              </a:rPr>
              <a:t>you’re helping a friend</a:t>
            </a:r>
            <a:endParaRPr lang="en-US" sz="2800" dirty="0">
              <a:solidFill>
                <a:schemeClr val="bg1"/>
              </a:solidFill>
            </a:endParaRPr>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4294967295"/>
          </p:nvPr>
        </p:nvGraphicFramePr>
        <p:xfrm>
          <a:off x="4166649" y="631371"/>
          <a:ext cx="7746430" cy="6672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0650" y="2298612"/>
            <a:ext cx="3666348" cy="2799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D78C27-2923-5B03-739C-5AE0BE41AD83}"/>
              </a:ext>
            </a:extLst>
          </p:cNvPr>
          <p:cNvSpPr txBox="1"/>
          <p:nvPr/>
        </p:nvSpPr>
        <p:spPr>
          <a:xfrm>
            <a:off x="520461" y="1842540"/>
            <a:ext cx="3388027" cy="369332"/>
          </a:xfrm>
          <a:prstGeom prst="rect">
            <a:avLst/>
          </a:prstGeom>
          <a:noFill/>
        </p:spPr>
        <p:txBody>
          <a:bodyPr wrap="square">
            <a:spAutoFit/>
          </a:bodyPr>
          <a:lstStyle/>
          <a:p>
            <a:pPr lvl="0"/>
            <a:r>
              <a:rPr lang="en-US" dirty="0"/>
              <a:t>   Di</a:t>
            </a:r>
            <a:r>
              <a:rPr lang="en-CA" dirty="0"/>
              <a:t>ssociative technique 1 </a:t>
            </a:r>
          </a:p>
        </p:txBody>
      </p:sp>
    </p:spTree>
    <p:extLst>
      <p:ext uri="{BB962C8B-B14F-4D97-AF65-F5344CB8AC3E}">
        <p14:creationId xmlns:p14="http://schemas.microsoft.com/office/powerpoint/2010/main" val="363830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2D-CEA3-4E6F-B5A6-3528033A803F}"/>
              </a:ext>
            </a:extLst>
          </p:cNvPr>
          <p:cNvSpPr>
            <a:spLocks noGrp="1"/>
          </p:cNvSpPr>
          <p:nvPr>
            <p:ph type="title" idx="4294967295"/>
          </p:nvPr>
        </p:nvSpPr>
        <p:spPr>
          <a:xfrm>
            <a:off x="0" y="0"/>
            <a:ext cx="4657725" cy="2198688"/>
          </a:xfrm>
        </p:spPr>
        <p:txBody>
          <a:bodyPr vert="horz" lIns="91440" tIns="45720" rIns="91440" bIns="45720" rtlCol="0" anchor="ctr">
            <a:normAutofit/>
          </a:bodyPr>
          <a:lstStyle/>
          <a:p>
            <a:pPr algn="ctr"/>
            <a:r>
              <a:rPr lang="en-US" sz="2400" dirty="0">
                <a:solidFill>
                  <a:schemeClr val="bg1"/>
                </a:solidFill>
              </a:rPr>
              <a:t>2. algorithm B-</a:t>
            </a:r>
            <a:br>
              <a:rPr lang="en-US" sz="2400" dirty="0">
                <a:solidFill>
                  <a:schemeClr val="bg1"/>
                </a:solidFill>
              </a:rPr>
            </a:br>
            <a:r>
              <a:rPr lang="en-US" sz="2400" dirty="0">
                <a:solidFill>
                  <a:schemeClr val="tx1"/>
                </a:solidFill>
              </a:rPr>
              <a:t>what would an emotionally well-regulated friend do ?</a:t>
            </a:r>
          </a:p>
        </p:txBody>
      </p:sp>
      <p:graphicFrame>
        <p:nvGraphicFramePr>
          <p:cNvPr id="7" name="Content Placeholder 2">
            <a:extLst>
              <a:ext uri="{FF2B5EF4-FFF2-40B4-BE49-F238E27FC236}">
                <a16:creationId xmlns:a16="http://schemas.microsoft.com/office/drawing/2014/main" id="{1D3A4CCA-968C-4C03-B998-7B5903462E1A}"/>
              </a:ext>
            </a:extLst>
          </p:cNvPr>
          <p:cNvGraphicFramePr>
            <a:graphicFrameLocks noGrp="1"/>
          </p:cNvGraphicFramePr>
          <p:nvPr>
            <p:ph idx="4294967295"/>
          </p:nvPr>
        </p:nvGraphicFramePr>
        <p:xfrm>
          <a:off x="4654550" y="-1588"/>
          <a:ext cx="7537450" cy="6859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Assertive Communication: Examples, Benefits, Techniques">
            <a:extLst>
              <a:ext uri="{FF2B5EF4-FFF2-40B4-BE49-F238E27FC236}">
                <a16:creationId xmlns:a16="http://schemas.microsoft.com/office/drawing/2014/main" id="{234BFCA5-E18E-82E8-EFCC-3B7329620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55" y="2109584"/>
            <a:ext cx="4299214" cy="3346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3882AD-215E-1771-8681-B745C761EBCE}"/>
              </a:ext>
            </a:extLst>
          </p:cNvPr>
          <p:cNvSpPr txBox="1"/>
          <p:nvPr/>
        </p:nvSpPr>
        <p:spPr>
          <a:xfrm>
            <a:off x="971328" y="1739458"/>
            <a:ext cx="3862478" cy="369332"/>
          </a:xfrm>
          <a:prstGeom prst="rect">
            <a:avLst/>
          </a:prstGeom>
          <a:noFill/>
        </p:spPr>
        <p:txBody>
          <a:bodyPr wrap="square">
            <a:spAutoFit/>
          </a:bodyPr>
          <a:lstStyle/>
          <a:p>
            <a:pPr lvl="0"/>
            <a:r>
              <a:rPr lang="en-CA" dirty="0"/>
              <a:t>Dissociative technique 2</a:t>
            </a:r>
          </a:p>
        </p:txBody>
      </p:sp>
    </p:spTree>
    <p:extLst>
      <p:ext uri="{BB962C8B-B14F-4D97-AF65-F5344CB8AC3E}">
        <p14:creationId xmlns:p14="http://schemas.microsoft.com/office/powerpoint/2010/main" val="4028864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MG_3574[2204]">
            <a:extLst>
              <a:ext uri="{FF2B5EF4-FFF2-40B4-BE49-F238E27FC236}">
                <a16:creationId xmlns:a16="http://schemas.microsoft.com/office/drawing/2014/main" id="{5FAEA500-30EA-42CF-8335-B564CDC1D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49825" y="-2221688"/>
            <a:ext cx="6040466" cy="117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7B80B19-DCF3-CCB7-9495-6CFD09A564DA}"/>
              </a:ext>
            </a:extLst>
          </p:cNvPr>
          <p:cNvSpPr txBox="1"/>
          <p:nvPr/>
        </p:nvSpPr>
        <p:spPr>
          <a:xfrm>
            <a:off x="1751162" y="0"/>
            <a:ext cx="9023229" cy="646331"/>
          </a:xfrm>
          <a:prstGeom prst="rect">
            <a:avLst/>
          </a:prstGeom>
          <a:noFill/>
        </p:spPr>
        <p:txBody>
          <a:bodyPr wrap="square">
            <a:spAutoFit/>
          </a:bodyPr>
          <a:lstStyle/>
          <a:p>
            <a:r>
              <a:rPr lang="en-CA" sz="3600" dirty="0">
                <a:solidFill>
                  <a:schemeClr val="bg1"/>
                </a:solidFill>
              </a:rPr>
              <a:t>RATIONAL MIND REMEDIATION TEMPLATE</a:t>
            </a:r>
          </a:p>
        </p:txBody>
      </p:sp>
    </p:spTree>
    <p:extLst>
      <p:ext uri="{BB962C8B-B14F-4D97-AF65-F5344CB8AC3E}">
        <p14:creationId xmlns:p14="http://schemas.microsoft.com/office/powerpoint/2010/main" val="344836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F593BE-F109-C2C8-3A97-0FBBE689FFFE}"/>
              </a:ext>
            </a:extLst>
          </p:cNvPr>
          <p:cNvSpPr txBox="1"/>
          <p:nvPr/>
        </p:nvSpPr>
        <p:spPr>
          <a:xfrm>
            <a:off x="5041769" y="115706"/>
            <a:ext cx="6752734" cy="6555641"/>
          </a:xfrm>
          <a:prstGeom prst="rect">
            <a:avLst/>
          </a:prstGeom>
          <a:noFill/>
        </p:spPr>
        <p:txBody>
          <a:bodyPr wrap="square">
            <a:spAutoFit/>
          </a:bodyPr>
          <a:lstStyle/>
          <a:p>
            <a:pPr marL="457200" indent="-457200">
              <a:buFont typeface="Arial" panose="020B0604020202020204" pitchFamily="34" charset="0"/>
              <a:buChar char="•"/>
            </a:pPr>
            <a:r>
              <a:rPr lang="en-US" sz="3000" b="0" i="0" dirty="0">
                <a:effectLst/>
                <a:latin typeface="Arial" panose="020B0604020202020204" pitchFamily="34" charset="0"/>
              </a:rPr>
              <a:t>Some portions of this session have been intentionally removed. </a:t>
            </a:r>
            <a:r>
              <a:rPr lang="en-US" sz="3000" dirty="0">
                <a:latin typeface="Arial" panose="020B0604020202020204" pitchFamily="34" charset="0"/>
              </a:rPr>
              <a:t>In</a:t>
            </a:r>
            <a:r>
              <a:rPr lang="en-US" sz="3000" b="0" i="0" dirty="0">
                <a:effectLst/>
                <a:latin typeface="Arial" panose="020B0604020202020204" pitchFamily="34" charset="0"/>
              </a:rPr>
              <a:t> the live course, we include “practices” with volunteers during which we use the tools, skills and strategies to work on real situations from their lives. </a:t>
            </a:r>
          </a:p>
          <a:p>
            <a:pPr marL="457200" indent="-457200">
              <a:buFont typeface="Arial" panose="020B0604020202020204" pitchFamily="34" charset="0"/>
              <a:buChar char="•"/>
            </a:pPr>
            <a:r>
              <a:rPr lang="en-US" sz="3000" b="0" i="0" dirty="0">
                <a:effectLst/>
                <a:latin typeface="Arial" panose="020B0604020202020204" pitchFamily="34" charset="0"/>
              </a:rPr>
              <a:t>To protect their privacy and create a safe learning environment, those segments are not included in the YouTube version you are watching. </a:t>
            </a:r>
          </a:p>
          <a:p>
            <a:pPr marL="457200" indent="-457200">
              <a:buFont typeface="Arial" panose="020B0604020202020204" pitchFamily="34" charset="0"/>
              <a:buChar char="•"/>
            </a:pPr>
            <a:r>
              <a:rPr lang="en-US" sz="3000" dirty="0">
                <a:latin typeface="Arial" panose="020B0604020202020204" pitchFamily="34" charset="0"/>
              </a:rPr>
              <a:t>We will pause the recording now and resume it after the practice.</a:t>
            </a:r>
          </a:p>
          <a:p>
            <a:pPr marL="457200" indent="-457200">
              <a:buFont typeface="Arial" panose="020B0604020202020204" pitchFamily="34" charset="0"/>
              <a:buChar char="•"/>
            </a:pPr>
            <a:r>
              <a:rPr lang="en-US" sz="3000" dirty="0">
                <a:solidFill>
                  <a:schemeClr val="bg1"/>
                </a:solidFill>
                <a:latin typeface="Arial" panose="020B0604020202020204" pitchFamily="34" charset="0"/>
              </a:rPr>
              <a:t>PAUSE RECORDING.</a:t>
            </a:r>
            <a:endParaRPr lang="en-CA" sz="3000" dirty="0">
              <a:solidFill>
                <a:schemeClr val="bg1"/>
              </a:solidFill>
            </a:endParaRPr>
          </a:p>
        </p:txBody>
      </p:sp>
      <p:sp>
        <p:nvSpPr>
          <p:cNvPr id="5" name="TextBox 4">
            <a:extLst>
              <a:ext uri="{FF2B5EF4-FFF2-40B4-BE49-F238E27FC236}">
                <a16:creationId xmlns:a16="http://schemas.microsoft.com/office/drawing/2014/main" id="{1103D154-0ECA-64A1-95C4-B7DA894B70EA}"/>
              </a:ext>
            </a:extLst>
          </p:cNvPr>
          <p:cNvSpPr txBox="1"/>
          <p:nvPr/>
        </p:nvSpPr>
        <p:spPr>
          <a:xfrm>
            <a:off x="1114131" y="663747"/>
            <a:ext cx="3758938" cy="707886"/>
          </a:xfrm>
          <a:prstGeom prst="rect">
            <a:avLst/>
          </a:prstGeom>
          <a:noFill/>
        </p:spPr>
        <p:txBody>
          <a:bodyPr wrap="square">
            <a:spAutoFit/>
          </a:bodyPr>
          <a:lstStyle/>
          <a:p>
            <a:r>
              <a:rPr lang="en-US" sz="4000" dirty="0">
                <a:solidFill>
                  <a:srgbClr val="222222"/>
                </a:solidFill>
                <a:latin typeface="Arial" panose="020B0604020202020204" pitchFamily="34" charset="0"/>
              </a:rPr>
              <a:t>YOUTUBE</a:t>
            </a:r>
            <a:r>
              <a:rPr lang="en-US" dirty="0">
                <a:solidFill>
                  <a:srgbClr val="222222"/>
                </a:solidFill>
                <a:latin typeface="Arial" panose="020B0604020202020204" pitchFamily="34" charset="0"/>
              </a:rPr>
              <a:t> </a:t>
            </a:r>
            <a:endParaRPr lang="en-CA" dirty="0"/>
          </a:p>
        </p:txBody>
      </p:sp>
      <p:pic>
        <p:nvPicPr>
          <p:cNvPr id="7" name="Picture 6">
            <a:extLst>
              <a:ext uri="{FF2B5EF4-FFF2-40B4-BE49-F238E27FC236}">
                <a16:creationId xmlns:a16="http://schemas.microsoft.com/office/drawing/2014/main" id="{296625A4-AC6C-5737-7475-9D3EC413F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7" y="1545998"/>
            <a:ext cx="4306871" cy="3233392"/>
          </a:xfrm>
          <a:prstGeom prst="rect">
            <a:avLst/>
          </a:prstGeom>
        </p:spPr>
      </p:pic>
    </p:spTree>
    <p:extLst>
      <p:ext uri="{BB962C8B-B14F-4D97-AF65-F5344CB8AC3E}">
        <p14:creationId xmlns:p14="http://schemas.microsoft.com/office/powerpoint/2010/main" val="2555610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D4E0-0B84-51AF-F6C9-E54B7770FE25}"/>
            </a:ext>
          </a:extLst>
        </p:cNvPr>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F0CD91E4-F189-66D8-B4D8-9D8D6631B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936783"/>
            <a:ext cx="10404366" cy="4437650"/>
          </a:xfrm>
          <a:prstGeom prst="rect">
            <a:avLst/>
          </a:prstGeom>
        </p:spPr>
      </p:pic>
      <p:sp>
        <p:nvSpPr>
          <p:cNvPr id="4" name="TextBox 3">
            <a:extLst>
              <a:ext uri="{FF2B5EF4-FFF2-40B4-BE49-F238E27FC236}">
                <a16:creationId xmlns:a16="http://schemas.microsoft.com/office/drawing/2014/main" id="{07BFA811-B384-41E7-AC71-74DDED5A79ED}"/>
              </a:ext>
            </a:extLst>
          </p:cNvPr>
          <p:cNvSpPr txBox="1"/>
          <p:nvPr/>
        </p:nvSpPr>
        <p:spPr>
          <a:xfrm>
            <a:off x="945223" y="89407"/>
            <a:ext cx="11609796" cy="646331"/>
          </a:xfrm>
          <a:prstGeom prst="rect">
            <a:avLst/>
          </a:prstGeom>
          <a:noFill/>
        </p:spPr>
        <p:txBody>
          <a:bodyPr wrap="square">
            <a:spAutoFit/>
          </a:bodyPr>
          <a:lstStyle/>
          <a:p>
            <a:r>
              <a:rPr lang="en-US" sz="3600" dirty="0">
                <a:solidFill>
                  <a:schemeClr val="bg1"/>
                </a:solidFill>
              </a:rPr>
              <a:t>TOOL 4 RATIONAL MIND REMEDIATION PRACTICE </a:t>
            </a:r>
            <a:endParaRPr lang="en-CA" sz="3600" dirty="0"/>
          </a:p>
        </p:txBody>
      </p:sp>
      <p:sp>
        <p:nvSpPr>
          <p:cNvPr id="2" name="Slide Number Placeholder 1">
            <a:extLst>
              <a:ext uri="{FF2B5EF4-FFF2-40B4-BE49-F238E27FC236}">
                <a16:creationId xmlns:a16="http://schemas.microsoft.com/office/drawing/2014/main" id="{2EA1B572-97DD-E12F-61C2-6C1C7C75AF10}"/>
              </a:ext>
            </a:extLst>
          </p:cNvPr>
          <p:cNvSpPr>
            <a:spLocks noGrp="1"/>
          </p:cNvSpPr>
          <p:nvPr>
            <p:ph type="sldNum" sz="quarter" idx="12"/>
          </p:nvPr>
        </p:nvSpPr>
        <p:spPr/>
        <p:txBody>
          <a:bodyPr/>
          <a:lstStyle/>
          <a:p>
            <a:fld id="{F7CB6ECF-184C-441C-A277-9D9EC902153F}" type="slidenum">
              <a:rPr lang="en-CA" smtClean="0"/>
              <a:t>39</a:t>
            </a:fld>
            <a:endParaRPr lang="en-CA"/>
          </a:p>
        </p:txBody>
      </p:sp>
    </p:spTree>
    <p:extLst>
      <p:ext uri="{BB962C8B-B14F-4D97-AF65-F5344CB8AC3E}">
        <p14:creationId xmlns:p14="http://schemas.microsoft.com/office/powerpoint/2010/main" val="86006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3"/>
          <a:srcRect t="5707" b="9706"/>
          <a:stretch/>
        </p:blipFill>
        <p:spPr>
          <a:xfrm>
            <a:off x="20" y="10"/>
            <a:ext cx="12191980" cy="6857990"/>
          </a:xfrm>
          <a:prstGeom prst="rect">
            <a:avLst/>
          </a:prstGeom>
        </p:spPr>
      </p:pic>
      <p:pic>
        <p:nvPicPr>
          <p:cNvPr id="21" name="Picture 20">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758" y="3894653"/>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75F58-DFF2-6E7C-7650-72441B0A190D}"/>
            </a:ext>
          </a:extLst>
        </p:cNvPr>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4E527A2D-4BCF-EC27-B99C-33CA191A1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936783"/>
            <a:ext cx="10404366" cy="4437650"/>
          </a:xfrm>
          <a:prstGeom prst="rect">
            <a:avLst/>
          </a:prstGeom>
        </p:spPr>
      </p:pic>
      <p:sp>
        <p:nvSpPr>
          <p:cNvPr id="4" name="TextBox 3">
            <a:extLst>
              <a:ext uri="{FF2B5EF4-FFF2-40B4-BE49-F238E27FC236}">
                <a16:creationId xmlns:a16="http://schemas.microsoft.com/office/drawing/2014/main" id="{FF7C3B26-4979-2C03-B748-429E5371190D}"/>
              </a:ext>
            </a:extLst>
          </p:cNvPr>
          <p:cNvSpPr txBox="1"/>
          <p:nvPr/>
        </p:nvSpPr>
        <p:spPr>
          <a:xfrm>
            <a:off x="184934" y="120185"/>
            <a:ext cx="12092683" cy="584775"/>
          </a:xfrm>
          <a:prstGeom prst="rect">
            <a:avLst/>
          </a:prstGeom>
          <a:noFill/>
        </p:spPr>
        <p:txBody>
          <a:bodyPr wrap="square">
            <a:spAutoFit/>
          </a:bodyPr>
          <a:lstStyle/>
          <a:p>
            <a:r>
              <a:rPr lang="en-US" sz="3200" dirty="0">
                <a:solidFill>
                  <a:schemeClr val="bg1"/>
                </a:solidFill>
              </a:rPr>
              <a:t>SUMMARY OF RATIONAL MIND REMEDIATION PRACTICE WITH H. </a:t>
            </a:r>
            <a:endParaRPr lang="en-CA" sz="3200" dirty="0"/>
          </a:p>
        </p:txBody>
      </p:sp>
      <p:sp>
        <p:nvSpPr>
          <p:cNvPr id="2" name="Slide Number Placeholder 1">
            <a:extLst>
              <a:ext uri="{FF2B5EF4-FFF2-40B4-BE49-F238E27FC236}">
                <a16:creationId xmlns:a16="http://schemas.microsoft.com/office/drawing/2014/main" id="{C981D496-A510-8959-0F9B-5688F4963C67}"/>
              </a:ext>
            </a:extLst>
          </p:cNvPr>
          <p:cNvSpPr>
            <a:spLocks noGrp="1"/>
          </p:cNvSpPr>
          <p:nvPr>
            <p:ph type="sldNum" sz="quarter" idx="12"/>
          </p:nvPr>
        </p:nvSpPr>
        <p:spPr/>
        <p:txBody>
          <a:bodyPr/>
          <a:lstStyle/>
          <a:p>
            <a:fld id="{F7CB6ECF-184C-441C-A277-9D9EC902153F}" type="slidenum">
              <a:rPr lang="en-CA" smtClean="0"/>
              <a:t>40</a:t>
            </a:fld>
            <a:endParaRPr lang="en-CA"/>
          </a:p>
        </p:txBody>
      </p:sp>
    </p:spTree>
    <p:extLst>
      <p:ext uri="{BB962C8B-B14F-4D97-AF65-F5344CB8AC3E}">
        <p14:creationId xmlns:p14="http://schemas.microsoft.com/office/powerpoint/2010/main" val="1834728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8D91-D5A7-14B3-88FF-275C68C76E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A4C536-8E6A-1D26-59A6-C1EAD9C29066}"/>
              </a:ext>
            </a:extLst>
          </p:cNvPr>
          <p:cNvSpPr txBox="1"/>
          <p:nvPr/>
        </p:nvSpPr>
        <p:spPr>
          <a:xfrm>
            <a:off x="130139" y="636126"/>
            <a:ext cx="12061861" cy="585051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Any method that gets you out of emotional thinking and into rational thinking is, in essence, doing a thought record. One of the simplest and most powerful “hacks” for going from emotional to rational mind is to ask yourself:</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A) If a good friend came to you with the exact same situation, what would you say to them? Or:</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B) If a calm, well-regulated friend were in this situation, how would they handle it?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works because: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When we imagine someone else, we automatically shift into rational thinking.</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become more generous, thoughtful, and evidence-based.</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stop catastrophizing.</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 We gain access to the very wisdom that emotions were blocking.</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In other words, this hack bypasses the entire formal structure of a thought record but produces the same end result, a cognitive reframe. It gets the person into the part of their brain that can evaluate evidence, consider context, and see nuance. </a:t>
            </a:r>
            <a:r>
              <a:rPr lang="en-CA" sz="2000" dirty="0">
                <a:latin typeface="Arial" panose="020B0604020202020204" pitchFamily="34" charset="0"/>
                <a:cs typeface="Arial" panose="020B0604020202020204" pitchFamily="34" charset="0"/>
              </a:rPr>
              <a:t>This captures the essence of the thought record.</a:t>
            </a:r>
          </a:p>
          <a:p>
            <a:pPr marL="285750" indent="-285750">
              <a:lnSpc>
                <a:spcPct val="107000"/>
              </a:lnSpc>
              <a:spcAft>
                <a:spcPts val="800"/>
              </a:spcAft>
              <a:buFont typeface="Arial" panose="020B0604020202020204" pitchFamily="34" charset="0"/>
              <a:buChar char="•"/>
            </a:pPr>
            <a:r>
              <a:rPr lang="en-CA" sz="2000" dirty="0">
                <a:solidFill>
                  <a:srgbClr val="FFC000"/>
                </a:solidFill>
                <a:latin typeface="Arial" panose="020B0604020202020204" pitchFamily="34" charset="0"/>
                <a:cs typeface="Arial" panose="020B0604020202020204" pitchFamily="34" charset="0"/>
              </a:rPr>
              <a:t>H. used another way to get to rational mind: she asked for her brother’s and her best friend take on the situation. They were in rational mind and gave her a balanced view which she accepted and helped her go from seeing the situation emotionally to seeing it rationally. This resulted in relationship repair</a:t>
            </a:r>
            <a:r>
              <a:rPr lang="en-CA" sz="2000" dirty="0">
                <a:solidFill>
                  <a:schemeClr val="bg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71CA4A44-A3E0-A0FD-4479-3C684B7CD476}"/>
              </a:ext>
            </a:extLst>
          </p:cNvPr>
          <p:cNvSpPr txBox="1"/>
          <p:nvPr/>
        </p:nvSpPr>
        <p:spPr>
          <a:xfrm>
            <a:off x="883578" y="60772"/>
            <a:ext cx="11794732" cy="461665"/>
          </a:xfrm>
          <a:prstGeom prst="rect">
            <a:avLst/>
          </a:prstGeom>
          <a:noFill/>
        </p:spPr>
        <p:txBody>
          <a:bodyPr wrap="square">
            <a:spAutoFit/>
          </a:bodyPr>
          <a:lstStyle/>
          <a:p>
            <a:r>
              <a:rPr lang="en-CA" sz="2400" kern="0" dirty="0">
                <a:solidFill>
                  <a:srgbClr val="222222"/>
                </a:solidFill>
                <a:latin typeface="Arial" panose="020B0604020202020204" pitchFamily="34" charset="0"/>
                <a:cs typeface="Times New Roman" panose="02020603050405020304" pitchFamily="18" charset="0"/>
              </a:rPr>
              <a:t>HACKING THOUGHT RECORDS: RATIONAL MIND REMEDIATION</a:t>
            </a:r>
            <a:endParaRPr lang="en-CA" sz="2400" dirty="0"/>
          </a:p>
        </p:txBody>
      </p:sp>
    </p:spTree>
    <p:extLst>
      <p:ext uri="{BB962C8B-B14F-4D97-AF65-F5344CB8AC3E}">
        <p14:creationId xmlns:p14="http://schemas.microsoft.com/office/powerpoint/2010/main" val="1691896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D71BA-5F83-DDBD-BE89-6EB6A1862B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9E718C-00A1-BF62-A5B8-CBE9EE6E1F52}"/>
              </a:ext>
            </a:extLst>
          </p:cNvPr>
          <p:cNvSpPr txBox="1"/>
          <p:nvPr/>
        </p:nvSpPr>
        <p:spPr>
          <a:xfrm>
            <a:off x="71919" y="781961"/>
            <a:ext cx="12192000" cy="529407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What Happened?</a:t>
            </a:r>
            <a:r>
              <a:rPr lang="en-CA" sz="2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2800" kern="0" dirty="0">
                <a:effectLst/>
                <a:latin typeface="Arial" panose="020B0604020202020204" pitchFamily="34" charset="0"/>
                <a:ea typeface="Times New Roman" panose="02020603050405020304" pitchFamily="18" charset="0"/>
                <a:cs typeface="Arial" panose="020B0604020202020204" pitchFamily="34" charset="0"/>
              </a:rPr>
              <a:t>Describe the triggering event in one or two sentences.</a:t>
            </a:r>
            <a:r>
              <a:rPr lang="en-CA" sz="2800" kern="0" dirty="0">
                <a:latin typeface="Arial" panose="020B0604020202020204" pitchFamily="34" charset="0"/>
                <a:ea typeface="Times New Roman" panose="02020603050405020304" pitchFamily="18" charset="0"/>
                <a:cs typeface="Arial" panose="020B0604020202020204" pitchFamily="34" charset="0"/>
              </a:rPr>
              <a:t> </a:t>
            </a:r>
            <a:r>
              <a:rPr lang="en-CA" sz="2800" kern="0" dirty="0">
                <a:effectLst/>
                <a:latin typeface="Arial" panose="020B0604020202020204" pitchFamily="34" charset="0"/>
                <a:ea typeface="Times New Roman" panose="02020603050405020304" pitchFamily="18" charset="0"/>
                <a:cs typeface="Arial" panose="020B0604020202020204" pitchFamily="34" charset="0"/>
              </a:rPr>
              <a:t>Event: </a:t>
            </a:r>
            <a:r>
              <a:rPr lang="en-CA" sz="2800" kern="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H. </a:t>
            </a:r>
            <a:r>
              <a:rPr lang="en-CA" sz="2800" kern="0" dirty="0">
                <a:solidFill>
                  <a:srgbClr val="FFC000"/>
                </a:solidFill>
                <a:latin typeface="Arial" panose="020B0604020202020204" pitchFamily="34" charset="0"/>
                <a:ea typeface="Times New Roman" panose="02020603050405020304" pitchFamily="18" charset="0"/>
                <a:cs typeface="Arial" panose="020B0604020202020204" pitchFamily="34" charset="0"/>
              </a:rPr>
              <a:t>wants to get a dog but needs her son to come with her to the Humane society. He does not want to get a dog and doesn’t want to go.</a:t>
            </a:r>
          </a:p>
          <a:p>
            <a:pPr marL="285750" indent="-285750">
              <a:lnSpc>
                <a:spcPct val="107000"/>
              </a:lnSpc>
              <a:spcAft>
                <a:spcPts val="800"/>
              </a:spcAft>
              <a:buFont typeface="Arial" panose="020B0604020202020204" pitchFamily="34" charset="0"/>
              <a:buChar char="•"/>
            </a:pP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What Am I Feeling?</a:t>
            </a:r>
            <a:r>
              <a:rPr lang="en-CA" sz="2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2800" kern="0" dirty="0">
                <a:effectLst/>
                <a:latin typeface="Arial" panose="020B0604020202020204" pitchFamily="34" charset="0"/>
                <a:ea typeface="Times New Roman" panose="02020603050405020304" pitchFamily="18" charset="0"/>
                <a:cs typeface="Arial" panose="020B0604020202020204" pitchFamily="34" charset="0"/>
              </a:rPr>
              <a:t>Name the emotions and rate their intensity (0–100%). </a:t>
            </a:r>
            <a:r>
              <a:rPr lang="en-CA" sz="2800" kern="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Hurt, sad, helpless, angry, panicked</a:t>
            </a:r>
            <a:endParaRPr lang="en-CA" sz="2800" kern="100" dirty="0">
              <a:solidFill>
                <a:srgbClr val="FFC0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What Is the Hot Thought?</a:t>
            </a:r>
            <a:r>
              <a:rPr lang="en-CA" sz="2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2800" kern="0" dirty="0">
                <a:effectLst/>
                <a:latin typeface="Arial" panose="020B0604020202020204" pitchFamily="34" charset="0"/>
                <a:ea typeface="Times New Roman" panose="02020603050405020304" pitchFamily="18" charset="0"/>
                <a:cs typeface="Arial" panose="020B0604020202020204" pitchFamily="34" charset="0"/>
              </a:rPr>
              <a:t>What is the most upsetting thought, the one that feels most true in the moment?</a:t>
            </a:r>
            <a:br>
              <a:rPr lang="en-CA" sz="2800" kern="0" dirty="0">
                <a:effectLst/>
                <a:latin typeface="Arial" panose="020B0604020202020204" pitchFamily="34" charset="0"/>
                <a:ea typeface="Times New Roman" panose="02020603050405020304" pitchFamily="18" charset="0"/>
                <a:cs typeface="Arial" panose="020B0604020202020204" pitchFamily="34" charset="0"/>
              </a:rPr>
            </a:br>
            <a:r>
              <a:rPr lang="en-CA" sz="2800" kern="0" dirty="0">
                <a:effectLst/>
                <a:latin typeface="Arial" panose="020B0604020202020204" pitchFamily="34" charset="0"/>
                <a:ea typeface="Times New Roman" panose="02020603050405020304" pitchFamily="18" charset="0"/>
                <a:cs typeface="Arial" panose="020B0604020202020204" pitchFamily="34" charset="0"/>
              </a:rPr>
              <a:t>Hot Thought: </a:t>
            </a:r>
            <a:r>
              <a:rPr lang="en-CA" sz="2800" kern="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He doesn’t care about me, I will lose him, I can’t do things I want to do, That’s so unfair.</a:t>
            </a:r>
            <a:endParaRPr lang="en-CA" sz="2800" kern="0" dirty="0">
              <a:solidFill>
                <a:srgbClr val="FFC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4B0CA30-F0BD-B73A-A61D-73B9A23CB79B}"/>
              </a:ext>
            </a:extLst>
          </p:cNvPr>
          <p:cNvSpPr txBox="1"/>
          <p:nvPr/>
        </p:nvSpPr>
        <p:spPr>
          <a:xfrm>
            <a:off x="1150705" y="0"/>
            <a:ext cx="10664576"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RATIONAL MIND REMEDIATION — “FRIEND HACK” ALGORITHM</a:t>
            </a:r>
            <a:endParaRPr lang="en-CA" sz="2400" dirty="0">
              <a:solidFill>
                <a:schemeClr val="bg1"/>
              </a:solidFill>
            </a:endParaRPr>
          </a:p>
        </p:txBody>
      </p:sp>
    </p:spTree>
    <p:extLst>
      <p:ext uri="{BB962C8B-B14F-4D97-AF65-F5344CB8AC3E}">
        <p14:creationId xmlns:p14="http://schemas.microsoft.com/office/powerpoint/2010/main" val="2645542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F684-C734-D3A7-1B34-E3E593B564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DC3493-FE67-1EBB-5DA7-31F493B0C2A3}"/>
              </a:ext>
            </a:extLst>
          </p:cNvPr>
          <p:cNvSpPr txBox="1"/>
          <p:nvPr/>
        </p:nvSpPr>
        <p:spPr>
          <a:xfrm>
            <a:off x="0" y="580415"/>
            <a:ext cx="12192000" cy="633404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Next </a:t>
            </a: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d</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 either step 4 A) or 4 B)</a:t>
            </a:r>
            <a:endPar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A) If a Friend Were in This Situation</a:t>
            </a:r>
            <a:r>
              <a:rPr lang="en-CA" sz="2400" kern="0" dirty="0">
                <a:effectLst/>
                <a:latin typeface="Arial" panose="020B0604020202020204" pitchFamily="34" charset="0"/>
                <a:ea typeface="Times New Roman" panose="02020603050405020304" pitchFamily="18" charset="0"/>
                <a:cs typeface="Arial" panose="020B0604020202020204" pitchFamily="34" charset="0"/>
              </a:rPr>
              <a:t>…</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Imagine a friend you care about. They come to you with the exact same situation.</a:t>
            </a: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 What would I tell them?</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II) What perspective would I offer them?</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B) If a Calm, Well-Regulated Friend Were in My Shoes</a:t>
            </a:r>
            <a:r>
              <a:rPr lang="en-CA" sz="2400" kern="0" dirty="0">
                <a:effectLst/>
                <a:latin typeface="Arial" panose="020B0604020202020204" pitchFamily="34" charset="0"/>
                <a:ea typeface="Times New Roman" panose="02020603050405020304" pitchFamily="18" charset="0"/>
                <a:cs typeface="Arial" panose="020B0604020202020204" pitchFamily="34" charset="0"/>
              </a:rPr>
              <a:t>…Imagine someone who is grounded, thoughtful, and balanced.</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 How would they see this situation?</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II) What would they probably do next?</a:t>
            </a:r>
          </a:p>
          <a:p>
            <a:pPr marL="285750" indent="-285750">
              <a:lnSpc>
                <a:spcPct val="107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Arial" panose="020B0604020202020204" pitchFamily="34" charset="0"/>
              </a:rPr>
              <a:t>H. did a variation of these strategies</a:t>
            </a:r>
            <a:r>
              <a:rPr lang="en-CA" sz="2400" dirty="0">
                <a:solidFill>
                  <a:srgbClr val="FFC000"/>
                </a:solidFill>
                <a:latin typeface="Arial" panose="020B0604020202020204" pitchFamily="34" charset="0"/>
                <a:cs typeface="Arial" panose="020B0604020202020204" pitchFamily="34" charset="0"/>
              </a:rPr>
              <a:t> she asked for her brother’s and her best friend take on the situation. They were in rational mind and gave her a balanced view which she accepted and helped her go from seeing the situation emotionally to seeing it rationally. </a:t>
            </a:r>
            <a:endParaRPr lang="en-CA" sz="2400" kern="0" dirty="0">
              <a:solidFill>
                <a:srgbClr val="FFC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EB5CE6C-C410-7CC6-25C3-15BF5746CA63}"/>
              </a:ext>
            </a:extLst>
          </p:cNvPr>
          <p:cNvSpPr txBox="1"/>
          <p:nvPr/>
        </p:nvSpPr>
        <p:spPr>
          <a:xfrm>
            <a:off x="1150705" y="0"/>
            <a:ext cx="10664576"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RATIONAL MIND REMEDIATION — “FRIEND HACK” ALGORITHM</a:t>
            </a:r>
            <a:endParaRPr lang="en-CA" sz="2400" dirty="0">
              <a:solidFill>
                <a:schemeClr val="bg1"/>
              </a:solidFill>
            </a:endParaRPr>
          </a:p>
        </p:txBody>
      </p:sp>
    </p:spTree>
    <p:extLst>
      <p:ext uri="{BB962C8B-B14F-4D97-AF65-F5344CB8AC3E}">
        <p14:creationId xmlns:p14="http://schemas.microsoft.com/office/powerpoint/2010/main" val="1281135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57AA8-4CEC-B981-8802-B1D55CB25D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B6FBD4-07E9-8B43-5FC7-C4A240958472}"/>
              </a:ext>
            </a:extLst>
          </p:cNvPr>
          <p:cNvSpPr txBox="1"/>
          <p:nvPr/>
        </p:nvSpPr>
        <p:spPr>
          <a:xfrm>
            <a:off x="0" y="580415"/>
            <a:ext cx="12192000" cy="6170856"/>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My Balanced (Wise Mind) Thought</a:t>
            </a:r>
            <a:r>
              <a:rPr lang="en-CA" sz="20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After considering the above, write a more balanced, realistic, compassionate interpretation of what happened to you.</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Balanced Thought: </a:t>
            </a:r>
            <a:r>
              <a:rPr lang="en-CA" sz="2000" kern="0" dirty="0">
                <a:solidFill>
                  <a:srgbClr val="FFC000"/>
                </a:solidFill>
                <a:effectLst/>
                <a:latin typeface="Arial" panose="020B0604020202020204" pitchFamily="34" charset="0"/>
                <a:ea typeface="Times New Roman" panose="02020603050405020304" pitchFamily="18" charset="0"/>
                <a:cs typeface="Arial" panose="020B0604020202020204" pitchFamily="34" charset="0"/>
              </a:rPr>
              <a:t>What happened has to be seen in context. Both my husband and I had very difficult childhoods. Despite that we largely made it worked and spared or kids much of the pain we endured as children. It wasn’t perfect and one of the problematic patterns is that my husband and I weren’t always equal partners in decision making. Sometimes I uncomfortably submitted to him and his need for control. This is what led to us separating after which he went downhill and eventually died a couple of years ago. I was devastated and couldn’t function, and my son moved in to help me and also for his own financial reasons. We fell into a similar pattern I experienced in my marriage. As I got better, my son still, like my husband felt he neede</a:t>
            </a:r>
            <a:r>
              <a:rPr lang="en-CA" sz="2000" kern="0" dirty="0">
                <a:solidFill>
                  <a:srgbClr val="FFC000"/>
                </a:solidFill>
                <a:latin typeface="Arial" panose="020B0604020202020204" pitchFamily="34" charset="0"/>
                <a:ea typeface="Times New Roman" panose="02020603050405020304" pitchFamily="18" charset="0"/>
                <a:cs typeface="Arial" panose="020B0604020202020204" pitchFamily="34" charset="0"/>
              </a:rPr>
              <a:t>d to be in control. I was uncomfortable with this with my husband but was even more uncomfortable with it with my son. I recognize this is a longstanding mostly unconscious pattern. My son is doing what unconsciously he feels he needs to do for both him and I to survive. I’ve done DBT before and realize I sacrifice my self-respect and objectives to preserve relationships. My “uncomfortable submission” is towards the passive end of the passive-assertive-aggressive spectrum. This one instance is an example of a bigger dynamic I’m working on healing. I need to keep working on it and practice being assertive. Using “uncomfortable submission” in my holes diary card is an option. </a:t>
            </a:r>
          </a:p>
          <a:p>
            <a:pPr marL="285750" indent="-285750">
              <a:lnSpc>
                <a:spcPct val="107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6. Re-rate the Emotions</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After doing the exercise, rate your emotions again. (0-100%)</a:t>
            </a:r>
          </a:p>
          <a:p>
            <a:pPr marL="285750" indent="-285750">
              <a:lnSpc>
                <a:spcPct val="107000"/>
              </a:lnSpc>
              <a:spcAft>
                <a:spcPts val="800"/>
              </a:spcAft>
              <a:buFont typeface="Arial" panose="020B0604020202020204" pitchFamily="34" charset="0"/>
              <a:buChar char="•"/>
            </a:pPr>
            <a:endParaRPr lang="en-CA" kern="0" dirty="0">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135BFB-147F-009C-32D2-A259ED3B5D78}"/>
              </a:ext>
            </a:extLst>
          </p:cNvPr>
          <p:cNvSpPr txBox="1"/>
          <p:nvPr/>
        </p:nvSpPr>
        <p:spPr>
          <a:xfrm>
            <a:off x="1150705" y="0"/>
            <a:ext cx="10664576"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RATIONAL MIND REMEDIATION — “FRIEND HACK” ALGORITHM</a:t>
            </a:r>
            <a:endParaRPr lang="en-CA" sz="2400" dirty="0">
              <a:solidFill>
                <a:schemeClr val="bg1"/>
              </a:solidFill>
            </a:endParaRPr>
          </a:p>
        </p:txBody>
      </p:sp>
    </p:spTree>
    <p:extLst>
      <p:ext uri="{BB962C8B-B14F-4D97-AF65-F5344CB8AC3E}">
        <p14:creationId xmlns:p14="http://schemas.microsoft.com/office/powerpoint/2010/main" val="123278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07C45-0D7E-F33B-F309-CB2B3C8F48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FBE1D7-AF8C-6BC6-1663-10B371A70881}"/>
              </a:ext>
            </a:extLst>
          </p:cNvPr>
          <p:cNvSpPr txBox="1"/>
          <p:nvPr/>
        </p:nvSpPr>
        <p:spPr>
          <a:xfrm>
            <a:off x="0" y="580415"/>
            <a:ext cx="12192000" cy="380841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800" kern="0" dirty="0">
                <a:solidFill>
                  <a:srgbClr val="FFC000"/>
                </a:solidFill>
                <a:effectLst/>
                <a:latin typeface="Arial" panose="020B0604020202020204" pitchFamily="34" charset="0"/>
                <a:ea typeface="Aptos" panose="020B0004020202020204" pitchFamily="34" charset="0"/>
                <a:cs typeface="Arial" panose="020B0604020202020204" pitchFamily="34" charset="0"/>
              </a:rPr>
              <a:t>H. did a rational mind assertiveness script with her son. (we will talk about assertiveness scripts in the interpersonal assertiveness section of the DBT skills). He listened to her and she listened to him and went to the Humane society.</a:t>
            </a:r>
          </a:p>
          <a:p>
            <a:pPr marL="285750" indent="-285750">
              <a:lnSpc>
                <a:spcPct val="107000"/>
              </a:lnSpc>
              <a:spcAft>
                <a:spcPts val="800"/>
              </a:spcAft>
              <a:buFont typeface="Arial" panose="020B0604020202020204" pitchFamily="34" charset="0"/>
              <a:buChar char="•"/>
            </a:pPr>
            <a:r>
              <a:rPr lang="en-CA" sz="2800" kern="0" dirty="0">
                <a:solidFill>
                  <a:srgbClr val="FFC000"/>
                </a:solidFill>
                <a:latin typeface="Arial" panose="020B0604020202020204" pitchFamily="34" charset="0"/>
                <a:ea typeface="Aptos" panose="020B0004020202020204" pitchFamily="34" charset="0"/>
                <a:cs typeface="Arial" panose="020B0604020202020204" pitchFamily="34" charset="0"/>
              </a:rPr>
              <a:t>Recently he told her he might be falling in love with the dog. This is a beautiful example of rational mind remediation, relationship repair and therapeutic work.</a:t>
            </a:r>
            <a:endParaRPr lang="en-CA" sz="2800" kern="100" dirty="0">
              <a:solidFill>
                <a:srgbClr val="FFC000"/>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9E287C8-670D-FD8D-A921-4B3931C2CF51}"/>
              </a:ext>
            </a:extLst>
          </p:cNvPr>
          <p:cNvSpPr txBox="1"/>
          <p:nvPr/>
        </p:nvSpPr>
        <p:spPr>
          <a:xfrm>
            <a:off x="1150705" y="0"/>
            <a:ext cx="10664576"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RATIONAL MIND REMEDIATION — “FRIEND HACK” ALGORITHM</a:t>
            </a:r>
            <a:endParaRPr lang="en-CA" sz="2400" dirty="0">
              <a:solidFill>
                <a:schemeClr val="bg1"/>
              </a:solidFill>
            </a:endParaRPr>
          </a:p>
        </p:txBody>
      </p:sp>
    </p:spTree>
    <p:extLst>
      <p:ext uri="{BB962C8B-B14F-4D97-AF65-F5344CB8AC3E}">
        <p14:creationId xmlns:p14="http://schemas.microsoft.com/office/powerpoint/2010/main" val="2361676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DCA2-1203-712B-CD87-0307853CB9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7FCE85-089C-4BE5-E0F5-9A79111B37A5}"/>
              </a:ext>
            </a:extLst>
          </p:cNvPr>
          <p:cNvSpPr txBox="1"/>
          <p:nvPr/>
        </p:nvSpPr>
        <p:spPr>
          <a:xfrm>
            <a:off x="5041769" y="115706"/>
            <a:ext cx="6752734" cy="6555641"/>
          </a:xfrm>
          <a:prstGeom prst="rect">
            <a:avLst/>
          </a:prstGeom>
          <a:noFill/>
        </p:spPr>
        <p:txBody>
          <a:bodyPr wrap="square">
            <a:spAutoFit/>
          </a:bodyPr>
          <a:lstStyle/>
          <a:p>
            <a:pPr marL="457200" indent="-457200">
              <a:buFont typeface="Arial" panose="020B0604020202020204" pitchFamily="34" charset="0"/>
              <a:buChar char="•"/>
            </a:pPr>
            <a:r>
              <a:rPr lang="en-US" sz="3000" b="0" i="0" dirty="0">
                <a:effectLst/>
                <a:latin typeface="Arial" panose="020B0604020202020204" pitchFamily="34" charset="0"/>
              </a:rPr>
              <a:t>Some portions of this session have been intentionally removed. </a:t>
            </a:r>
            <a:r>
              <a:rPr lang="en-US" sz="3000" dirty="0">
                <a:latin typeface="Arial" panose="020B0604020202020204" pitchFamily="34" charset="0"/>
              </a:rPr>
              <a:t>In</a:t>
            </a:r>
            <a:r>
              <a:rPr lang="en-US" sz="3000" b="0" i="0" dirty="0">
                <a:effectLst/>
                <a:latin typeface="Arial" panose="020B0604020202020204" pitchFamily="34" charset="0"/>
              </a:rPr>
              <a:t> the live course, we include “practices” with volunteers during which we use the tools, skills and strategies to work on real situations from their lives. </a:t>
            </a:r>
          </a:p>
          <a:p>
            <a:pPr marL="457200" indent="-457200">
              <a:buFont typeface="Arial" panose="020B0604020202020204" pitchFamily="34" charset="0"/>
              <a:buChar char="•"/>
            </a:pPr>
            <a:r>
              <a:rPr lang="en-US" sz="3000" b="0" i="0" dirty="0">
                <a:effectLst/>
                <a:latin typeface="Arial" panose="020B0604020202020204" pitchFamily="34" charset="0"/>
              </a:rPr>
              <a:t>To protect their privacy and create a safe learning environment, those segments are not included in the YouTube version you are watching. </a:t>
            </a:r>
          </a:p>
          <a:p>
            <a:pPr marL="457200" indent="-457200">
              <a:buFont typeface="Arial" panose="020B0604020202020204" pitchFamily="34" charset="0"/>
              <a:buChar char="•"/>
            </a:pPr>
            <a:r>
              <a:rPr lang="en-US" sz="3000" dirty="0">
                <a:latin typeface="Arial" panose="020B0604020202020204" pitchFamily="34" charset="0"/>
              </a:rPr>
              <a:t>We will pause the recording now and resume it after the practice.</a:t>
            </a:r>
          </a:p>
          <a:p>
            <a:pPr marL="457200" indent="-457200">
              <a:buFont typeface="Arial" panose="020B0604020202020204" pitchFamily="34" charset="0"/>
              <a:buChar char="•"/>
            </a:pPr>
            <a:r>
              <a:rPr lang="en-US" sz="3000">
                <a:solidFill>
                  <a:schemeClr val="bg1"/>
                </a:solidFill>
                <a:latin typeface="Arial" panose="020B0604020202020204" pitchFamily="34" charset="0"/>
              </a:rPr>
              <a:t>RESUME </a:t>
            </a:r>
            <a:r>
              <a:rPr lang="en-US" sz="3000" dirty="0">
                <a:solidFill>
                  <a:schemeClr val="bg1"/>
                </a:solidFill>
                <a:latin typeface="Arial" panose="020B0604020202020204" pitchFamily="34" charset="0"/>
              </a:rPr>
              <a:t>RECORDING.</a:t>
            </a:r>
            <a:endParaRPr lang="en-CA" sz="3000" dirty="0">
              <a:solidFill>
                <a:schemeClr val="bg1"/>
              </a:solidFill>
            </a:endParaRPr>
          </a:p>
        </p:txBody>
      </p:sp>
      <p:sp>
        <p:nvSpPr>
          <p:cNvPr id="5" name="TextBox 4">
            <a:extLst>
              <a:ext uri="{FF2B5EF4-FFF2-40B4-BE49-F238E27FC236}">
                <a16:creationId xmlns:a16="http://schemas.microsoft.com/office/drawing/2014/main" id="{C3814AFA-D332-9853-BEC9-576C872AA853}"/>
              </a:ext>
            </a:extLst>
          </p:cNvPr>
          <p:cNvSpPr txBox="1"/>
          <p:nvPr/>
        </p:nvSpPr>
        <p:spPr>
          <a:xfrm>
            <a:off x="1114131" y="663747"/>
            <a:ext cx="3758938" cy="707886"/>
          </a:xfrm>
          <a:prstGeom prst="rect">
            <a:avLst/>
          </a:prstGeom>
          <a:noFill/>
        </p:spPr>
        <p:txBody>
          <a:bodyPr wrap="square">
            <a:spAutoFit/>
          </a:bodyPr>
          <a:lstStyle/>
          <a:p>
            <a:r>
              <a:rPr lang="en-US" sz="4000" dirty="0">
                <a:solidFill>
                  <a:srgbClr val="222222"/>
                </a:solidFill>
                <a:latin typeface="Arial" panose="020B0604020202020204" pitchFamily="34" charset="0"/>
              </a:rPr>
              <a:t>YOUTUBE</a:t>
            </a:r>
            <a:r>
              <a:rPr lang="en-US" dirty="0">
                <a:solidFill>
                  <a:srgbClr val="222222"/>
                </a:solidFill>
                <a:latin typeface="Arial" panose="020B0604020202020204" pitchFamily="34" charset="0"/>
              </a:rPr>
              <a:t> </a:t>
            </a:r>
            <a:endParaRPr lang="en-CA" dirty="0"/>
          </a:p>
        </p:txBody>
      </p:sp>
      <p:pic>
        <p:nvPicPr>
          <p:cNvPr id="7" name="Picture 6">
            <a:extLst>
              <a:ext uri="{FF2B5EF4-FFF2-40B4-BE49-F238E27FC236}">
                <a16:creationId xmlns:a16="http://schemas.microsoft.com/office/drawing/2014/main" id="{2E1996D6-768E-5429-C886-2AAEC25DC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7" y="1545998"/>
            <a:ext cx="4306871" cy="3233392"/>
          </a:xfrm>
          <a:prstGeom prst="rect">
            <a:avLst/>
          </a:prstGeom>
        </p:spPr>
      </p:pic>
    </p:spTree>
    <p:extLst>
      <p:ext uri="{BB962C8B-B14F-4D97-AF65-F5344CB8AC3E}">
        <p14:creationId xmlns:p14="http://schemas.microsoft.com/office/powerpoint/2010/main" val="397696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875A510-99DD-46D8-AE1A-CB86DEDF7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7" name="Rectangle 16">
            <a:extLst>
              <a:ext uri="{FF2B5EF4-FFF2-40B4-BE49-F238E27FC236}">
                <a16:creationId xmlns:a16="http://schemas.microsoft.com/office/drawing/2014/main" id="{04F131D2-B440-43CE-9FA2-4FE490C6F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5" name="TextBox 4">
            <a:extLst>
              <a:ext uri="{FF2B5EF4-FFF2-40B4-BE49-F238E27FC236}">
                <a16:creationId xmlns:a16="http://schemas.microsoft.com/office/drawing/2014/main" id="{305EAE5A-B8BD-3CD7-12E7-7FF36B24A087}"/>
              </a:ext>
            </a:extLst>
          </p:cNvPr>
          <p:cNvSpPr txBox="1"/>
          <p:nvPr/>
        </p:nvSpPr>
        <p:spPr>
          <a:xfrm>
            <a:off x="550618" y="3887812"/>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cap="all" spc="150" dirty="0">
                <a:solidFill>
                  <a:schemeClr val="bg1"/>
                </a:solidFill>
                <a:latin typeface="+mj-lt"/>
                <a:ea typeface="+mj-ea"/>
                <a:cs typeface="+mj-cs"/>
              </a:rPr>
              <a:t>DBT SKILLS</a:t>
            </a:r>
          </a:p>
          <a:p>
            <a:pPr algn="ctr" defTabSz="914400">
              <a:lnSpc>
                <a:spcPct val="80000"/>
              </a:lnSpc>
              <a:spcBef>
                <a:spcPct val="0"/>
              </a:spcBef>
              <a:spcAft>
                <a:spcPts val="600"/>
              </a:spcAft>
            </a:pPr>
            <a:r>
              <a:rPr lang="en-US" sz="6000" cap="all" spc="150" dirty="0">
                <a:solidFill>
                  <a:schemeClr val="bg1"/>
                </a:solidFill>
                <a:latin typeface="+mj-lt"/>
                <a:ea typeface="+mj-ea"/>
                <a:cs typeface="+mj-cs"/>
              </a:rPr>
              <a:t>ADVANCED MINDFULNESS </a:t>
            </a:r>
          </a:p>
        </p:txBody>
      </p:sp>
      <p:pic>
        <p:nvPicPr>
          <p:cNvPr id="2" name="Picture 1" descr="A person smiling at the camera&#10;&#10;Description automatically generated">
            <a:extLst>
              <a:ext uri="{FF2B5EF4-FFF2-40B4-BE49-F238E27FC236}">
                <a16:creationId xmlns:a16="http://schemas.microsoft.com/office/drawing/2014/main" id="{1695D59F-C94D-7DE7-A0A3-B223390246A5}"/>
              </a:ext>
            </a:extLst>
          </p:cNvPr>
          <p:cNvPicPr>
            <a:picLocks noChangeAspect="1"/>
          </p:cNvPicPr>
          <p:nvPr/>
        </p:nvPicPr>
        <p:blipFill>
          <a:blip r:embed="rId2">
            <a:extLst>
              <a:ext uri="{28A0092B-C50C-407E-A947-70E740481C1C}">
                <a14:useLocalDpi xmlns:a14="http://schemas.microsoft.com/office/drawing/2010/main" val="0"/>
              </a:ext>
            </a:extLst>
          </a:blip>
          <a:srcRect t="20725" r="-1" b="42911"/>
          <a:stretch>
            <a:fillRect/>
          </a:stretch>
        </p:blipFill>
        <p:spPr>
          <a:xfrm>
            <a:off x="20" y="10"/>
            <a:ext cx="7543780" cy="3657589"/>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8012D490-0446-439A-23AA-33984E42EF25}"/>
              </a:ext>
            </a:extLst>
          </p:cNvPr>
          <p:cNvPicPr>
            <a:picLocks noChangeAspect="1"/>
          </p:cNvPicPr>
          <p:nvPr/>
        </p:nvPicPr>
        <p:blipFill>
          <a:blip r:embed="rId3">
            <a:extLst>
              <a:ext uri="{28A0092B-C50C-407E-A947-70E740481C1C}">
                <a14:useLocalDpi xmlns:a14="http://schemas.microsoft.com/office/drawing/2010/main" val="0"/>
              </a:ext>
            </a:extLst>
          </a:blip>
          <a:srcRect t="21119" r="2" b="34620"/>
          <a:stretch>
            <a:fillRect/>
          </a:stretch>
        </p:blipFill>
        <p:spPr>
          <a:xfrm>
            <a:off x="7543800" y="10"/>
            <a:ext cx="4648200" cy="3657589"/>
          </a:xfrm>
          <a:prstGeom prst="rect">
            <a:avLst/>
          </a:prstGeom>
        </p:spPr>
      </p:pic>
    </p:spTree>
    <p:extLst>
      <p:ext uri="{BB962C8B-B14F-4D97-AF65-F5344CB8AC3E}">
        <p14:creationId xmlns:p14="http://schemas.microsoft.com/office/powerpoint/2010/main" val="280030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661150" y="1292378"/>
            <a:ext cx="5273675" cy="4557712"/>
          </a:xfrm>
        </p:spPr>
        <p:txBody>
          <a:bodyPr vert="horz" lIns="91440" tIns="45720" rIns="91440" bIns="45720" rtlCol="0" anchor="ctr">
            <a:noAutofit/>
          </a:bodyPr>
          <a:lstStyle/>
          <a:p>
            <a:r>
              <a:rPr lang="en-US" dirty="0"/>
              <a:t>This is the last week of mindfulness skills</a:t>
            </a:r>
          </a:p>
          <a:p>
            <a:r>
              <a:rPr lang="en-US" dirty="0"/>
              <a:t>In two weeks, we start the emotional regulation skills module</a:t>
            </a:r>
          </a:p>
          <a:p>
            <a:r>
              <a:rPr lang="en-US" dirty="0"/>
              <a:t>Today we’ll explore several subjects : </a:t>
            </a:r>
          </a:p>
          <a:p>
            <a:r>
              <a:rPr lang="en-US" dirty="0"/>
              <a:t>1. Being mindful in our daily life</a:t>
            </a:r>
          </a:p>
          <a:p>
            <a:r>
              <a:rPr lang="en-US" dirty="0"/>
              <a:t>2. How to do tasks mindfully</a:t>
            </a:r>
          </a:p>
          <a:p>
            <a:r>
              <a:rPr lang="en-US" dirty="0"/>
              <a:t>3. How to be mindful of our activities</a:t>
            </a:r>
          </a:p>
          <a:p>
            <a:r>
              <a:rPr lang="en-US" dirty="0"/>
              <a:t>4. Resistances and hindrances to mindfulness practice</a:t>
            </a:r>
          </a:p>
          <a:p>
            <a:r>
              <a:rPr lang="en-US" dirty="0"/>
              <a:t>5. Exploring mindfulness further</a:t>
            </a:r>
          </a:p>
          <a:p>
            <a:r>
              <a:rPr lang="en-US" dirty="0"/>
              <a:t>6. Mindfulness and meditation</a:t>
            </a:r>
          </a:p>
          <a:p>
            <a:r>
              <a:rPr lang="en-US" dirty="0"/>
              <a:t>7. Using kindness and compassion</a:t>
            </a:r>
          </a:p>
          <a:p>
            <a:r>
              <a:rPr lang="en-US"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4994935" cy="3644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340637" y="446606"/>
            <a:ext cx="4994934" cy="1077218"/>
          </a:xfrm>
          <a:prstGeom prst="rect">
            <a:avLst/>
          </a:prstGeom>
          <a:noFill/>
        </p:spPr>
        <p:txBody>
          <a:bodyPr wrap="square">
            <a:spAutoFit/>
          </a:bodyPr>
          <a:lstStyle/>
          <a:p>
            <a:pPr algn="ctr"/>
            <a:r>
              <a:rPr lang="en-US" sz="3200" dirty="0">
                <a:solidFill>
                  <a:schemeClr val="bg1"/>
                </a:solidFill>
              </a:rPr>
              <a:t>DBT SKILLS</a:t>
            </a:r>
          </a:p>
          <a:p>
            <a:pPr algn="ctr"/>
            <a:r>
              <a:rPr lang="en-US" sz="3200" dirty="0">
                <a:solidFill>
                  <a:schemeClr val="bg1"/>
                </a:solidFill>
              </a:rPr>
              <a:t>ADVANCED MINDFULNESS</a:t>
            </a:r>
            <a:endParaRPr lang="en-CA" sz="3200" dirty="0"/>
          </a:p>
        </p:txBody>
      </p:sp>
    </p:spTree>
    <p:extLst>
      <p:ext uri="{BB962C8B-B14F-4D97-AF65-F5344CB8AC3E}">
        <p14:creationId xmlns:p14="http://schemas.microsoft.com/office/powerpoint/2010/main" val="3001121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solidFill>
                  <a:schemeClr val="bg1"/>
                </a:solidFill>
              </a:rPr>
              <a:t>1. Being mindful in our daily life</a:t>
            </a:r>
          </a:p>
          <a:p>
            <a:r>
              <a:rPr lang="en-US" sz="2800" dirty="0"/>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357815" y="707603"/>
            <a:ext cx="2789538" cy="584775"/>
          </a:xfrm>
          <a:prstGeom prst="rect">
            <a:avLst/>
          </a:prstGeom>
          <a:noFill/>
        </p:spPr>
        <p:txBody>
          <a:bodyPr wrap="square">
            <a:spAutoFit/>
          </a:bodyPr>
          <a:lstStyle/>
          <a:p>
            <a:r>
              <a:rPr lang="en-US" sz="3200" dirty="0">
                <a:solidFill>
                  <a:schemeClr val="bg1"/>
                </a:solidFill>
              </a:rPr>
              <a:t>DBT SKILLS</a:t>
            </a:r>
            <a:endParaRPr lang="en-CA" sz="3200" dirty="0"/>
          </a:p>
        </p:txBody>
      </p:sp>
    </p:spTree>
    <p:extLst>
      <p:ext uri="{BB962C8B-B14F-4D97-AF65-F5344CB8AC3E}">
        <p14:creationId xmlns:p14="http://schemas.microsoft.com/office/powerpoint/2010/main" val="367494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DB8C-EB5A-60D9-D05B-9888B5E5AA2D}"/>
              </a:ext>
            </a:extLst>
          </p:cNvPr>
          <p:cNvSpPr>
            <a:spLocks noGrp="1"/>
          </p:cNvSpPr>
          <p:nvPr>
            <p:ph type="title" idx="4294967295"/>
          </p:nvPr>
        </p:nvSpPr>
        <p:spPr>
          <a:xfrm>
            <a:off x="642257" y="623329"/>
            <a:ext cx="4387090" cy="1257300"/>
          </a:xfrm>
        </p:spPr>
        <p:txBody>
          <a:bodyPr anchor="ctr">
            <a:noAutofit/>
          </a:bodyPr>
          <a:lstStyle/>
          <a:p>
            <a:pPr algn="ctr"/>
            <a:r>
              <a:rPr lang="en-US" dirty="0">
                <a:solidFill>
                  <a:schemeClr val="bg1"/>
                </a:solidFill>
              </a:rPr>
              <a:t>BEING MINDFUL IN OUR DAILY LIFE</a:t>
            </a:r>
          </a:p>
        </p:txBody>
      </p:sp>
      <p:sp>
        <p:nvSpPr>
          <p:cNvPr id="3" name="Content Placeholder 2">
            <a:extLst>
              <a:ext uri="{FF2B5EF4-FFF2-40B4-BE49-F238E27FC236}">
                <a16:creationId xmlns:a16="http://schemas.microsoft.com/office/drawing/2014/main" id="{997B5D67-B65B-D189-E886-32744453E50B}"/>
              </a:ext>
            </a:extLst>
          </p:cNvPr>
          <p:cNvSpPr>
            <a:spLocks noGrp="1"/>
          </p:cNvSpPr>
          <p:nvPr>
            <p:ph idx="4294967295"/>
          </p:nvPr>
        </p:nvSpPr>
        <p:spPr>
          <a:xfrm>
            <a:off x="5603070" y="86001"/>
            <a:ext cx="6588930" cy="2978150"/>
          </a:xfrm>
        </p:spPr>
        <p:txBody>
          <a:bodyPr>
            <a:noAutofit/>
          </a:bodyPr>
          <a:lstStyle/>
          <a:p>
            <a:pPr>
              <a:lnSpc>
                <a:spcPct val="110000"/>
              </a:lnSpc>
            </a:pPr>
            <a:r>
              <a:rPr lang="en-US" sz="2400" dirty="0"/>
              <a:t>Being mindful of our sensations, feelings, thoughts and behaviors at important times is critical if we want to understand ourselves, grow and heal. </a:t>
            </a:r>
          </a:p>
          <a:p>
            <a:pPr>
              <a:lnSpc>
                <a:spcPct val="110000"/>
              </a:lnSpc>
            </a:pPr>
            <a:r>
              <a:rPr lang="en-US" sz="2400" dirty="0"/>
              <a:t>Being mindful in this way takes effort and practice and is easy to overlook. Crisis plans, holes diary cards and chain analysis can help </a:t>
            </a:r>
          </a:p>
          <a:p>
            <a:pPr>
              <a:lnSpc>
                <a:spcPct val="110000"/>
              </a:lnSpc>
            </a:pPr>
            <a:r>
              <a:rPr lang="en-US" sz="2400" dirty="0"/>
              <a:t>To develop more mindfulness, we strongly suggest you use these simple tools.</a:t>
            </a:r>
          </a:p>
          <a:p>
            <a:pPr>
              <a:lnSpc>
                <a:spcPct val="110000"/>
              </a:lnSpc>
            </a:pPr>
            <a:r>
              <a:rPr lang="en-US" sz="2400" dirty="0"/>
              <a:t> We also suggest you commit to  other regular mindfulness practices. Using cues can help us remember to do this more often. </a:t>
            </a:r>
          </a:p>
          <a:p>
            <a:pPr>
              <a:lnSpc>
                <a:spcPct val="110000"/>
              </a:lnSpc>
            </a:pPr>
            <a:r>
              <a:rPr lang="en-US" sz="2400" dirty="0"/>
              <a:t>Cues might include wearing a bracelet, using sticky notes, timers, apps (reminders to breathe), etc. </a:t>
            </a:r>
          </a:p>
          <a:p>
            <a:pPr>
              <a:lnSpc>
                <a:spcPct val="110000"/>
              </a:lnSpc>
            </a:pPr>
            <a:endParaRPr lang="en-US" sz="2400" dirty="0"/>
          </a:p>
        </p:txBody>
      </p:sp>
      <p:pic>
        <p:nvPicPr>
          <p:cNvPr id="5" name="Picture 4" descr="Woman outdoors at sunset">
            <a:extLst>
              <a:ext uri="{FF2B5EF4-FFF2-40B4-BE49-F238E27FC236}">
                <a16:creationId xmlns:a16="http://schemas.microsoft.com/office/drawing/2014/main" id="{0AB0BF22-1D3C-393C-1AB0-24762A0F8D9A}"/>
              </a:ext>
            </a:extLst>
          </p:cNvPr>
          <p:cNvPicPr>
            <a:picLocks noChangeAspect="1"/>
          </p:cNvPicPr>
          <p:nvPr/>
        </p:nvPicPr>
        <p:blipFill>
          <a:blip r:embed="rId2"/>
          <a:stretch>
            <a:fillRect/>
          </a:stretch>
        </p:blipFill>
        <p:spPr>
          <a:xfrm>
            <a:off x="373209" y="1981631"/>
            <a:ext cx="4953000" cy="3306127"/>
          </a:xfrm>
          <a:prstGeom prst="rect">
            <a:avLst/>
          </a:prstGeom>
          <a:noFill/>
        </p:spPr>
      </p:pic>
    </p:spTree>
    <p:extLst>
      <p:ext uri="{BB962C8B-B14F-4D97-AF65-F5344CB8AC3E}">
        <p14:creationId xmlns:p14="http://schemas.microsoft.com/office/powerpoint/2010/main" val="266595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94DB-E3E3-8ABA-6ED5-820EA9439E13}"/>
              </a:ext>
            </a:extLst>
          </p:cNvPr>
          <p:cNvSpPr>
            <a:spLocks noGrp="1"/>
          </p:cNvSpPr>
          <p:nvPr>
            <p:ph type="title" idx="4294967295"/>
          </p:nvPr>
        </p:nvSpPr>
        <p:spPr>
          <a:xfrm>
            <a:off x="119473" y="477913"/>
            <a:ext cx="4873709" cy="1257300"/>
          </a:xfrm>
        </p:spPr>
        <p:txBody>
          <a:bodyPr anchor="ctr">
            <a:normAutofit/>
          </a:bodyPr>
          <a:lstStyle/>
          <a:p>
            <a:pPr algn="ctr"/>
            <a:r>
              <a:rPr lang="en-US" sz="3200" dirty="0">
                <a:solidFill>
                  <a:schemeClr val="bg1"/>
                </a:solidFill>
              </a:rPr>
              <a:t>EX. OF DAILY MINDFULNESS practice</a:t>
            </a:r>
          </a:p>
        </p:txBody>
      </p:sp>
      <p:sp>
        <p:nvSpPr>
          <p:cNvPr id="3" name="Content Placeholder 2">
            <a:extLst>
              <a:ext uri="{FF2B5EF4-FFF2-40B4-BE49-F238E27FC236}">
                <a16:creationId xmlns:a16="http://schemas.microsoft.com/office/drawing/2014/main" id="{A8A455CB-7870-CE3F-9625-BC208FF00F6B}"/>
              </a:ext>
            </a:extLst>
          </p:cNvPr>
          <p:cNvSpPr>
            <a:spLocks noGrp="1"/>
          </p:cNvSpPr>
          <p:nvPr>
            <p:ph idx="4294967295"/>
          </p:nvPr>
        </p:nvSpPr>
        <p:spPr>
          <a:xfrm>
            <a:off x="5249976" y="76861"/>
            <a:ext cx="6942024" cy="3795713"/>
          </a:xfrm>
        </p:spPr>
        <p:txBody>
          <a:bodyPr>
            <a:noAutofit/>
          </a:bodyPr>
          <a:lstStyle/>
          <a:p>
            <a:pPr marL="0" indent="0">
              <a:lnSpc>
                <a:spcPct val="110000"/>
              </a:lnSpc>
              <a:buNone/>
            </a:pPr>
            <a:r>
              <a:rPr lang="en-US" sz="2000" dirty="0"/>
              <a:t>The workbook recommends that we choose  one of the following mindfulness practices and commit to doing it for a few minutes every day:</a:t>
            </a:r>
          </a:p>
          <a:p>
            <a:pPr marL="342900" indent="-342900">
              <a:lnSpc>
                <a:spcPct val="110000"/>
              </a:lnSpc>
              <a:buFont typeface="+mj-lt"/>
              <a:buAutoNum type="arabicPeriod"/>
            </a:pPr>
            <a:r>
              <a:rPr lang="en-US" sz="2000" dirty="0">
                <a:solidFill>
                  <a:schemeClr val="bg1"/>
                </a:solidFill>
              </a:rPr>
              <a:t>Be mindful of our breathing, sensations or thoughts- </a:t>
            </a:r>
            <a:r>
              <a:rPr lang="en-US" sz="2000" dirty="0"/>
              <a:t>count our breath, notice our sensations, or catch &amp; diffuse thoughts</a:t>
            </a:r>
          </a:p>
          <a:p>
            <a:pPr marL="342900" indent="-342900">
              <a:lnSpc>
                <a:spcPct val="110000"/>
              </a:lnSpc>
              <a:buFont typeface="+mj-lt"/>
              <a:buAutoNum type="arabicPeriod"/>
            </a:pPr>
            <a:r>
              <a:rPr lang="en-US" sz="2000" dirty="0">
                <a:solidFill>
                  <a:schemeClr val="bg1"/>
                </a:solidFill>
              </a:rPr>
              <a:t>Do a self-compassion meditation- </a:t>
            </a:r>
            <a:r>
              <a:rPr lang="en-US" sz="2000" dirty="0"/>
              <a:t>Pair mindful breathing with compassionate statements</a:t>
            </a:r>
          </a:p>
          <a:p>
            <a:pPr marL="342900" indent="-342900">
              <a:lnSpc>
                <a:spcPct val="110000"/>
              </a:lnSpc>
              <a:buFont typeface="+mj-lt"/>
              <a:buAutoNum type="arabicPeriod"/>
            </a:pPr>
            <a:r>
              <a:rPr lang="en-US" sz="2000" dirty="0">
                <a:solidFill>
                  <a:schemeClr val="bg1"/>
                </a:solidFill>
              </a:rPr>
              <a:t>Do a somatic meditation- </a:t>
            </a:r>
            <a:r>
              <a:rPr lang="en-US" sz="2000" dirty="0"/>
              <a:t>focus on our body sensations. </a:t>
            </a:r>
          </a:p>
          <a:p>
            <a:pPr marL="342900" indent="-342900">
              <a:lnSpc>
                <a:spcPct val="110000"/>
              </a:lnSpc>
              <a:buFont typeface="+mj-lt"/>
              <a:buAutoNum type="arabicPeriod"/>
            </a:pPr>
            <a:r>
              <a:rPr lang="en-US" sz="2000" dirty="0">
                <a:solidFill>
                  <a:schemeClr val="bg1"/>
                </a:solidFill>
              </a:rPr>
              <a:t>Do everyday common tasks mindfully </a:t>
            </a:r>
            <a:r>
              <a:rPr lang="en-US" sz="2000" dirty="0"/>
              <a:t>– For a period of time during the day do all the things we normally do in life, while staying focused on our thoughts, emotions, physical sensations, and actions in the present moment.</a:t>
            </a:r>
          </a:p>
          <a:p>
            <a:pPr marL="0" indent="0">
              <a:lnSpc>
                <a:spcPct val="110000"/>
              </a:lnSpc>
              <a:buNone/>
            </a:pPr>
            <a:r>
              <a:rPr lang="en-US" sz="2000" dirty="0"/>
              <a:t>Doing a mindfulness practice helps us build the mindfulness muscles that are required when we need to be mindful of old patterns of thinking, feeling and behavior so we can substitute them by new more adaptive ones. Mindfulness practices are one of the treatments recommended for ADHD.</a:t>
            </a:r>
          </a:p>
          <a:p>
            <a:pPr marL="0" indent="0">
              <a:lnSpc>
                <a:spcPct val="110000"/>
              </a:lnSpc>
              <a:buNone/>
            </a:pPr>
            <a:r>
              <a:rPr lang="en-US" sz="2000" dirty="0"/>
              <a:t> </a:t>
            </a:r>
          </a:p>
          <a:p>
            <a:pPr marL="0" indent="0">
              <a:lnSpc>
                <a:spcPct val="110000"/>
              </a:lnSpc>
              <a:buNone/>
            </a:pPr>
            <a:endParaRPr lang="en-US" sz="2400" dirty="0"/>
          </a:p>
          <a:p>
            <a:pPr marL="0" indent="0">
              <a:lnSpc>
                <a:spcPct val="110000"/>
              </a:lnSpc>
              <a:buNone/>
            </a:pPr>
            <a:endParaRPr lang="en-US" b="1" dirty="0"/>
          </a:p>
          <a:p>
            <a:pPr marL="342900" indent="-342900">
              <a:lnSpc>
                <a:spcPct val="110000"/>
              </a:lnSpc>
              <a:buFont typeface="+mj-lt"/>
              <a:buAutoNum type="arabicPeriod"/>
            </a:pPr>
            <a:endParaRPr lang="en-US" dirty="0"/>
          </a:p>
          <a:p>
            <a:pPr marL="342900" indent="-342900">
              <a:lnSpc>
                <a:spcPct val="110000"/>
              </a:lnSpc>
              <a:buFont typeface="+mj-lt"/>
              <a:buAutoNum type="arabicPeriod"/>
            </a:pPr>
            <a:endParaRPr lang="en-US" dirty="0"/>
          </a:p>
        </p:txBody>
      </p:sp>
      <p:pic>
        <p:nvPicPr>
          <p:cNvPr id="5" name="Picture 4" descr="Man watering plants">
            <a:extLst>
              <a:ext uri="{FF2B5EF4-FFF2-40B4-BE49-F238E27FC236}">
                <a16:creationId xmlns:a16="http://schemas.microsoft.com/office/drawing/2014/main" id="{A67DD177-64C4-0DCD-5E75-29BAA1BC873A}"/>
              </a:ext>
            </a:extLst>
          </p:cNvPr>
          <p:cNvPicPr>
            <a:picLocks noChangeAspect="1"/>
          </p:cNvPicPr>
          <p:nvPr/>
        </p:nvPicPr>
        <p:blipFill rotWithShape="1">
          <a:blip r:embed="rId2"/>
          <a:srcRect l="26716" r="5362" b="-2"/>
          <a:stretch/>
        </p:blipFill>
        <p:spPr>
          <a:xfrm>
            <a:off x="143720" y="1650372"/>
            <a:ext cx="4592668" cy="3795713"/>
          </a:xfrm>
          <a:prstGeom prst="rect">
            <a:avLst/>
          </a:prstGeom>
          <a:noFill/>
        </p:spPr>
      </p:pic>
    </p:spTree>
    <p:extLst>
      <p:ext uri="{BB962C8B-B14F-4D97-AF65-F5344CB8AC3E}">
        <p14:creationId xmlns:p14="http://schemas.microsoft.com/office/powerpoint/2010/main" val="1210049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solidFill>
                  <a:schemeClr val="bg1"/>
                </a:solidFill>
              </a:rPr>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1989753" y="803542"/>
            <a:ext cx="2635426"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3969590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3012-EED5-7611-BF0F-488DC9E48971}"/>
              </a:ext>
            </a:extLst>
          </p:cNvPr>
          <p:cNvSpPr>
            <a:spLocks noGrp="1"/>
          </p:cNvSpPr>
          <p:nvPr>
            <p:ph type="title" idx="4294967295"/>
          </p:nvPr>
        </p:nvSpPr>
        <p:spPr>
          <a:xfrm>
            <a:off x="40676" y="0"/>
            <a:ext cx="4786496" cy="1611313"/>
          </a:xfrm>
        </p:spPr>
        <p:txBody>
          <a:bodyPr anchor="ctr">
            <a:normAutofit/>
          </a:bodyPr>
          <a:lstStyle/>
          <a:p>
            <a:pPr algn="ctr"/>
            <a:br>
              <a:rPr lang="en-US" dirty="0">
                <a:solidFill>
                  <a:schemeClr val="bg1"/>
                </a:solidFill>
              </a:rPr>
            </a:br>
            <a:r>
              <a:rPr lang="en-US" sz="2800" dirty="0">
                <a:solidFill>
                  <a:schemeClr val="bg1"/>
                </a:solidFill>
              </a:rPr>
              <a:t>Doing  TASKS MINDFULLY and spiritually</a:t>
            </a:r>
          </a:p>
        </p:txBody>
      </p:sp>
      <p:sp>
        <p:nvSpPr>
          <p:cNvPr id="3" name="Content Placeholder 2">
            <a:extLst>
              <a:ext uri="{FF2B5EF4-FFF2-40B4-BE49-F238E27FC236}">
                <a16:creationId xmlns:a16="http://schemas.microsoft.com/office/drawing/2014/main" id="{DFE588ED-6C1D-E537-785F-0F07EEA05C2B}"/>
              </a:ext>
            </a:extLst>
          </p:cNvPr>
          <p:cNvSpPr>
            <a:spLocks noGrp="1"/>
          </p:cNvSpPr>
          <p:nvPr>
            <p:ph idx="4294967295"/>
          </p:nvPr>
        </p:nvSpPr>
        <p:spPr>
          <a:xfrm>
            <a:off x="5033264" y="119059"/>
            <a:ext cx="7158736" cy="6146800"/>
          </a:xfrm>
        </p:spPr>
        <p:txBody>
          <a:bodyPr>
            <a:noAutofit/>
          </a:bodyPr>
          <a:lstStyle/>
          <a:p>
            <a:pPr>
              <a:lnSpc>
                <a:spcPct val="110000"/>
              </a:lnSpc>
            </a:pPr>
            <a:r>
              <a:rPr lang="en-US" sz="1800" dirty="0">
                <a:latin typeface="Arial" panose="020B0604020202020204" pitchFamily="34" charset="0"/>
                <a:cs typeface="Arial" panose="020B0604020202020204" pitchFamily="34" charset="0"/>
              </a:rPr>
              <a:t>Sufism, the mystical branch of Islam emphasizes “dhikr” (remembrance of God) and strives to live with constant awareness of the Divine presence in every action.</a:t>
            </a:r>
          </a:p>
          <a:p>
            <a:pPr>
              <a:lnSpc>
                <a:spcPct val="110000"/>
              </a:lnSpc>
            </a:pPr>
            <a:r>
              <a:rPr lang="en-US" sz="1800" dirty="0">
                <a:latin typeface="Arial" panose="020B0604020202020204" pitchFamily="34" charset="0"/>
                <a:cs typeface="Arial" panose="020B0604020202020204" pitchFamily="34" charset="0"/>
              </a:rPr>
              <a:t>Doing the dishes is not just scrubbing plates, but purifying the heart, remembering gratitude for the food that was on them.</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Cleaning the house is sweeping away dust as one sweeps away ego and distraction, making the space ready for presence. Cooking can be preparing food as an act of love and service, seasoning it with remembrance and intention, turning nourishment into prayer.</a:t>
            </a:r>
          </a:p>
          <a:p>
            <a:pPr>
              <a:lnSpc>
                <a:spcPct val="110000"/>
              </a:lnSpc>
            </a:pPr>
            <a:r>
              <a:rPr lang="en-US" sz="1800" dirty="0">
                <a:latin typeface="Arial" panose="020B0604020202020204" pitchFamily="34" charset="0"/>
                <a:cs typeface="Arial" panose="020B0604020202020204" pitchFamily="34" charset="0"/>
              </a:rPr>
              <a:t>In this way, even ordinary chores become spiritual practice.</a:t>
            </a:r>
          </a:p>
          <a:p>
            <a:pPr>
              <a:lnSpc>
                <a:spcPct val="110000"/>
              </a:lnSpc>
            </a:pPr>
            <a:r>
              <a:rPr lang="en-US" sz="1800" dirty="0">
                <a:latin typeface="Arial" panose="020B0604020202020204" pitchFamily="34" charset="0"/>
                <a:cs typeface="Arial" panose="020B0604020202020204" pitchFamily="34" charset="0"/>
              </a:rPr>
              <a:t>The acronym</a:t>
            </a:r>
            <a:r>
              <a:rPr lang="en-US" sz="1800" dirty="0">
                <a:solidFill>
                  <a:schemeClr val="bg1"/>
                </a:solidFill>
                <a:latin typeface="Arial" panose="020B0604020202020204" pitchFamily="34" charset="0"/>
                <a:cs typeface="Arial" panose="020B0604020202020204" pitchFamily="34" charset="0"/>
              </a:rPr>
              <a:t> FLAME </a:t>
            </a:r>
            <a:r>
              <a:rPr lang="en-US" sz="1800" dirty="0">
                <a:latin typeface="Arial" panose="020B0604020202020204" pitchFamily="34" charset="0"/>
                <a:cs typeface="Arial" panose="020B0604020202020204" pitchFamily="34" charset="0"/>
              </a:rPr>
              <a:t>can help us do everyday tasks more mindfully and spiritually:</a:t>
            </a:r>
          </a:p>
          <a:p>
            <a:pPr>
              <a:lnSpc>
                <a:spcPct val="110000"/>
              </a:lnSpc>
            </a:pPr>
            <a:r>
              <a:rPr lang="en-US" sz="1800" b="1" dirty="0">
                <a:solidFill>
                  <a:schemeClr val="bg1"/>
                </a:solidFill>
                <a:latin typeface="Arial" panose="020B0604020202020204" pitchFamily="34" charset="0"/>
                <a:cs typeface="Arial" panose="020B0604020202020204" pitchFamily="34" charset="0"/>
              </a:rPr>
              <a:t>F</a:t>
            </a:r>
            <a:r>
              <a:rPr lang="en-US" sz="1800" dirty="0">
                <a:latin typeface="Arial" panose="020B0604020202020204" pitchFamily="34" charset="0"/>
                <a:cs typeface="Arial" panose="020B0604020202020204" pitchFamily="34" charset="0"/>
              </a:rPr>
              <a:t>ocus and shift our attention to be mindful of the present moment.</a:t>
            </a:r>
          </a:p>
          <a:p>
            <a:pPr>
              <a:lnSpc>
                <a:spcPct val="110000"/>
              </a:lnSpc>
            </a:pPr>
            <a:r>
              <a:rPr lang="en-US" sz="1800" b="1" dirty="0">
                <a:solidFill>
                  <a:schemeClr val="bg1"/>
                </a:solidFill>
                <a:latin typeface="Arial" panose="020B0604020202020204" pitchFamily="34" charset="0"/>
                <a:cs typeface="Arial" panose="020B0604020202020204" pitchFamily="34" charset="0"/>
              </a:rPr>
              <a:t>L</a:t>
            </a:r>
            <a:r>
              <a:rPr lang="en-US" sz="1800" dirty="0">
                <a:latin typeface="Arial" panose="020B0604020202020204" pitchFamily="34" charset="0"/>
                <a:cs typeface="Arial" panose="020B0604020202020204" pitchFamily="34" charset="0"/>
              </a:rPr>
              <a:t>et go of distracting thoughts and judgements</a:t>
            </a:r>
          </a:p>
          <a:p>
            <a:pPr>
              <a:lnSpc>
                <a:spcPct val="110000"/>
              </a:lnSpc>
            </a:pPr>
            <a:r>
              <a:rPr lang="en-US" sz="1800" dirty="0">
                <a:latin typeface="Arial" panose="020B0604020202020204" pitchFamily="34" charset="0"/>
                <a:cs typeface="Arial" panose="020B0604020202020204" pitchFamily="34" charset="0"/>
              </a:rPr>
              <a:t>Use radical </a:t>
            </a:r>
            <a:r>
              <a:rPr lang="en-US" sz="1800" b="1" dirty="0">
                <a:solidFill>
                  <a:schemeClr val="bg1"/>
                </a:solidFill>
                <a:latin typeface="Arial" panose="020B0604020202020204" pitchFamily="34" charset="0"/>
                <a:cs typeface="Arial" panose="020B0604020202020204" pitchFamily="34" charset="0"/>
              </a:rPr>
              <a:t>A</a:t>
            </a:r>
            <a:r>
              <a:rPr lang="en-US" sz="1800" dirty="0">
                <a:latin typeface="Arial" panose="020B0604020202020204" pitchFamily="34" charset="0"/>
                <a:cs typeface="Arial" panose="020B0604020202020204" pitchFamily="34" charset="0"/>
              </a:rPr>
              <a:t>cceptance to remain nonjudgmental </a:t>
            </a:r>
          </a:p>
          <a:p>
            <a:pPr>
              <a:lnSpc>
                <a:spcPct val="110000"/>
              </a:lnSpc>
            </a:pPr>
            <a:r>
              <a:rPr lang="en-US" sz="1800" dirty="0">
                <a:latin typeface="Arial" panose="020B0604020202020204" pitchFamily="34" charset="0"/>
                <a:cs typeface="Arial" panose="020B0604020202020204" pitchFamily="34" charset="0"/>
              </a:rPr>
              <a:t>Use wise </a:t>
            </a:r>
            <a:r>
              <a:rPr lang="en-US" sz="1800" b="1" dirty="0">
                <a:solidFill>
                  <a:schemeClr val="bg1"/>
                </a:solidFill>
                <a:latin typeface="Arial" panose="020B0604020202020204" pitchFamily="34" charset="0"/>
                <a:cs typeface="Arial" panose="020B0604020202020204" pitchFamily="34" charset="0"/>
              </a:rPr>
              <a:t>M</a:t>
            </a:r>
            <a:r>
              <a:rPr lang="en-US" sz="1800" dirty="0">
                <a:latin typeface="Arial" panose="020B0604020202020204" pitchFamily="34" charset="0"/>
                <a:cs typeface="Arial" panose="020B0604020202020204" pitchFamily="34" charset="0"/>
              </a:rPr>
              <a:t>ind to make healthy decisions</a:t>
            </a:r>
          </a:p>
          <a:p>
            <a:pPr>
              <a:lnSpc>
                <a:spcPct val="110000"/>
              </a:lnSpc>
            </a:pPr>
            <a:r>
              <a:rPr lang="en-US" sz="1800" dirty="0">
                <a:latin typeface="Arial" panose="020B0604020202020204" pitchFamily="34" charset="0"/>
                <a:cs typeface="Arial" panose="020B0604020202020204" pitchFamily="34" charset="0"/>
              </a:rPr>
              <a:t>Do what’s </a:t>
            </a:r>
            <a:r>
              <a:rPr lang="en-US" sz="1800" b="1" dirty="0">
                <a:solidFill>
                  <a:schemeClr val="bg1"/>
                </a:solidFill>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ffective to accomplish our goals </a:t>
            </a:r>
          </a:p>
        </p:txBody>
      </p:sp>
      <p:pic>
        <p:nvPicPr>
          <p:cNvPr id="5" name="Picture 4" descr="Bonfire at beach at sunset">
            <a:extLst>
              <a:ext uri="{FF2B5EF4-FFF2-40B4-BE49-F238E27FC236}">
                <a16:creationId xmlns:a16="http://schemas.microsoft.com/office/drawing/2014/main" id="{C43615B8-E01A-D890-446C-4D0D7ED64563}"/>
              </a:ext>
            </a:extLst>
          </p:cNvPr>
          <p:cNvPicPr>
            <a:picLocks noChangeAspect="1"/>
          </p:cNvPicPr>
          <p:nvPr/>
        </p:nvPicPr>
        <p:blipFill>
          <a:blip r:embed="rId2"/>
          <a:stretch>
            <a:fillRect/>
          </a:stretch>
        </p:blipFill>
        <p:spPr>
          <a:xfrm>
            <a:off x="143722" y="1489160"/>
            <a:ext cx="4786496" cy="3595134"/>
          </a:xfrm>
          <a:prstGeom prst="rect">
            <a:avLst/>
          </a:prstGeom>
          <a:noFill/>
        </p:spPr>
      </p:pic>
    </p:spTree>
    <p:extLst>
      <p:ext uri="{BB962C8B-B14F-4D97-AF65-F5344CB8AC3E}">
        <p14:creationId xmlns:p14="http://schemas.microsoft.com/office/powerpoint/2010/main" val="853255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53E0CC-E8AA-D9B4-5ACD-5FD9EA820965}"/>
              </a:ext>
            </a:extLst>
          </p:cNvPr>
          <p:cNvSpPr txBox="1"/>
          <p:nvPr/>
        </p:nvSpPr>
        <p:spPr>
          <a:xfrm>
            <a:off x="0" y="240205"/>
            <a:ext cx="12192000" cy="5262979"/>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rPr>
              <a:t>W</a:t>
            </a:r>
            <a:r>
              <a:rPr lang="en-US" sz="2800" b="0" i="0" dirty="0">
                <a:effectLst/>
                <a:latin typeface="Arial" panose="020B0604020202020204" pitchFamily="34" charset="0"/>
              </a:rPr>
              <a:t>hen Indira Gandhi was Prime Minister of India, facing moments of intense political pressure, such as cabinet crises, military decisions, or party revolts, those around her sometimes noticed something odd: instead of pacing or talking it through, she would go into her kitchen and begin scrubbing pots and pans. </a:t>
            </a:r>
          </a:p>
          <a:p>
            <a:pPr marL="285750" indent="-285750">
              <a:buFont typeface="Arial" panose="020B0604020202020204" pitchFamily="34" charset="0"/>
              <a:buChar char="•"/>
            </a:pPr>
            <a:r>
              <a:rPr lang="en-US" sz="2800" b="0" i="0" dirty="0">
                <a:effectLst/>
                <a:latin typeface="Arial" panose="020B0604020202020204" pitchFamily="34" charset="0"/>
              </a:rPr>
              <a:t>When asked why, she is said to have replied in some version of: “When everything feels overwhelming, I return to something simple and real. My hands know what to do, and my mind becomes clear.” </a:t>
            </a:r>
          </a:p>
          <a:p>
            <a:pPr marL="285750" indent="-285750">
              <a:buFont typeface="Arial" panose="020B0604020202020204" pitchFamily="34" charset="0"/>
              <a:buChar char="•"/>
            </a:pPr>
            <a:r>
              <a:rPr lang="en-US" sz="2800" b="0" i="0" dirty="0">
                <a:effectLst/>
                <a:latin typeface="Arial" panose="020B0604020202020204" pitchFamily="34" charset="0"/>
              </a:rPr>
              <a:t>Before modern neuroscience had language for it, Gandhi </a:t>
            </a:r>
            <a:r>
              <a:rPr lang="en-US" sz="2800" dirty="0">
                <a:latin typeface="Arial" panose="020B0604020202020204" pitchFamily="34" charset="0"/>
              </a:rPr>
              <a:t>knew how to ground her nervous system returning it to calm/alert. </a:t>
            </a:r>
            <a:r>
              <a:rPr lang="en-US" sz="2800" b="0" i="0" dirty="0">
                <a:effectLst/>
                <a:latin typeface="Arial" panose="020B0604020202020204" pitchFamily="34" charset="0"/>
              </a:rPr>
              <a:t>: When her mind </a:t>
            </a:r>
            <a:r>
              <a:rPr lang="en-US" sz="2800" dirty="0">
                <a:latin typeface="Arial" panose="020B0604020202020204" pitchFamily="34" charset="0"/>
              </a:rPr>
              <a:t>veered towards fight/flight she used</a:t>
            </a:r>
            <a:r>
              <a:rPr lang="en-US" sz="2800" b="0" i="0" dirty="0">
                <a:effectLst/>
                <a:latin typeface="Arial" panose="020B0604020202020204" pitchFamily="34" charset="0"/>
              </a:rPr>
              <a:t> a rhythmic, purposeful, and sensory task to pendulate and her rational and wise mind come back online.</a:t>
            </a:r>
            <a:endParaRPr lang="en-CA" sz="2800" dirty="0"/>
          </a:p>
        </p:txBody>
      </p:sp>
    </p:spTree>
    <p:extLst>
      <p:ext uri="{BB962C8B-B14F-4D97-AF65-F5344CB8AC3E}">
        <p14:creationId xmlns:p14="http://schemas.microsoft.com/office/powerpoint/2010/main" val="3406479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t>2. How to do tasks mindfully</a:t>
            </a:r>
          </a:p>
          <a:p>
            <a:r>
              <a:rPr lang="en-US" sz="2800" dirty="0">
                <a:solidFill>
                  <a:schemeClr val="bg1"/>
                </a:solidFill>
              </a:rPr>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181931" y="707603"/>
            <a:ext cx="3152069"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2031628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2C8C-1A78-53E9-E8A2-C8685ED33243}"/>
              </a:ext>
            </a:extLst>
          </p:cNvPr>
          <p:cNvSpPr>
            <a:spLocks noGrp="1"/>
          </p:cNvSpPr>
          <p:nvPr>
            <p:ph type="title" idx="4294967295"/>
          </p:nvPr>
        </p:nvSpPr>
        <p:spPr>
          <a:xfrm>
            <a:off x="6173660" y="49695"/>
            <a:ext cx="5874821" cy="1508125"/>
          </a:xfrm>
        </p:spPr>
        <p:txBody>
          <a:bodyPr>
            <a:normAutofit/>
          </a:bodyPr>
          <a:lstStyle/>
          <a:p>
            <a:pPr algn="ctr"/>
            <a:r>
              <a:rPr lang="en-US" dirty="0">
                <a:solidFill>
                  <a:schemeClr val="bg1"/>
                </a:solidFill>
              </a:rPr>
              <a:t>Being MINDFUL OF OUR ACTIVITIES</a:t>
            </a:r>
          </a:p>
        </p:txBody>
      </p:sp>
      <p:sp>
        <p:nvSpPr>
          <p:cNvPr id="3" name="Content Placeholder 2">
            <a:extLst>
              <a:ext uri="{FF2B5EF4-FFF2-40B4-BE49-F238E27FC236}">
                <a16:creationId xmlns:a16="http://schemas.microsoft.com/office/drawing/2014/main" id="{967CFE44-6E9A-1133-A275-5535DCC236E4}"/>
              </a:ext>
            </a:extLst>
          </p:cNvPr>
          <p:cNvSpPr>
            <a:spLocks noGrp="1"/>
          </p:cNvSpPr>
          <p:nvPr>
            <p:ph idx="4294967295"/>
          </p:nvPr>
        </p:nvSpPr>
        <p:spPr>
          <a:xfrm>
            <a:off x="268372" y="594139"/>
            <a:ext cx="6262688" cy="4206875"/>
          </a:xfrm>
        </p:spPr>
        <p:txBody>
          <a:bodyPr>
            <a:noAutofit/>
          </a:bodyPr>
          <a:lstStyle/>
          <a:p>
            <a:r>
              <a:rPr lang="en-US" sz="2800" dirty="0"/>
              <a:t>Mindfulness means:</a:t>
            </a:r>
          </a:p>
          <a:p>
            <a:pPr marL="342900" indent="-342900">
              <a:buFont typeface="+mj-lt"/>
              <a:buAutoNum type="arabicPeriod"/>
            </a:pPr>
            <a:r>
              <a:rPr lang="en-US" sz="2800" dirty="0"/>
              <a:t>Focusing on one thing at a time in the present moment. This helps us regulate our emotions</a:t>
            </a:r>
          </a:p>
          <a:p>
            <a:pPr marL="342900" indent="-342900">
              <a:buFont typeface="+mj-lt"/>
              <a:buAutoNum type="arabicPeriod"/>
            </a:pPr>
            <a:r>
              <a:rPr lang="en-US" sz="2800" dirty="0"/>
              <a:t>Learning to identify and separate judgmental thoughts from our experiences</a:t>
            </a:r>
          </a:p>
          <a:p>
            <a:pPr marL="342900" indent="-342900">
              <a:buFont typeface="+mj-lt"/>
              <a:buAutoNum type="arabicPeriod"/>
            </a:pPr>
            <a:r>
              <a:rPr lang="en-US" sz="2800" dirty="0"/>
              <a:t>Develop wise or self-observing mind</a:t>
            </a:r>
          </a:p>
          <a:p>
            <a:r>
              <a:rPr lang="en-US" sz="2800" dirty="0"/>
              <a:t>To build a consistent mindfulness practice use the “Mindfulness Activities Record” template found on pages 138-39 of the skills workbook. It helps you track how long you spend doing mindfulness activities.  </a:t>
            </a:r>
          </a:p>
        </p:txBody>
      </p:sp>
      <p:pic>
        <p:nvPicPr>
          <p:cNvPr id="6" name="Picture 5" descr="Woman cutting flower stem">
            <a:extLst>
              <a:ext uri="{FF2B5EF4-FFF2-40B4-BE49-F238E27FC236}">
                <a16:creationId xmlns:a16="http://schemas.microsoft.com/office/drawing/2014/main" id="{BA7094C7-6822-1944-BF99-719DE1BAB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712" y="1557820"/>
            <a:ext cx="5098718" cy="3771861"/>
          </a:xfrm>
          <a:prstGeom prst="rect">
            <a:avLst/>
          </a:prstGeom>
        </p:spPr>
      </p:pic>
    </p:spTree>
    <p:extLst>
      <p:ext uri="{BB962C8B-B14F-4D97-AF65-F5344CB8AC3E}">
        <p14:creationId xmlns:p14="http://schemas.microsoft.com/office/powerpoint/2010/main" val="3063965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F361E-6D02-1095-10E7-309FF195B4ED}"/>
              </a:ext>
            </a:extLst>
          </p:cNvPr>
          <p:cNvSpPr txBox="1"/>
          <p:nvPr/>
        </p:nvSpPr>
        <p:spPr>
          <a:xfrm>
            <a:off x="-30822" y="0"/>
            <a:ext cx="12099533" cy="6740307"/>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Arial" panose="020B0604020202020204" pitchFamily="34" charset="0"/>
              </a:rPr>
              <a:t>A young student went to a great Zen archer and said, “I want to learn to hit the bullseye.”</a:t>
            </a:r>
          </a:p>
          <a:p>
            <a:pPr marL="342900" indent="-342900">
              <a:buFont typeface="Arial" panose="020B0604020202020204" pitchFamily="34" charset="0"/>
              <a:buChar char="•"/>
            </a:pPr>
            <a:r>
              <a:rPr lang="en-US" sz="2400" b="0" i="0" dirty="0">
                <a:effectLst/>
                <a:latin typeface="Arial" panose="020B0604020202020204" pitchFamily="34" charset="0"/>
              </a:rPr>
              <a:t>The master replied, “Then forget the bullseye.” </a:t>
            </a:r>
          </a:p>
          <a:p>
            <a:pPr marL="342900" indent="-342900">
              <a:buFont typeface="Arial" panose="020B0604020202020204" pitchFamily="34" charset="0"/>
              <a:buChar char="•"/>
            </a:pPr>
            <a:r>
              <a:rPr lang="en-US" sz="2400" b="0" i="0" dirty="0">
                <a:effectLst/>
                <a:latin typeface="Arial" panose="020B0604020202020204" pitchFamily="34" charset="0"/>
              </a:rPr>
              <a:t>This confused the student. “But isn’t that the whole point?” </a:t>
            </a:r>
          </a:p>
          <a:p>
            <a:pPr marL="342900" indent="-342900">
              <a:buFont typeface="Arial" panose="020B0604020202020204" pitchFamily="34" charset="0"/>
              <a:buChar char="•"/>
            </a:pPr>
            <a:r>
              <a:rPr lang="en-US" sz="2400" b="0" i="0" dirty="0">
                <a:effectLst/>
                <a:latin typeface="Arial" panose="020B0604020202020204" pitchFamily="34" charset="0"/>
              </a:rPr>
              <a:t>The master handed him a bow and said, “Stand.” He corrected his feet. Then his spine. Then his shoulders. Then his breathing. Then how he held the bow. Then how he drew the string. Then how he released. </a:t>
            </a:r>
          </a:p>
          <a:p>
            <a:pPr marL="342900" indent="-342900">
              <a:buFont typeface="Arial" panose="020B0604020202020204" pitchFamily="34" charset="0"/>
              <a:buChar char="•"/>
            </a:pPr>
            <a:r>
              <a:rPr lang="en-US" sz="2400" b="0" i="0" dirty="0">
                <a:effectLst/>
                <a:latin typeface="Arial" panose="020B0604020202020204" pitchFamily="34" charset="0"/>
              </a:rPr>
              <a:t>For weeks, the student did nothing but stand, draw, and release, sometimes without even shooting an arrow. Sometimes he shot at a blank wall. Frustrated, the student protested: “When will I learn to hit the target?” </a:t>
            </a:r>
          </a:p>
          <a:p>
            <a:pPr marL="342900" indent="-342900">
              <a:buFont typeface="Arial" panose="020B0604020202020204" pitchFamily="34" charset="0"/>
              <a:buChar char="•"/>
            </a:pPr>
            <a:r>
              <a:rPr lang="en-US" sz="2400" b="0" i="0" dirty="0">
                <a:effectLst/>
                <a:latin typeface="Arial" panose="020B0604020202020204" pitchFamily="34" charset="0"/>
              </a:rPr>
              <a:t>The master answered, “You are still trying to hit something. That is why you miss.” </a:t>
            </a:r>
          </a:p>
          <a:p>
            <a:pPr marL="342900" indent="-342900">
              <a:buFont typeface="Arial" panose="020B0604020202020204" pitchFamily="34" charset="0"/>
              <a:buChar char="•"/>
            </a:pPr>
            <a:r>
              <a:rPr lang="en-US" sz="2400" b="0" i="0" dirty="0">
                <a:effectLst/>
                <a:latin typeface="Arial" panose="020B0604020202020204" pitchFamily="34" charset="0"/>
              </a:rPr>
              <a:t>So, the student kept practicing the movements, not to succeed, not to win, not to impress, but simply to do them exactly. </a:t>
            </a:r>
          </a:p>
          <a:p>
            <a:pPr marL="342900" indent="-342900">
              <a:buFont typeface="Arial" panose="020B0604020202020204" pitchFamily="34" charset="0"/>
              <a:buChar char="•"/>
            </a:pPr>
            <a:r>
              <a:rPr lang="en-US" sz="2400" b="0" i="0" dirty="0">
                <a:effectLst/>
                <a:latin typeface="Arial" panose="020B0604020202020204" pitchFamily="34" charset="0"/>
              </a:rPr>
              <a:t>Over months, then years, the movements stopped feeling forced. The bow lifted itself. The string drew itself. The arrow released itself. </a:t>
            </a:r>
          </a:p>
          <a:p>
            <a:pPr marL="342900" indent="-342900">
              <a:buFont typeface="Arial" panose="020B0604020202020204" pitchFamily="34" charset="0"/>
              <a:buChar char="•"/>
            </a:pPr>
            <a:r>
              <a:rPr lang="en-US" sz="2400" b="0" i="0" dirty="0">
                <a:effectLst/>
                <a:latin typeface="Arial" panose="020B0604020202020204" pitchFamily="34" charset="0"/>
              </a:rPr>
              <a:t>One day, without aiming, without thinking, without wanting, the arrow flew and struck the exact center of the target. </a:t>
            </a:r>
          </a:p>
          <a:p>
            <a:pPr marL="342900" indent="-342900">
              <a:buFont typeface="Arial" panose="020B0604020202020204" pitchFamily="34" charset="0"/>
              <a:buChar char="•"/>
            </a:pPr>
            <a:r>
              <a:rPr lang="en-US" sz="2400" b="0" i="0" dirty="0">
                <a:effectLst/>
                <a:latin typeface="Arial" panose="020B0604020202020204" pitchFamily="34" charset="0"/>
              </a:rPr>
              <a:t>The master said quietly, “Now it has shot.”</a:t>
            </a:r>
            <a:endParaRPr lang="en-CA" sz="2400" dirty="0"/>
          </a:p>
        </p:txBody>
      </p:sp>
    </p:spTree>
    <p:extLst>
      <p:ext uri="{BB962C8B-B14F-4D97-AF65-F5344CB8AC3E}">
        <p14:creationId xmlns:p14="http://schemas.microsoft.com/office/powerpoint/2010/main" val="1886935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t>2. How to do tasks mindfully</a:t>
            </a:r>
          </a:p>
          <a:p>
            <a:r>
              <a:rPr lang="en-US" sz="2800" dirty="0"/>
              <a:t>3. How to be mindful of our activities</a:t>
            </a:r>
          </a:p>
          <a:p>
            <a:r>
              <a:rPr lang="en-US" sz="2800" dirty="0">
                <a:solidFill>
                  <a:schemeClr val="bg1"/>
                </a:solidFill>
              </a:rPr>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152331" y="707603"/>
            <a:ext cx="2717619"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2814613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F4D9-2760-878B-5AC3-47781CF4366B}"/>
              </a:ext>
            </a:extLst>
          </p:cNvPr>
          <p:cNvSpPr>
            <a:spLocks noGrp="1"/>
          </p:cNvSpPr>
          <p:nvPr>
            <p:ph type="title" idx="4294967295"/>
          </p:nvPr>
        </p:nvSpPr>
        <p:spPr>
          <a:xfrm>
            <a:off x="0" y="195086"/>
            <a:ext cx="5220430" cy="1922462"/>
          </a:xfrm>
        </p:spPr>
        <p:txBody>
          <a:bodyPr anchor="t">
            <a:normAutofit/>
          </a:bodyPr>
          <a:lstStyle/>
          <a:p>
            <a:pPr algn="ctr"/>
            <a:r>
              <a:rPr lang="en-US" sz="3200" dirty="0">
                <a:solidFill>
                  <a:schemeClr val="bg1"/>
                </a:solidFill>
              </a:rPr>
              <a:t>common HINDERANCES to mindfulness</a:t>
            </a:r>
          </a:p>
        </p:txBody>
      </p:sp>
      <p:sp>
        <p:nvSpPr>
          <p:cNvPr id="3" name="Content Placeholder 2">
            <a:extLst>
              <a:ext uri="{FF2B5EF4-FFF2-40B4-BE49-F238E27FC236}">
                <a16:creationId xmlns:a16="http://schemas.microsoft.com/office/drawing/2014/main" id="{24CBAB16-C2F6-C702-B016-C63BACE6757B}"/>
              </a:ext>
            </a:extLst>
          </p:cNvPr>
          <p:cNvSpPr>
            <a:spLocks noGrp="1"/>
          </p:cNvSpPr>
          <p:nvPr>
            <p:ph idx="4294967295"/>
          </p:nvPr>
        </p:nvSpPr>
        <p:spPr>
          <a:xfrm>
            <a:off x="5272086" y="84841"/>
            <a:ext cx="6900673" cy="5091876"/>
          </a:xfrm>
        </p:spPr>
        <p:txBody>
          <a:bodyPr>
            <a:noAutofit/>
          </a:bodyPr>
          <a:lstStyle/>
          <a:p>
            <a:pPr marL="0" indent="0">
              <a:lnSpc>
                <a:spcPct val="110000"/>
              </a:lnSpc>
              <a:buNone/>
            </a:pPr>
            <a:r>
              <a:rPr lang="en-US" b="1" dirty="0"/>
              <a:t>Buddhism describes 5 hindrances (panca nivaranani) to mindfulness. </a:t>
            </a:r>
          </a:p>
          <a:p>
            <a:pPr marL="457200" indent="-457200">
              <a:lnSpc>
                <a:spcPct val="110000"/>
              </a:lnSpc>
              <a:buAutoNum type="arabicPeriod"/>
            </a:pPr>
            <a:r>
              <a:rPr lang="en-US" b="1" dirty="0">
                <a:solidFill>
                  <a:schemeClr val="bg1"/>
                </a:solidFill>
              </a:rPr>
              <a:t>Desire-</a:t>
            </a:r>
            <a:r>
              <a:rPr lang="en-US" b="1" dirty="0"/>
              <a:t> </a:t>
            </a:r>
            <a:r>
              <a:rPr lang="en-US" dirty="0"/>
              <a:t>refers to the wish for things to be different than they are right now</a:t>
            </a:r>
          </a:p>
          <a:p>
            <a:pPr marL="457200" indent="-457200">
              <a:lnSpc>
                <a:spcPct val="110000"/>
              </a:lnSpc>
              <a:buAutoNum type="arabicPeriod"/>
            </a:pPr>
            <a:r>
              <a:rPr lang="en-US" b="1" dirty="0">
                <a:solidFill>
                  <a:schemeClr val="bg1"/>
                </a:solidFill>
              </a:rPr>
              <a:t>Aversion</a:t>
            </a:r>
            <a:r>
              <a:rPr lang="en-US" b="1" dirty="0"/>
              <a:t>-</a:t>
            </a:r>
            <a:r>
              <a:rPr lang="en-US" dirty="0"/>
              <a:t> is being angry with or having ill will towards what is. Judgment is an example of aversion</a:t>
            </a:r>
          </a:p>
          <a:p>
            <a:pPr marL="342900" indent="-342900">
              <a:lnSpc>
                <a:spcPct val="110000"/>
              </a:lnSpc>
              <a:buFont typeface="+mj-lt"/>
              <a:buAutoNum type="arabicPeriod"/>
            </a:pPr>
            <a:r>
              <a:rPr lang="en-US" b="1" dirty="0">
                <a:solidFill>
                  <a:schemeClr val="bg1"/>
                </a:solidFill>
              </a:rPr>
              <a:t>Sleepiness-</a:t>
            </a:r>
            <a:r>
              <a:rPr lang="en-US" b="1" dirty="0"/>
              <a:t> </a:t>
            </a:r>
            <a:r>
              <a:rPr lang="en-US" dirty="0"/>
              <a:t> feeling sleepy, heavy, or dull. Sleepiness can be the result of fatigue or an act of unconscious resistance to facing scary or painful emotions that might arise during a mindfulness practice</a:t>
            </a:r>
          </a:p>
          <a:p>
            <a:pPr marL="342900" indent="-342900">
              <a:lnSpc>
                <a:spcPct val="110000"/>
              </a:lnSpc>
              <a:buFont typeface="+mj-lt"/>
              <a:buAutoNum type="arabicPeriod"/>
            </a:pPr>
            <a:r>
              <a:rPr lang="en-US" b="1" dirty="0">
                <a:solidFill>
                  <a:schemeClr val="bg1"/>
                </a:solidFill>
              </a:rPr>
              <a:t>Restlessness</a:t>
            </a:r>
            <a:r>
              <a:rPr lang="en-US" b="1" dirty="0"/>
              <a:t>- </a:t>
            </a:r>
            <a:r>
              <a:rPr lang="en-US" dirty="0"/>
              <a:t>Experiencing restless thoughts, feelings, or sensations that take us away from the practice.</a:t>
            </a:r>
          </a:p>
          <a:p>
            <a:pPr marL="342900" indent="-342900">
              <a:lnSpc>
                <a:spcPct val="110000"/>
              </a:lnSpc>
              <a:buFont typeface="+mj-lt"/>
              <a:buAutoNum type="arabicPeriod"/>
            </a:pPr>
            <a:r>
              <a:rPr lang="en-US" b="1" dirty="0">
                <a:solidFill>
                  <a:schemeClr val="bg1"/>
                </a:solidFill>
              </a:rPr>
              <a:t>Doubt-</a:t>
            </a:r>
            <a:r>
              <a:rPr lang="en-US" dirty="0"/>
              <a:t> Having thoughts such as “I can’t handle this. I don’t know what to do. What good is this? Or this is not for me.”</a:t>
            </a:r>
            <a:endParaRPr lang="en-US" b="1" dirty="0"/>
          </a:p>
        </p:txBody>
      </p:sp>
      <p:pic>
        <p:nvPicPr>
          <p:cNvPr id="5" name="Picture 4" descr="Drawn maze with white chalk on blackboard">
            <a:extLst>
              <a:ext uri="{FF2B5EF4-FFF2-40B4-BE49-F238E27FC236}">
                <a16:creationId xmlns:a16="http://schemas.microsoft.com/office/drawing/2014/main" id="{E02F6328-2F8A-9EC7-0B0B-2277A5C6EE46}"/>
              </a:ext>
            </a:extLst>
          </p:cNvPr>
          <p:cNvPicPr>
            <a:picLocks noChangeAspect="1"/>
          </p:cNvPicPr>
          <p:nvPr/>
        </p:nvPicPr>
        <p:blipFill>
          <a:blip r:embed="rId2"/>
          <a:stretch>
            <a:fillRect/>
          </a:stretch>
        </p:blipFill>
        <p:spPr>
          <a:xfrm>
            <a:off x="335972" y="1631234"/>
            <a:ext cx="4658722" cy="4570630"/>
          </a:xfrm>
          <a:prstGeom prst="rect">
            <a:avLst/>
          </a:prstGeom>
          <a:noFill/>
        </p:spPr>
      </p:pic>
    </p:spTree>
    <p:extLst>
      <p:ext uri="{BB962C8B-B14F-4D97-AF65-F5344CB8AC3E}">
        <p14:creationId xmlns:p14="http://schemas.microsoft.com/office/powerpoint/2010/main" val="61373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7F0A68-42BE-25B2-6F7C-05D4DE60B276}"/>
              </a:ext>
            </a:extLst>
          </p:cNvPr>
          <p:cNvSpPr txBox="1"/>
          <p:nvPr/>
        </p:nvSpPr>
        <p:spPr>
          <a:xfrm>
            <a:off x="0" y="0"/>
            <a:ext cx="12192000" cy="7109639"/>
          </a:xfrm>
          <a:prstGeom prst="rect">
            <a:avLst/>
          </a:prstGeom>
          <a:noFill/>
        </p:spPr>
        <p:txBody>
          <a:bodyPr wrap="square">
            <a:spAutoFit/>
          </a:bodyPr>
          <a:lstStyle/>
          <a:p>
            <a:pPr>
              <a:buNone/>
            </a:pPr>
            <a:r>
              <a:rPr lang="en-US" sz="2400" b="0" i="0" dirty="0">
                <a:solidFill>
                  <a:srgbClr val="222222"/>
                </a:solidFill>
                <a:effectLst/>
                <a:latin typeface="Arial" panose="020B0604020202020204" pitchFamily="34" charset="0"/>
              </a:rPr>
              <a:t>                              FIVE-MINUTE LOVING-KINDNESS MEDITATION</a:t>
            </a:r>
            <a:br>
              <a:rPr lang="en-US" dirty="0"/>
            </a:br>
            <a:br>
              <a:rPr lang="en-US" dirty="0"/>
            </a:br>
            <a:r>
              <a:rPr lang="en-US" b="0" i="0" dirty="0">
                <a:solidFill>
                  <a:srgbClr val="222222"/>
                </a:solidFill>
                <a:effectLst/>
                <a:latin typeface="Arial" panose="020B0604020202020204" pitchFamily="34" charset="0"/>
              </a:rPr>
              <a:t>Invite participants to sit comfortably, feet on the floor, hands resting gently.</a:t>
            </a:r>
            <a:br>
              <a:rPr lang="en-US" dirty="0"/>
            </a:br>
            <a:br>
              <a:rPr lang="en-US" dirty="0"/>
            </a:br>
            <a:r>
              <a:rPr lang="en-US" b="0" i="0" dirty="0">
                <a:effectLst/>
                <a:latin typeface="Arial" panose="020B0604020202020204" pitchFamily="34" charset="0"/>
              </a:rPr>
              <a:t>Let’s begin by arriving.</a:t>
            </a:r>
            <a:br>
              <a:rPr lang="en-US" dirty="0"/>
            </a:br>
            <a:br>
              <a:rPr lang="en-US" dirty="0"/>
            </a:br>
            <a:r>
              <a:rPr lang="en-US" b="0" i="0" dirty="0">
                <a:effectLst/>
                <a:latin typeface="Arial" panose="020B0604020202020204" pitchFamily="34" charset="0"/>
              </a:rPr>
              <a:t>If it feels comfortable, allow your eyes to close,</a:t>
            </a:r>
            <a:br>
              <a:rPr lang="en-US" dirty="0"/>
            </a:br>
            <a:r>
              <a:rPr lang="en-US" b="0" i="0" dirty="0">
                <a:effectLst/>
                <a:latin typeface="Arial" panose="020B0604020202020204" pitchFamily="34" charset="0"/>
              </a:rPr>
              <a:t>or soften your gaze.</a:t>
            </a:r>
            <a:br>
              <a:rPr lang="en-US" dirty="0"/>
            </a:br>
            <a:br>
              <a:rPr lang="en-US" dirty="0"/>
            </a:br>
            <a:r>
              <a:rPr lang="en-US" b="0" i="0" dirty="0">
                <a:effectLst/>
                <a:latin typeface="Arial" panose="020B0604020202020204" pitchFamily="34" charset="0"/>
              </a:rPr>
              <a:t>Take a slow breath in through the nose…</a:t>
            </a:r>
            <a:br>
              <a:rPr lang="en-US" dirty="0"/>
            </a:br>
            <a:r>
              <a:rPr lang="en-US" b="0" i="0" dirty="0">
                <a:effectLst/>
                <a:latin typeface="Arial" panose="020B0604020202020204" pitchFamily="34" charset="0"/>
              </a:rPr>
              <a:t>and a gentle breath out through the mouth.</a:t>
            </a:r>
            <a:br>
              <a:rPr lang="en-US" dirty="0"/>
            </a:br>
            <a:br>
              <a:rPr lang="en-US" dirty="0"/>
            </a:br>
            <a:r>
              <a:rPr lang="en-US" b="0" i="0" dirty="0">
                <a:effectLst/>
                <a:latin typeface="Arial" panose="020B0604020202020204" pitchFamily="34" charset="0"/>
              </a:rPr>
              <a:t>Again…</a:t>
            </a:r>
            <a:br>
              <a:rPr lang="en-US" dirty="0"/>
            </a:br>
            <a:r>
              <a:rPr lang="en-US" b="0" i="0" dirty="0">
                <a:effectLst/>
                <a:latin typeface="Arial" panose="020B0604020202020204" pitchFamily="34" charset="0"/>
              </a:rPr>
              <a:t>in…</a:t>
            </a:r>
            <a:br>
              <a:rPr lang="en-US" dirty="0"/>
            </a:br>
            <a:r>
              <a:rPr lang="en-US" b="0" i="0" dirty="0">
                <a:effectLst/>
                <a:latin typeface="Arial" panose="020B0604020202020204" pitchFamily="34" charset="0"/>
              </a:rPr>
              <a:t>and out.</a:t>
            </a:r>
            <a:br>
              <a:rPr lang="en-US" dirty="0"/>
            </a:br>
            <a:br>
              <a:rPr lang="en-US" dirty="0"/>
            </a:br>
            <a:r>
              <a:rPr lang="en-US" b="0" i="0" dirty="0">
                <a:effectLst/>
                <a:latin typeface="Arial" panose="020B0604020202020204" pitchFamily="34" charset="0"/>
              </a:rPr>
              <a:t>Allow the body to settle.</a:t>
            </a:r>
            <a:br>
              <a:rPr lang="en-US" dirty="0"/>
            </a:br>
            <a:br>
              <a:rPr lang="en-US" dirty="0"/>
            </a:br>
            <a:r>
              <a:rPr lang="en-US" b="0" i="0" dirty="0">
                <a:effectLst/>
                <a:latin typeface="Arial" panose="020B0604020202020204" pitchFamily="34" charset="0"/>
              </a:rPr>
              <a:t>Now, bring your attention to your heart area—</a:t>
            </a:r>
            <a:br>
              <a:rPr lang="en-US" dirty="0"/>
            </a:br>
            <a:r>
              <a:rPr lang="en-US" b="0" i="0" dirty="0">
                <a:effectLst/>
                <a:latin typeface="Arial" panose="020B0604020202020204" pitchFamily="34" charset="0"/>
              </a:rPr>
              <a:t>not to change anything, just to notice.</a:t>
            </a:r>
            <a:br>
              <a:rPr lang="en-US" dirty="0"/>
            </a:br>
            <a:br>
              <a:rPr lang="en-US" dirty="0"/>
            </a:br>
            <a:r>
              <a:rPr lang="en-US" b="0" i="0" dirty="0">
                <a:effectLst/>
                <a:latin typeface="Arial" panose="020B0604020202020204" pitchFamily="34" charset="0"/>
              </a:rPr>
              <a:t>Loving-kindness is not something we force.</a:t>
            </a:r>
            <a:br>
              <a:rPr lang="en-US" dirty="0"/>
            </a:br>
            <a:r>
              <a:rPr lang="en-US" b="0" i="0" dirty="0">
                <a:effectLst/>
                <a:latin typeface="Arial" panose="020B0604020202020204" pitchFamily="34" charset="0"/>
              </a:rPr>
              <a:t>It’s something we allow to emerge, gently, at its own pace.</a:t>
            </a:r>
            <a:br>
              <a:rPr lang="en-US" dirty="0"/>
            </a:br>
            <a:br>
              <a:rPr lang="en-US" dirty="0"/>
            </a:br>
            <a:endParaRPr lang="en-CA" dirty="0"/>
          </a:p>
        </p:txBody>
      </p:sp>
    </p:spTree>
    <p:extLst>
      <p:ext uri="{BB962C8B-B14F-4D97-AF65-F5344CB8AC3E}">
        <p14:creationId xmlns:p14="http://schemas.microsoft.com/office/powerpoint/2010/main" val="1194328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224A-39D9-958C-296C-8DE910F1C078}"/>
              </a:ext>
            </a:extLst>
          </p:cNvPr>
          <p:cNvSpPr txBox="1"/>
          <p:nvPr/>
        </p:nvSpPr>
        <p:spPr>
          <a:xfrm>
            <a:off x="109591" y="236978"/>
            <a:ext cx="12082409" cy="2123658"/>
          </a:xfrm>
          <a:prstGeom prst="rect">
            <a:avLst/>
          </a:prstGeom>
          <a:noFill/>
        </p:spPr>
        <p:txBody>
          <a:bodyPr wrap="square">
            <a:spAutoFit/>
          </a:bodyPr>
          <a:lstStyle/>
          <a:p>
            <a:r>
              <a:rPr lang="en-US" sz="4400" b="0" i="0" dirty="0">
                <a:effectLst/>
                <a:latin typeface="Arial" panose="020B0604020202020204" pitchFamily="34" charset="0"/>
              </a:rPr>
              <a:t>The hindrances arise whenever the mind forgets that experience can be allowed, and instead tries to grab, fight, escape, or control it.</a:t>
            </a:r>
            <a:endParaRPr lang="en-CA" sz="4400" dirty="0"/>
          </a:p>
        </p:txBody>
      </p:sp>
    </p:spTree>
    <p:extLst>
      <p:ext uri="{BB962C8B-B14F-4D97-AF65-F5344CB8AC3E}">
        <p14:creationId xmlns:p14="http://schemas.microsoft.com/office/powerpoint/2010/main" val="2811118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097F-A5C9-679D-93CF-5EF88D5093B7}"/>
              </a:ext>
            </a:extLst>
          </p:cNvPr>
          <p:cNvSpPr>
            <a:spLocks noGrp="1"/>
          </p:cNvSpPr>
          <p:nvPr>
            <p:ph type="title" idx="4294967295"/>
          </p:nvPr>
        </p:nvSpPr>
        <p:spPr>
          <a:xfrm>
            <a:off x="314" y="0"/>
            <a:ext cx="4612906" cy="1612900"/>
          </a:xfrm>
        </p:spPr>
        <p:txBody>
          <a:bodyPr>
            <a:normAutofit/>
          </a:bodyPr>
          <a:lstStyle/>
          <a:p>
            <a:pPr algn="ctr"/>
            <a:r>
              <a:rPr lang="en-US" sz="3200" dirty="0">
                <a:solidFill>
                  <a:schemeClr val="bg1"/>
                </a:solidFill>
              </a:rPr>
              <a:t> Working WITH HINDRANCES</a:t>
            </a:r>
          </a:p>
        </p:txBody>
      </p:sp>
      <p:sp>
        <p:nvSpPr>
          <p:cNvPr id="3" name="Content Placeholder 2">
            <a:extLst>
              <a:ext uri="{FF2B5EF4-FFF2-40B4-BE49-F238E27FC236}">
                <a16:creationId xmlns:a16="http://schemas.microsoft.com/office/drawing/2014/main" id="{6D358F6B-ED5E-D7C3-67EB-90F3E37EE15B}"/>
              </a:ext>
            </a:extLst>
          </p:cNvPr>
          <p:cNvSpPr>
            <a:spLocks noGrp="1"/>
          </p:cNvSpPr>
          <p:nvPr>
            <p:ph idx="4294967295"/>
          </p:nvPr>
        </p:nvSpPr>
        <p:spPr>
          <a:xfrm>
            <a:off x="4732570" y="0"/>
            <a:ext cx="7459429" cy="6484925"/>
          </a:xfrm>
        </p:spPr>
        <p:txBody>
          <a:bodyPr>
            <a:noAutofit/>
          </a:bodyPr>
          <a:lstStyle/>
          <a:p>
            <a:pPr>
              <a:lnSpc>
                <a:spcPct val="90000"/>
              </a:lnSpc>
            </a:pPr>
            <a:r>
              <a:rPr lang="en-US" sz="2400" dirty="0"/>
              <a:t>To work with hindrances first and foremost, we need to notice and nonjudgmentally acknowledge them. </a:t>
            </a:r>
          </a:p>
          <a:p>
            <a:pPr>
              <a:lnSpc>
                <a:spcPct val="90000"/>
              </a:lnSpc>
            </a:pPr>
            <a:r>
              <a:rPr lang="en-US" sz="2400" dirty="0"/>
              <a:t>They can become a focus of our practice, and we can learn from them</a:t>
            </a:r>
          </a:p>
          <a:p>
            <a:pPr>
              <a:lnSpc>
                <a:spcPct val="90000"/>
              </a:lnSpc>
            </a:pPr>
            <a:r>
              <a:rPr lang="en-US" sz="2400" b="1" dirty="0">
                <a:solidFill>
                  <a:schemeClr val="bg1"/>
                </a:solidFill>
              </a:rPr>
              <a:t>Desire</a:t>
            </a:r>
            <a:r>
              <a:rPr lang="en-US" sz="2400" dirty="0"/>
              <a:t>: Recall that no matter how many times you get what you desire, you always want more</a:t>
            </a:r>
          </a:p>
          <a:p>
            <a:pPr>
              <a:lnSpc>
                <a:spcPct val="90000"/>
              </a:lnSpc>
            </a:pPr>
            <a:r>
              <a:rPr lang="en-US" sz="2400" b="1" dirty="0">
                <a:solidFill>
                  <a:schemeClr val="bg1"/>
                </a:solidFill>
              </a:rPr>
              <a:t>Aversion</a:t>
            </a:r>
            <a:r>
              <a:rPr lang="en-US" sz="2400" b="1" dirty="0"/>
              <a:t>: </a:t>
            </a:r>
            <a:r>
              <a:rPr lang="en-US" sz="2400" dirty="0"/>
              <a:t>Recognize that anger and ill will are great teachers. Balance these feelings with compassion and kindness</a:t>
            </a:r>
            <a:endParaRPr lang="en-US" sz="2400" b="1" dirty="0"/>
          </a:p>
          <a:p>
            <a:pPr>
              <a:lnSpc>
                <a:spcPct val="90000"/>
              </a:lnSpc>
            </a:pPr>
            <a:r>
              <a:rPr lang="en-US" sz="2400" b="1" dirty="0">
                <a:solidFill>
                  <a:schemeClr val="bg1"/>
                </a:solidFill>
              </a:rPr>
              <a:t>Sleepiness: </a:t>
            </a:r>
            <a:r>
              <a:rPr lang="en-US" sz="2400" dirty="0"/>
              <a:t>recognize that it is a powerful feeling that demands your full attention. Use an active mindfulness practice such as mindful walking.</a:t>
            </a:r>
            <a:endParaRPr lang="en-US" sz="2400" b="1" dirty="0"/>
          </a:p>
          <a:p>
            <a:pPr>
              <a:lnSpc>
                <a:spcPct val="90000"/>
              </a:lnSpc>
            </a:pPr>
            <a:r>
              <a:rPr lang="en-US" sz="2400" b="1" dirty="0">
                <a:solidFill>
                  <a:schemeClr val="bg1"/>
                </a:solidFill>
              </a:rPr>
              <a:t>Restlessness: </a:t>
            </a:r>
            <a:r>
              <a:rPr lang="en-US" sz="2400" dirty="0"/>
              <a:t>Use a narrow focus such as counting breaths for your mindfulness practice</a:t>
            </a:r>
            <a:endParaRPr lang="en-US" sz="2400" b="1" dirty="0"/>
          </a:p>
          <a:p>
            <a:pPr>
              <a:lnSpc>
                <a:spcPct val="90000"/>
              </a:lnSpc>
            </a:pPr>
            <a:r>
              <a:rPr lang="en-US" sz="2400" b="1" dirty="0">
                <a:solidFill>
                  <a:schemeClr val="bg1"/>
                </a:solidFill>
              </a:rPr>
              <a:t>Doubt: </a:t>
            </a:r>
            <a:r>
              <a:rPr lang="en-US" sz="2400" dirty="0"/>
              <a:t>If your mind is racing, concentrate your attention on the present moment. Engage with mindfulness teachers or inspirational readings</a:t>
            </a:r>
            <a:endParaRPr lang="en-US" sz="2400" b="1" dirty="0"/>
          </a:p>
        </p:txBody>
      </p:sp>
      <p:pic>
        <p:nvPicPr>
          <p:cNvPr id="5" name="Picture 4" descr="Lock with a love heart">
            <a:extLst>
              <a:ext uri="{FF2B5EF4-FFF2-40B4-BE49-F238E27FC236}">
                <a16:creationId xmlns:a16="http://schemas.microsoft.com/office/drawing/2014/main" id="{353240F6-9F51-968A-B163-64B89B4E6FB3}"/>
              </a:ext>
            </a:extLst>
          </p:cNvPr>
          <p:cNvPicPr>
            <a:picLocks noChangeAspect="1"/>
          </p:cNvPicPr>
          <p:nvPr/>
        </p:nvPicPr>
        <p:blipFill rotWithShape="1">
          <a:blip r:embed="rId2"/>
          <a:srcRect l="31262" r="30713"/>
          <a:stretch/>
        </p:blipFill>
        <p:spPr>
          <a:xfrm>
            <a:off x="226771" y="1495857"/>
            <a:ext cx="4343400" cy="4811929"/>
          </a:xfrm>
          <a:prstGeom prst="rect">
            <a:avLst/>
          </a:prstGeom>
        </p:spPr>
      </p:pic>
    </p:spTree>
    <p:extLst>
      <p:ext uri="{BB962C8B-B14F-4D97-AF65-F5344CB8AC3E}">
        <p14:creationId xmlns:p14="http://schemas.microsoft.com/office/powerpoint/2010/main" val="42856155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solidFill>
                  <a:schemeClr val="bg1"/>
                </a:solidFill>
              </a:rPr>
              <a:t>6. Mindfulness and meditation</a:t>
            </a:r>
          </a:p>
          <a:p>
            <a:r>
              <a:rPr lang="en-US" sz="2800" dirty="0"/>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121509" y="707603"/>
            <a:ext cx="2645700"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2757178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0A8F-7B4A-BDCA-E7B5-BEB22AC8FE31}"/>
              </a:ext>
            </a:extLst>
          </p:cNvPr>
          <p:cNvSpPr>
            <a:spLocks noGrp="1"/>
          </p:cNvSpPr>
          <p:nvPr>
            <p:ph type="title" idx="4294967295"/>
          </p:nvPr>
        </p:nvSpPr>
        <p:spPr>
          <a:xfrm>
            <a:off x="0" y="421012"/>
            <a:ext cx="5102225" cy="1922463"/>
          </a:xfrm>
        </p:spPr>
        <p:txBody>
          <a:bodyPr anchor="t">
            <a:normAutofit/>
          </a:bodyPr>
          <a:lstStyle/>
          <a:p>
            <a:pPr algn="ctr"/>
            <a:r>
              <a:rPr lang="en-US" sz="3600" dirty="0">
                <a:solidFill>
                  <a:schemeClr val="bg1"/>
                </a:solidFill>
              </a:rPr>
              <a:t>MINDFULNESS AND MEDITATION </a:t>
            </a:r>
          </a:p>
        </p:txBody>
      </p:sp>
      <p:sp>
        <p:nvSpPr>
          <p:cNvPr id="3" name="Content Placeholder 2">
            <a:extLst>
              <a:ext uri="{FF2B5EF4-FFF2-40B4-BE49-F238E27FC236}">
                <a16:creationId xmlns:a16="http://schemas.microsoft.com/office/drawing/2014/main" id="{39871705-A3E5-76A5-5E7E-9F40C128D62D}"/>
              </a:ext>
            </a:extLst>
          </p:cNvPr>
          <p:cNvSpPr>
            <a:spLocks noGrp="1"/>
          </p:cNvSpPr>
          <p:nvPr>
            <p:ph idx="4294967295"/>
          </p:nvPr>
        </p:nvSpPr>
        <p:spPr>
          <a:xfrm>
            <a:off x="5497088" y="124256"/>
            <a:ext cx="6423363" cy="4570413"/>
          </a:xfrm>
        </p:spPr>
        <p:txBody>
          <a:bodyPr>
            <a:noAutofit/>
          </a:bodyPr>
          <a:lstStyle/>
          <a:p>
            <a:pPr>
              <a:lnSpc>
                <a:spcPct val="110000"/>
              </a:lnSpc>
            </a:pPr>
            <a:r>
              <a:rPr lang="en-US" sz="2800" dirty="0"/>
              <a:t> DBT’s mindfulness component was inspired by Buddhist meditation traditions which Linehan practiced.(she became a Buddhist nun.)</a:t>
            </a:r>
          </a:p>
          <a:p>
            <a:pPr>
              <a:lnSpc>
                <a:spcPct val="110000"/>
              </a:lnSpc>
            </a:pPr>
            <a:r>
              <a:rPr lang="en-US" sz="2800" dirty="0"/>
              <a:t>P. 142 of the workbook entitled “Exploring Mindfulness Further” invites us to try different meditation practices</a:t>
            </a:r>
          </a:p>
          <a:p>
            <a:pPr>
              <a:lnSpc>
                <a:spcPct val="110000"/>
              </a:lnSpc>
            </a:pPr>
            <a:r>
              <a:rPr lang="en-US" sz="2800" dirty="0"/>
              <a:t>The objective is to help us gain a deeper appreciation of mindfulness and how it supports and promotes mental health</a:t>
            </a:r>
          </a:p>
          <a:p>
            <a:pPr>
              <a:lnSpc>
                <a:spcPct val="110000"/>
              </a:lnSpc>
            </a:pPr>
            <a:r>
              <a:rPr lang="en-US" sz="2800" dirty="0"/>
              <a:t>Although these practices are grounded in spiritual traditions, they do not require adherence to specific religious beliefs</a:t>
            </a:r>
          </a:p>
        </p:txBody>
      </p:sp>
      <p:pic>
        <p:nvPicPr>
          <p:cNvPr id="5" name="Picture 4" descr="Stacked stones in raked sand">
            <a:extLst>
              <a:ext uri="{FF2B5EF4-FFF2-40B4-BE49-F238E27FC236}">
                <a16:creationId xmlns:a16="http://schemas.microsoft.com/office/drawing/2014/main" id="{ABB18612-2D5D-01E3-286C-06CF7479F848}"/>
              </a:ext>
            </a:extLst>
          </p:cNvPr>
          <p:cNvPicPr>
            <a:picLocks noChangeAspect="1"/>
          </p:cNvPicPr>
          <p:nvPr/>
        </p:nvPicPr>
        <p:blipFill>
          <a:blip r:embed="rId2"/>
          <a:stretch>
            <a:fillRect/>
          </a:stretch>
        </p:blipFill>
        <p:spPr>
          <a:xfrm>
            <a:off x="271549" y="1902558"/>
            <a:ext cx="4830675" cy="4570413"/>
          </a:xfrm>
          <a:prstGeom prst="rect">
            <a:avLst/>
          </a:prstGeom>
          <a:noFill/>
        </p:spPr>
      </p:pic>
    </p:spTree>
    <p:extLst>
      <p:ext uri="{BB962C8B-B14F-4D97-AF65-F5344CB8AC3E}">
        <p14:creationId xmlns:p14="http://schemas.microsoft.com/office/powerpoint/2010/main" val="4142485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solidFill>
                  <a:schemeClr val="bg1"/>
                </a:solidFill>
              </a:rPr>
              <a:t>7. Using kindness and compassion</a:t>
            </a:r>
          </a:p>
          <a:p>
            <a:r>
              <a:rPr lang="en-US" sz="2800" dirty="0"/>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090686" y="707603"/>
            <a:ext cx="2275830"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2649839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0200-076B-B21F-E516-90E466769625}"/>
              </a:ext>
            </a:extLst>
          </p:cNvPr>
          <p:cNvSpPr>
            <a:spLocks noGrp="1"/>
          </p:cNvSpPr>
          <p:nvPr>
            <p:ph type="ctrTitle" idx="4294967295"/>
          </p:nvPr>
        </p:nvSpPr>
        <p:spPr>
          <a:xfrm>
            <a:off x="567068" y="84288"/>
            <a:ext cx="4342417" cy="1508125"/>
          </a:xfrm>
        </p:spPr>
        <p:txBody>
          <a:bodyPr vert="horz" lIns="91440" tIns="45720" rIns="91440" bIns="45720" rtlCol="0" anchor="ctr">
            <a:normAutofit/>
          </a:bodyPr>
          <a:lstStyle/>
          <a:p>
            <a:pPr algn="ctr">
              <a:lnSpc>
                <a:spcPct val="85000"/>
              </a:lnSpc>
            </a:pPr>
            <a:r>
              <a:rPr lang="en-US" sz="3200" dirty="0">
                <a:solidFill>
                  <a:schemeClr val="bg1"/>
                </a:solidFill>
              </a:rPr>
              <a:t>KINDNESS &amp; COMPASSION</a:t>
            </a:r>
          </a:p>
        </p:txBody>
      </p:sp>
      <p:sp>
        <p:nvSpPr>
          <p:cNvPr id="9" name="Subtitle 12">
            <a:extLst>
              <a:ext uri="{FF2B5EF4-FFF2-40B4-BE49-F238E27FC236}">
                <a16:creationId xmlns:a16="http://schemas.microsoft.com/office/drawing/2014/main" id="{F8FE6C11-B56E-D593-91F8-4157FCB4AFD4}"/>
              </a:ext>
            </a:extLst>
          </p:cNvPr>
          <p:cNvSpPr>
            <a:spLocks noGrp="1"/>
          </p:cNvSpPr>
          <p:nvPr>
            <p:ph type="subTitle" idx="4294967295"/>
          </p:nvPr>
        </p:nvSpPr>
        <p:spPr>
          <a:xfrm>
            <a:off x="5005633" y="688625"/>
            <a:ext cx="7186367" cy="5976764"/>
          </a:xfrm>
        </p:spPr>
        <p:txBody>
          <a:bodyPr vert="horz" lIns="91440" tIns="45720" rIns="91440" bIns="45720" rtlCol="0">
            <a:normAutofit fontScale="92500" lnSpcReduction="10000"/>
          </a:bodyPr>
          <a:lstStyle/>
          <a:p>
            <a:pPr marL="342900" indent="-182880" algn="l">
              <a:buFont typeface="Wingdings" pitchFamily="2" charset="2"/>
              <a:buChar char=""/>
            </a:pPr>
            <a:r>
              <a:rPr lang="en-US" sz="2800" dirty="0">
                <a:latin typeface="Arial" panose="020B0604020202020204" pitchFamily="34" charset="0"/>
                <a:cs typeface="Arial" panose="020B0604020202020204" pitchFamily="34" charset="0"/>
              </a:rPr>
              <a:t>Some</a:t>
            </a:r>
            <a:r>
              <a:rPr lang="en-US" sz="2800" cap="none" dirty="0">
                <a:latin typeface="Arial" panose="020B0604020202020204" pitchFamily="34" charset="0"/>
                <a:cs typeface="Arial" panose="020B0604020202020204" pitchFamily="34" charset="0"/>
              </a:rPr>
              <a:t> meditation practices </a:t>
            </a:r>
            <a:r>
              <a:rPr lang="en-US" sz="2800" dirty="0">
                <a:latin typeface="Arial" panose="020B0604020202020204" pitchFamily="34" charset="0"/>
                <a:cs typeface="Arial" panose="020B0604020202020204" pitchFamily="34" charset="0"/>
              </a:rPr>
              <a:t>focus on</a:t>
            </a:r>
            <a:r>
              <a:rPr lang="en-US" sz="2800" cap="none" dirty="0">
                <a:latin typeface="Arial" panose="020B0604020202020204" pitchFamily="34" charset="0"/>
                <a:cs typeface="Arial" panose="020B0604020202020204" pitchFamily="34" charset="0"/>
              </a:rPr>
              <a:t> fostering the 5 “Heart” qualities which are gratitude, gentleness, generosity, empathy, and loving-kindness</a:t>
            </a:r>
          </a:p>
          <a:p>
            <a:pPr marL="342900" indent="-182880" algn="l">
              <a:buFont typeface="Wingdings" pitchFamily="2" charset="2"/>
              <a:buChar char=""/>
            </a:pPr>
            <a:r>
              <a:rPr lang="en-US" sz="2800" dirty="0">
                <a:latin typeface="Arial" panose="020B0604020202020204" pitchFamily="34" charset="0"/>
                <a:cs typeface="Arial" panose="020B0604020202020204" pitchFamily="34" charset="0"/>
              </a:rPr>
              <a:t>Working on</a:t>
            </a:r>
            <a:r>
              <a:rPr lang="en-US" sz="2800" cap="none" dirty="0">
                <a:latin typeface="Arial" panose="020B0604020202020204" pitchFamily="34" charset="0"/>
                <a:cs typeface="Arial" panose="020B0604020202020204" pitchFamily="34" charset="0"/>
              </a:rPr>
              <a:t> kindness and compassion helps us be nonjudgmental</a:t>
            </a:r>
          </a:p>
          <a:p>
            <a:pPr marL="342900" indent="-182880" algn="l">
              <a:buFont typeface="Wingdings" pitchFamily="2" charset="2"/>
              <a:buChar char=""/>
            </a:pPr>
            <a:r>
              <a:rPr lang="en-US" sz="2800" cap="none" dirty="0">
                <a:latin typeface="Arial" panose="020B0604020202020204" pitchFamily="34" charset="0"/>
                <a:cs typeface="Arial" panose="020B0604020202020204" pitchFamily="34" charset="0"/>
              </a:rPr>
              <a:t>Loving-kindness mediations have been shown to promote physical and psychological healing </a:t>
            </a:r>
          </a:p>
          <a:p>
            <a:pPr marL="342900" indent="-182880" algn="l">
              <a:buFont typeface="Wingdings" pitchFamily="2" charset="2"/>
              <a:buChar char=""/>
            </a:pPr>
            <a:r>
              <a:rPr lang="en-US" sz="2800" cap="none" dirty="0">
                <a:latin typeface="Arial" panose="020B0604020202020204" pitchFamily="34" charset="0"/>
                <a:cs typeface="Arial" panose="020B0604020202020204" pitchFamily="34" charset="0"/>
              </a:rPr>
              <a:t>Loving-kindness is described as a deep friendliness and welcoming or as a quality embodying compassion and cherishing, filled with forgiveness and unconditional love</a:t>
            </a:r>
          </a:p>
          <a:p>
            <a:pPr marL="342900" indent="-182880" algn="l">
              <a:buFont typeface="Wingdings" pitchFamily="2" charset="2"/>
              <a:buChar char=""/>
            </a:pPr>
            <a:r>
              <a:rPr lang="en-US" sz="2800" cap="none" dirty="0">
                <a:latin typeface="Arial" panose="020B0604020202020204" pitchFamily="34" charset="0"/>
                <a:cs typeface="Arial" panose="020B0604020202020204" pitchFamily="34" charset="0"/>
              </a:rPr>
              <a:t>At the beginning of the session today we did a Loving-Kindness Mediation, there are many available on YouTube. Try them.</a:t>
            </a:r>
          </a:p>
          <a:p>
            <a:pPr marL="342900" indent="-182880" algn="l">
              <a:buFont typeface="Wingdings" pitchFamily="2" charset="2"/>
              <a:buChar char=""/>
            </a:pPr>
            <a:endParaRPr lang="en-US" sz="1700" cap="none" dirty="0"/>
          </a:p>
          <a:p>
            <a:pPr marL="342900" indent="-182880" algn="l">
              <a:buFont typeface="Wingdings" pitchFamily="2" charset="2"/>
              <a:buChar char=""/>
            </a:pPr>
            <a:endParaRPr lang="en-US" sz="1700" cap="none" dirty="0"/>
          </a:p>
        </p:txBody>
      </p:sp>
      <p:pic>
        <p:nvPicPr>
          <p:cNvPr id="5" name="Picture 4" descr="Hand reaching out to sun">
            <a:extLst>
              <a:ext uri="{FF2B5EF4-FFF2-40B4-BE49-F238E27FC236}">
                <a16:creationId xmlns:a16="http://schemas.microsoft.com/office/drawing/2014/main" id="{C33CCD03-868A-9736-9723-3C6904D788A1}"/>
              </a:ext>
            </a:extLst>
          </p:cNvPr>
          <p:cNvPicPr>
            <a:picLocks noChangeAspect="1"/>
          </p:cNvPicPr>
          <p:nvPr/>
        </p:nvPicPr>
        <p:blipFill rotWithShape="1">
          <a:blip r:embed="rId2"/>
          <a:srcRect l="21114" r="21114"/>
          <a:stretch/>
        </p:blipFill>
        <p:spPr>
          <a:xfrm>
            <a:off x="567069" y="1460437"/>
            <a:ext cx="4342417" cy="4885623"/>
          </a:xfrm>
          <a:prstGeom prst="rect">
            <a:avLst/>
          </a:prstGeom>
          <a:noFill/>
        </p:spPr>
      </p:pic>
    </p:spTree>
    <p:extLst>
      <p:ext uri="{BB962C8B-B14F-4D97-AF65-F5344CB8AC3E}">
        <p14:creationId xmlns:p14="http://schemas.microsoft.com/office/powerpoint/2010/main" val="854430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F0097-A756-4137-8EFD-AC48EE37100B}"/>
              </a:ext>
            </a:extLst>
          </p:cNvPr>
          <p:cNvSpPr>
            <a:spLocks noGrp="1"/>
          </p:cNvSpPr>
          <p:nvPr>
            <p:ph idx="4294967295"/>
          </p:nvPr>
        </p:nvSpPr>
        <p:spPr>
          <a:xfrm>
            <a:off x="6577689" y="707603"/>
            <a:ext cx="5273675" cy="5684806"/>
          </a:xfrm>
        </p:spPr>
        <p:txBody>
          <a:bodyPr vert="horz" lIns="91440" tIns="45720" rIns="91440" bIns="45720" rtlCol="0" anchor="ctr">
            <a:noAutofit/>
          </a:bodyPr>
          <a:lstStyle/>
          <a:p>
            <a:r>
              <a:rPr lang="en-US" sz="2800" dirty="0"/>
              <a:t>1. Being mindful in our daily life</a:t>
            </a:r>
          </a:p>
          <a:p>
            <a:r>
              <a:rPr lang="en-US" sz="2800" dirty="0"/>
              <a:t>2. How to do tasks mindfully</a:t>
            </a:r>
          </a:p>
          <a:p>
            <a:r>
              <a:rPr lang="en-US" sz="2800" dirty="0"/>
              <a:t>3. How to be mindful of our activities</a:t>
            </a:r>
          </a:p>
          <a:p>
            <a:r>
              <a:rPr lang="en-US" sz="2800" dirty="0"/>
              <a:t>4. Resistances and hindrances to mindfulness practice</a:t>
            </a:r>
          </a:p>
          <a:p>
            <a:r>
              <a:rPr lang="en-US" sz="2800" dirty="0"/>
              <a:t>5. Exploring mindfulness further</a:t>
            </a:r>
          </a:p>
          <a:p>
            <a:r>
              <a:rPr lang="en-US" sz="2800" dirty="0"/>
              <a:t>6. Mindfulness and meditation</a:t>
            </a:r>
          </a:p>
          <a:p>
            <a:r>
              <a:rPr lang="en-US" sz="2800" dirty="0"/>
              <a:t>7. Using kindness and compassion</a:t>
            </a:r>
          </a:p>
          <a:p>
            <a:r>
              <a:rPr lang="en-US" sz="2800" dirty="0">
                <a:solidFill>
                  <a:schemeClr val="bg1"/>
                </a:solidFill>
              </a:rPr>
              <a:t>8.  Paying attention to spaciousness and stillness</a:t>
            </a:r>
          </a:p>
        </p:txBody>
      </p:sp>
      <p:pic>
        <p:nvPicPr>
          <p:cNvPr id="1026" name="Picture 2" descr="What Is Mindfulness in Psychology?">
            <a:extLst>
              <a:ext uri="{FF2B5EF4-FFF2-40B4-BE49-F238E27FC236}">
                <a16:creationId xmlns:a16="http://schemas.microsoft.com/office/drawing/2014/main" id="{8DBBE3BC-05C6-4499-8258-136BA3DE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6" y="1587635"/>
            <a:ext cx="5933660" cy="4174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3F1DC2-9DA3-2E65-498A-230EFF97E968}"/>
              </a:ext>
            </a:extLst>
          </p:cNvPr>
          <p:cNvSpPr txBox="1"/>
          <p:nvPr/>
        </p:nvSpPr>
        <p:spPr>
          <a:xfrm>
            <a:off x="2234525" y="803542"/>
            <a:ext cx="2871731" cy="584775"/>
          </a:xfrm>
          <a:prstGeom prst="rect">
            <a:avLst/>
          </a:prstGeom>
          <a:noFill/>
        </p:spPr>
        <p:txBody>
          <a:bodyPr wrap="square">
            <a:spAutoFit/>
          </a:bodyPr>
          <a:lstStyle/>
          <a:p>
            <a:r>
              <a:rPr lang="en-US" sz="3200" dirty="0">
                <a:solidFill>
                  <a:schemeClr val="bg1"/>
                </a:solidFill>
              </a:rPr>
              <a:t>DBT SKILLS</a:t>
            </a:r>
            <a:endParaRPr lang="en-CA" sz="3200" dirty="0">
              <a:solidFill>
                <a:schemeClr val="bg1"/>
              </a:solidFill>
            </a:endParaRPr>
          </a:p>
        </p:txBody>
      </p:sp>
    </p:spTree>
    <p:extLst>
      <p:ext uri="{BB962C8B-B14F-4D97-AF65-F5344CB8AC3E}">
        <p14:creationId xmlns:p14="http://schemas.microsoft.com/office/powerpoint/2010/main" val="1589758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74A3-160D-5A90-24AD-ED1F7FF77A3E}"/>
              </a:ext>
            </a:extLst>
          </p:cNvPr>
          <p:cNvSpPr>
            <a:spLocks noGrp="1"/>
          </p:cNvSpPr>
          <p:nvPr>
            <p:ph type="title" idx="4294967295"/>
          </p:nvPr>
        </p:nvSpPr>
        <p:spPr>
          <a:xfrm>
            <a:off x="199169" y="-1077913"/>
            <a:ext cx="4677630" cy="4143376"/>
          </a:xfrm>
        </p:spPr>
        <p:txBody>
          <a:bodyPr>
            <a:normAutofit/>
          </a:bodyPr>
          <a:lstStyle/>
          <a:p>
            <a:pPr algn="ctr"/>
            <a:r>
              <a:rPr lang="en-US" sz="3600" dirty="0">
                <a:solidFill>
                  <a:schemeClr val="bg1"/>
                </a:solidFill>
              </a:rPr>
              <a:t> SPACIOUSNESS &amp; STILLNESS</a:t>
            </a:r>
          </a:p>
        </p:txBody>
      </p:sp>
      <p:sp>
        <p:nvSpPr>
          <p:cNvPr id="3" name="Content Placeholder 2">
            <a:extLst>
              <a:ext uri="{FF2B5EF4-FFF2-40B4-BE49-F238E27FC236}">
                <a16:creationId xmlns:a16="http://schemas.microsoft.com/office/drawing/2014/main" id="{AF4CB89F-9F0C-257C-7EFC-DC3F0331DE7F}"/>
              </a:ext>
            </a:extLst>
          </p:cNvPr>
          <p:cNvSpPr>
            <a:spLocks noGrp="1"/>
          </p:cNvSpPr>
          <p:nvPr>
            <p:ph idx="4294967295"/>
          </p:nvPr>
        </p:nvSpPr>
        <p:spPr>
          <a:xfrm>
            <a:off x="5106988" y="766519"/>
            <a:ext cx="7085012" cy="7099071"/>
          </a:xfrm>
        </p:spPr>
        <p:txBody>
          <a:bodyPr>
            <a:normAutofit/>
          </a:bodyPr>
          <a:lstStyle/>
          <a:p>
            <a:pPr>
              <a:lnSpc>
                <a:spcPct val="90000"/>
              </a:lnSpc>
            </a:pPr>
            <a:r>
              <a:rPr lang="en-US" sz="2400" dirty="0"/>
              <a:t>Sometimes struggling to be nonjudgmental or to relax during mediation  is a sign that we are not resting in our WHOLENESS</a:t>
            </a:r>
          </a:p>
          <a:p>
            <a:pPr>
              <a:lnSpc>
                <a:spcPct val="90000"/>
              </a:lnSpc>
            </a:pPr>
            <a:r>
              <a:rPr lang="en-US" sz="2400" dirty="0"/>
              <a:t>Often, we over identify with an active and present smaller part or parts of ourself</a:t>
            </a:r>
          </a:p>
          <a:p>
            <a:pPr>
              <a:lnSpc>
                <a:spcPct val="90000"/>
              </a:lnSpc>
            </a:pPr>
            <a:r>
              <a:rPr lang="en-US" sz="2400" dirty="0"/>
              <a:t>Consider the metaphor of  the OCEAN and its waves</a:t>
            </a:r>
          </a:p>
          <a:p>
            <a:pPr>
              <a:lnSpc>
                <a:spcPct val="90000"/>
              </a:lnSpc>
            </a:pPr>
            <a:r>
              <a:rPr lang="en-US" sz="2400" dirty="0"/>
              <a:t> The waves and the OCEAN are one. The turbulence of a storm will eventually pass and even during the storm the deeper water is calm.</a:t>
            </a:r>
          </a:p>
          <a:p>
            <a:pPr>
              <a:lnSpc>
                <a:spcPct val="90000"/>
              </a:lnSpc>
            </a:pPr>
            <a:r>
              <a:rPr lang="en-US" sz="2400" dirty="0"/>
              <a:t>Our depth is the OCEAN, our surface sensations, feelings and thoughts are the waves.</a:t>
            </a:r>
          </a:p>
          <a:p>
            <a:pPr>
              <a:lnSpc>
                <a:spcPct val="90000"/>
              </a:lnSpc>
            </a:pPr>
            <a:r>
              <a:rPr lang="en-US" sz="2400" dirty="0"/>
              <a:t>Sometimes we identify with the temporary waves and forget the permanence and calm of the OCEAN depths</a:t>
            </a:r>
          </a:p>
          <a:p>
            <a:pPr marL="0" indent="0">
              <a:lnSpc>
                <a:spcPct val="90000"/>
              </a:lnSpc>
              <a:buNone/>
            </a:pPr>
            <a:endParaRPr lang="en-US" sz="2000" dirty="0"/>
          </a:p>
        </p:txBody>
      </p:sp>
      <p:pic>
        <p:nvPicPr>
          <p:cNvPr id="1026" name="Picture 2" descr="Still Water Pictures | Download Free Images on Unsplash">
            <a:extLst>
              <a:ext uri="{FF2B5EF4-FFF2-40B4-BE49-F238E27FC236}">
                <a16:creationId xmlns:a16="http://schemas.microsoft.com/office/drawing/2014/main" id="{E766EAF1-6C3F-25C5-CCCB-3D3BC2419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58" y="1827418"/>
            <a:ext cx="4447441" cy="461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85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8EB852-8615-F71C-5CED-029A93857B42}"/>
              </a:ext>
            </a:extLst>
          </p:cNvPr>
          <p:cNvSpPr txBox="1"/>
          <p:nvPr/>
        </p:nvSpPr>
        <p:spPr>
          <a:xfrm>
            <a:off x="0" y="168689"/>
            <a:ext cx="12192000" cy="6986528"/>
          </a:xfrm>
          <a:prstGeom prst="rect">
            <a:avLst/>
          </a:prstGeom>
          <a:noFill/>
        </p:spPr>
        <p:txBody>
          <a:bodyPr wrap="square">
            <a:spAutoFit/>
          </a:bodyPr>
          <a:lstStyle/>
          <a:p>
            <a:pPr marL="457200" indent="-457200" algn="l" rtl="0">
              <a:spcBef>
                <a:spcPts val="600"/>
              </a:spcBef>
              <a:buFont typeface="Arial" panose="020B0604020202020204" pitchFamily="34" charset="0"/>
              <a:buChar char="•"/>
            </a:pPr>
            <a:r>
              <a:rPr lang="en-US" sz="2800" b="0" i="0" dirty="0">
                <a:effectLst/>
                <a:latin typeface="Arial" panose="020B0604020202020204" pitchFamily="34" charset="0"/>
              </a:rPr>
              <a:t>Before we do </a:t>
            </a:r>
            <a:r>
              <a:rPr lang="en-US" sz="2800" dirty="0">
                <a:latin typeface="Arial" panose="020B0604020202020204" pitchFamily="34" charset="0"/>
              </a:rPr>
              <a:t>our</a:t>
            </a:r>
            <a:r>
              <a:rPr lang="en-US" sz="2800" b="0" i="0" dirty="0">
                <a:effectLst/>
                <a:latin typeface="Arial" panose="020B0604020202020204" pitchFamily="34" charset="0"/>
              </a:rPr>
              <a:t> Zoom poll today, please keep in mind that the poll questions are not tests. They’re also not about whether you’ve been ‘good’ or ‘bad’. They’re simply a mindful way of </a:t>
            </a:r>
            <a:r>
              <a:rPr lang="en-US" sz="2800" dirty="0">
                <a:latin typeface="Arial" panose="020B0604020202020204" pitchFamily="34" charset="0"/>
              </a:rPr>
              <a:t>reflecting on</a:t>
            </a:r>
            <a:r>
              <a:rPr lang="en-US" sz="2800" b="0" i="0" dirty="0">
                <a:effectLst/>
                <a:latin typeface="Arial" panose="020B0604020202020204" pitchFamily="34" charset="0"/>
              </a:rPr>
              <a:t> where you are right now. </a:t>
            </a:r>
          </a:p>
          <a:p>
            <a:pPr marL="457200" indent="-457200" algn="l" rtl="0">
              <a:spcBef>
                <a:spcPts val="600"/>
              </a:spcBef>
              <a:buFont typeface="Arial" panose="020B0604020202020204" pitchFamily="34" charset="0"/>
              <a:buChar char="•"/>
            </a:pPr>
            <a:r>
              <a:rPr lang="en-US" sz="2800" b="0" i="0" dirty="0">
                <a:effectLst/>
                <a:latin typeface="Arial" panose="020B0604020202020204" pitchFamily="34" charset="0"/>
              </a:rPr>
              <a:t>One of the core ideas behind emotional regulation and mindfulness is that we can’t work with what we don’t see. So, this week’s poll is really just about seeing</a:t>
            </a:r>
            <a:r>
              <a:rPr lang="en-US" sz="2800" dirty="0">
                <a:latin typeface="Arial" panose="020B0604020202020204" pitchFamily="34" charset="0"/>
              </a:rPr>
              <a:t> and </a:t>
            </a:r>
            <a:r>
              <a:rPr lang="en-US" sz="2800" b="0" i="0" dirty="0">
                <a:effectLst/>
                <a:latin typeface="Arial" panose="020B0604020202020204" pitchFamily="34" charset="0"/>
              </a:rPr>
              <a:t>noticing what has changed, what hasn’t, what feels easy, and what feels hard. </a:t>
            </a:r>
          </a:p>
          <a:p>
            <a:pPr marL="457200" indent="-457200" algn="l" rtl="0">
              <a:spcBef>
                <a:spcPts val="600"/>
              </a:spcBef>
              <a:buFont typeface="Arial" panose="020B0604020202020204" pitchFamily="34" charset="0"/>
              <a:buChar char="•"/>
            </a:pPr>
            <a:r>
              <a:rPr lang="en-US" sz="2800" b="0" i="0" dirty="0">
                <a:effectLst/>
                <a:latin typeface="Arial" panose="020B0604020202020204" pitchFamily="34" charset="0"/>
              </a:rPr>
              <a:t>Some of you may notice your window of tolerance has grown. Some of you may feel it hasn’t. Some of you may understand the material very well but struggle to use it. All of that is completely human, and all of it belongs here. </a:t>
            </a:r>
            <a:r>
              <a:rPr lang="en-US" sz="2800" dirty="0">
                <a:latin typeface="Arial" panose="020B0604020202020204" pitchFamily="34" charset="0"/>
              </a:rPr>
              <a:t>A</a:t>
            </a:r>
            <a:r>
              <a:rPr lang="en-US" sz="2800" b="0" i="0" dirty="0">
                <a:effectLst/>
                <a:latin typeface="Arial" panose="020B0604020202020204" pitchFamily="34" charset="0"/>
              </a:rPr>
              <a:t>s you </a:t>
            </a:r>
            <a:r>
              <a:rPr lang="en-US" sz="2800" b="0" i="0">
                <a:effectLst/>
                <a:latin typeface="Arial" panose="020B0604020202020204" pitchFamily="34" charset="0"/>
              </a:rPr>
              <a:t>answer the poll, </a:t>
            </a:r>
            <a:r>
              <a:rPr lang="en-US" sz="2800" b="0" i="0" dirty="0">
                <a:effectLst/>
                <a:latin typeface="Arial" panose="020B0604020202020204" pitchFamily="34" charset="0"/>
              </a:rPr>
              <a:t>I invite you to let go of how you think you should be doing and just answer from your honest experience. That honesty is what actually creates growth, not getting the ‘right’ answer. </a:t>
            </a:r>
            <a:br>
              <a:rPr lang="en-US" dirty="0"/>
            </a:br>
            <a:endParaRPr lang="en-CA" dirty="0"/>
          </a:p>
        </p:txBody>
      </p:sp>
    </p:spTree>
    <p:extLst>
      <p:ext uri="{BB962C8B-B14F-4D97-AF65-F5344CB8AC3E}">
        <p14:creationId xmlns:p14="http://schemas.microsoft.com/office/powerpoint/2010/main" val="3286309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43A8B-3BED-EE01-9185-9B560F5A382A}"/>
              </a:ext>
            </a:extLst>
          </p:cNvPr>
          <p:cNvSpPr txBox="1"/>
          <p:nvPr/>
        </p:nvSpPr>
        <p:spPr>
          <a:xfrm>
            <a:off x="6466115" y="655383"/>
            <a:ext cx="6028706" cy="1200329"/>
          </a:xfrm>
          <a:prstGeom prst="rect">
            <a:avLst/>
          </a:prstGeom>
          <a:noFill/>
        </p:spPr>
        <p:txBody>
          <a:bodyPr wrap="square">
            <a:spAutoFit/>
          </a:bodyPr>
          <a:lstStyle/>
          <a:p>
            <a:r>
              <a:rPr lang="en-CA" sz="7200"/>
              <a:t>ZOOM POLL</a:t>
            </a:r>
            <a:r>
              <a:rPr lang="en-CA" sz="4800"/>
              <a:t> </a:t>
            </a:r>
          </a:p>
        </p:txBody>
      </p:sp>
      <p:pic>
        <p:nvPicPr>
          <p:cNvPr id="4" name="Picture 3" descr="A screenshot of a computer&#10;&#10;Description automatically generated">
            <a:extLst>
              <a:ext uri="{FF2B5EF4-FFF2-40B4-BE49-F238E27FC236}">
                <a16:creationId xmlns:a16="http://schemas.microsoft.com/office/drawing/2014/main" id="{FE2F377C-C9BC-D798-119E-35B0D20E5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2562A69F-10CD-E4EA-7259-9128FCEF4478}"/>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a:t>Please answer the following question</a:t>
            </a:r>
          </a:p>
          <a:p>
            <a:pPr marL="285750" indent="-285750">
              <a:buFont typeface="Arial" panose="020B0604020202020204" pitchFamily="34" charset="0"/>
              <a:buChar char="•"/>
            </a:pPr>
            <a:r>
              <a:rPr lang="en-CA" sz="2800"/>
              <a:t>Answers are anonymous</a:t>
            </a:r>
          </a:p>
          <a:p>
            <a:pPr marL="285750" indent="-285750">
              <a:buFont typeface="Arial" panose="020B0604020202020204" pitchFamily="34" charset="0"/>
              <a:buChar char="•"/>
            </a:pPr>
            <a:r>
              <a:rPr lang="en-CA" sz="2800"/>
              <a:t>In person participants please answer the page that was handed out.</a:t>
            </a:r>
          </a:p>
          <a:p>
            <a:pPr marL="285750" indent="-285750">
              <a:buFont typeface="Arial" panose="020B0604020202020204" pitchFamily="34" charset="0"/>
              <a:buChar char="•"/>
            </a:pPr>
            <a:endParaRPr lang="en-CA" sz="2800"/>
          </a:p>
        </p:txBody>
      </p:sp>
    </p:spTree>
    <p:extLst>
      <p:ext uri="{BB962C8B-B14F-4D97-AF65-F5344CB8AC3E}">
        <p14:creationId xmlns:p14="http://schemas.microsoft.com/office/powerpoint/2010/main" val="222788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E244C-3CB2-9BB2-7216-E1EAC4A86B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B195A7-178F-54C4-3869-D48B860D96B3}"/>
              </a:ext>
            </a:extLst>
          </p:cNvPr>
          <p:cNvSpPr txBox="1"/>
          <p:nvPr/>
        </p:nvSpPr>
        <p:spPr>
          <a:xfrm>
            <a:off x="0" y="0"/>
            <a:ext cx="12192000" cy="7386638"/>
          </a:xfrm>
          <a:prstGeom prst="rect">
            <a:avLst/>
          </a:prstGeom>
          <a:noFill/>
        </p:spPr>
        <p:txBody>
          <a:bodyPr wrap="square">
            <a:spAutoFit/>
          </a:bodyPr>
          <a:lstStyle/>
          <a:p>
            <a:pPr>
              <a:buNone/>
            </a:pPr>
            <a:r>
              <a:rPr lang="en-US" sz="2400" b="0" i="0" dirty="0">
                <a:solidFill>
                  <a:srgbClr val="222222"/>
                </a:solidFill>
                <a:effectLst/>
                <a:latin typeface="Arial" panose="020B0604020202020204" pitchFamily="34" charset="0"/>
              </a:rPr>
              <a:t>                              FIVE-MINUTE LOVING-KINDNESS MEDITATION</a:t>
            </a:r>
            <a:br>
              <a:rPr lang="en-US" dirty="0"/>
            </a:br>
            <a:br>
              <a:rPr lang="en-US" dirty="0"/>
            </a:br>
            <a:br>
              <a:rPr lang="en-US" dirty="0"/>
            </a:br>
            <a:r>
              <a:rPr lang="en-US" b="0" i="0" dirty="0">
                <a:effectLst/>
                <a:latin typeface="Arial" panose="020B0604020202020204" pitchFamily="34" charset="0"/>
              </a:rPr>
              <a:t>If warmth or kindness feels difficult today, that’s okay.</a:t>
            </a:r>
            <a:br>
              <a:rPr lang="en-US" dirty="0"/>
            </a:br>
            <a:r>
              <a:rPr lang="en-US" b="0" i="0" dirty="0">
                <a:effectLst/>
                <a:latin typeface="Arial" panose="020B0604020202020204" pitchFamily="34" charset="0"/>
              </a:rPr>
              <a:t>You can begin with neutrality or curiosity.</a:t>
            </a:r>
            <a:br>
              <a:rPr lang="en-US" dirty="0"/>
            </a:br>
            <a:br>
              <a:rPr lang="en-US" dirty="0"/>
            </a:br>
            <a:r>
              <a:rPr lang="en-US" b="0" i="0" dirty="0">
                <a:effectLst/>
                <a:latin typeface="Arial" panose="020B0604020202020204" pitchFamily="34" charset="0"/>
              </a:rPr>
              <a:t>First, bring to mind yourself.</a:t>
            </a:r>
            <a:br>
              <a:rPr lang="en-US" dirty="0"/>
            </a:br>
            <a:br>
              <a:rPr lang="en-US" dirty="0"/>
            </a:br>
            <a:r>
              <a:rPr lang="en-US" b="0" i="0" dirty="0">
                <a:effectLst/>
                <a:latin typeface="Arial" panose="020B0604020202020204" pitchFamily="34" charset="0"/>
              </a:rPr>
              <a:t>Perhaps picture yourself as you are right now…</a:t>
            </a:r>
            <a:br>
              <a:rPr lang="en-US" dirty="0"/>
            </a:br>
            <a:r>
              <a:rPr lang="en-US" b="0" i="0" dirty="0">
                <a:effectLst/>
                <a:latin typeface="Arial" panose="020B0604020202020204" pitchFamily="34" charset="0"/>
              </a:rPr>
              <a:t>or as someone who is trying their best.</a:t>
            </a:r>
            <a:br>
              <a:rPr lang="en-US" dirty="0"/>
            </a:br>
            <a:br>
              <a:rPr lang="en-US" dirty="0"/>
            </a:br>
            <a:r>
              <a:rPr lang="en-US" b="0" i="0" dirty="0">
                <a:effectLst/>
                <a:latin typeface="Arial" panose="020B0604020202020204" pitchFamily="34" charset="0"/>
              </a:rPr>
              <a:t>Silently offer these phrases, or words that feel true for you:</a:t>
            </a:r>
            <a:br>
              <a:rPr lang="en-US" dirty="0"/>
            </a:br>
            <a:br>
              <a:rPr lang="en-US" dirty="0"/>
            </a:br>
            <a:r>
              <a:rPr lang="en-US" b="0" i="0" dirty="0">
                <a:effectLst/>
                <a:latin typeface="Arial" panose="020B0604020202020204" pitchFamily="34" charset="0"/>
              </a:rPr>
              <a:t>May I be safe.</a:t>
            </a:r>
            <a:br>
              <a:rPr lang="en-US" dirty="0"/>
            </a:br>
            <a:r>
              <a:rPr lang="en-US" b="0" i="0" dirty="0">
                <a:effectLst/>
                <a:latin typeface="Arial" panose="020B0604020202020204" pitchFamily="34" charset="0"/>
              </a:rPr>
              <a:t>May I be at ease.</a:t>
            </a:r>
            <a:br>
              <a:rPr lang="en-US" dirty="0"/>
            </a:br>
            <a:r>
              <a:rPr lang="en-US" b="0" i="0" dirty="0">
                <a:effectLst/>
                <a:latin typeface="Arial" panose="020B0604020202020204" pitchFamily="34" charset="0"/>
              </a:rPr>
              <a:t>May I be kind to myself.</a:t>
            </a:r>
            <a:br>
              <a:rPr lang="en-US" dirty="0"/>
            </a:br>
            <a:r>
              <a:rPr lang="en-US" b="0" i="0" dirty="0">
                <a:effectLst/>
                <a:latin typeface="Arial" panose="020B0604020202020204" pitchFamily="34" charset="0"/>
              </a:rPr>
              <a:t>May I grow toward healing.</a:t>
            </a:r>
            <a:br>
              <a:rPr lang="en-US" dirty="0"/>
            </a:br>
            <a:br>
              <a:rPr lang="en-US" dirty="0"/>
            </a:br>
            <a:r>
              <a:rPr lang="en-US" b="0" i="0" dirty="0">
                <a:effectLst/>
                <a:latin typeface="Arial" panose="020B0604020202020204" pitchFamily="34" charset="0"/>
              </a:rPr>
              <a:t>Let the words land softly, without pressure.</a:t>
            </a:r>
            <a:br>
              <a:rPr lang="en-US" dirty="0"/>
            </a:br>
            <a:br>
              <a:rPr lang="en-US" dirty="0"/>
            </a:br>
            <a:r>
              <a:rPr lang="en-US" b="0" i="0" dirty="0">
                <a:effectLst/>
                <a:latin typeface="Arial" panose="020B0604020202020204" pitchFamily="34" charset="0"/>
              </a:rPr>
              <a:t>Now bring to mind someone who feels easy to care about—</a:t>
            </a:r>
            <a:br>
              <a:rPr lang="en-US" dirty="0"/>
            </a:br>
            <a:r>
              <a:rPr lang="en-US" b="0" i="0" dirty="0">
                <a:effectLst/>
                <a:latin typeface="Arial" panose="020B0604020202020204" pitchFamily="34" charset="0"/>
              </a:rPr>
              <a:t>a friend, a loved one, a pet, or even a kind presence.</a:t>
            </a:r>
            <a:br>
              <a:rPr lang="en-US" dirty="0"/>
            </a:br>
            <a:br>
              <a:rPr lang="en-US" dirty="0"/>
            </a:br>
            <a:r>
              <a:rPr lang="en-US" b="0" i="0" dirty="0">
                <a:effectLst/>
                <a:latin typeface="Arial" panose="020B0604020202020204" pitchFamily="34" charset="0"/>
              </a:rPr>
              <a:t>Notice what it feels like to hold them in awareness.</a:t>
            </a:r>
            <a:br>
              <a:rPr lang="en-US" dirty="0"/>
            </a:br>
            <a:br>
              <a:rPr lang="en-US" dirty="0"/>
            </a:br>
            <a:endParaRPr lang="en-CA" dirty="0"/>
          </a:p>
        </p:txBody>
      </p:sp>
    </p:spTree>
    <p:extLst>
      <p:ext uri="{BB962C8B-B14F-4D97-AF65-F5344CB8AC3E}">
        <p14:creationId xmlns:p14="http://schemas.microsoft.com/office/powerpoint/2010/main" val="888185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6624-A973-2366-21FC-36734407E93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7F8672A-C9B1-C0F2-B2DC-6DFB1195CD1E}"/>
              </a:ext>
            </a:extLst>
          </p:cNvPr>
          <p:cNvSpPr>
            <a:spLocks noGrp="1"/>
          </p:cNvSpPr>
          <p:nvPr>
            <p:ph type="subTitle" idx="1"/>
          </p:nvPr>
        </p:nvSpPr>
        <p:spPr/>
        <p:txBody>
          <a:bodyPr/>
          <a:lstStyle/>
          <a:p>
            <a:endParaRPr lang="en-CA"/>
          </a:p>
        </p:txBody>
      </p:sp>
      <p:pic>
        <p:nvPicPr>
          <p:cNvPr id="4" name="Online Media 3" title="It's simple on YouTube session 17">
            <a:hlinkClick r:id="" action="ppaction://media"/>
            <a:extLst>
              <a:ext uri="{FF2B5EF4-FFF2-40B4-BE49-F238E27FC236}">
                <a16:creationId xmlns:a16="http://schemas.microsoft.com/office/drawing/2014/main" id="{B31A92A0-66B7-06C2-9DBC-27B0528A3B0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38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6624-A973-2366-21FC-36734407E933}"/>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B7F8672A-C9B1-C0F2-B2DC-6DFB1195CD1E}"/>
              </a:ext>
            </a:extLst>
          </p:cNvPr>
          <p:cNvSpPr>
            <a:spLocks noGrp="1"/>
          </p:cNvSpPr>
          <p:nvPr>
            <p:ph type="subTitle" idx="1"/>
          </p:nvPr>
        </p:nvSpPr>
        <p:spPr/>
        <p:txBody>
          <a:bodyPr/>
          <a:lstStyle/>
          <a:p>
            <a:endParaRPr lang="en-CA"/>
          </a:p>
        </p:txBody>
      </p:sp>
      <p:pic>
        <p:nvPicPr>
          <p:cNvPr id="4" name="Online Media 3" title="It's simple on YouTube session 17">
            <a:hlinkClick r:id="" action="ppaction://media"/>
            <a:extLst>
              <a:ext uri="{FF2B5EF4-FFF2-40B4-BE49-F238E27FC236}">
                <a16:creationId xmlns:a16="http://schemas.microsoft.com/office/drawing/2014/main" id="{B31A92A0-66B7-06C2-9DBC-27B0528A3B0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307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F9285-FE59-450D-97BA-3CC7B3576493}"/>
              </a:ext>
            </a:extLst>
          </p:cNvPr>
          <p:cNvSpPr>
            <a:spLocks noGrp="1"/>
          </p:cNvSpPr>
          <p:nvPr>
            <p:ph type="title" idx="4294967295"/>
          </p:nvPr>
        </p:nvSpPr>
        <p:spPr>
          <a:xfrm>
            <a:off x="7857117" y="1367166"/>
            <a:ext cx="3831609" cy="1608137"/>
          </a:xfrm>
        </p:spPr>
        <p:txBody>
          <a:bodyPr>
            <a:noAutofit/>
          </a:bodyPr>
          <a:lstStyle/>
          <a:p>
            <a:pPr algn="ctr"/>
            <a:r>
              <a:rPr lang="en-CA" sz="4800">
                <a:solidFill>
                  <a:schemeClr val="bg1"/>
                </a:solidFill>
              </a:rPr>
              <a:t>Samantha</a:t>
            </a:r>
            <a:br>
              <a:rPr lang="en-CA" sz="4800">
                <a:solidFill>
                  <a:schemeClr val="bg1"/>
                </a:solidFill>
              </a:rPr>
            </a:br>
            <a:r>
              <a:rPr lang="en-CA" sz="4800">
                <a:solidFill>
                  <a:schemeClr val="bg1"/>
                </a:solidFill>
              </a:rPr>
              <a:t>p. 183</a:t>
            </a:r>
          </a:p>
        </p:txBody>
      </p:sp>
      <p:pic>
        <p:nvPicPr>
          <p:cNvPr id="7" name="Content Placeholder 6" descr="A person smiling for the camera&#10;&#10;Description automatically generated with medium confidence">
            <a:extLst>
              <a:ext uri="{FF2B5EF4-FFF2-40B4-BE49-F238E27FC236}">
                <a16:creationId xmlns:a16="http://schemas.microsoft.com/office/drawing/2014/main" id="{3A956411-7F63-468B-943E-5949A93693AE}"/>
              </a:ext>
            </a:extLst>
          </p:cNvPr>
          <p:cNvPicPr>
            <a:picLocks noChangeAspect="1"/>
          </p:cNvPicPr>
          <p:nvPr/>
        </p:nvPicPr>
        <p:blipFill rotWithShape="1">
          <a:blip r:embed="rId3"/>
          <a:srcRect l="2662" r="13913" b="1"/>
          <a:stretch/>
        </p:blipFill>
        <p:spPr>
          <a:xfrm>
            <a:off x="19" y="975"/>
            <a:ext cx="7580651" cy="6858000"/>
          </a:xfrm>
          <a:prstGeom prst="rect">
            <a:avLst/>
          </a:prstGeom>
        </p:spPr>
      </p:pic>
    </p:spTree>
    <p:extLst>
      <p:ext uri="{BB962C8B-B14F-4D97-AF65-F5344CB8AC3E}">
        <p14:creationId xmlns:p14="http://schemas.microsoft.com/office/powerpoint/2010/main" val="167862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E3BBA-CA77-5223-6C57-807E81FD2F6E}"/>
              </a:ext>
            </a:extLst>
          </p:cNvPr>
          <p:cNvSpPr txBox="1"/>
          <p:nvPr/>
        </p:nvSpPr>
        <p:spPr>
          <a:xfrm>
            <a:off x="0" y="0"/>
            <a:ext cx="12192000" cy="6740307"/>
          </a:xfrm>
          <a:prstGeom prst="rect">
            <a:avLst/>
          </a:prstGeom>
          <a:noFill/>
        </p:spPr>
        <p:txBody>
          <a:bodyPr wrap="square">
            <a:spAutoFit/>
          </a:bodyPr>
          <a:lstStyle/>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Samantha</a:t>
            </a:r>
            <a:r>
              <a:rPr lang="en-US" b="0" i="0" dirty="0">
                <a:effectLst/>
                <a:latin typeface="Arial" panose="020B0604020202020204" pitchFamily="34" charset="0"/>
                <a:cs typeface="Arial" panose="020B0604020202020204" pitchFamily="34" charset="0"/>
              </a:rPr>
              <a:t> was a 22-year-old University student who was attending the Simple group. Sam had been living with her boyfriend Steve, for 6 months. Steve worked full-time as a trainer at a fitness club. Sam noticed a pattern in her relationship with Steve that, she now realized, had been present in her previous relationships as well: Steve always wanted to do things as a couple, together time, however, often irritated Sam, who preferred to be by herself or with friends. This had become an issue, which Steve wanted to “work out”, but their discussions had gone nowhere and had, several times, ended in shouting matches that Sam had walked out on. Steve wondered if Sam wanted to be with him at all and accused her of being “distant”. She, in turn, saw him as “needy”. Because she had felt the same about her previous partners, Samantha was beginning to wonder if this had something to do with her. Sam had worked on a crisis plan and was walking away from fights earlier before things got out of hand. She had told Steve, ahead of time, that she would do this. Although he was not happy about it, the “timeouts”, allowed both to cool down. Their </a:t>
            </a:r>
            <a:r>
              <a:rPr lang="en-US" dirty="0">
                <a:latin typeface="Arial" panose="020B0604020202020204" pitchFamily="34" charset="0"/>
                <a:cs typeface="Arial" panose="020B0604020202020204" pitchFamily="34" charset="0"/>
              </a:rPr>
              <a:t>fights became less intense, but the underlying issue remained unresolved.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Sam’s diary card targets </a:t>
            </a:r>
            <a:r>
              <a:rPr lang="en-US" dirty="0">
                <a:latin typeface="Arial" panose="020B0604020202020204" pitchFamily="34" charset="0"/>
                <a:cs typeface="Arial" panose="020B0604020202020204" pitchFamily="34" charset="0"/>
              </a:rPr>
              <a:t>When she first started doing diary cards, Sam used the beginner target “falling into a hole”, a generic “catch all” target. Sam was hoping to find more specific intermediate targets and at one of the sessions, asked for help doing that. Sam looked at her diary cards for the previous two weeks. There were several 0’ s in a row, then a day which she rated a 7. That was followed by two days that were 4’ s, and two more that were 1’ s. Sam explained that, after one of her afternoon classes, she had been invited by classmates to go for pizza. The small group had ended up at someone’s apartment watching a movie. She knew Steve would want her to call to let him know she would be late but, determined to maintain her independence, she had defiantly decided not to do that. When Sam got home at 11 pm Steve, fuming, was waiting up for her. They started falling into their usual hole, but recalling her crisis plan, Sam immediately left, and spent a couple of days at her parents. This description of events gave her some ideas for possible intermediate targets: “Conflict with Steve” was an obvious one. She wondered if there were others. Sam said that she often felt “irritated” and “frustrated” with Steve. Sometimes, she also felt “guilty”, “lonely” and “sad”. Replacing “falling into a hole” with “feeling irritated with Steve” made sense to Sam. Feeling irritated with her partners was a longstanding hole for Sam.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051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802746" y="992015"/>
            <a:ext cx="10586507" cy="4873970"/>
          </a:xfrm>
          <a:prstGeom prst="rect">
            <a:avLst/>
          </a:prstGeom>
          <a:noFill/>
        </p:spPr>
      </p:pic>
      <p:sp>
        <p:nvSpPr>
          <p:cNvPr id="6" name="TextBox 5">
            <a:extLst>
              <a:ext uri="{FF2B5EF4-FFF2-40B4-BE49-F238E27FC236}">
                <a16:creationId xmlns:a16="http://schemas.microsoft.com/office/drawing/2014/main" id="{FA83D6A8-2A60-3F52-893A-BF4A437183D9}"/>
              </a:ext>
            </a:extLst>
          </p:cNvPr>
          <p:cNvSpPr txBox="1"/>
          <p:nvPr/>
        </p:nvSpPr>
        <p:spPr>
          <a:xfrm>
            <a:off x="1019907" y="2658179"/>
            <a:ext cx="1219201" cy="923330"/>
          </a:xfrm>
          <a:prstGeom prst="rect">
            <a:avLst/>
          </a:prstGeom>
          <a:noFill/>
        </p:spPr>
        <p:txBody>
          <a:bodyPr wrap="square">
            <a:spAutoFit/>
          </a:bodyPr>
          <a:lstStyle/>
          <a:p>
            <a:r>
              <a:rPr lang="en-CA">
                <a:solidFill>
                  <a:srgbClr val="FF0000"/>
                </a:solidFill>
              </a:rPr>
              <a:t>Feeling irritated with Steve</a:t>
            </a:r>
          </a:p>
        </p:txBody>
      </p:sp>
    </p:spTree>
    <p:extLst>
      <p:ext uri="{BB962C8B-B14F-4D97-AF65-F5344CB8AC3E}">
        <p14:creationId xmlns:p14="http://schemas.microsoft.com/office/powerpoint/2010/main" val="3778258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254F-9941-4735-A9D0-B544AA240C3D}"/>
              </a:ext>
            </a:extLst>
          </p:cNvPr>
          <p:cNvSpPr>
            <a:spLocks noGrp="1"/>
          </p:cNvSpPr>
          <p:nvPr>
            <p:ph type="title" idx="4294967295"/>
          </p:nvPr>
        </p:nvSpPr>
        <p:spPr>
          <a:xfrm>
            <a:off x="765544" y="556253"/>
            <a:ext cx="3659188" cy="1489075"/>
          </a:xfrm>
        </p:spPr>
        <p:txBody>
          <a:bodyPr vert="horz" lIns="91440" tIns="45720" rIns="91440" bIns="45720" rtlCol="0" anchor="ctr">
            <a:normAutofit/>
          </a:bodyPr>
          <a:lstStyle/>
          <a:p>
            <a:pPr algn="ctr"/>
            <a:r>
              <a:rPr lang="en-US" sz="3600" cap="all">
                <a:solidFill>
                  <a:srgbClr val="FFC000"/>
                </a:solidFill>
              </a:rPr>
              <a:t> </a:t>
            </a:r>
            <a:r>
              <a:rPr lang="en-US" sz="3600" cap="all">
                <a:solidFill>
                  <a:schemeClr val="bg1"/>
                </a:solidFill>
              </a:rPr>
              <a:t>chain analysis</a:t>
            </a:r>
            <a:br>
              <a:rPr lang="en-US" sz="3600" cap="all">
                <a:solidFill>
                  <a:schemeClr val="bg1"/>
                </a:solidFill>
              </a:rPr>
            </a:br>
            <a:r>
              <a:rPr lang="en-US" sz="3600" cap="all">
                <a:solidFill>
                  <a:schemeClr val="bg1"/>
                </a:solidFill>
              </a:rPr>
              <a:t>algorithm</a:t>
            </a:r>
          </a:p>
        </p:txBody>
      </p:sp>
      <p:sp>
        <p:nvSpPr>
          <p:cNvPr id="3" name="Content Placeholder 2">
            <a:extLst>
              <a:ext uri="{FF2B5EF4-FFF2-40B4-BE49-F238E27FC236}">
                <a16:creationId xmlns:a16="http://schemas.microsoft.com/office/drawing/2014/main" id="{C6A1E3C3-3A13-4329-B7C7-EED78BEA8125}"/>
              </a:ext>
            </a:extLst>
          </p:cNvPr>
          <p:cNvSpPr>
            <a:spLocks noGrp="1"/>
          </p:cNvSpPr>
          <p:nvPr>
            <p:ph type="body" idx="4294967295"/>
          </p:nvPr>
        </p:nvSpPr>
        <p:spPr>
          <a:xfrm>
            <a:off x="4646354" y="180975"/>
            <a:ext cx="7070725" cy="6496050"/>
          </a:xfrm>
        </p:spPr>
        <p:txBody>
          <a:bodyPr vert="horz" lIns="91440" tIns="45720" rIns="91440" bIns="45720" rtlCol="0" anchor="ctr">
            <a:normAutofit lnSpcReduction="10000"/>
          </a:bodyPr>
          <a:lstStyle/>
          <a:p>
            <a:pPr>
              <a:lnSpc>
                <a:spcPct val="90000"/>
              </a:lnSpc>
              <a:buFont typeface="Arial"/>
              <a:buChar char="•"/>
            </a:pPr>
            <a:r>
              <a:rPr lang="en-CA" sz="2000"/>
              <a:t> Start with a high score in your hole's diary card</a:t>
            </a:r>
          </a:p>
          <a:p>
            <a:pPr>
              <a:lnSpc>
                <a:spcPct val="90000"/>
              </a:lnSpc>
              <a:buFont typeface="Arial"/>
              <a:buChar char="•"/>
            </a:pPr>
            <a:r>
              <a:rPr lang="en-US"/>
              <a:t> Step 1. Create a “topographic” profile of the intensity of your activation around the time period for which you are doing a chain analysis.</a:t>
            </a:r>
          </a:p>
          <a:p>
            <a:pPr>
              <a:lnSpc>
                <a:spcPct val="90000"/>
              </a:lnSpc>
              <a:buFont typeface="Arial"/>
              <a:buChar char="•"/>
            </a:pPr>
            <a:r>
              <a:rPr lang="en-US"/>
              <a:t> Step 2. On the template note if there were any events that may have contributed to or triggered your increase in activation ?</a:t>
            </a:r>
          </a:p>
          <a:p>
            <a:pPr>
              <a:lnSpc>
                <a:spcPct val="90000"/>
              </a:lnSpc>
              <a:buFont typeface="Arial"/>
              <a:buChar char="•"/>
            </a:pPr>
            <a:r>
              <a:rPr lang="en-US"/>
              <a:t> Step 3. Note the sequence of emotions you felt during this period. Rate each on a scale of 0-10 with 10 being the most intense you’ve ever felt this emotion</a:t>
            </a:r>
          </a:p>
          <a:p>
            <a:pPr>
              <a:lnSpc>
                <a:spcPct val="90000"/>
              </a:lnSpc>
              <a:buFont typeface="Arial"/>
              <a:buChar char="•"/>
            </a:pPr>
            <a:r>
              <a:rPr lang="en-US"/>
              <a:t> Step 4. Notice your sensations without judging or trying to change them</a:t>
            </a:r>
          </a:p>
          <a:p>
            <a:pPr>
              <a:lnSpc>
                <a:spcPct val="90000"/>
              </a:lnSpc>
              <a:buFont typeface="Arial"/>
              <a:buChar char="•"/>
            </a:pPr>
            <a:r>
              <a:rPr lang="en-US"/>
              <a:t> Step 5. Note the thoughts that go with each of your emotions</a:t>
            </a:r>
          </a:p>
          <a:p>
            <a:pPr>
              <a:lnSpc>
                <a:spcPct val="90000"/>
              </a:lnSpc>
              <a:buFont typeface="Arial"/>
              <a:buChar char="•"/>
            </a:pPr>
            <a:r>
              <a:rPr lang="en-US"/>
              <a:t> Step 6. Note what you did or wanted to do but stopped yourself during this time period</a:t>
            </a:r>
          </a:p>
          <a:p>
            <a:pPr>
              <a:lnSpc>
                <a:spcPct val="90000"/>
              </a:lnSpc>
              <a:buFont typeface="Arial"/>
              <a:buChar char="•"/>
            </a:pPr>
            <a:r>
              <a:rPr lang="en-US"/>
              <a:t> Step 7. Note on a 0-10 scale what your energy balance, reserves or stores (how full your gas tank was) prior to the time for which you’re doing the chain analysis. </a:t>
            </a:r>
          </a:p>
        </p:txBody>
      </p:sp>
    </p:spTree>
    <p:extLst>
      <p:ext uri="{BB962C8B-B14F-4D97-AF65-F5344CB8AC3E}">
        <p14:creationId xmlns:p14="http://schemas.microsoft.com/office/powerpoint/2010/main" val="1608283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857281354"/>
              </p:ext>
            </p:extLst>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 TEMPLATE</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3229992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A0A6B7-566F-EB8E-E99B-F97611684DC8}"/>
              </a:ext>
            </a:extLst>
          </p:cNvPr>
          <p:cNvSpPr txBox="1"/>
          <p:nvPr/>
        </p:nvSpPr>
        <p:spPr>
          <a:xfrm>
            <a:off x="0" y="0"/>
            <a:ext cx="12192000" cy="5078313"/>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Sam’s chain analysis </a:t>
            </a:r>
            <a:r>
              <a:rPr lang="en-US" dirty="0">
                <a:latin typeface="Arial" panose="020B0604020202020204" pitchFamily="34" charset="0"/>
                <a:cs typeface="Arial" panose="020B0604020202020204" pitchFamily="34" charset="0"/>
              </a:rPr>
              <a:t>Sam was intrigued and wanted to explore why she became so irritated by her partners. She decided to do a chain analysis. Sam realized that when she was working on finding the intermediate targets, she had already explored parts of the chain analysis. The “topography” of Sam’s activation was clear from her diary card ratings. She had also explored the event that triggered her and the feelings she had experienced: irritation and frustration at first, but later guilt, loneliness, and sadness. Having completed those columns of the chain analysis, Sam reflected on the thoughts that had accompanied her feelings: She liked her space and doing things on her own, or with her friends. She could only spend so much time with Steve, particularly now that they were living together. He seemed to want to spend more time with her than she did with him. She felt suffocated and did not want to lose her independence. After the initial irritation, Sam started to feel guilty: Steve was a nice guy, he was always doing things for her, and cared a lot about her. His family was close, they were kind to each other, and liked spending time together. Sam’s family, on the other hand, had always been critical, cold, and distant. Maybe what she felt had something to do with her upbringing and her “internal working model”. Maybe she had trouble loving and getting close to people. Maybe she would always feel this way and be lonely for the rest of her life. When Sam got home, after the night out with her friends, and Steve was angry, she just wanted to leave the situation and avoid conflict. Her crisis plan provided her with a good excuse for doing that. Over the time she stayed at her parents they had not even asked why she had come home, just how long she planned to stay. After a couple of emotionally cool days at home, Sam longed to return to Steve, who seemed genuinely interested in her and what she did. At the same time, she was afraid that their pattern would just keep repeating.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55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F9596-4797-4D32-B6A1-EF0BC1A48DDB}"/>
              </a:ext>
            </a:extLst>
          </p:cNvPr>
          <p:cNvSpPr>
            <a:spLocks noGrp="1"/>
          </p:cNvSpPr>
          <p:nvPr>
            <p:ph type="title" idx="4294967295"/>
          </p:nvPr>
        </p:nvSpPr>
        <p:spPr>
          <a:xfrm>
            <a:off x="0" y="0"/>
            <a:ext cx="4789488" cy="2698750"/>
          </a:xfrm>
        </p:spPr>
        <p:txBody>
          <a:bodyPr>
            <a:normAutofit/>
          </a:bodyPr>
          <a:lstStyle/>
          <a:p>
            <a:pPr algn="ctr"/>
            <a:r>
              <a:rPr lang="en-CA" sz="2800">
                <a:solidFill>
                  <a:schemeClr val="bg1"/>
                </a:solidFill>
              </a:rPr>
              <a:t>1. 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4294967295"/>
            <p:extLst>
              <p:ext uri="{D42A27DB-BD31-4B8C-83A1-F6EECF244321}">
                <p14:modId xmlns:p14="http://schemas.microsoft.com/office/powerpoint/2010/main" val="1148121895"/>
              </p:ext>
            </p:extLst>
          </p:nvPr>
        </p:nvGraphicFramePr>
        <p:xfrm>
          <a:off x="5733124" y="461169"/>
          <a:ext cx="5741987" cy="593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86" y="2421914"/>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2091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EF2884-3A31-A2EF-DD7A-D28D37E4ED88}"/>
              </a:ext>
            </a:extLst>
          </p:cNvPr>
          <p:cNvSpPr txBox="1"/>
          <p:nvPr/>
        </p:nvSpPr>
        <p:spPr>
          <a:xfrm>
            <a:off x="0" y="0"/>
            <a:ext cx="12192000" cy="618630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Sam’s rational mind remediation </a:t>
            </a:r>
            <a:r>
              <a:rPr lang="en-US" dirty="0">
                <a:latin typeface="Arial" panose="020B0604020202020204" pitchFamily="34" charset="0"/>
                <a:cs typeface="Arial" panose="020B0604020202020204" pitchFamily="34" charset="0"/>
              </a:rPr>
              <a:t>Sam worked on a rational mind remediation. She imagined that a friend of hers had just gone through a similar “coming home late” situation. The friend shared with Sam what happened and was desperate for advice. Sam thought her friend had issues with getting close to her partners and needed to work on that. She thought her friend could use “feeling irritated by others” as a target in her diary card. Sam suggested that rather than acting on her irritation, her friend be mindful, and curious about it. She should spend some time with the sensations that came along with being irritated. One of her friend’s automatic thoughts was that others were needy. An alternative thought was that she had trouble with intimacy. Around this issue, the friend should be gentle with herself, but perhaps set a goal of slowly being able to be more intimate with people. Sam realized that she could not be intimate because she did not trust anyone and to compensate had learned to be self-sufficient. Sam wanted to offer her friend concrete suggestions that could be implemented and came up with: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Start using “feeling irritated with people” in her diary card.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Apply the “edit, splice and paste” technique to the incident: run the “mental video” of the incident up to the point when she came home after being out with her friends. As she started to feel suffocated and irritated by her partners questioning, she could splice in an alternative thought: “I do feel irritated, but he has a point; I could have called to let him know I would be coming home late. This may be an example of my tendency to push people away when they start getting close to me.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Practice this new “video” every day for a few minutes.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Picture, in her imagination, telling her boyfriend what she had learned about intimacy, and what she was trying to do. Eventually, when she felt ready, she could do this in real life.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Having written down these suggestions for her friend, Sam then took ownership of them and made them her homework.</a:t>
            </a:r>
            <a:br>
              <a:rPr lang="en-US" dirty="0">
                <a:latin typeface="Arial" panose="020B0604020202020204" pitchFamily="34" charset="0"/>
                <a:cs typeface="Arial" panose="020B0604020202020204" pitchFamily="34" charset="0"/>
              </a:rPr>
            </a:br>
            <a:endParaRPr lang="en-CA" dirty="0"/>
          </a:p>
        </p:txBody>
      </p:sp>
    </p:spTree>
    <p:extLst>
      <p:ext uri="{BB962C8B-B14F-4D97-AF65-F5344CB8AC3E}">
        <p14:creationId xmlns:p14="http://schemas.microsoft.com/office/powerpoint/2010/main" val="299020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B9D2-44E9-D639-375A-A5B9A406ED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6B06BB-886E-4523-9F2F-6EC98D741A47}"/>
              </a:ext>
            </a:extLst>
          </p:cNvPr>
          <p:cNvSpPr txBox="1"/>
          <p:nvPr/>
        </p:nvSpPr>
        <p:spPr>
          <a:xfrm>
            <a:off x="0" y="0"/>
            <a:ext cx="12192000" cy="7386638"/>
          </a:xfrm>
          <a:prstGeom prst="rect">
            <a:avLst/>
          </a:prstGeom>
          <a:noFill/>
        </p:spPr>
        <p:txBody>
          <a:bodyPr wrap="square">
            <a:spAutoFit/>
          </a:bodyPr>
          <a:lstStyle/>
          <a:p>
            <a:pPr>
              <a:buNone/>
            </a:pPr>
            <a:r>
              <a:rPr lang="en-US" sz="2400" b="0" i="0" dirty="0">
                <a:solidFill>
                  <a:srgbClr val="222222"/>
                </a:solidFill>
                <a:effectLst/>
                <a:latin typeface="Arial" panose="020B0604020202020204" pitchFamily="34" charset="0"/>
              </a:rPr>
              <a:t>                              FIVE-MINUTE LOVING-KINDNESS MEDITATION</a:t>
            </a:r>
            <a:br>
              <a:rPr lang="en-US" dirty="0"/>
            </a:br>
            <a:br>
              <a:rPr lang="en-US" dirty="0"/>
            </a:br>
            <a:r>
              <a:rPr lang="en-US" b="0" i="0" dirty="0">
                <a:effectLst/>
                <a:latin typeface="Arial" panose="020B0604020202020204" pitchFamily="34" charset="0"/>
              </a:rPr>
              <a:t>Offer the same wishes:</a:t>
            </a:r>
            <a:br>
              <a:rPr lang="en-US" dirty="0"/>
            </a:br>
            <a:br>
              <a:rPr lang="en-US" dirty="0"/>
            </a:br>
            <a:r>
              <a:rPr lang="en-US" b="0" i="0" dirty="0">
                <a:effectLst/>
                <a:latin typeface="Arial" panose="020B0604020202020204" pitchFamily="34" charset="0"/>
              </a:rPr>
              <a:t>May you be safe.</a:t>
            </a:r>
            <a:br>
              <a:rPr lang="en-US" dirty="0"/>
            </a:br>
            <a:r>
              <a:rPr lang="en-US" b="0" i="0" dirty="0">
                <a:effectLst/>
                <a:latin typeface="Arial" panose="020B0604020202020204" pitchFamily="34" charset="0"/>
              </a:rPr>
              <a:t>May you be at ease.</a:t>
            </a:r>
            <a:br>
              <a:rPr lang="en-US" dirty="0"/>
            </a:br>
            <a:r>
              <a:rPr lang="en-US" b="0" i="0" dirty="0">
                <a:effectLst/>
                <a:latin typeface="Arial" panose="020B0604020202020204" pitchFamily="34" charset="0"/>
              </a:rPr>
              <a:t>May you be treated with kindness.</a:t>
            </a:r>
            <a:br>
              <a:rPr lang="en-US" dirty="0"/>
            </a:br>
            <a:r>
              <a:rPr lang="en-US" b="0" i="0" dirty="0">
                <a:effectLst/>
                <a:latin typeface="Arial" panose="020B0604020202020204" pitchFamily="34" charset="0"/>
              </a:rPr>
              <a:t>May you grow toward healing.</a:t>
            </a:r>
            <a:br>
              <a:rPr lang="en-US" dirty="0"/>
            </a:br>
            <a:br>
              <a:rPr lang="en-US" dirty="0"/>
            </a:br>
            <a:r>
              <a:rPr lang="en-US" b="0" i="0" dirty="0">
                <a:effectLst/>
                <a:latin typeface="Arial" panose="020B0604020202020204" pitchFamily="34" charset="0"/>
              </a:rPr>
              <a:t>Now, gently expand your awareness to this group.</a:t>
            </a:r>
            <a:br>
              <a:rPr lang="en-US" dirty="0"/>
            </a:br>
            <a:br>
              <a:rPr lang="en-US" dirty="0"/>
            </a:br>
            <a:r>
              <a:rPr lang="en-US" b="0" i="0" dirty="0">
                <a:effectLst/>
                <a:latin typeface="Arial" panose="020B0604020202020204" pitchFamily="34" charset="0"/>
              </a:rPr>
              <a:t>Each person here carrying their own history, struggles, and hopes.</a:t>
            </a:r>
            <a:br>
              <a:rPr lang="en-US" dirty="0"/>
            </a:br>
            <a:r>
              <a:rPr lang="en-US" b="0" i="0" dirty="0">
                <a:effectLst/>
                <a:latin typeface="Arial" panose="020B0604020202020204" pitchFamily="34" charset="0"/>
              </a:rPr>
              <a:t>No one here is untouched by pain.</a:t>
            </a:r>
            <a:br>
              <a:rPr lang="en-US" dirty="0"/>
            </a:br>
            <a:br>
              <a:rPr lang="en-US" dirty="0"/>
            </a:br>
            <a:r>
              <a:rPr lang="en-US" b="0" i="0" dirty="0">
                <a:effectLst/>
                <a:latin typeface="Arial" panose="020B0604020202020204" pitchFamily="34" charset="0"/>
              </a:rPr>
              <a:t>As a quiet intention, offer:</a:t>
            </a:r>
            <a:br>
              <a:rPr lang="en-US" dirty="0"/>
            </a:br>
            <a:br>
              <a:rPr lang="en-US" dirty="0"/>
            </a:br>
            <a:r>
              <a:rPr lang="en-US" b="0" i="0" dirty="0">
                <a:effectLst/>
                <a:latin typeface="Arial" panose="020B0604020202020204" pitchFamily="34" charset="0"/>
              </a:rPr>
              <a:t>May we be safe together.</a:t>
            </a:r>
            <a:br>
              <a:rPr lang="en-US" dirty="0"/>
            </a:br>
            <a:r>
              <a:rPr lang="en-US" b="0" i="0" dirty="0">
                <a:effectLst/>
                <a:latin typeface="Arial" panose="020B0604020202020204" pitchFamily="34" charset="0"/>
              </a:rPr>
              <a:t>May we be met with understanding.</a:t>
            </a:r>
            <a:br>
              <a:rPr lang="en-US" dirty="0"/>
            </a:br>
            <a:r>
              <a:rPr lang="en-US" b="0" i="0" dirty="0">
                <a:effectLst/>
                <a:latin typeface="Arial" panose="020B0604020202020204" pitchFamily="34" charset="0"/>
              </a:rPr>
              <a:t>May we support one another’s healing.</a:t>
            </a:r>
            <a:br>
              <a:rPr lang="en-US" dirty="0"/>
            </a:br>
            <a:r>
              <a:rPr lang="en-US" b="0" i="0" dirty="0">
                <a:effectLst/>
                <a:latin typeface="Arial" panose="020B0604020202020204" pitchFamily="34" charset="0"/>
              </a:rPr>
              <a:t>May we grow, slowly and steadily.</a:t>
            </a:r>
            <a:br>
              <a:rPr lang="en-US" dirty="0"/>
            </a:br>
            <a:br>
              <a:rPr lang="en-US" dirty="0"/>
            </a:br>
            <a:r>
              <a:rPr lang="en-US" b="0" i="0" dirty="0">
                <a:effectLst/>
                <a:latin typeface="Arial" panose="020B0604020202020204" pitchFamily="34" charset="0"/>
              </a:rPr>
              <a:t>If it feels appropriate, you might extend loving-kindness outward—</a:t>
            </a:r>
            <a:br>
              <a:rPr lang="en-US" dirty="0"/>
            </a:br>
            <a:r>
              <a:rPr lang="en-US" b="0" i="0" dirty="0">
                <a:effectLst/>
                <a:latin typeface="Arial" panose="020B0604020202020204" pitchFamily="34" charset="0"/>
              </a:rPr>
              <a:t>to people in your life,</a:t>
            </a:r>
            <a:br>
              <a:rPr lang="en-US" dirty="0"/>
            </a:br>
            <a:r>
              <a:rPr lang="en-US" b="0" i="0" dirty="0">
                <a:effectLst/>
                <a:latin typeface="Arial" panose="020B0604020202020204" pitchFamily="34" charset="0"/>
              </a:rPr>
              <a:t>or simply to all those who are struggling in similar ways.</a:t>
            </a:r>
            <a:br>
              <a:rPr lang="en-US" dirty="0"/>
            </a:br>
            <a:br>
              <a:rPr lang="en-US" dirty="0"/>
            </a:br>
            <a:endParaRPr lang="en-CA" dirty="0"/>
          </a:p>
        </p:txBody>
      </p:sp>
    </p:spTree>
    <p:extLst>
      <p:ext uri="{BB962C8B-B14F-4D97-AF65-F5344CB8AC3E}">
        <p14:creationId xmlns:p14="http://schemas.microsoft.com/office/powerpoint/2010/main" val="3725888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3CF655-84BB-43FB-AFAB-884E8FDA9D0C}"/>
              </a:ext>
            </a:extLst>
          </p:cNvPr>
          <p:cNvSpPr>
            <a:spLocks noGrp="1"/>
          </p:cNvSpPr>
          <p:nvPr>
            <p:ph type="title" idx="4294967295"/>
          </p:nvPr>
        </p:nvSpPr>
        <p:spPr>
          <a:xfrm>
            <a:off x="6271105" y="1134139"/>
            <a:ext cx="5148262" cy="1641475"/>
          </a:xfrm>
        </p:spPr>
        <p:txBody>
          <a:bodyPr>
            <a:normAutofit fontScale="90000"/>
          </a:bodyPr>
          <a:lstStyle/>
          <a:p>
            <a:pPr algn="ctr"/>
            <a:r>
              <a:rPr lang="en-CA" sz="7200">
                <a:solidFill>
                  <a:schemeClr val="bg1"/>
                </a:solidFill>
              </a:rPr>
              <a:t>Allison</a:t>
            </a:r>
            <a:br>
              <a:rPr lang="en-CA" sz="7200">
                <a:solidFill>
                  <a:schemeClr val="bg1"/>
                </a:solidFill>
              </a:rPr>
            </a:br>
            <a:r>
              <a:rPr lang="en-CA" sz="7200">
                <a:solidFill>
                  <a:schemeClr val="bg1"/>
                </a:solidFill>
              </a:rPr>
              <a:t>p. 186</a:t>
            </a:r>
          </a:p>
        </p:txBody>
      </p:sp>
      <p:pic>
        <p:nvPicPr>
          <p:cNvPr id="7" name="Content Placeholder 6">
            <a:extLst>
              <a:ext uri="{FF2B5EF4-FFF2-40B4-BE49-F238E27FC236}">
                <a16:creationId xmlns:a16="http://schemas.microsoft.com/office/drawing/2014/main" id="{D990AFBD-0EAA-4B90-ADA2-1604BB4E9759}"/>
              </a:ext>
            </a:extLst>
          </p:cNvPr>
          <p:cNvPicPr>
            <a:picLocks noChangeAspect="1"/>
          </p:cNvPicPr>
          <p:nvPr/>
        </p:nvPicPr>
        <p:blipFill rotWithShape="1">
          <a:blip r:embed="rId3"/>
          <a:srcRect t="5862" r="-2" b="19137"/>
          <a:stretch/>
        </p:blipFill>
        <p:spPr>
          <a:xfrm>
            <a:off x="20" y="975"/>
            <a:ext cx="6095980" cy="6858000"/>
          </a:xfrm>
          <a:prstGeom prst="rect">
            <a:avLst/>
          </a:prstGeom>
        </p:spPr>
      </p:pic>
    </p:spTree>
    <p:extLst>
      <p:ext uri="{BB962C8B-B14F-4D97-AF65-F5344CB8AC3E}">
        <p14:creationId xmlns:p14="http://schemas.microsoft.com/office/powerpoint/2010/main" val="17002617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062679-0CE2-E3E2-1DBE-7F006BDEC9C7}"/>
              </a:ext>
            </a:extLst>
          </p:cNvPr>
          <p:cNvSpPr txBox="1"/>
          <p:nvPr/>
        </p:nvSpPr>
        <p:spPr>
          <a:xfrm>
            <a:off x="0" y="133767"/>
            <a:ext cx="12192000" cy="5355312"/>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Allison</a:t>
            </a:r>
            <a:r>
              <a:rPr lang="en-US" b="0" i="0" dirty="0">
                <a:effectLst/>
                <a:latin typeface="Arial" panose="020B0604020202020204" pitchFamily="34" charset="0"/>
                <a:cs typeface="Arial" panose="020B0604020202020204" pitchFamily="34" charset="0"/>
              </a:rPr>
              <a:t> was a 42-year-old married mother of a 12-year-old son. She worked as an office manager. Allison was doing Simple because of her longstanding issues with depression. When Allison was five years old, her loving mother had died in a car accident, leaving her and her three-year-old sister, in the care of their father. Allison’s father, Joseph, a partner in a successful accounting firm, coped with the tragedy by immersing himself in his work, while the girls were looked after by a series of nannies. On Allison nineth birthday, Joseph announced that he was marrying their latest nanny. Ingrid, a 23-year-old Eastern European young woman, was strict and emotionally distant with the girls, but attractive, hard working, and had taken on many extra household responsibilities. She not only looked after the</a:t>
            </a:r>
            <a:r>
              <a:rPr lang="en-US" dirty="0">
                <a:latin typeface="Arial" panose="020B0604020202020204" pitchFamily="34" charset="0"/>
                <a:cs typeface="Arial" panose="020B0604020202020204" pitchFamily="34" charset="0"/>
              </a:rPr>
              <a:t> children, but cleaned the house, and was a great cook. After the wedding, Allison’s and her sister’s relationship with Ingrid did not improve. Two years before Allison started therapy, her father had died. Ingrid was left in charge of his sizeable estate. As her arthritis was increasingly limiting her mobility, Ingrid sponsored one of her European nieces, to come work for her. The two women got along well. Often, when Allison visited, they spoke in their native language, which she did not understand. Allison and her sister began to worry when Ingrid, who, while Joseph was alive had always been frugal, started spending large sums of money and making poor investment decisions. Allison thought Ingrid was being influenced by the niece, and worried that what her father had spent his life saving, would be squandered. Allison had suffered from depression and anxiety since she was a teen, but her symptoms got worse following her father’s death. She had decided to use “depression” and “anxiety” as her holes diary card targets. Allison’s diary card revealed that her “depression” always seemed to hover around a 4 or 5/ 10. Her anxiety spiked whenever she had something to do with Ingrid. She decided to do a chain analysis for one such spike.</a:t>
            </a:r>
            <a:br>
              <a:rPr lang="en-US" dirty="0"/>
            </a:br>
            <a:endParaRPr lang="en-CA" dirty="0"/>
          </a:p>
        </p:txBody>
      </p:sp>
    </p:spTree>
    <p:extLst>
      <p:ext uri="{BB962C8B-B14F-4D97-AF65-F5344CB8AC3E}">
        <p14:creationId xmlns:p14="http://schemas.microsoft.com/office/powerpoint/2010/main" val="996755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550984" y="1037491"/>
            <a:ext cx="11535508" cy="4994029"/>
          </a:xfrm>
          <a:prstGeom prst="rect">
            <a:avLst/>
          </a:prstGeom>
          <a:noFill/>
        </p:spPr>
      </p:pic>
      <p:sp>
        <p:nvSpPr>
          <p:cNvPr id="6" name="TextBox 5">
            <a:extLst>
              <a:ext uri="{FF2B5EF4-FFF2-40B4-BE49-F238E27FC236}">
                <a16:creationId xmlns:a16="http://schemas.microsoft.com/office/drawing/2014/main" id="{41366DA8-E935-AE98-729E-8D5D0B3E7864}"/>
              </a:ext>
            </a:extLst>
          </p:cNvPr>
          <p:cNvSpPr txBox="1"/>
          <p:nvPr/>
        </p:nvSpPr>
        <p:spPr>
          <a:xfrm>
            <a:off x="902677" y="3346729"/>
            <a:ext cx="3329354" cy="375552"/>
          </a:xfrm>
          <a:prstGeom prst="rect">
            <a:avLst/>
          </a:prstGeom>
          <a:noFill/>
        </p:spPr>
        <p:txBody>
          <a:bodyPr wrap="square">
            <a:spAutoFit/>
          </a:bodyPr>
          <a:lstStyle/>
          <a:p>
            <a:pPr algn="l">
              <a:lnSpc>
                <a:spcPct val="107000"/>
              </a:lnSpc>
              <a:spcAft>
                <a:spcPts val="800"/>
              </a:spcAft>
            </a:pPr>
            <a:r>
              <a:rPr lang="en-CA">
                <a:solidFill>
                  <a:srgbClr val="FF0000"/>
                </a:solidFill>
                <a:latin typeface="Calibri" panose="020F0502020204030204" pitchFamily="34" charset="0"/>
                <a:ea typeface="Calibri" panose="020F0502020204030204" pitchFamily="34" charset="0"/>
                <a:cs typeface="Times New Roman" panose="02020603050405020304" pitchFamily="18" charset="0"/>
              </a:rPr>
              <a:t>Anxiety          5   5    4    3   10  10</a:t>
            </a:r>
            <a:endParaRPr lang="en-CA" sz="1800" cap="none" spc="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4C0245A-F9FC-E5B0-EAA0-770AF8876BEC}"/>
              </a:ext>
            </a:extLst>
          </p:cNvPr>
          <p:cNvSpPr txBox="1"/>
          <p:nvPr/>
        </p:nvSpPr>
        <p:spPr>
          <a:xfrm>
            <a:off x="801352" y="2717058"/>
            <a:ext cx="5095356" cy="375552"/>
          </a:xfrm>
          <a:prstGeom prst="rect">
            <a:avLst/>
          </a:prstGeom>
          <a:noFill/>
        </p:spPr>
        <p:txBody>
          <a:bodyPr wrap="square">
            <a:spAutoFit/>
          </a:bodyPr>
          <a:lstStyle/>
          <a:p>
            <a:pPr algn="l">
              <a:lnSpc>
                <a:spcPct val="107000"/>
              </a:lnSpc>
              <a:spcAft>
                <a:spcPts val="800"/>
              </a:spcAft>
            </a:pPr>
            <a:r>
              <a:rPr lang="en-CA">
                <a:solidFill>
                  <a:srgbClr val="FF0000"/>
                </a:solidFill>
                <a:latin typeface="Calibri" panose="020F0502020204030204" pitchFamily="34" charset="0"/>
                <a:ea typeface="Calibri" panose="020F0502020204030204" pitchFamily="34" charset="0"/>
                <a:cs typeface="Times New Roman" panose="02020603050405020304" pitchFamily="18" charset="0"/>
              </a:rPr>
              <a:t>Depression     4    5    3    5    7   8</a:t>
            </a:r>
            <a:endParaRPr lang="en-CA" sz="1800" cap="none" spc="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989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D42762-7D78-3339-F42D-F80B2DD21B08}"/>
              </a:ext>
            </a:extLst>
          </p:cNvPr>
          <p:cNvSpPr txBox="1"/>
          <p:nvPr/>
        </p:nvSpPr>
        <p:spPr>
          <a:xfrm>
            <a:off x="114300" y="147161"/>
            <a:ext cx="12192000" cy="424731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Allison’s diary card revealed that her “depression” always seemed to hover around a 4 or 5/ 10. Her anxiety spiked whenever she had something to do with Ingrid. She decided to do a chain analysis for one such spike.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Allison’s chain analysis </a:t>
            </a:r>
            <a:r>
              <a:rPr lang="en-US" dirty="0">
                <a:latin typeface="Arial" panose="020B0604020202020204" pitchFamily="34" charset="0"/>
                <a:cs typeface="Arial" panose="020B0604020202020204" pitchFamily="34" charset="0"/>
              </a:rPr>
              <a:t>As had long been their habit, Allison and her sister had come “home” for a visit on a Sunday afternoon. They found, in the driveway, a large new Cadillac SUV. Ingrid proudly announced that she had just purchased it. Allison reviewed the topography of her activation: while her anxiety had been higher for at least the last year, it spiked whenever she visited Ingrid, particularly when she found yet more evidence of her financial irresponsibility. With the help of the “feeling wheel”, Allison identified feeling anxiety, sadness, frustration, and anger, during the SUV incident. She linked the anxiety and frustration to the thought of seeing her father’s estate being depleted, and not knowing what to do about it. She was sad that this was how her life had turned out. After he married Ingrid, Joseph spent more and more time at work, and hardly ever saw the children. The girl’s relationship with Ingrid had never improved, and Allison had coped by being compliant and keeping her feelings and thoughts to herself. She was frustrated and angry that Ingrid’s niece seemed to be manipulating her. Whenever Allison had approached Ingrid about this, she would dismiss it, and tell her that she worried too much. Just as she had always done, Allison internalized her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ruminated, and lost sleep. She had withdrawn from some of her usual activities and was irritable and curt with people around her</a:t>
            </a:r>
            <a:r>
              <a:rPr lang="en-US" dirty="0"/>
              <a:t>. </a:t>
            </a:r>
            <a:endParaRPr lang="en-CA" dirty="0"/>
          </a:p>
        </p:txBody>
      </p:sp>
    </p:spTree>
    <p:extLst>
      <p:ext uri="{BB962C8B-B14F-4D97-AF65-F5344CB8AC3E}">
        <p14:creationId xmlns:p14="http://schemas.microsoft.com/office/powerpoint/2010/main" val="4535147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1785122728"/>
              </p:ext>
            </p:extLst>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893258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2D-CEA3-4E6F-B5A6-3528033A803F}"/>
              </a:ext>
            </a:extLst>
          </p:cNvPr>
          <p:cNvSpPr>
            <a:spLocks noGrp="1"/>
          </p:cNvSpPr>
          <p:nvPr>
            <p:ph type="title" idx="4294967295"/>
          </p:nvPr>
        </p:nvSpPr>
        <p:spPr>
          <a:xfrm>
            <a:off x="3175" y="0"/>
            <a:ext cx="4657470" cy="2198057"/>
          </a:xfrm>
        </p:spPr>
        <p:txBody>
          <a:bodyPr vert="horz" lIns="91440" tIns="45720" rIns="91440" bIns="45720" rtlCol="0" anchor="ctr">
            <a:normAutofit/>
          </a:bodyPr>
          <a:lstStyle/>
          <a:p>
            <a:pPr algn="ctr"/>
            <a:r>
              <a:rPr lang="en-US" sz="2400">
                <a:solidFill>
                  <a:schemeClr val="bg1"/>
                </a:solidFill>
              </a:rPr>
              <a:t>2. alternative rational mind remediation</a:t>
            </a:r>
            <a:br>
              <a:rPr lang="en-US" sz="2400">
                <a:solidFill>
                  <a:schemeClr val="bg1"/>
                </a:solidFill>
              </a:rPr>
            </a:br>
            <a:r>
              <a:rPr lang="en-US" sz="240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1D3A4CCA-968C-4C03-B998-7B5903462E1A}"/>
              </a:ext>
            </a:extLst>
          </p:cNvPr>
          <p:cNvGraphicFramePr>
            <a:graphicFrameLocks noGrp="1"/>
          </p:cNvGraphicFramePr>
          <p:nvPr>
            <p:ph idx="4294967295"/>
          </p:nvPr>
        </p:nvGraphicFramePr>
        <p:xfrm>
          <a:off x="5467509" y="261258"/>
          <a:ext cx="6615634"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ssertive Communication: Examples, Benefits, Techniques">
            <a:extLst>
              <a:ext uri="{FF2B5EF4-FFF2-40B4-BE49-F238E27FC236}">
                <a16:creationId xmlns:a16="http://schemas.microsoft.com/office/drawing/2014/main" id="{234BFCA5-E18E-82E8-EFCC-3B7329620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F74625-B3C6-ACAF-2E0F-81905BC7CB0C}"/>
              </a:ext>
            </a:extLst>
          </p:cNvPr>
          <p:cNvSpPr txBox="1"/>
          <p:nvPr/>
        </p:nvSpPr>
        <p:spPr>
          <a:xfrm>
            <a:off x="2334520" y="-7489801"/>
            <a:ext cx="6093822" cy="369332"/>
          </a:xfrm>
          <a:prstGeom prst="rect">
            <a:avLst/>
          </a:prstGeom>
          <a:noFill/>
        </p:spPr>
        <p:txBody>
          <a:bodyPr wrap="square">
            <a:spAutoFit/>
          </a:bodyPr>
          <a:lstStyle/>
          <a:p>
            <a:r>
              <a:rPr lang="en-CA"/>
              <a:t> </a:t>
            </a:r>
          </a:p>
        </p:txBody>
      </p:sp>
    </p:spTree>
    <p:extLst>
      <p:ext uri="{BB962C8B-B14F-4D97-AF65-F5344CB8AC3E}">
        <p14:creationId xmlns:p14="http://schemas.microsoft.com/office/powerpoint/2010/main" val="15260814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A5728-E507-63F8-BC82-40690215D339}"/>
              </a:ext>
            </a:extLst>
          </p:cNvPr>
          <p:cNvSpPr txBox="1"/>
          <p:nvPr/>
        </p:nvSpPr>
        <p:spPr>
          <a:xfrm>
            <a:off x="0" y="0"/>
            <a:ext cx="12192000" cy="674030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Allison’s rational mind remediation </a:t>
            </a:r>
            <a:r>
              <a:rPr lang="en-US" dirty="0">
                <a:latin typeface="Arial" panose="020B0604020202020204" pitchFamily="34" charset="0"/>
                <a:cs typeface="Arial" panose="020B0604020202020204" pitchFamily="34" charset="0"/>
              </a:rPr>
              <a:t>Allison imagined that a similar situation was happening to a friend who had well-regulated emotions. Marjorie, whom she had known since high school, was kind but assertive. What would Marjorie do in this situation? Marjorie would not be intimidated. This was an unfair situation, and it was reasonable to address it rather than put up with it. Marjorie would not keep her feelings and thoughts to herself. She would, in a kind but assertive way, explain to her stepmother what she felt, thought, and wanted to see happen; the stepmother was entitled to spend their father’s money, but not to throw it away foolishly. If this conversation went nowhere, Marjorie would find out what her legal rights were, and if she did not have a legal recourse, try to maintain a cordial relationship with the stepmother and negotiate. If she exhausted her options, she would simply walk away. It would be sad, but she did not want to waste her life feeling resentment and anger. Marjorie, like Allison, was financially comfortable. Inheriting some of her father’s large estate would be nice, but it would not be a life changer. After imagining what Marjorie would do, Allison considered how she could apply it to herself and decided on an action plan: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would use the “mental video” of the visit when she found the SUV in the driveway.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would then splice and edit out the part in which she kept her feelings and thoughts to herself while stewing in them. She had done that all her life. Instead, she would paste in an assertive conversation, in which she explained to Ingrid how she felt, her thoughts, and what she planned to do. Imagining this conversation, activated Allison, and she knew she had to practice it for some time while, to stay in the window of tolerance, she pendulated.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her imagination, Allison practiced this conversation, not expecting to have a real conversation with Ingrid anytime soon. She felt this took some of the pressure off. Allison knew a family lawyer whom she trusted and decided she would call him to make an appointment and review her legal options. She felt that if trying to work things out did not produce results, she would not be held hostage by the potential inheritance and would distance herself from Ingrid.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Allison realized that her feelings, thoughts, and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in this present-day situation, were similar to those she had as a little girl. Her adult self needed to step up and protect this frightened child.</a:t>
            </a:r>
            <a:br>
              <a:rPr lang="en-US" dirty="0"/>
            </a:br>
            <a:endParaRPr lang="en-CA" dirty="0"/>
          </a:p>
        </p:txBody>
      </p:sp>
    </p:spTree>
    <p:extLst>
      <p:ext uri="{BB962C8B-B14F-4D97-AF65-F5344CB8AC3E}">
        <p14:creationId xmlns:p14="http://schemas.microsoft.com/office/powerpoint/2010/main" val="4105924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F2FC31-075A-4C7E-BD72-533C8B8E493E}"/>
              </a:ext>
            </a:extLst>
          </p:cNvPr>
          <p:cNvSpPr>
            <a:spLocks noGrp="1"/>
          </p:cNvSpPr>
          <p:nvPr>
            <p:ph type="title" idx="4294967295"/>
          </p:nvPr>
        </p:nvSpPr>
        <p:spPr>
          <a:xfrm>
            <a:off x="7896853" y="1266715"/>
            <a:ext cx="3706812" cy="1608137"/>
          </a:xfrm>
        </p:spPr>
        <p:txBody>
          <a:bodyPr>
            <a:normAutofit fontScale="90000"/>
          </a:bodyPr>
          <a:lstStyle/>
          <a:p>
            <a:pPr algn="ctr"/>
            <a:r>
              <a:rPr lang="en-CA" sz="7200">
                <a:solidFill>
                  <a:schemeClr val="bg1"/>
                </a:solidFill>
              </a:rPr>
              <a:t>George</a:t>
            </a:r>
            <a:br>
              <a:rPr lang="en-CA" sz="7200">
                <a:solidFill>
                  <a:schemeClr val="bg1"/>
                </a:solidFill>
              </a:rPr>
            </a:br>
            <a:r>
              <a:rPr lang="en-CA" sz="7200">
                <a:solidFill>
                  <a:schemeClr val="bg1"/>
                </a:solidFill>
              </a:rPr>
              <a:t>p. 189</a:t>
            </a:r>
          </a:p>
        </p:txBody>
      </p:sp>
      <p:pic>
        <p:nvPicPr>
          <p:cNvPr id="7" name="Content Placeholder 6">
            <a:extLst>
              <a:ext uri="{FF2B5EF4-FFF2-40B4-BE49-F238E27FC236}">
                <a16:creationId xmlns:a16="http://schemas.microsoft.com/office/drawing/2014/main" id="{C50A6CA5-17B2-43AE-9AC6-C17DB931270F}"/>
              </a:ext>
            </a:extLst>
          </p:cNvPr>
          <p:cNvPicPr>
            <a:picLocks noChangeAspect="1"/>
          </p:cNvPicPr>
          <p:nvPr/>
        </p:nvPicPr>
        <p:blipFill rotWithShape="1">
          <a:blip r:embed="rId3"/>
          <a:srcRect r="1" b="37349"/>
          <a:stretch/>
        </p:blipFill>
        <p:spPr>
          <a:xfrm>
            <a:off x="20" y="975"/>
            <a:ext cx="7552924" cy="6858000"/>
          </a:xfrm>
          <a:prstGeom prst="rect">
            <a:avLst/>
          </a:prstGeom>
        </p:spPr>
      </p:pic>
    </p:spTree>
    <p:extLst>
      <p:ext uri="{BB962C8B-B14F-4D97-AF65-F5344CB8AC3E}">
        <p14:creationId xmlns:p14="http://schemas.microsoft.com/office/powerpoint/2010/main" val="2745513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3A30E1-29E2-E63B-0228-0A63A2C7142D}"/>
              </a:ext>
            </a:extLst>
          </p:cNvPr>
          <p:cNvSpPr txBox="1"/>
          <p:nvPr/>
        </p:nvSpPr>
        <p:spPr>
          <a:xfrm>
            <a:off x="28575" y="138143"/>
            <a:ext cx="12192000" cy="2308324"/>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George </a:t>
            </a:r>
            <a:r>
              <a:rPr lang="en-US" b="0" i="0" dirty="0">
                <a:effectLst/>
                <a:latin typeface="Arial" panose="020B0604020202020204" pitchFamily="34" charset="0"/>
              </a:rPr>
              <a:t>was a retired factory worker, whose grown children had long ago moved away. George and Doris had been married for 40 years; it was a stable but unhappy relationship, as Doris was constantly criticizing George. The most recent dispute was over his sleeping habits: George liked to stay up until 3 AM and did not get up until noon. Doris complained that, because of this, she had to be quiet in the mornings and could not have her friends over. Doris punished George by being extra loud in the mornings, slamming doors and cupboards as she did housework. She would also stonewall him. George tried to ignore her and spent most of his day in the garage, which he had converted to a workshop, tinkering with various projects. George’s diary cards George used “isolation”, “anxiety”, and “conflicts with Doris” as his holes diary card targets</a:t>
            </a:r>
            <a:r>
              <a:rPr lang="en-US" b="0" i="0" dirty="0">
                <a:solidFill>
                  <a:srgbClr val="222222"/>
                </a:solidFill>
                <a:effectLst/>
                <a:latin typeface="Arial" panose="020B0604020202020204" pitchFamily="34" charset="0"/>
              </a:rPr>
              <a:t>.</a:t>
            </a:r>
            <a:endParaRPr lang="en-CA" dirty="0"/>
          </a:p>
        </p:txBody>
      </p:sp>
    </p:spTree>
    <p:extLst>
      <p:ext uri="{BB962C8B-B14F-4D97-AF65-F5344CB8AC3E}">
        <p14:creationId xmlns:p14="http://schemas.microsoft.com/office/powerpoint/2010/main" val="7956863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89467" y="491067"/>
            <a:ext cx="11362266" cy="5936916"/>
          </a:xfrm>
          <a:prstGeom prst="rect">
            <a:avLst/>
          </a:prstGeom>
          <a:noFill/>
        </p:spPr>
      </p:pic>
      <p:sp>
        <p:nvSpPr>
          <p:cNvPr id="6" name="TextBox 5">
            <a:extLst>
              <a:ext uri="{FF2B5EF4-FFF2-40B4-BE49-F238E27FC236}">
                <a16:creationId xmlns:a16="http://schemas.microsoft.com/office/drawing/2014/main" id="{D7844440-B19E-F369-11C1-0C8FB5808299}"/>
              </a:ext>
            </a:extLst>
          </p:cNvPr>
          <p:cNvSpPr txBox="1"/>
          <p:nvPr/>
        </p:nvSpPr>
        <p:spPr>
          <a:xfrm>
            <a:off x="3048000" y="3015734"/>
            <a:ext cx="6096000" cy="369332"/>
          </a:xfrm>
          <a:prstGeom prst="rect">
            <a:avLst/>
          </a:prstGeom>
          <a:noFill/>
        </p:spPr>
        <p:txBody>
          <a:bodyPr wrap="square">
            <a:spAutoFit/>
          </a:bodyPr>
          <a:lstStyle/>
          <a:p>
            <a:r>
              <a:rPr lang="en-CA" sz="1800" cap="none" spc="0">
                <a:solidFill>
                  <a:schemeClr val="tx1"/>
                </a:solidFill>
                <a:effectLst/>
              </a:rPr>
              <a:t>activation?</a:t>
            </a:r>
            <a:endParaRPr lang="en-CA"/>
          </a:p>
        </p:txBody>
      </p:sp>
      <p:sp>
        <p:nvSpPr>
          <p:cNvPr id="8" name="TextBox 7">
            <a:extLst>
              <a:ext uri="{FF2B5EF4-FFF2-40B4-BE49-F238E27FC236}">
                <a16:creationId xmlns:a16="http://schemas.microsoft.com/office/drawing/2014/main" id="{D480899A-7C05-4474-4FFE-7DCD6FD4B30A}"/>
              </a:ext>
            </a:extLst>
          </p:cNvPr>
          <p:cNvSpPr txBox="1"/>
          <p:nvPr/>
        </p:nvSpPr>
        <p:spPr>
          <a:xfrm>
            <a:off x="3048000" y="3015734"/>
            <a:ext cx="6096000" cy="369332"/>
          </a:xfrm>
          <a:prstGeom prst="rect">
            <a:avLst/>
          </a:prstGeom>
          <a:noFill/>
        </p:spPr>
        <p:txBody>
          <a:bodyPr wrap="square">
            <a:spAutoFit/>
          </a:bodyPr>
          <a:lstStyle/>
          <a:p>
            <a:r>
              <a:rPr lang="en-CA" sz="1800" cap="none" spc="0">
                <a:solidFill>
                  <a:schemeClr val="tx1"/>
                </a:solidFill>
                <a:effectLst/>
              </a:rPr>
              <a:t>activation?</a:t>
            </a:r>
            <a:endParaRPr lang="en-CA"/>
          </a:p>
        </p:txBody>
      </p:sp>
      <p:sp>
        <p:nvSpPr>
          <p:cNvPr id="10" name="TextBox 9">
            <a:extLst>
              <a:ext uri="{FF2B5EF4-FFF2-40B4-BE49-F238E27FC236}">
                <a16:creationId xmlns:a16="http://schemas.microsoft.com/office/drawing/2014/main" id="{55267B93-02FE-6350-8B22-B7686F38C874}"/>
              </a:ext>
            </a:extLst>
          </p:cNvPr>
          <p:cNvSpPr txBox="1"/>
          <p:nvPr/>
        </p:nvSpPr>
        <p:spPr>
          <a:xfrm>
            <a:off x="685800" y="2619375"/>
            <a:ext cx="6256867" cy="369332"/>
          </a:xfrm>
          <a:prstGeom prst="rect">
            <a:avLst/>
          </a:prstGeom>
          <a:noFill/>
        </p:spPr>
        <p:txBody>
          <a:bodyPr wrap="square">
            <a:spAutoFit/>
          </a:bodyPr>
          <a:lstStyle/>
          <a:p>
            <a:r>
              <a:rPr lang="en-CA">
                <a:solidFill>
                  <a:srgbClr val="FF0000"/>
                </a:solidFill>
              </a:rPr>
              <a:t>isolation</a:t>
            </a:r>
          </a:p>
        </p:txBody>
      </p:sp>
      <p:sp>
        <p:nvSpPr>
          <p:cNvPr id="12" name="TextBox 11">
            <a:extLst>
              <a:ext uri="{FF2B5EF4-FFF2-40B4-BE49-F238E27FC236}">
                <a16:creationId xmlns:a16="http://schemas.microsoft.com/office/drawing/2014/main" id="{B8812283-198D-8951-7711-FDBBAE756494}"/>
              </a:ext>
            </a:extLst>
          </p:cNvPr>
          <p:cNvSpPr txBox="1"/>
          <p:nvPr/>
        </p:nvSpPr>
        <p:spPr>
          <a:xfrm>
            <a:off x="685800" y="3288269"/>
            <a:ext cx="6096000" cy="369332"/>
          </a:xfrm>
          <a:prstGeom prst="rect">
            <a:avLst/>
          </a:prstGeom>
          <a:noFill/>
        </p:spPr>
        <p:txBody>
          <a:bodyPr wrap="square">
            <a:spAutoFit/>
          </a:bodyPr>
          <a:lstStyle/>
          <a:p>
            <a:r>
              <a:rPr lang="en-CA">
                <a:solidFill>
                  <a:srgbClr val="FF0000"/>
                </a:solidFill>
              </a:rPr>
              <a:t>anxiety</a:t>
            </a:r>
          </a:p>
        </p:txBody>
      </p:sp>
      <p:sp>
        <p:nvSpPr>
          <p:cNvPr id="14" name="TextBox 13">
            <a:extLst>
              <a:ext uri="{FF2B5EF4-FFF2-40B4-BE49-F238E27FC236}">
                <a16:creationId xmlns:a16="http://schemas.microsoft.com/office/drawing/2014/main" id="{1E5F94CF-9675-203F-F183-261F0A6054B1}"/>
              </a:ext>
            </a:extLst>
          </p:cNvPr>
          <p:cNvSpPr txBox="1"/>
          <p:nvPr/>
        </p:nvSpPr>
        <p:spPr>
          <a:xfrm>
            <a:off x="685800" y="4004566"/>
            <a:ext cx="1227667" cy="646331"/>
          </a:xfrm>
          <a:prstGeom prst="rect">
            <a:avLst/>
          </a:prstGeom>
          <a:noFill/>
        </p:spPr>
        <p:txBody>
          <a:bodyPr wrap="square">
            <a:spAutoFit/>
          </a:bodyPr>
          <a:lstStyle/>
          <a:p>
            <a:r>
              <a:rPr lang="en-CA">
                <a:solidFill>
                  <a:srgbClr val="FF0000"/>
                </a:solidFill>
              </a:rPr>
              <a:t>Conflicts with </a:t>
            </a:r>
            <a:r>
              <a:rPr lang="en-CA" err="1">
                <a:solidFill>
                  <a:srgbClr val="FF0000"/>
                </a:solidFill>
              </a:rPr>
              <a:t>doris</a:t>
            </a:r>
            <a:endParaRPr lang="en-CA">
              <a:solidFill>
                <a:srgbClr val="FF0000"/>
              </a:solidFill>
            </a:endParaRPr>
          </a:p>
        </p:txBody>
      </p:sp>
    </p:spTree>
    <p:extLst>
      <p:ext uri="{BB962C8B-B14F-4D97-AF65-F5344CB8AC3E}">
        <p14:creationId xmlns:p14="http://schemas.microsoft.com/office/powerpoint/2010/main" val="18447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680CA-4F87-34B4-FCE5-C85FDE951A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6E740AE-7179-E8D0-4A2C-4D6010B5F093}"/>
              </a:ext>
            </a:extLst>
          </p:cNvPr>
          <p:cNvSpPr txBox="1"/>
          <p:nvPr/>
        </p:nvSpPr>
        <p:spPr>
          <a:xfrm>
            <a:off x="0" y="0"/>
            <a:ext cx="12192000" cy="7109639"/>
          </a:xfrm>
          <a:prstGeom prst="rect">
            <a:avLst/>
          </a:prstGeom>
          <a:noFill/>
        </p:spPr>
        <p:txBody>
          <a:bodyPr wrap="square">
            <a:spAutoFit/>
          </a:bodyPr>
          <a:lstStyle/>
          <a:p>
            <a:pPr>
              <a:buNone/>
            </a:pPr>
            <a:r>
              <a:rPr lang="en-US" sz="2400" b="0" i="0" dirty="0">
                <a:solidFill>
                  <a:srgbClr val="222222"/>
                </a:solidFill>
                <a:effectLst/>
                <a:latin typeface="Arial" panose="020B0604020202020204" pitchFamily="34" charset="0"/>
              </a:rPr>
              <a:t>                              FIVE-MINUTE LOVING-KINDNESS MEDITATION</a:t>
            </a:r>
            <a:br>
              <a:rPr lang="en-US" dirty="0"/>
            </a:br>
            <a:br>
              <a:rPr lang="en-US" dirty="0"/>
            </a:br>
            <a:r>
              <a:rPr lang="en-US" b="0" i="0" dirty="0">
                <a:effectLst/>
                <a:latin typeface="Arial" panose="020B0604020202020204" pitchFamily="34" charset="0"/>
              </a:rPr>
              <a:t>You might say:</a:t>
            </a:r>
            <a:br>
              <a:rPr lang="en-US" dirty="0"/>
            </a:br>
            <a:br>
              <a:rPr lang="en-US" dirty="0"/>
            </a:br>
            <a:r>
              <a:rPr lang="en-US" b="0" i="0" dirty="0">
                <a:effectLst/>
                <a:latin typeface="Arial" panose="020B0604020202020204" pitchFamily="34" charset="0"/>
              </a:rPr>
              <a:t>May all beings be safe.</a:t>
            </a:r>
            <a:br>
              <a:rPr lang="en-US" dirty="0"/>
            </a:br>
            <a:r>
              <a:rPr lang="en-US" b="0" i="0" dirty="0">
                <a:effectLst/>
                <a:latin typeface="Arial" panose="020B0604020202020204" pitchFamily="34" charset="0"/>
              </a:rPr>
              <a:t>May all beings find moments of peace.</a:t>
            </a:r>
            <a:br>
              <a:rPr lang="en-US" dirty="0"/>
            </a:br>
            <a:r>
              <a:rPr lang="en-US" b="0" i="0" dirty="0">
                <a:effectLst/>
                <a:latin typeface="Arial" panose="020B0604020202020204" pitchFamily="34" charset="0"/>
              </a:rPr>
              <a:t>May all beings move toward healing.</a:t>
            </a:r>
            <a:br>
              <a:rPr lang="en-US" dirty="0"/>
            </a:br>
            <a:br>
              <a:rPr lang="en-US" dirty="0"/>
            </a:br>
            <a:r>
              <a:rPr lang="en-US" b="0" i="0" dirty="0">
                <a:effectLst/>
                <a:latin typeface="Arial" panose="020B0604020202020204" pitchFamily="34" charset="0"/>
              </a:rPr>
              <a:t>Now, return your attention to your breath.</a:t>
            </a:r>
            <a:br>
              <a:rPr lang="en-US" dirty="0"/>
            </a:br>
            <a:br>
              <a:rPr lang="en-US" dirty="0"/>
            </a:br>
            <a:r>
              <a:rPr lang="en-US" b="0" i="0" dirty="0">
                <a:effectLst/>
                <a:latin typeface="Arial" panose="020B0604020202020204" pitchFamily="34" charset="0"/>
              </a:rPr>
              <a:t>Notice the body sitting here.</a:t>
            </a:r>
            <a:br>
              <a:rPr lang="en-US" dirty="0"/>
            </a:br>
            <a:r>
              <a:rPr lang="en-US" b="0" i="0" dirty="0">
                <a:effectLst/>
                <a:latin typeface="Arial" panose="020B0604020202020204" pitchFamily="34" charset="0"/>
              </a:rPr>
              <a:t>Grounded. Present.</a:t>
            </a:r>
            <a:br>
              <a:rPr lang="en-US" dirty="0"/>
            </a:br>
            <a:br>
              <a:rPr lang="en-US" dirty="0"/>
            </a:br>
            <a:r>
              <a:rPr lang="en-US" b="0" i="0" dirty="0">
                <a:effectLst/>
                <a:latin typeface="Arial" panose="020B0604020202020204" pitchFamily="34" charset="0"/>
              </a:rPr>
              <a:t>Loving-kindness doesn’t mean liking everything,</a:t>
            </a:r>
            <a:br>
              <a:rPr lang="en-US" dirty="0"/>
            </a:br>
            <a:r>
              <a:rPr lang="en-US" b="0" i="0" dirty="0">
                <a:effectLst/>
                <a:latin typeface="Arial" panose="020B0604020202020204" pitchFamily="34" charset="0"/>
              </a:rPr>
              <a:t>or excusing harm.</a:t>
            </a:r>
            <a:br>
              <a:rPr lang="en-US" dirty="0"/>
            </a:br>
            <a:br>
              <a:rPr lang="en-US" dirty="0"/>
            </a:br>
            <a:r>
              <a:rPr lang="en-US" b="0" i="0" dirty="0">
                <a:effectLst/>
                <a:latin typeface="Arial" panose="020B0604020202020204" pitchFamily="34" charset="0"/>
              </a:rPr>
              <a:t>It means recognizing shared humanity—</a:t>
            </a:r>
            <a:br>
              <a:rPr lang="en-US" dirty="0"/>
            </a:br>
            <a:r>
              <a:rPr lang="en-US" b="0" i="0" dirty="0">
                <a:effectLst/>
                <a:latin typeface="Arial" panose="020B0604020202020204" pitchFamily="34" charset="0"/>
              </a:rPr>
              <a:t>including your own.</a:t>
            </a:r>
            <a:br>
              <a:rPr lang="en-US" dirty="0"/>
            </a:br>
            <a:br>
              <a:rPr lang="en-US" dirty="0"/>
            </a:br>
            <a:r>
              <a:rPr lang="en-US" b="0" i="0" dirty="0">
                <a:effectLst/>
                <a:latin typeface="Arial" panose="020B0604020202020204" pitchFamily="34" charset="0"/>
              </a:rPr>
              <a:t>Take one final, gentle breath in…</a:t>
            </a:r>
            <a:br>
              <a:rPr lang="en-US" dirty="0"/>
            </a:br>
            <a:r>
              <a:rPr lang="en-US" b="0" i="0" dirty="0">
                <a:effectLst/>
                <a:latin typeface="Arial" panose="020B0604020202020204" pitchFamily="34" charset="0"/>
              </a:rPr>
              <a:t>and let it go.</a:t>
            </a:r>
            <a:br>
              <a:rPr lang="en-US" dirty="0"/>
            </a:br>
            <a:br>
              <a:rPr lang="en-US" dirty="0"/>
            </a:br>
            <a:r>
              <a:rPr lang="en-US" b="0" i="0" dirty="0">
                <a:effectLst/>
                <a:latin typeface="Arial" panose="020B0604020202020204" pitchFamily="34" charset="0"/>
              </a:rPr>
              <a:t>When you’re ready, softly open your eyes.</a:t>
            </a:r>
            <a:endParaRPr lang="en-US" dirty="0"/>
          </a:p>
          <a:p>
            <a:pPr>
              <a:buNone/>
            </a:pPr>
            <a:br>
              <a:rPr lang="en-US" dirty="0"/>
            </a:br>
            <a:endParaRPr lang="en-CA" dirty="0"/>
          </a:p>
        </p:txBody>
      </p:sp>
    </p:spTree>
    <p:extLst>
      <p:ext uri="{BB962C8B-B14F-4D97-AF65-F5344CB8AC3E}">
        <p14:creationId xmlns:p14="http://schemas.microsoft.com/office/powerpoint/2010/main" val="129699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3545390465"/>
              </p:ext>
            </p:extLst>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 TEMPLATE</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16105247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6F639-3EA5-F541-1939-2AAF36B526A6}"/>
              </a:ext>
            </a:extLst>
          </p:cNvPr>
          <p:cNvSpPr txBox="1"/>
          <p:nvPr/>
        </p:nvSpPr>
        <p:spPr>
          <a:xfrm>
            <a:off x="0" y="197346"/>
            <a:ext cx="12192000" cy="2031325"/>
          </a:xfrm>
          <a:prstGeom prst="rect">
            <a:avLst/>
          </a:prstGeom>
          <a:noFill/>
        </p:spPr>
        <p:txBody>
          <a:bodyPr wrap="square">
            <a:spAutoFit/>
          </a:bodyPr>
          <a:lstStyle/>
          <a:p>
            <a:r>
              <a:rPr lang="en-US" b="0" i="0" dirty="0">
                <a:solidFill>
                  <a:srgbClr val="222222"/>
                </a:solidFill>
                <a:effectLst/>
                <a:latin typeface="Arial" panose="020B0604020202020204" pitchFamily="34" charset="0"/>
              </a:rPr>
              <a:t>George’s </a:t>
            </a:r>
            <a:r>
              <a:rPr lang="en-US" b="0" i="0" dirty="0">
                <a:solidFill>
                  <a:schemeClr val="bg1"/>
                </a:solidFill>
                <a:effectLst/>
                <a:latin typeface="Arial" panose="020B0604020202020204" pitchFamily="34" charset="0"/>
              </a:rPr>
              <a:t>chain analysis </a:t>
            </a:r>
            <a:r>
              <a:rPr lang="en-US" b="0" i="0" dirty="0">
                <a:effectLst/>
                <a:latin typeface="Arial" panose="020B0604020202020204" pitchFamily="34" charset="0"/>
              </a:rPr>
              <a:t>George decided to do a chain analysis focusing on a recent incident: He had just gotten up from bed and was having breakfast, it was 11 a.m., Doris walked into the kitchen, grabbed something, and left, slamming the door so hard that the sleeping cat instantly jumped into the air and looked terrified. George too, felt terrified, but could not put thoughts to that feeling. He did have a flash; as a child he had been terrified in this same way by his father’s angry outbursts. George hurriedly prepared his breakfast, and took it out to the workshop, where he knew he would be safe. He soothed himself with his woodworking. He knew Doris would cool down and her hot anger would turn cold. He could handle that better. He felt sad that this was his life. </a:t>
            </a:r>
            <a:endParaRPr lang="en-CA" dirty="0"/>
          </a:p>
        </p:txBody>
      </p:sp>
    </p:spTree>
    <p:extLst>
      <p:ext uri="{BB962C8B-B14F-4D97-AF65-F5344CB8AC3E}">
        <p14:creationId xmlns:p14="http://schemas.microsoft.com/office/powerpoint/2010/main" val="230469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2F9596-4797-4D32-B6A1-EF0BC1A48DDB}"/>
              </a:ext>
            </a:extLst>
          </p:cNvPr>
          <p:cNvSpPr>
            <a:spLocks noGrp="1"/>
          </p:cNvSpPr>
          <p:nvPr>
            <p:ph type="title" idx="4294967295"/>
          </p:nvPr>
        </p:nvSpPr>
        <p:spPr>
          <a:xfrm>
            <a:off x="0" y="0"/>
            <a:ext cx="4789488" cy="2698750"/>
          </a:xfrm>
        </p:spPr>
        <p:txBody>
          <a:bodyPr>
            <a:normAutofit/>
          </a:bodyPr>
          <a:lstStyle/>
          <a:p>
            <a:pPr algn="ctr"/>
            <a:r>
              <a:rPr lang="en-CA" sz="2800">
                <a:solidFill>
                  <a:schemeClr val="bg1"/>
                </a:solidFill>
              </a:rPr>
              <a:t>1. 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4294967295"/>
            <p:extLst>
              <p:ext uri="{D42A27DB-BD31-4B8C-83A1-F6EECF244321}">
                <p14:modId xmlns:p14="http://schemas.microsoft.com/office/powerpoint/2010/main" val="1544119734"/>
              </p:ext>
            </p:extLst>
          </p:nvPr>
        </p:nvGraphicFramePr>
        <p:xfrm>
          <a:off x="6450013" y="531813"/>
          <a:ext cx="5741987" cy="593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627" y="2659627"/>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355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00105-D2FC-4276-BC5A-C02BCBD2C90C}"/>
              </a:ext>
            </a:extLst>
          </p:cNvPr>
          <p:cNvSpPr txBox="1"/>
          <p:nvPr/>
        </p:nvSpPr>
        <p:spPr>
          <a:xfrm>
            <a:off x="0" y="164664"/>
            <a:ext cx="12192000" cy="5355312"/>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George’s rational mind remediation </a:t>
            </a:r>
            <a:r>
              <a:rPr lang="en-US" b="0" i="0" dirty="0">
                <a:effectLst/>
                <a:latin typeface="Arial" panose="020B0604020202020204" pitchFamily="34" charset="0"/>
              </a:rPr>
              <a:t>George imagined that a situation like his, involving a critical wife and sleep habits, had happened to a friend, John. Not knowing what to do, John had come to George for advice. George </a:t>
            </a:r>
            <a:r>
              <a:rPr lang="en-US" b="0" i="0" dirty="0">
                <a:effectLst/>
                <a:latin typeface="Arial" panose="020B0604020202020204" pitchFamily="34" charset="0"/>
                <a:cs typeface="Arial" panose="020B0604020202020204" pitchFamily="34" charset="0"/>
              </a:rPr>
              <a:t>thought that John’s wife was bad tempered and mean to him. John should either stand up to her or leave her. He had worked hard all his life to support his family, and now that he was retired, he deserved some peace. She had no right to treat him this way.</a:t>
            </a:r>
            <a:r>
              <a:rPr lang="en-US" dirty="0">
                <a:latin typeface="Arial" panose="020B0604020202020204" pitchFamily="34" charset="0"/>
                <a:cs typeface="Arial" panose="020B0604020202020204" pitchFamily="34" charset="0"/>
              </a:rPr>
              <a:t> George did not blame John for sleeping until noon, it was a way of avoiding his wife. George wondered why John, who like him was 6’2” and weighed 250 pounds was afraid of his 5’1” 105-pound wife. That was clearly not rational, but John had been afraid of angry people all his life, it has started in childhood. George suggested that John consider the following: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his imagination practice telling his wife how he felt, what he thought, and what he wanted: for her to at least be civil. George thought that John’s wife might get even angrier if he told her this, but he just had to reassure himself that there was no way she could physically harm him. If that did not work, John should seriously consider separating from his wife. He would take a financial hit but would survive. He might be lonely, but he was lonely now. He should not have to live in permanent fear.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Advising John about what to do was easy, but George could not imagine doing these things himself, just thinking about it frightened him. George decided that for the time being he would only practice this in his imagination. When his fear was activated, he would use pendulation to thoughts that he was safe, to stay in the window of tolerance. George would replace the usual “video” in which he was intimidated by his wife and remained passive, with one in which he was calmly assertive. He had to master this in his imagination before he could contemplate doing it in real life.</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792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53740D-C7D1-45D7-8F7F-B6E74844DDF3}"/>
              </a:ext>
            </a:extLst>
          </p:cNvPr>
          <p:cNvSpPr>
            <a:spLocks noGrp="1"/>
          </p:cNvSpPr>
          <p:nvPr>
            <p:ph type="title" idx="4294967295"/>
          </p:nvPr>
        </p:nvSpPr>
        <p:spPr>
          <a:xfrm>
            <a:off x="8038621" y="1259627"/>
            <a:ext cx="3706812" cy="1608137"/>
          </a:xfrm>
        </p:spPr>
        <p:txBody>
          <a:bodyPr>
            <a:normAutofit fontScale="90000"/>
          </a:bodyPr>
          <a:lstStyle/>
          <a:p>
            <a:pPr algn="ctr"/>
            <a:r>
              <a:rPr lang="en-CA" sz="7200">
                <a:solidFill>
                  <a:schemeClr val="bg1"/>
                </a:solidFill>
              </a:rPr>
              <a:t>Kelly</a:t>
            </a:r>
            <a:br>
              <a:rPr lang="en-CA" sz="7200">
                <a:solidFill>
                  <a:schemeClr val="bg1"/>
                </a:solidFill>
              </a:rPr>
            </a:br>
            <a:r>
              <a:rPr lang="en-CA" sz="7200">
                <a:solidFill>
                  <a:schemeClr val="bg1"/>
                </a:solidFill>
              </a:rPr>
              <a:t>p. 190</a:t>
            </a:r>
          </a:p>
        </p:txBody>
      </p:sp>
      <p:pic>
        <p:nvPicPr>
          <p:cNvPr id="9" name="Content Placeholder 8">
            <a:extLst>
              <a:ext uri="{FF2B5EF4-FFF2-40B4-BE49-F238E27FC236}">
                <a16:creationId xmlns:a16="http://schemas.microsoft.com/office/drawing/2014/main" id="{408E2640-7317-4329-B886-1B03CB42EE54}"/>
              </a:ext>
            </a:extLst>
          </p:cNvPr>
          <p:cNvPicPr>
            <a:picLocks noChangeAspect="1"/>
          </p:cNvPicPr>
          <p:nvPr/>
        </p:nvPicPr>
        <p:blipFill rotWithShape="1">
          <a:blip r:embed="rId3"/>
          <a:srcRect l="19042" r="5793"/>
          <a:stretch/>
        </p:blipFill>
        <p:spPr>
          <a:xfrm>
            <a:off x="20" y="975"/>
            <a:ext cx="7552924" cy="6858000"/>
          </a:xfrm>
          <a:prstGeom prst="rect">
            <a:avLst/>
          </a:prstGeom>
        </p:spPr>
      </p:pic>
    </p:spTree>
    <p:extLst>
      <p:ext uri="{BB962C8B-B14F-4D97-AF65-F5344CB8AC3E}">
        <p14:creationId xmlns:p14="http://schemas.microsoft.com/office/powerpoint/2010/main" val="2848658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6909C5-823D-623A-2BAF-D8D75A2727A4}"/>
              </a:ext>
            </a:extLst>
          </p:cNvPr>
          <p:cNvSpPr txBox="1"/>
          <p:nvPr/>
        </p:nvSpPr>
        <p:spPr>
          <a:xfrm>
            <a:off x="0" y="0"/>
            <a:ext cx="12192000" cy="4524315"/>
          </a:xfrm>
          <a:prstGeom prst="rect">
            <a:avLst/>
          </a:prstGeom>
          <a:noFill/>
        </p:spPr>
        <p:txBody>
          <a:bodyPr wrap="square">
            <a:spAutoFit/>
          </a:bodyPr>
          <a:lstStyle/>
          <a:p>
            <a:r>
              <a:rPr lang="en-US" b="0" i="0" dirty="0">
                <a:solidFill>
                  <a:srgbClr val="222222"/>
                </a:solidFill>
                <a:effectLst/>
                <a:latin typeface="Arial" panose="020B0604020202020204" pitchFamily="34" charset="0"/>
              </a:rPr>
              <a:t>Kelly </a:t>
            </a:r>
            <a:r>
              <a:rPr lang="en-US" b="0" i="0" dirty="0">
                <a:effectLst/>
                <a:latin typeface="Arial" panose="020B0604020202020204" pitchFamily="34" charset="0"/>
                <a:cs typeface="Arial" panose="020B0604020202020204" pitchFamily="34" charset="0"/>
              </a:rPr>
              <a:t>was a 42-year-old married mother of three young children. She had worked in a bank but three years ago, had left that job to spend more time at home. Her oldest son, 13-year-old Scott, had been diagnosed with ADHD, and a learning disorder. Scott was bright but impulsive, disorganized, and undisciplined, even for a boy his age. Scott could do well at school but required constant structure and supervision. Providing this for Scott was exhausting, especially because her husband, who ran his own business, spent 70 hours a week at work. Kelly checked Scott’s homework every day. She arranged with his teachers that they would email her the homework Scott was supposed to do and she would use a behavioral program, giving him a token reward for completing it. He could use these tokens to “buy privileges”. For his health class, Scott had been asked to list what he liked and did not like about his life, why he did or did not like those things, and how he thought he could change them. Kelly was intrigued when she heard about the homework from the teacher,</a:t>
            </a:r>
            <a:r>
              <a:rPr lang="en-US" dirty="0">
                <a:latin typeface="Arial" panose="020B0604020202020204" pitchFamily="34" charset="0"/>
                <a:cs typeface="Arial" panose="020B0604020202020204" pitchFamily="34" charset="0"/>
              </a:rPr>
              <a:t> and rather than just give it a cursory glance, to make sure it was done, she read it all. Kelly was extremely upset by what Scott wrote: He did not like her because she was too strict and would not let him do the things that he enjoyed. Kelly’s diary card Kelly had grown up in a home with parents who were constantly bickering and ignored her and her older brother. Kelly suffered from chronic low-grade depression, punctuated by episodes of more severe symptoms, during which she struggled to function. Her diary card targets were “feeling hurt and rejected”, “feeling despair” and “anger and frustration”. Following the incident with Scott’s homework, her numbers across all the targets had been much higher.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5886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38667" y="355601"/>
            <a:ext cx="11430000" cy="6072382"/>
          </a:xfrm>
          <a:prstGeom prst="rect">
            <a:avLst/>
          </a:prstGeom>
          <a:noFill/>
        </p:spPr>
      </p:pic>
      <p:sp>
        <p:nvSpPr>
          <p:cNvPr id="6" name="TextBox 5">
            <a:extLst>
              <a:ext uri="{FF2B5EF4-FFF2-40B4-BE49-F238E27FC236}">
                <a16:creationId xmlns:a16="http://schemas.microsoft.com/office/drawing/2014/main" id="{8D6DF234-EFF1-45A5-23BF-C4F2B8B15EF3}"/>
              </a:ext>
            </a:extLst>
          </p:cNvPr>
          <p:cNvSpPr txBox="1"/>
          <p:nvPr/>
        </p:nvSpPr>
        <p:spPr>
          <a:xfrm>
            <a:off x="685800" y="2487690"/>
            <a:ext cx="1168400" cy="375552"/>
          </a:xfrm>
          <a:prstGeom prst="rect">
            <a:avLst/>
          </a:prstGeom>
          <a:noFill/>
        </p:spPr>
        <p:txBody>
          <a:bodyPr wrap="square">
            <a:spAutoFit/>
          </a:bodyPr>
          <a:lstStyle/>
          <a:p>
            <a:pPr algn="l">
              <a:lnSpc>
                <a:spcPct val="107000"/>
              </a:lnSpc>
              <a:spcAft>
                <a:spcPts val="800"/>
              </a:spcAft>
            </a:pPr>
            <a:r>
              <a:rPr lang="en-CA">
                <a:solidFill>
                  <a:srgbClr val="FF0000"/>
                </a:solidFill>
                <a:latin typeface="Calibri" panose="020F0502020204030204" pitchFamily="34" charset="0"/>
                <a:ea typeface="Calibri" panose="020F0502020204030204" pitchFamily="34" charset="0"/>
                <a:cs typeface="Times New Roman" panose="02020603050405020304" pitchFamily="18" charset="0"/>
              </a:rPr>
              <a:t>rejected</a:t>
            </a:r>
            <a:endParaRPr lang="en-CA" sz="1800" cap="none" spc="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C3CB71-B0C7-80AB-E6E5-689CE4614879}"/>
              </a:ext>
            </a:extLst>
          </p:cNvPr>
          <p:cNvSpPr txBox="1"/>
          <p:nvPr/>
        </p:nvSpPr>
        <p:spPr>
          <a:xfrm>
            <a:off x="685800" y="3241224"/>
            <a:ext cx="2523067" cy="375552"/>
          </a:xfrm>
          <a:prstGeom prst="rect">
            <a:avLst/>
          </a:prstGeom>
          <a:noFill/>
        </p:spPr>
        <p:txBody>
          <a:bodyPr wrap="square">
            <a:spAutoFit/>
          </a:bodyPr>
          <a:lstStyle/>
          <a:p>
            <a:pPr algn="l">
              <a:lnSpc>
                <a:spcPct val="107000"/>
              </a:lnSpc>
              <a:spcAft>
                <a:spcPts val="800"/>
              </a:spcAft>
            </a:pPr>
            <a:r>
              <a:rPr lang="en-CA" sz="1800" cap="none" spc="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despair</a:t>
            </a:r>
          </a:p>
        </p:txBody>
      </p:sp>
      <p:sp>
        <p:nvSpPr>
          <p:cNvPr id="10" name="TextBox 9">
            <a:extLst>
              <a:ext uri="{FF2B5EF4-FFF2-40B4-BE49-F238E27FC236}">
                <a16:creationId xmlns:a16="http://schemas.microsoft.com/office/drawing/2014/main" id="{DD511ECF-A1AB-03AE-E305-4C1DEB42147C}"/>
              </a:ext>
            </a:extLst>
          </p:cNvPr>
          <p:cNvSpPr txBox="1"/>
          <p:nvPr/>
        </p:nvSpPr>
        <p:spPr>
          <a:xfrm>
            <a:off x="685800" y="3994758"/>
            <a:ext cx="6096000" cy="369332"/>
          </a:xfrm>
          <a:prstGeom prst="rect">
            <a:avLst/>
          </a:prstGeom>
          <a:noFill/>
        </p:spPr>
        <p:txBody>
          <a:bodyPr wrap="square">
            <a:spAutoFit/>
          </a:bodyPr>
          <a:lstStyle/>
          <a:p>
            <a:r>
              <a:rPr lang="en-CA">
                <a:solidFill>
                  <a:srgbClr val="FF0000"/>
                </a:solidFill>
                <a:latin typeface="Calibri" panose="020F0502020204030204" pitchFamily="34" charset="0"/>
                <a:cs typeface="Times New Roman" panose="02020603050405020304" pitchFamily="18" charset="0"/>
              </a:rPr>
              <a:t>anger</a:t>
            </a:r>
            <a:endParaRPr lang="en-CA"/>
          </a:p>
        </p:txBody>
      </p:sp>
    </p:spTree>
    <p:extLst>
      <p:ext uri="{BB962C8B-B14F-4D97-AF65-F5344CB8AC3E}">
        <p14:creationId xmlns:p14="http://schemas.microsoft.com/office/powerpoint/2010/main" val="3996357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extLst>
              <p:ext uri="{D42A27DB-BD31-4B8C-83A1-F6EECF244321}">
                <p14:modId xmlns:p14="http://schemas.microsoft.com/office/powerpoint/2010/main" val="1359128684"/>
              </p:ext>
            </p:extLst>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 TEMPLATE</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32988375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2AE340-063F-1DAE-A8E6-51A6589D8452}"/>
              </a:ext>
            </a:extLst>
          </p:cNvPr>
          <p:cNvSpPr txBox="1"/>
          <p:nvPr/>
        </p:nvSpPr>
        <p:spPr>
          <a:xfrm>
            <a:off x="0" y="0"/>
            <a:ext cx="12192000" cy="313932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Kelly’s Chain analysis </a:t>
            </a:r>
            <a:r>
              <a:rPr lang="en-US" dirty="0">
                <a:latin typeface="Arial" panose="020B0604020202020204" pitchFamily="34" charset="0"/>
                <a:cs typeface="Arial" panose="020B0604020202020204" pitchFamily="34" charset="0"/>
              </a:rPr>
              <a:t>Kelly remarked that, as she read the essay, she started feeling hurt and sad. It was a very steep downhill. She had remained down and was now, after four days, just beginning to recover. She had felt hurt, rejected, sad, angry, frustrated and in despair. Kelly ruminated on how she loved Scott, wanted the best for him, and had gone to great lengths to find a way to help him to be more responsible. She put tremendous effort into this, and he hated her for it. Scott had also written that he much preferred his father, who was seldom home, but who did take him fishing, hunting, snowmobiling, and dirt biking. Kelly thought she was a terrible mother, nobody had ever liked her, not even her parents. She wondered what was wrong with her. Did she not do all she could to please people and get their approval? She had worked hard with the school and with a psychologist to come up with this plan for Scott, and they had emphasized how critical this was for his future. She wanted to give up and run away. She wanted to go to bed and never get up. She checked those urges, but it took all her energy to keep attending to her daily chores and routines. She was present in body but not in spirit.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422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2D-CEA3-4E6F-B5A6-3528033A803F}"/>
              </a:ext>
            </a:extLst>
          </p:cNvPr>
          <p:cNvSpPr>
            <a:spLocks noGrp="1"/>
          </p:cNvSpPr>
          <p:nvPr>
            <p:ph type="title" idx="4294967295"/>
          </p:nvPr>
        </p:nvSpPr>
        <p:spPr>
          <a:xfrm>
            <a:off x="3175" y="0"/>
            <a:ext cx="4657470" cy="2198057"/>
          </a:xfrm>
        </p:spPr>
        <p:txBody>
          <a:bodyPr vert="horz" lIns="91440" tIns="45720" rIns="91440" bIns="45720" rtlCol="0" anchor="ctr">
            <a:normAutofit/>
          </a:bodyPr>
          <a:lstStyle/>
          <a:p>
            <a:pPr algn="ctr"/>
            <a:r>
              <a:rPr lang="en-US" sz="2400">
                <a:solidFill>
                  <a:schemeClr val="bg1"/>
                </a:solidFill>
              </a:rPr>
              <a:t>2. alternative rational mind remediation</a:t>
            </a:r>
            <a:br>
              <a:rPr lang="en-US" sz="2400">
                <a:solidFill>
                  <a:schemeClr val="bg1"/>
                </a:solidFill>
              </a:rPr>
            </a:br>
            <a:r>
              <a:rPr lang="en-US" sz="240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1D3A4CCA-968C-4C03-B998-7B5903462E1A}"/>
              </a:ext>
            </a:extLst>
          </p:cNvPr>
          <p:cNvGraphicFramePr>
            <a:graphicFrameLocks noGrp="1"/>
          </p:cNvGraphicFramePr>
          <p:nvPr>
            <p:ph idx="4294967295"/>
          </p:nvPr>
        </p:nvGraphicFramePr>
        <p:xfrm>
          <a:off x="5564202" y="252248"/>
          <a:ext cx="6271410" cy="6388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ssertive Communication: Examples, Benefits, Techniques">
            <a:extLst>
              <a:ext uri="{FF2B5EF4-FFF2-40B4-BE49-F238E27FC236}">
                <a16:creationId xmlns:a16="http://schemas.microsoft.com/office/drawing/2014/main" id="{234BFCA5-E18E-82E8-EFCC-3B7329620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42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858</TotalTime>
  <Words>21997</Words>
  <Application>Microsoft Office PowerPoint</Application>
  <PresentationFormat>Widescreen</PresentationFormat>
  <Paragraphs>1084</Paragraphs>
  <Slides>137</Slides>
  <Notes>37</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Aptos</vt:lpstr>
      <vt:lpstr>Arial</vt:lpstr>
      <vt:lpstr>Calibri</vt:lpstr>
      <vt:lpstr>Corbel</vt:lpstr>
      <vt:lpstr>Times New Roman</vt:lpstr>
      <vt:lpstr>Wingdings</vt:lpstr>
      <vt:lpstr>Banded</vt:lpstr>
      <vt:lpstr>Welcome to week 14 of simple advanced mindfulness skills and practice WEEK </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 Our fourth practice-rational mind remediation. Mindfulness skills p. 131-147 of dbt workbook. Reviewing all the tools-session 17 of manual.  week 15-stress-session 18 of manual.  week 16-introducing emotion regulation skills p.148-182 of dbt workbook. introducing the goals diary card procedure-session 19 of manual.           </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vt:lpstr>
      <vt:lpstr>PowerPoint Presentation</vt:lpstr>
      <vt:lpstr>PowerPoint Presentation</vt:lpstr>
      <vt:lpstr>PowerPoint Presentation</vt:lpstr>
      <vt:lpstr> REMINDER PARTICIPANT AGREEMENTS </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will do today</vt:lpstr>
      <vt:lpstr>PowerPoint Presentation</vt:lpstr>
      <vt:lpstr>PowerPoint Presentation</vt:lpstr>
      <vt:lpstr>PowerPoint Presentation</vt:lpstr>
      <vt:lpstr>1. ALGORITHM A- How to do Rational mind remediation by imagining you’re helping a friend</vt:lpstr>
      <vt:lpstr>2. algorithm B- what would an emotionally well-regulated friend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MINDFUL IN OUR DAILY LIFE</vt:lpstr>
      <vt:lpstr>EX. OF DAILY MINDFULNESS practice</vt:lpstr>
      <vt:lpstr>PowerPoint Presentation</vt:lpstr>
      <vt:lpstr> Doing  TASKS MINDFULLY and spiritually</vt:lpstr>
      <vt:lpstr>PowerPoint Presentation</vt:lpstr>
      <vt:lpstr>PowerPoint Presentation</vt:lpstr>
      <vt:lpstr>Being MINDFUL OF OUR ACTIVITIES</vt:lpstr>
      <vt:lpstr>PowerPoint Presentation</vt:lpstr>
      <vt:lpstr>PowerPoint Presentation</vt:lpstr>
      <vt:lpstr>common HINDERANCES to mindfulness</vt:lpstr>
      <vt:lpstr>PowerPoint Presentation</vt:lpstr>
      <vt:lpstr> Working WITH HINDRANCES</vt:lpstr>
      <vt:lpstr>PowerPoint Presentation</vt:lpstr>
      <vt:lpstr>MINDFULNESS AND MEDITATION </vt:lpstr>
      <vt:lpstr>PowerPoint Presentation</vt:lpstr>
      <vt:lpstr>KINDNESS &amp; COMPASSION</vt:lpstr>
      <vt:lpstr>PowerPoint Presentation</vt:lpstr>
      <vt:lpstr> SPACIOUSNESS &amp; STILLNESS</vt:lpstr>
      <vt:lpstr>PowerPoint Presentation</vt:lpstr>
      <vt:lpstr>PowerPoint Presentation</vt:lpstr>
      <vt:lpstr>PowerPoint Presentation</vt:lpstr>
      <vt:lpstr>PowerPoint Presentation</vt:lpstr>
      <vt:lpstr>Samantha p. 183</vt:lpstr>
      <vt:lpstr>PowerPoint Presentation</vt:lpstr>
      <vt:lpstr>PowerPoint Presentation</vt:lpstr>
      <vt:lpstr> chain analysis algorithm</vt:lpstr>
      <vt:lpstr>PowerPoint Presentation</vt:lpstr>
      <vt:lpstr>PowerPoint Presentation</vt:lpstr>
      <vt:lpstr>1. How to do Rational mind remediation by imagining you’re helping a friend</vt:lpstr>
      <vt:lpstr>PowerPoint Presentation</vt:lpstr>
      <vt:lpstr>Allison p. 186</vt:lpstr>
      <vt:lpstr>PowerPoint Presentation</vt:lpstr>
      <vt:lpstr>PowerPoint Presentation</vt:lpstr>
      <vt:lpstr>PowerPoint Presentation</vt:lpstr>
      <vt:lpstr>PowerPoint Presentation</vt:lpstr>
      <vt:lpstr>2. alternative rational mind remediation what would an emotionally well-regulated friend do ?</vt:lpstr>
      <vt:lpstr>PowerPoint Presentation</vt:lpstr>
      <vt:lpstr>George p. 189</vt:lpstr>
      <vt:lpstr>PowerPoint Presentation</vt:lpstr>
      <vt:lpstr>PowerPoint Presentation</vt:lpstr>
      <vt:lpstr>PowerPoint Presentation</vt:lpstr>
      <vt:lpstr>PowerPoint Presentation</vt:lpstr>
      <vt:lpstr>1. How to do Rational mind remediation by imagining you’re helping a friend</vt:lpstr>
      <vt:lpstr>PowerPoint Presentation</vt:lpstr>
      <vt:lpstr>Kelly p. 190</vt:lpstr>
      <vt:lpstr>PowerPoint Presentation</vt:lpstr>
      <vt:lpstr>PowerPoint Presentation</vt:lpstr>
      <vt:lpstr>PowerPoint Presentation</vt:lpstr>
      <vt:lpstr>PowerPoint Presentation</vt:lpstr>
      <vt:lpstr>2. alternative rational mind remediation what would an emotionally well-regulated friend do ?</vt:lpstr>
      <vt:lpstr>PowerPoint Presentation</vt:lpstr>
      <vt:lpstr>Practice USING THE SIMPLE TOOLS and strategies</vt:lpstr>
      <vt:lpstr>Practice USING THE SIMPLE TOOLS and strategies</vt:lpstr>
      <vt:lpstr>Crisis plan algorithm</vt:lpstr>
      <vt:lpstr>PowerPoint Presentation</vt:lpstr>
      <vt:lpstr>PowerPoint Presentation</vt:lpstr>
      <vt:lpstr>Practice USING THE SIMPLE TOOLS and strategies</vt:lpstr>
      <vt:lpstr>PowerPoint Presentation</vt:lpstr>
      <vt:lpstr>Practice USING THE SIMPLE TOOLS and strategies</vt:lpstr>
      <vt:lpstr> chain analysis algorithm</vt:lpstr>
      <vt:lpstr>PowerPoint Presentation</vt:lpstr>
      <vt:lpstr>Advanced chain analysis</vt:lpstr>
      <vt:lpstr>Practice USING THE SIMPLE TOOLS and strategies</vt:lpstr>
      <vt:lpstr>1. How to do Rational mind remediation by imagining you’re helping a friend</vt:lpstr>
      <vt:lpstr>2. alternative rational mind remediation what would an emotionally well-regulated friend do ?</vt:lpstr>
      <vt:lpstr>Practice USING THE SIMPLE TOOLS and strategies</vt:lpstr>
      <vt:lpstr>PowerPoint Presentation</vt:lpstr>
      <vt:lpstr>Practice USING THE SIMPLE TOOLS and strategies</vt:lpstr>
      <vt:lpstr>Editing, splicing and pasting while pendulating  to stay in window of tolerance</vt:lpstr>
      <vt:lpstr>Practice USING THE SIMPLE TOOLS and strategies</vt:lpstr>
      <vt:lpstr>Stay in your window of tolerance by pendulating</vt:lpstr>
      <vt:lpstr>Practice USING THE SIMPLE TOOLS and strategies</vt:lpstr>
      <vt:lpstr>Check in regularly with your Personal dashboard                </vt:lpstr>
      <vt:lpstr>PowerPoint Presentation</vt:lpstr>
      <vt:lpstr>PowerPoint Presentation</vt:lpstr>
      <vt:lpstr>PowerPoint Presentation</vt:lpstr>
      <vt:lpstr>See you next session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11</cp:revision>
  <dcterms:created xsi:type="dcterms:W3CDTF">2023-09-28T00:38:24Z</dcterms:created>
  <dcterms:modified xsi:type="dcterms:W3CDTF">2026-01-14T12:50:31Z</dcterms:modified>
</cp:coreProperties>
</file>