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7"/>
  </p:notesMasterIdLst>
  <p:sldIdLst>
    <p:sldId id="1604" r:id="rId2"/>
    <p:sldId id="3100" r:id="rId3"/>
    <p:sldId id="3101" r:id="rId4"/>
    <p:sldId id="835" r:id="rId5"/>
    <p:sldId id="2955" r:id="rId6"/>
    <p:sldId id="3107" r:id="rId7"/>
    <p:sldId id="3109" r:id="rId8"/>
    <p:sldId id="3110" r:id="rId9"/>
    <p:sldId id="2956" r:id="rId10"/>
    <p:sldId id="3185" r:id="rId11"/>
    <p:sldId id="907" r:id="rId12"/>
    <p:sldId id="2878" r:id="rId13"/>
    <p:sldId id="3005" r:id="rId14"/>
    <p:sldId id="3006" r:id="rId15"/>
    <p:sldId id="1555" r:id="rId16"/>
    <p:sldId id="272" r:id="rId17"/>
    <p:sldId id="3202" r:id="rId18"/>
    <p:sldId id="3214" r:id="rId19"/>
    <p:sldId id="878" r:id="rId20"/>
    <p:sldId id="3088" r:id="rId21"/>
    <p:sldId id="3171" r:id="rId22"/>
    <p:sldId id="3203" r:id="rId23"/>
    <p:sldId id="3204" r:id="rId24"/>
    <p:sldId id="3205" r:id="rId25"/>
    <p:sldId id="3130" r:id="rId26"/>
    <p:sldId id="3131" r:id="rId27"/>
    <p:sldId id="3209" r:id="rId28"/>
    <p:sldId id="3210" r:id="rId29"/>
    <p:sldId id="3213" r:id="rId30"/>
    <p:sldId id="3211" r:id="rId31"/>
    <p:sldId id="3212" r:id="rId32"/>
    <p:sldId id="583" r:id="rId33"/>
    <p:sldId id="649" r:id="rId34"/>
    <p:sldId id="3208" r:id="rId35"/>
    <p:sldId id="1557" r:id="rId36"/>
    <p:sldId id="3206" r:id="rId37"/>
    <p:sldId id="3207" r:id="rId38"/>
    <p:sldId id="1369" r:id="rId39"/>
    <p:sldId id="3111" r:id="rId40"/>
    <p:sldId id="716" r:id="rId41"/>
    <p:sldId id="3112" r:id="rId42"/>
    <p:sldId id="1139" r:id="rId43"/>
    <p:sldId id="1370" r:id="rId44"/>
    <p:sldId id="3113" r:id="rId45"/>
    <p:sldId id="579" r:id="rId46"/>
    <p:sldId id="3123" r:id="rId47"/>
    <p:sldId id="1140" r:id="rId48"/>
    <p:sldId id="1135" r:id="rId49"/>
    <p:sldId id="3192" r:id="rId50"/>
    <p:sldId id="3193" r:id="rId51"/>
    <p:sldId id="3114" r:id="rId52"/>
    <p:sldId id="1142" r:id="rId53"/>
    <p:sldId id="725" r:id="rId54"/>
    <p:sldId id="738" r:id="rId55"/>
    <p:sldId id="1164" r:id="rId56"/>
    <p:sldId id="1161" r:id="rId57"/>
    <p:sldId id="1162" r:id="rId58"/>
    <p:sldId id="890" r:id="rId59"/>
    <p:sldId id="1384" r:id="rId60"/>
    <p:sldId id="2875" r:id="rId61"/>
    <p:sldId id="3197" r:id="rId62"/>
    <p:sldId id="3115" r:id="rId63"/>
    <p:sldId id="1310" r:id="rId64"/>
    <p:sldId id="1363" r:id="rId65"/>
    <p:sldId id="1309" r:id="rId66"/>
    <p:sldId id="1362" r:id="rId67"/>
    <p:sldId id="1255" r:id="rId68"/>
    <p:sldId id="2876" r:id="rId69"/>
    <p:sldId id="2123" r:id="rId70"/>
    <p:sldId id="2124" r:id="rId71"/>
    <p:sldId id="1141" r:id="rId72"/>
    <p:sldId id="1365" r:id="rId73"/>
    <p:sldId id="1361" r:id="rId74"/>
    <p:sldId id="1368" r:id="rId75"/>
    <p:sldId id="1366" r:id="rId76"/>
    <p:sldId id="1367" r:id="rId77"/>
    <p:sldId id="1357" r:id="rId78"/>
    <p:sldId id="1360" r:id="rId79"/>
    <p:sldId id="1359" r:id="rId80"/>
    <p:sldId id="1558" r:id="rId81"/>
    <p:sldId id="3194" r:id="rId82"/>
    <p:sldId id="3116" r:id="rId83"/>
    <p:sldId id="2135" r:id="rId84"/>
    <p:sldId id="3186" r:id="rId85"/>
    <p:sldId id="3187" r:id="rId86"/>
    <p:sldId id="1355" r:id="rId87"/>
    <p:sldId id="2874" r:id="rId88"/>
    <p:sldId id="3189" r:id="rId89"/>
    <p:sldId id="3190" r:id="rId90"/>
    <p:sldId id="3191" r:id="rId91"/>
    <p:sldId id="3199" r:id="rId92"/>
    <p:sldId id="3215" r:id="rId93"/>
    <p:sldId id="3117" r:id="rId94"/>
    <p:sldId id="719" r:id="rId95"/>
    <p:sldId id="2872" r:id="rId96"/>
    <p:sldId id="3124" r:id="rId97"/>
    <p:sldId id="3118" r:id="rId98"/>
    <p:sldId id="721" r:id="rId99"/>
    <p:sldId id="3125" r:id="rId100"/>
    <p:sldId id="2877" r:id="rId101"/>
    <p:sldId id="2873" r:id="rId102"/>
    <p:sldId id="3196" r:id="rId103"/>
    <p:sldId id="3119" r:id="rId104"/>
    <p:sldId id="906" r:id="rId105"/>
    <p:sldId id="746" r:id="rId106"/>
    <p:sldId id="3195" r:id="rId107"/>
    <p:sldId id="3120" r:id="rId108"/>
    <p:sldId id="828" r:id="rId109"/>
    <p:sldId id="1151" r:id="rId110"/>
    <p:sldId id="1364" r:id="rId111"/>
    <p:sldId id="1159" r:id="rId112"/>
    <p:sldId id="3121" r:id="rId113"/>
    <p:sldId id="1133" r:id="rId114"/>
    <p:sldId id="990" r:id="rId115"/>
    <p:sldId id="3122" r:id="rId116"/>
    <p:sldId id="1130" r:id="rId117"/>
    <p:sldId id="3126" r:id="rId118"/>
    <p:sldId id="3127" r:id="rId119"/>
    <p:sldId id="3128" r:id="rId120"/>
    <p:sldId id="3129" r:id="rId121"/>
    <p:sldId id="3200" r:id="rId122"/>
    <p:sldId id="3201" r:id="rId123"/>
    <p:sldId id="3198" r:id="rId124"/>
    <p:sldId id="1644" r:id="rId125"/>
    <p:sldId id="1451" r:id="rId126"/>
    <p:sldId id="587" r:id="rId127"/>
    <p:sldId id="1603" r:id="rId128"/>
    <p:sldId id="634" r:id="rId129"/>
    <p:sldId id="1387" r:id="rId130"/>
    <p:sldId id="1356" r:id="rId131"/>
    <p:sldId id="1563" r:id="rId132"/>
    <p:sldId id="1562" r:id="rId133"/>
    <p:sldId id="1385" r:id="rId134"/>
    <p:sldId id="1561" r:id="rId135"/>
    <p:sldId id="1386" r:id="rId136"/>
    <p:sldId id="1559" r:id="rId137"/>
    <p:sldId id="1560" r:id="rId138"/>
    <p:sldId id="1256" r:id="rId139"/>
    <p:sldId id="1564" r:id="rId140"/>
    <p:sldId id="1127" r:id="rId141"/>
    <p:sldId id="1565" r:id="rId142"/>
    <p:sldId id="1567" r:id="rId143"/>
    <p:sldId id="1568" r:id="rId144"/>
    <p:sldId id="1566" r:id="rId145"/>
    <p:sldId id="1569" r:id="rId146"/>
  </p:sldIdLst>
  <p:sldSz cx="12192000" cy="6858000"/>
  <p:notesSz cx="7004050" cy="92900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53" autoAdjust="0"/>
    <p:restoredTop sz="94660"/>
  </p:normalViewPr>
  <p:slideViewPr>
    <p:cSldViewPr snapToGrid="0">
      <p:cViewPr varScale="1">
        <p:scale>
          <a:sx n="74" d="100"/>
          <a:sy n="74" d="100"/>
        </p:scale>
        <p:origin x="979" y="28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viewProps" Target="viewProp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is cleto" userId="a76db6c301978307" providerId="LiveId" clId="{BB93E05D-BE05-4453-8BDD-E5B3B775B63B}"/>
    <pc:docChg chg="undo custSel addSld delSld modSld sldOrd modNotesMaster">
      <pc:chgData name="luis cleto" userId="a76db6c301978307" providerId="LiveId" clId="{BB93E05D-BE05-4453-8BDD-E5B3B775B63B}" dt="2026-01-17T10:34:34.705" v="6876" actId="1076"/>
      <pc:docMkLst>
        <pc:docMk/>
      </pc:docMkLst>
      <pc:sldChg chg="modSp mod">
        <pc:chgData name="luis cleto" userId="a76db6c301978307" providerId="LiveId" clId="{BB93E05D-BE05-4453-8BDD-E5B3B775B63B}" dt="2026-01-14T21:02:12.884" v="3012" actId="313"/>
        <pc:sldMkLst>
          <pc:docMk/>
          <pc:sldMk cId="3007637332" sldId="579"/>
        </pc:sldMkLst>
        <pc:spChg chg="mod">
          <ac:chgData name="luis cleto" userId="a76db6c301978307" providerId="LiveId" clId="{BB93E05D-BE05-4453-8BDD-E5B3B775B63B}" dt="2026-01-14T21:02:12.884" v="3012" actId="313"/>
          <ac:spMkLst>
            <pc:docMk/>
            <pc:sldMk cId="3007637332" sldId="579"/>
            <ac:spMk id="9" creationId="{F186E906-DB96-C9A4-7D2E-BB2156061B20}"/>
          </ac:spMkLst>
        </pc:spChg>
        <pc:picChg chg="mod">
          <ac:chgData name="luis cleto" userId="a76db6c301978307" providerId="LiveId" clId="{BB93E05D-BE05-4453-8BDD-E5B3B775B63B}" dt="2026-01-14T21:00:38.648" v="2964" actId="14100"/>
          <ac:picMkLst>
            <pc:docMk/>
            <pc:sldMk cId="3007637332" sldId="579"/>
            <ac:picMk id="3" creationId="{272A32A4-4CA3-9CAA-8D16-C7A9F27F4DE6}"/>
          </ac:picMkLst>
        </pc:picChg>
      </pc:sldChg>
      <pc:sldChg chg="modSp mod">
        <pc:chgData name="luis cleto" userId="a76db6c301978307" providerId="LiveId" clId="{BB93E05D-BE05-4453-8BDD-E5B3B775B63B}" dt="2026-01-17T09:46:19.923" v="5157" actId="1076"/>
        <pc:sldMkLst>
          <pc:docMk/>
          <pc:sldMk cId="462118567" sldId="649"/>
        </pc:sldMkLst>
        <pc:spChg chg="mod">
          <ac:chgData name="luis cleto" userId="a76db6c301978307" providerId="LiveId" clId="{BB93E05D-BE05-4453-8BDD-E5B3B775B63B}" dt="2026-01-17T09:46:19.923" v="5157" actId="1076"/>
          <ac:spMkLst>
            <pc:docMk/>
            <pc:sldMk cId="462118567" sldId="649"/>
            <ac:spMk id="4" creationId="{7108FF49-73C2-EE34-DFBA-191737EA5A5A}"/>
          </ac:spMkLst>
        </pc:spChg>
      </pc:sldChg>
      <pc:sldChg chg="modSp mod">
        <pc:chgData name="luis cleto" userId="a76db6c301978307" providerId="LiveId" clId="{BB93E05D-BE05-4453-8BDD-E5B3B775B63B}" dt="2026-01-14T21:10:04.972" v="3106" actId="1076"/>
        <pc:sldMkLst>
          <pc:docMk/>
          <pc:sldMk cId="4277530994" sldId="738"/>
        </pc:sldMkLst>
        <pc:spChg chg="mod">
          <ac:chgData name="luis cleto" userId="a76db6c301978307" providerId="LiveId" clId="{BB93E05D-BE05-4453-8BDD-E5B3B775B63B}" dt="2026-01-14T21:10:04.972" v="3106" actId="1076"/>
          <ac:spMkLst>
            <pc:docMk/>
            <pc:sldMk cId="4277530994" sldId="738"/>
            <ac:spMk id="6" creationId="{13CEFB29-C017-47F3-2C90-35420E44CE79}"/>
          </ac:spMkLst>
        </pc:spChg>
        <pc:spChg chg="mod">
          <ac:chgData name="luis cleto" userId="a76db6c301978307" providerId="LiveId" clId="{BB93E05D-BE05-4453-8BDD-E5B3B775B63B}" dt="2026-01-14T21:09:40.971" v="3105" actId="20577"/>
          <ac:spMkLst>
            <pc:docMk/>
            <pc:sldMk cId="4277530994" sldId="738"/>
            <ac:spMk id="7" creationId="{F6AFD177-41E9-2C9B-3774-08B504B08300}"/>
          </ac:spMkLst>
        </pc:spChg>
        <pc:spChg chg="mod">
          <ac:chgData name="luis cleto" userId="a76db6c301978307" providerId="LiveId" clId="{BB93E05D-BE05-4453-8BDD-E5B3B775B63B}" dt="2026-01-14T21:09:18.230" v="3091" actId="20577"/>
          <ac:spMkLst>
            <pc:docMk/>
            <pc:sldMk cId="4277530994" sldId="738"/>
            <ac:spMk id="11" creationId="{DB2E488A-AB86-1CCD-02A2-7BEDA835CA14}"/>
          </ac:spMkLst>
        </pc:spChg>
      </pc:sldChg>
      <pc:sldChg chg="modSp mod">
        <pc:chgData name="luis cleto" userId="a76db6c301978307" providerId="LiveId" clId="{BB93E05D-BE05-4453-8BDD-E5B3B775B63B}" dt="2026-01-14T21:02:54.465" v="3013" actId="1076"/>
        <pc:sldMkLst>
          <pc:docMk/>
          <pc:sldMk cId="2950432546" sldId="1140"/>
        </pc:sldMkLst>
        <pc:spChg chg="mod">
          <ac:chgData name="luis cleto" userId="a76db6c301978307" providerId="LiveId" clId="{BB93E05D-BE05-4453-8BDD-E5B3B775B63B}" dt="2026-01-14T21:02:54.465" v="3013" actId="1076"/>
          <ac:spMkLst>
            <pc:docMk/>
            <pc:sldMk cId="2950432546" sldId="1140"/>
            <ac:spMk id="7" creationId="{4A0A24B6-7108-27B4-646D-0D84BC3CEA84}"/>
          </ac:spMkLst>
        </pc:spChg>
      </pc:sldChg>
      <pc:sldChg chg="delSp modSp mod">
        <pc:chgData name="luis cleto" userId="a76db6c301978307" providerId="LiveId" clId="{BB93E05D-BE05-4453-8BDD-E5B3B775B63B}" dt="2026-01-15T09:52:34.636" v="3204" actId="1076"/>
        <pc:sldMkLst>
          <pc:docMk/>
          <pc:sldMk cId="2511084826" sldId="1355"/>
        </pc:sldMkLst>
        <pc:spChg chg="mod">
          <ac:chgData name="luis cleto" userId="a76db6c301978307" providerId="LiveId" clId="{BB93E05D-BE05-4453-8BDD-E5B3B775B63B}" dt="2026-01-15T09:52:34.636" v="3204" actId="1076"/>
          <ac:spMkLst>
            <pc:docMk/>
            <pc:sldMk cId="2511084826" sldId="1355"/>
            <ac:spMk id="4" creationId="{73C74ED3-1F1A-B90C-3091-42B97DA1918E}"/>
          </ac:spMkLst>
        </pc:spChg>
        <pc:picChg chg="mod">
          <ac:chgData name="luis cleto" userId="a76db6c301978307" providerId="LiveId" clId="{BB93E05D-BE05-4453-8BDD-E5B3B775B63B}" dt="2026-01-15T09:52:27.590" v="3203" actId="1076"/>
          <ac:picMkLst>
            <pc:docMk/>
            <pc:sldMk cId="2511084826" sldId="1355"/>
            <ac:picMk id="9" creationId="{017C97E9-6131-4204-A3B8-2E5A1FBA998D}"/>
          </ac:picMkLst>
        </pc:picChg>
      </pc:sldChg>
      <pc:sldChg chg="addSp modSp mod">
        <pc:chgData name="luis cleto" userId="a76db6c301978307" providerId="LiveId" clId="{BB93E05D-BE05-4453-8BDD-E5B3B775B63B}" dt="2026-01-14T21:23:57.703" v="3190" actId="1076"/>
        <pc:sldMkLst>
          <pc:docMk/>
          <pc:sldMk cId="3723474193" sldId="1364"/>
        </pc:sldMkLst>
        <pc:spChg chg="add mod">
          <ac:chgData name="luis cleto" userId="a76db6c301978307" providerId="LiveId" clId="{BB93E05D-BE05-4453-8BDD-E5B3B775B63B}" dt="2026-01-14T21:23:57.703" v="3190" actId="1076"/>
          <ac:spMkLst>
            <pc:docMk/>
            <pc:sldMk cId="3723474193" sldId="1364"/>
            <ac:spMk id="4" creationId="{7ED2D5A9-A520-60AF-15C4-2D99A5BBE925}"/>
          </ac:spMkLst>
        </pc:spChg>
      </pc:sldChg>
      <pc:sldChg chg="addSp delSp modSp mod">
        <pc:chgData name="luis cleto" userId="a76db6c301978307" providerId="LiveId" clId="{BB93E05D-BE05-4453-8BDD-E5B3B775B63B}" dt="2026-01-14T21:12:15.510" v="3107" actId="20577"/>
        <pc:sldMkLst>
          <pc:docMk/>
          <pc:sldMk cId="3006706142" sldId="1384"/>
        </pc:sldMkLst>
        <pc:spChg chg="add mod">
          <ac:chgData name="luis cleto" userId="a76db6c301978307" providerId="LiveId" clId="{BB93E05D-BE05-4453-8BDD-E5B3B775B63B}" dt="2026-01-14T21:12:15.510" v="3107" actId="20577"/>
          <ac:spMkLst>
            <pc:docMk/>
            <pc:sldMk cId="3006706142" sldId="1384"/>
            <ac:spMk id="6" creationId="{3E258687-53B0-4A83-AB07-56CFA838B3F8}"/>
          </ac:spMkLst>
        </pc:spChg>
      </pc:sldChg>
      <pc:sldChg chg="modSp mod ord">
        <pc:chgData name="luis cleto" userId="a76db6c301978307" providerId="LiveId" clId="{BB93E05D-BE05-4453-8BDD-E5B3B775B63B}" dt="2026-01-17T09:20:29.642" v="4245" actId="20577"/>
        <pc:sldMkLst>
          <pc:docMk/>
          <pc:sldMk cId="1657478272" sldId="1555"/>
        </pc:sldMkLst>
        <pc:spChg chg="mod">
          <ac:chgData name="luis cleto" userId="a76db6c301978307" providerId="LiveId" clId="{BB93E05D-BE05-4453-8BDD-E5B3B775B63B}" dt="2026-01-17T09:20:29.642" v="4245" actId="20577"/>
          <ac:spMkLst>
            <pc:docMk/>
            <pc:sldMk cId="1657478272" sldId="1555"/>
            <ac:spMk id="5" creationId="{84D40DD1-A12A-02AD-B710-70EEE487AEE7}"/>
          </ac:spMkLst>
        </pc:spChg>
      </pc:sldChg>
      <pc:sldChg chg="modSp mod">
        <pc:chgData name="luis cleto" userId="a76db6c301978307" providerId="LiveId" clId="{BB93E05D-BE05-4453-8BDD-E5B3B775B63B}" dt="2026-01-17T10:31:37.282" v="6854" actId="20577"/>
        <pc:sldMkLst>
          <pc:docMk/>
          <pc:sldMk cId="1707477127" sldId="1557"/>
        </pc:sldMkLst>
        <pc:spChg chg="mod">
          <ac:chgData name="luis cleto" userId="a76db6c301978307" providerId="LiveId" clId="{BB93E05D-BE05-4453-8BDD-E5B3B775B63B}" dt="2026-01-17T10:31:37.282" v="6854" actId="20577"/>
          <ac:spMkLst>
            <pc:docMk/>
            <pc:sldMk cId="1707477127" sldId="1557"/>
            <ac:spMk id="5" creationId="{F6ABCAEE-DEE6-20DD-8413-05FB712466CA}"/>
          </ac:spMkLst>
        </pc:spChg>
        <pc:spChg chg="mod">
          <ac:chgData name="luis cleto" userId="a76db6c301978307" providerId="LiveId" clId="{BB93E05D-BE05-4453-8BDD-E5B3B775B63B}" dt="2026-01-17T10:03:59.602" v="5878" actId="1076"/>
          <ac:spMkLst>
            <pc:docMk/>
            <pc:sldMk cId="1707477127" sldId="1557"/>
            <ac:spMk id="7" creationId="{5AB83B2F-0823-9E47-0C17-54F2610C1549}"/>
          </ac:spMkLst>
        </pc:spChg>
      </pc:sldChg>
      <pc:sldChg chg="addSp delSp modSp mod">
        <pc:chgData name="luis cleto" userId="a76db6c301978307" providerId="LiveId" clId="{BB93E05D-BE05-4453-8BDD-E5B3B775B63B}" dt="2026-01-14T21:16:18.236" v="3130" actId="1076"/>
        <pc:sldMkLst>
          <pc:docMk/>
          <pc:sldMk cId="3153170905" sldId="2123"/>
        </pc:sldMkLst>
        <pc:spChg chg="add mod">
          <ac:chgData name="luis cleto" userId="a76db6c301978307" providerId="LiveId" clId="{BB93E05D-BE05-4453-8BDD-E5B3B775B63B}" dt="2026-01-14T21:16:18.236" v="3130" actId="1076"/>
          <ac:spMkLst>
            <pc:docMk/>
            <pc:sldMk cId="3153170905" sldId="2123"/>
            <ac:spMk id="6" creationId="{6F516C3B-3B12-B25F-14B7-F62E5B5F6371}"/>
          </ac:spMkLst>
        </pc:spChg>
      </pc:sldChg>
      <pc:sldChg chg="add">
        <pc:chgData name="luis cleto" userId="a76db6c301978307" providerId="LiveId" clId="{BB93E05D-BE05-4453-8BDD-E5B3B775B63B}" dt="2026-01-15T09:51:15.760" v="3197"/>
        <pc:sldMkLst>
          <pc:docMk/>
          <pc:sldMk cId="408775461" sldId="2135"/>
        </pc:sldMkLst>
      </pc:sldChg>
      <pc:sldChg chg="modSp mod ord">
        <pc:chgData name="luis cleto" userId="a76db6c301978307" providerId="LiveId" clId="{BB93E05D-BE05-4453-8BDD-E5B3B775B63B}" dt="2026-01-15T09:53:22.768" v="3207"/>
        <pc:sldMkLst>
          <pc:docMk/>
          <pc:sldMk cId="2919409639" sldId="2874"/>
        </pc:sldMkLst>
      </pc:sldChg>
      <pc:sldChg chg="modSp mod">
        <pc:chgData name="luis cleto" userId="a76db6c301978307" providerId="LiveId" clId="{BB93E05D-BE05-4453-8BDD-E5B3B775B63B}" dt="2026-01-14T21:13:49.335" v="3123" actId="20577"/>
        <pc:sldMkLst>
          <pc:docMk/>
          <pc:sldMk cId="1006546814" sldId="2875"/>
        </pc:sldMkLst>
        <pc:spChg chg="mod">
          <ac:chgData name="luis cleto" userId="a76db6c301978307" providerId="LiveId" clId="{BB93E05D-BE05-4453-8BDD-E5B3B775B63B}" dt="2026-01-14T21:13:49.335" v="3123" actId="20577"/>
          <ac:spMkLst>
            <pc:docMk/>
            <pc:sldMk cId="1006546814" sldId="2875"/>
            <ac:spMk id="3" creationId="{C46537EC-501D-A0E9-CF34-042A96479D01}"/>
          </ac:spMkLst>
        </pc:spChg>
      </pc:sldChg>
      <pc:sldChg chg="modSp mod ord">
        <pc:chgData name="luis cleto" userId="a76db6c301978307" providerId="LiveId" clId="{BB93E05D-BE05-4453-8BDD-E5B3B775B63B}" dt="2026-01-17T09:15:42.220" v="3946" actId="20577"/>
        <pc:sldMkLst>
          <pc:docMk/>
          <pc:sldMk cId="1725935786" sldId="2878"/>
        </pc:sldMkLst>
        <pc:spChg chg="mod">
          <ac:chgData name="luis cleto" userId="a76db6c301978307" providerId="LiveId" clId="{BB93E05D-BE05-4453-8BDD-E5B3B775B63B}" dt="2026-01-17T09:15:42.220" v="3946" actId="20577"/>
          <ac:spMkLst>
            <pc:docMk/>
            <pc:sldMk cId="1725935786" sldId="2878"/>
            <ac:spMk id="3" creationId="{A81A2B42-2D9D-4D48-8CB4-72EAF9177BAB}"/>
          </ac:spMkLst>
        </pc:spChg>
      </pc:sldChg>
      <pc:sldChg chg="add modAnim">
        <pc:chgData name="luis cleto" userId="a76db6c301978307" providerId="LiveId" clId="{BB93E05D-BE05-4453-8BDD-E5B3B775B63B}" dt="2026-01-14T19:53:09.101" v="2511"/>
        <pc:sldMkLst>
          <pc:docMk/>
          <pc:sldMk cId="2809312734" sldId="2955"/>
        </pc:sldMkLst>
      </pc:sldChg>
      <pc:sldChg chg="add">
        <pc:chgData name="luis cleto" userId="a76db6c301978307" providerId="LiveId" clId="{BB93E05D-BE05-4453-8BDD-E5B3B775B63B}" dt="2026-01-14T20:50:33.533" v="2813"/>
        <pc:sldMkLst>
          <pc:docMk/>
          <pc:sldMk cId="3045175778" sldId="3088"/>
        </pc:sldMkLst>
      </pc:sldChg>
      <pc:sldChg chg="modSp add mod">
        <pc:chgData name="luis cleto" userId="a76db6c301978307" providerId="LiveId" clId="{BB93E05D-BE05-4453-8BDD-E5B3B775B63B}" dt="2026-01-17T09:13:36.963" v="3931" actId="1076"/>
        <pc:sldMkLst>
          <pc:docMk/>
          <pc:sldMk cId="2541110611" sldId="3110"/>
        </pc:sldMkLst>
        <pc:spChg chg="mod">
          <ac:chgData name="luis cleto" userId="a76db6c301978307" providerId="LiveId" clId="{BB93E05D-BE05-4453-8BDD-E5B3B775B63B}" dt="2026-01-17T09:13:36.963" v="3931" actId="1076"/>
          <ac:spMkLst>
            <pc:docMk/>
            <pc:sldMk cId="2541110611" sldId="3110"/>
            <ac:spMk id="3" creationId="{75D192A3-E3D3-FC19-DC0E-EA3BBE34E35B}"/>
          </ac:spMkLst>
        </pc:spChg>
      </pc:sldChg>
      <pc:sldChg chg="addSp modSp new mod">
        <pc:chgData name="luis cleto" userId="a76db6c301978307" providerId="LiveId" clId="{BB93E05D-BE05-4453-8BDD-E5B3B775B63B}" dt="2026-01-14T20:57:54.184" v="2878" actId="1076"/>
        <pc:sldMkLst>
          <pc:docMk/>
          <pc:sldMk cId="3275897028" sldId="3113"/>
        </pc:sldMkLst>
        <pc:spChg chg="add mod">
          <ac:chgData name="luis cleto" userId="a76db6c301978307" providerId="LiveId" clId="{BB93E05D-BE05-4453-8BDD-E5B3B775B63B}" dt="2026-01-14T20:57:54.184" v="2878" actId="1076"/>
          <ac:spMkLst>
            <pc:docMk/>
            <pc:sldMk cId="3275897028" sldId="3113"/>
            <ac:spMk id="5" creationId="{FD6F3C4F-2088-E662-9C2D-4C37DAAECEBA}"/>
          </ac:spMkLst>
        </pc:spChg>
      </pc:sldChg>
      <pc:sldChg chg="addSp modSp new mod">
        <pc:chgData name="luis cleto" userId="a76db6c301978307" providerId="LiveId" clId="{BB93E05D-BE05-4453-8BDD-E5B3B775B63B}" dt="2026-01-14T21:04:57.904" v="3037" actId="20577"/>
        <pc:sldMkLst>
          <pc:docMk/>
          <pc:sldMk cId="3257199581" sldId="3114"/>
        </pc:sldMkLst>
        <pc:spChg chg="add mod">
          <ac:chgData name="luis cleto" userId="a76db6c301978307" providerId="LiveId" clId="{BB93E05D-BE05-4453-8BDD-E5B3B775B63B}" dt="2026-01-14T21:04:57.904" v="3037" actId="20577"/>
          <ac:spMkLst>
            <pc:docMk/>
            <pc:sldMk cId="3257199581" sldId="3114"/>
            <ac:spMk id="3" creationId="{80BF53B1-EDCE-EED5-2C18-E7F95A5FEEFD}"/>
          </ac:spMkLst>
        </pc:spChg>
      </pc:sldChg>
      <pc:sldChg chg="addSp modSp new mod">
        <pc:chgData name="luis cleto" userId="a76db6c301978307" providerId="LiveId" clId="{BB93E05D-BE05-4453-8BDD-E5B3B775B63B}" dt="2026-01-14T21:15:15.997" v="3128" actId="1076"/>
        <pc:sldMkLst>
          <pc:docMk/>
          <pc:sldMk cId="3548906475" sldId="3115"/>
        </pc:sldMkLst>
        <pc:spChg chg="add mod">
          <ac:chgData name="luis cleto" userId="a76db6c301978307" providerId="LiveId" clId="{BB93E05D-BE05-4453-8BDD-E5B3B775B63B}" dt="2026-01-14T21:15:15.997" v="3128" actId="1076"/>
          <ac:spMkLst>
            <pc:docMk/>
            <pc:sldMk cId="3548906475" sldId="3115"/>
            <ac:spMk id="5" creationId="{42697A77-A741-9EF5-F881-9BC4C506D52D}"/>
          </ac:spMkLst>
        </pc:spChg>
      </pc:sldChg>
      <pc:sldChg chg="addSp delSp modSp new mod modClrScheme chgLayout">
        <pc:chgData name="luis cleto" userId="a76db6c301978307" providerId="LiveId" clId="{BB93E05D-BE05-4453-8BDD-E5B3B775B63B}" dt="2026-01-14T21:19:01.644" v="3134" actId="1076"/>
        <pc:sldMkLst>
          <pc:docMk/>
          <pc:sldMk cId="80760344" sldId="3116"/>
        </pc:sldMkLst>
        <pc:spChg chg="add mod">
          <ac:chgData name="luis cleto" userId="a76db6c301978307" providerId="LiveId" clId="{BB93E05D-BE05-4453-8BDD-E5B3B775B63B}" dt="2026-01-14T21:19:01.644" v="3134" actId="1076"/>
          <ac:spMkLst>
            <pc:docMk/>
            <pc:sldMk cId="80760344" sldId="3116"/>
            <ac:spMk id="4" creationId="{592ABA8B-793D-9D73-B1C4-F9F11B8618C3}"/>
          </ac:spMkLst>
        </pc:spChg>
      </pc:sldChg>
      <pc:sldChg chg="addSp modSp new mod">
        <pc:chgData name="luis cleto" userId="a76db6c301978307" providerId="LiveId" clId="{BB93E05D-BE05-4453-8BDD-E5B3B775B63B}" dt="2026-01-14T21:20:31.087" v="3179" actId="1076"/>
        <pc:sldMkLst>
          <pc:docMk/>
          <pc:sldMk cId="1728732138" sldId="3117"/>
        </pc:sldMkLst>
        <pc:spChg chg="add mod">
          <ac:chgData name="luis cleto" userId="a76db6c301978307" providerId="LiveId" clId="{BB93E05D-BE05-4453-8BDD-E5B3B775B63B}" dt="2026-01-14T21:20:31.087" v="3179" actId="1076"/>
          <ac:spMkLst>
            <pc:docMk/>
            <pc:sldMk cId="1728732138" sldId="3117"/>
            <ac:spMk id="5" creationId="{DED830D0-450B-69EE-ADA5-BA329ECC87B0}"/>
          </ac:spMkLst>
        </pc:spChg>
      </pc:sldChg>
      <pc:sldChg chg="addSp modSp new mod">
        <pc:chgData name="luis cleto" userId="a76db6c301978307" providerId="LiveId" clId="{BB93E05D-BE05-4453-8BDD-E5B3B775B63B}" dt="2026-01-14T21:21:18.900" v="3183" actId="1076"/>
        <pc:sldMkLst>
          <pc:docMk/>
          <pc:sldMk cId="3113744479" sldId="3118"/>
        </pc:sldMkLst>
        <pc:spChg chg="add mod">
          <ac:chgData name="luis cleto" userId="a76db6c301978307" providerId="LiveId" clId="{BB93E05D-BE05-4453-8BDD-E5B3B775B63B}" dt="2026-01-14T21:21:18.900" v="3183" actId="1076"/>
          <ac:spMkLst>
            <pc:docMk/>
            <pc:sldMk cId="3113744479" sldId="3118"/>
            <ac:spMk id="5" creationId="{01AA0B29-FECC-C19D-D505-4E9423E22004}"/>
          </ac:spMkLst>
        </pc:spChg>
      </pc:sldChg>
      <pc:sldChg chg="addSp modSp new mod">
        <pc:chgData name="luis cleto" userId="a76db6c301978307" providerId="LiveId" clId="{BB93E05D-BE05-4453-8BDD-E5B3B775B63B}" dt="2026-01-14T21:22:34.146" v="3187" actId="1076"/>
        <pc:sldMkLst>
          <pc:docMk/>
          <pc:sldMk cId="1308786740" sldId="3120"/>
        </pc:sldMkLst>
        <pc:spChg chg="add mod">
          <ac:chgData name="luis cleto" userId="a76db6c301978307" providerId="LiveId" clId="{BB93E05D-BE05-4453-8BDD-E5B3B775B63B}" dt="2026-01-14T21:22:34.146" v="3187" actId="1076"/>
          <ac:spMkLst>
            <pc:docMk/>
            <pc:sldMk cId="1308786740" sldId="3120"/>
            <ac:spMk id="5" creationId="{46F8C39E-0948-CC16-9692-81448803E66F}"/>
          </ac:spMkLst>
        </pc:spChg>
      </pc:sldChg>
      <pc:sldChg chg="addSp modSp new mod">
        <pc:chgData name="luis cleto" userId="a76db6c301978307" providerId="LiveId" clId="{BB93E05D-BE05-4453-8BDD-E5B3B775B63B}" dt="2026-01-14T21:24:30.615" v="3194" actId="255"/>
        <pc:sldMkLst>
          <pc:docMk/>
          <pc:sldMk cId="1481179237" sldId="3121"/>
        </pc:sldMkLst>
        <pc:spChg chg="add mod">
          <ac:chgData name="luis cleto" userId="a76db6c301978307" providerId="LiveId" clId="{BB93E05D-BE05-4453-8BDD-E5B3B775B63B}" dt="2026-01-14T21:24:30.615" v="3194" actId="255"/>
          <ac:spMkLst>
            <pc:docMk/>
            <pc:sldMk cId="1481179237" sldId="3121"/>
            <ac:spMk id="5" creationId="{15348A17-5315-E803-CFD2-E6D3100CB2F0}"/>
          </ac:spMkLst>
        </pc:spChg>
      </pc:sldChg>
      <pc:sldChg chg="addSp modSp new mod">
        <pc:chgData name="luis cleto" userId="a76db6c301978307" providerId="LiveId" clId="{BB93E05D-BE05-4453-8BDD-E5B3B775B63B}" dt="2026-01-14T21:03:44.348" v="3021" actId="1076"/>
        <pc:sldMkLst>
          <pc:docMk/>
          <pc:sldMk cId="2747732453" sldId="3123"/>
        </pc:sldMkLst>
        <pc:spChg chg="add mod">
          <ac:chgData name="luis cleto" userId="a76db6c301978307" providerId="LiveId" clId="{BB93E05D-BE05-4453-8BDD-E5B3B775B63B}" dt="2026-01-14T21:03:44.348" v="3021" actId="1076"/>
          <ac:spMkLst>
            <pc:docMk/>
            <pc:sldMk cId="2747732453" sldId="3123"/>
            <ac:spMk id="4" creationId="{D2A96204-2867-CFDD-AE96-518FE80B05FE}"/>
          </ac:spMkLst>
        </pc:spChg>
      </pc:sldChg>
      <pc:sldChg chg="addSp modSp new mod">
        <pc:chgData name="luis cleto" userId="a76db6c301978307" providerId="LiveId" clId="{BB93E05D-BE05-4453-8BDD-E5B3B775B63B}" dt="2026-01-14T20:51:06.273" v="2823" actId="20577"/>
        <pc:sldMkLst>
          <pc:docMk/>
          <pc:sldMk cId="3961346300" sldId="3130"/>
        </pc:sldMkLst>
        <pc:spChg chg="add mod">
          <ac:chgData name="luis cleto" userId="a76db6c301978307" providerId="LiveId" clId="{BB93E05D-BE05-4453-8BDD-E5B3B775B63B}" dt="2026-01-14T20:49:44.822" v="2812" actId="20577"/>
          <ac:spMkLst>
            <pc:docMk/>
            <pc:sldMk cId="3961346300" sldId="3130"/>
            <ac:spMk id="4" creationId="{75CA5055-0B67-1408-0D83-BF23F8E88EB5}"/>
          </ac:spMkLst>
        </pc:spChg>
        <pc:spChg chg="add mod">
          <ac:chgData name="luis cleto" userId="a76db6c301978307" providerId="LiveId" clId="{BB93E05D-BE05-4453-8BDD-E5B3B775B63B}" dt="2026-01-14T20:51:06.273" v="2823" actId="20577"/>
          <ac:spMkLst>
            <pc:docMk/>
            <pc:sldMk cId="3961346300" sldId="3130"/>
            <ac:spMk id="6" creationId="{993BB5E3-C76C-C597-0868-23C44ADCB468}"/>
          </ac:spMkLst>
        </pc:spChg>
      </pc:sldChg>
      <pc:sldChg chg="addSp modSp new mod">
        <pc:chgData name="luis cleto" userId="a76db6c301978307" providerId="LiveId" clId="{BB93E05D-BE05-4453-8BDD-E5B3B775B63B}" dt="2025-12-25T18:09:18.175" v="2503" actId="1076"/>
        <pc:sldMkLst>
          <pc:docMk/>
          <pc:sldMk cId="1813499539" sldId="3131"/>
        </pc:sldMkLst>
        <pc:spChg chg="add mod">
          <ac:chgData name="luis cleto" userId="a76db6c301978307" providerId="LiveId" clId="{BB93E05D-BE05-4453-8BDD-E5B3B775B63B}" dt="2025-12-25T18:09:18.175" v="2503" actId="1076"/>
          <ac:spMkLst>
            <pc:docMk/>
            <pc:sldMk cId="1813499539" sldId="3131"/>
            <ac:spMk id="4" creationId="{488216E3-4679-8134-2FD7-D988FE1AACE5}"/>
          </ac:spMkLst>
        </pc:spChg>
        <pc:spChg chg="add mod">
          <ac:chgData name="luis cleto" userId="a76db6c301978307" providerId="LiveId" clId="{BB93E05D-BE05-4453-8BDD-E5B3B775B63B}" dt="2025-12-25T18:09:12.518" v="2502" actId="1076"/>
          <ac:spMkLst>
            <pc:docMk/>
            <pc:sldMk cId="1813499539" sldId="3131"/>
            <ac:spMk id="6" creationId="{745C7E53-614C-F6DB-9FD6-CF8FDF5E3D7F}"/>
          </ac:spMkLst>
        </pc:spChg>
      </pc:sldChg>
      <pc:sldChg chg="add">
        <pc:chgData name="luis cleto" userId="a76db6c301978307" providerId="LiveId" clId="{BB93E05D-BE05-4453-8BDD-E5B3B775B63B}" dt="2026-01-14T20:50:33.533" v="2813"/>
        <pc:sldMkLst>
          <pc:docMk/>
          <pc:sldMk cId="2508355523" sldId="3171"/>
        </pc:sldMkLst>
      </pc:sldChg>
      <pc:sldChg chg="modSp add mod">
        <pc:chgData name="luis cleto" userId="a76db6c301978307" providerId="LiveId" clId="{BB93E05D-BE05-4453-8BDD-E5B3B775B63B}" dt="2026-01-17T09:14:13.317" v="3937" actId="20577"/>
        <pc:sldMkLst>
          <pc:docMk/>
          <pc:sldMk cId="803146981" sldId="3185"/>
        </pc:sldMkLst>
        <pc:spChg chg="mod">
          <ac:chgData name="luis cleto" userId="a76db6c301978307" providerId="LiveId" clId="{BB93E05D-BE05-4453-8BDD-E5B3B775B63B}" dt="2026-01-14T19:55:58.787" v="2566" actId="20577"/>
          <ac:spMkLst>
            <pc:docMk/>
            <pc:sldMk cId="803146981" sldId="3185"/>
            <ac:spMk id="5" creationId="{C81EEA12-DFC8-C782-474B-471E5985C675}"/>
          </ac:spMkLst>
        </pc:spChg>
        <pc:spChg chg="mod">
          <ac:chgData name="luis cleto" userId="a76db6c301978307" providerId="LiveId" clId="{BB93E05D-BE05-4453-8BDD-E5B3B775B63B}" dt="2026-01-17T09:14:13.317" v="3937" actId="20577"/>
          <ac:spMkLst>
            <pc:docMk/>
            <pc:sldMk cId="803146981" sldId="3185"/>
            <ac:spMk id="7" creationId="{1A3444DA-BFF8-5443-3448-EE118A485AF0}"/>
          </ac:spMkLst>
        </pc:spChg>
      </pc:sldChg>
      <pc:sldChg chg="add">
        <pc:chgData name="luis cleto" userId="a76db6c301978307" providerId="LiveId" clId="{BB93E05D-BE05-4453-8BDD-E5B3B775B63B}" dt="2026-01-15T09:51:15.760" v="3197"/>
        <pc:sldMkLst>
          <pc:docMk/>
          <pc:sldMk cId="3324638114" sldId="3186"/>
        </pc:sldMkLst>
      </pc:sldChg>
      <pc:sldChg chg="modSp add mod">
        <pc:chgData name="luis cleto" userId="a76db6c301978307" providerId="LiveId" clId="{BB93E05D-BE05-4453-8BDD-E5B3B775B63B}" dt="2026-01-15T09:52:09.166" v="3200" actId="1076"/>
        <pc:sldMkLst>
          <pc:docMk/>
          <pc:sldMk cId="607958622" sldId="3187"/>
        </pc:sldMkLst>
        <pc:spChg chg="mod">
          <ac:chgData name="luis cleto" userId="a76db6c301978307" providerId="LiveId" clId="{BB93E05D-BE05-4453-8BDD-E5B3B775B63B}" dt="2026-01-15T09:52:09.166" v="3200" actId="1076"/>
          <ac:spMkLst>
            <pc:docMk/>
            <pc:sldMk cId="607958622" sldId="3187"/>
            <ac:spMk id="3" creationId="{55C0C27F-809D-6957-46A6-3117E1F12C52}"/>
          </ac:spMkLst>
        </pc:spChg>
      </pc:sldChg>
      <pc:sldChg chg="addSp modSp new mod">
        <pc:chgData name="luis cleto" userId="a76db6c301978307" providerId="LiveId" clId="{BB93E05D-BE05-4453-8BDD-E5B3B775B63B}" dt="2026-01-15T10:06:39.242" v="3470"/>
        <pc:sldMkLst>
          <pc:docMk/>
          <pc:sldMk cId="1091229300" sldId="3189"/>
        </pc:sldMkLst>
        <pc:spChg chg="add mod">
          <ac:chgData name="luis cleto" userId="a76db6c301978307" providerId="LiveId" clId="{BB93E05D-BE05-4453-8BDD-E5B3B775B63B}" dt="2026-01-15T10:06:39.242" v="3470"/>
          <ac:spMkLst>
            <pc:docMk/>
            <pc:sldMk cId="1091229300" sldId="3189"/>
            <ac:spMk id="4" creationId="{7CB775FD-7F60-63CE-13A9-8D9854112D6D}"/>
          </ac:spMkLst>
        </pc:spChg>
      </pc:sldChg>
      <pc:sldChg chg="addSp modSp new mod">
        <pc:chgData name="luis cleto" userId="a76db6c301978307" providerId="LiveId" clId="{BB93E05D-BE05-4453-8BDD-E5B3B775B63B}" dt="2026-01-15T10:13:50.019" v="3553" actId="207"/>
        <pc:sldMkLst>
          <pc:docMk/>
          <pc:sldMk cId="2388242560" sldId="3190"/>
        </pc:sldMkLst>
        <pc:spChg chg="add mod">
          <ac:chgData name="luis cleto" userId="a76db6c301978307" providerId="LiveId" clId="{BB93E05D-BE05-4453-8BDD-E5B3B775B63B}" dt="2026-01-15T10:13:50.019" v="3553" actId="207"/>
          <ac:spMkLst>
            <pc:docMk/>
            <pc:sldMk cId="2388242560" sldId="3190"/>
            <ac:spMk id="4" creationId="{D5E3AAB7-B019-25B3-E39D-327D7C71E0B1}"/>
          </ac:spMkLst>
        </pc:spChg>
      </pc:sldChg>
      <pc:sldChg chg="addSp modSp new mod">
        <pc:chgData name="luis cleto" userId="a76db6c301978307" providerId="LiveId" clId="{BB93E05D-BE05-4453-8BDD-E5B3B775B63B}" dt="2026-01-15T10:21:24.399" v="3929" actId="20577"/>
        <pc:sldMkLst>
          <pc:docMk/>
          <pc:sldMk cId="3185206379" sldId="3191"/>
        </pc:sldMkLst>
        <pc:spChg chg="add mod">
          <ac:chgData name="luis cleto" userId="a76db6c301978307" providerId="LiveId" clId="{BB93E05D-BE05-4453-8BDD-E5B3B775B63B}" dt="2026-01-15T10:21:24.399" v="3929" actId="20577"/>
          <ac:spMkLst>
            <pc:docMk/>
            <pc:sldMk cId="3185206379" sldId="3191"/>
            <ac:spMk id="4" creationId="{2EAAF024-1B96-CC0E-D8CF-910F3135B117}"/>
          </ac:spMkLst>
        </pc:spChg>
        <pc:spChg chg="add mod">
          <ac:chgData name="luis cleto" userId="a76db6c301978307" providerId="LiveId" clId="{BB93E05D-BE05-4453-8BDD-E5B3B775B63B}" dt="2026-01-15T10:18:37.434" v="3770" actId="1076"/>
          <ac:spMkLst>
            <pc:docMk/>
            <pc:sldMk cId="3185206379" sldId="3191"/>
            <ac:spMk id="6" creationId="{B0B9A734-C28F-9199-0924-F45CB1EC00F2}"/>
          </ac:spMkLst>
        </pc:spChg>
      </pc:sldChg>
      <pc:sldChg chg="addSp modSp new mod">
        <pc:chgData name="luis cleto" userId="a76db6c301978307" providerId="LiveId" clId="{BB93E05D-BE05-4453-8BDD-E5B3B775B63B}" dt="2026-01-17T10:27:32.607" v="6747" actId="20577"/>
        <pc:sldMkLst>
          <pc:docMk/>
          <pc:sldMk cId="2720649627" sldId="3206"/>
        </pc:sldMkLst>
        <pc:spChg chg="add mod">
          <ac:chgData name="luis cleto" userId="a76db6c301978307" providerId="LiveId" clId="{BB93E05D-BE05-4453-8BDD-E5B3B775B63B}" dt="2026-01-17T10:27:32.607" v="6747" actId="20577"/>
          <ac:spMkLst>
            <pc:docMk/>
            <pc:sldMk cId="2720649627" sldId="3206"/>
            <ac:spMk id="4" creationId="{FDF692CB-E7FA-7CF0-C289-D66B222466D2}"/>
          </ac:spMkLst>
        </pc:spChg>
        <pc:spChg chg="add mod">
          <ac:chgData name="luis cleto" userId="a76db6c301978307" providerId="LiveId" clId="{BB93E05D-BE05-4453-8BDD-E5B3B775B63B}" dt="2026-01-17T09:54:49.689" v="5526" actId="1076"/>
          <ac:spMkLst>
            <pc:docMk/>
            <pc:sldMk cId="2720649627" sldId="3206"/>
            <ac:spMk id="6" creationId="{D5D80AA3-CDAB-48F5-B6BA-4ABC3E5A9D52}"/>
          </ac:spMkLst>
        </pc:spChg>
      </pc:sldChg>
      <pc:sldChg chg="modSp add mod">
        <pc:chgData name="luis cleto" userId="a76db6c301978307" providerId="LiveId" clId="{BB93E05D-BE05-4453-8BDD-E5B3B775B63B}" dt="2026-01-17T10:34:34.705" v="6876" actId="1076"/>
        <pc:sldMkLst>
          <pc:docMk/>
          <pc:sldMk cId="1412218387" sldId="3207"/>
        </pc:sldMkLst>
        <pc:spChg chg="mod">
          <ac:chgData name="luis cleto" userId="a76db6c301978307" providerId="LiveId" clId="{BB93E05D-BE05-4453-8BDD-E5B3B775B63B}" dt="2026-01-17T10:29:45.234" v="6840" actId="313"/>
          <ac:spMkLst>
            <pc:docMk/>
            <pc:sldMk cId="1412218387" sldId="3207"/>
            <ac:spMk id="4" creationId="{123C4233-ED6E-A00A-C4B3-EE6EB24D00C3}"/>
          </ac:spMkLst>
        </pc:spChg>
        <pc:spChg chg="mod">
          <ac:chgData name="luis cleto" userId="a76db6c301978307" providerId="LiveId" clId="{BB93E05D-BE05-4453-8BDD-E5B3B775B63B}" dt="2026-01-17T10:34:34.705" v="6876" actId="1076"/>
          <ac:spMkLst>
            <pc:docMk/>
            <pc:sldMk cId="1412218387" sldId="3207"/>
            <ac:spMk id="6" creationId="{F17126F7-BE18-C95B-AB95-6F80EF059F4C}"/>
          </ac:spMkLst>
        </pc:spChg>
      </pc:sldChg>
      <pc:sldChg chg="addSp modSp new mod">
        <pc:chgData name="luis cleto" userId="a76db6c301978307" providerId="LiveId" clId="{BB93E05D-BE05-4453-8BDD-E5B3B775B63B}" dt="2026-01-17T09:45:52.218" v="5142" actId="1076"/>
        <pc:sldMkLst>
          <pc:docMk/>
          <pc:sldMk cId="1452229123" sldId="3208"/>
        </pc:sldMkLst>
        <pc:spChg chg="add mod">
          <ac:chgData name="luis cleto" userId="a76db6c301978307" providerId="LiveId" clId="{BB93E05D-BE05-4453-8BDD-E5B3B775B63B}" dt="2026-01-17T09:45:52.218" v="5142" actId="1076"/>
          <ac:spMkLst>
            <pc:docMk/>
            <pc:sldMk cId="1452229123" sldId="3208"/>
            <ac:spMk id="4" creationId="{0BB61B0F-D6CB-18A9-537A-FB860E307C3C}"/>
          </ac:spMkLst>
        </pc:spChg>
      </pc:sldChg>
    </pc:docChg>
  </pc:docChgLst>
  <pc:docChgLst>
    <pc:chgData name="luis cleto" userId="a76db6c301978307" providerId="LiveId" clId="{94204180-5E0E-4436-A422-C00B40E93811}"/>
    <pc:docChg chg="addSld modSld">
      <pc:chgData name="luis cleto" userId="a76db6c301978307" providerId="LiveId" clId="{94204180-5E0E-4436-A422-C00B40E93811}" dt="2026-01-15T20:38:08.881" v="5" actId="14100"/>
      <pc:docMkLst>
        <pc:docMk/>
      </pc:docMkLst>
      <pc:sldChg chg="addSp modSp new mod">
        <pc:chgData name="luis cleto" userId="a76db6c301978307" providerId="LiveId" clId="{94204180-5E0E-4436-A422-C00B40E93811}" dt="2026-01-15T20:38:08.881" v="5" actId="14100"/>
        <pc:sldMkLst>
          <pc:docMk/>
          <pc:sldMk cId="1759909338" sldId="3202"/>
        </pc:sldMkLst>
        <pc:picChg chg="add mod">
          <ac:chgData name="luis cleto" userId="a76db6c301978307" providerId="LiveId" clId="{94204180-5E0E-4436-A422-C00B40E93811}" dt="2026-01-15T20:38:08.881" v="5" actId="14100"/>
          <ac:picMkLst>
            <pc:docMk/>
            <pc:sldMk cId="1759909338" sldId="3202"/>
            <ac:picMk id="4" creationId="{95388FE7-7872-B7FD-8B0A-4934A93EB952}"/>
          </ac:picMkLst>
        </pc:picChg>
      </pc:sldChg>
    </pc:docChg>
  </pc:docChgLst>
  <pc:docChgLst>
    <pc:chgData name="luis cleto" userId="a76db6c301978307" providerId="LiveId" clId="{860A4F2C-1596-4ACD-95D2-7AE3CD351458}"/>
    <pc:docChg chg="custSel modSld">
      <pc:chgData name="luis cleto" userId="a76db6c301978307" providerId="LiveId" clId="{860A4F2C-1596-4ACD-95D2-7AE3CD351458}" dt="2026-01-20T11:31:31.706" v="98" actId="1076"/>
      <pc:docMkLst>
        <pc:docMk/>
      </pc:docMkLst>
      <pc:sldChg chg="modSp mod">
        <pc:chgData name="luis cleto" userId="a76db6c301978307" providerId="LiveId" clId="{860A4F2C-1596-4ACD-95D2-7AE3CD351458}" dt="2026-01-20T11:31:31.706" v="98" actId="1076"/>
        <pc:sldMkLst>
          <pc:docMk/>
          <pc:sldMk cId="23571761" sldId="3210"/>
        </pc:sldMkLst>
        <pc:spChg chg="mod">
          <ac:chgData name="luis cleto" userId="a76db6c301978307" providerId="LiveId" clId="{860A4F2C-1596-4ACD-95D2-7AE3CD351458}" dt="2026-01-20T11:31:31.706" v="98" actId="1076"/>
          <ac:spMkLst>
            <pc:docMk/>
            <pc:sldMk cId="23571761" sldId="3210"/>
            <ac:spMk id="4" creationId="{2FC3F842-CBE7-448D-D943-CAD5AF7F9880}"/>
          </ac:spMkLst>
        </pc:spChg>
        <pc:spChg chg="mod">
          <ac:chgData name="luis cleto" userId="a76db6c301978307" providerId="LiveId" clId="{860A4F2C-1596-4ACD-95D2-7AE3CD351458}" dt="2026-01-20T11:31:25.873" v="97" actId="1076"/>
          <ac:spMkLst>
            <pc:docMk/>
            <pc:sldMk cId="23571761" sldId="3210"/>
            <ac:spMk id="6" creationId="{3371E4E4-34A5-7CC0-7902-14AE6E773250}"/>
          </ac:spMkLst>
        </pc:spChg>
      </pc:sldChg>
    </pc:docChg>
  </pc:docChgLst>
  <pc:docChgLst>
    <pc:chgData name="luis cleto" userId="a76db6c301978307" providerId="LiveId" clId="{77A9CF22-C8A1-495C-8FD3-F314C32AB210}"/>
    <pc:docChg chg="modSld sldOrd">
      <pc:chgData name="luis cleto" userId="a76db6c301978307" providerId="LiveId" clId="{77A9CF22-C8A1-495C-8FD3-F314C32AB210}" dt="2026-01-20T15:29:50.732" v="1"/>
      <pc:docMkLst>
        <pc:docMk/>
      </pc:docMkLst>
      <pc:sldChg chg="ord">
        <pc:chgData name="luis cleto" userId="a76db6c301978307" providerId="LiveId" clId="{77A9CF22-C8A1-495C-8FD3-F314C32AB210}" dt="2026-01-20T15:29:50.732" v="1"/>
        <pc:sldMkLst>
          <pc:docMk/>
          <pc:sldMk cId="1657478272" sldId="155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458A2A-A5D4-4575-9532-49BCCC8C3C80}" type="doc">
      <dgm:prSet loTypeId="urn:microsoft.com/office/officeart/2016/7/layout/VerticalSolidActionList" loCatId="List" qsTypeId="urn:microsoft.com/office/officeart/2005/8/quickstyle/simple4" qsCatId="simple" csTypeId="urn:microsoft.com/office/officeart/2005/8/colors/colorful1" csCatId="colorful" phldr="1"/>
      <dgm:spPr/>
      <dgm:t>
        <a:bodyPr/>
        <a:lstStyle/>
        <a:p>
          <a:endParaRPr lang="en-US"/>
        </a:p>
      </dgm:t>
    </dgm:pt>
    <dgm:pt modelId="{323A1F2C-4FA8-4D49-BD99-31F941232DA9}">
      <dgm:prSet/>
      <dgm:spPr/>
      <dgm:t>
        <a:bodyPr/>
        <a:lstStyle/>
        <a:p>
          <a:r>
            <a:rPr lang="en-US"/>
            <a:t>Submit</a:t>
          </a:r>
        </a:p>
      </dgm:t>
    </dgm:pt>
    <dgm:pt modelId="{895F6D95-38C8-42F0-9E7A-3B77021C2A91}" type="parTrans" cxnId="{8CE6070C-A931-46BB-8C45-3426ACE916E1}">
      <dgm:prSet/>
      <dgm:spPr/>
      <dgm:t>
        <a:bodyPr/>
        <a:lstStyle/>
        <a:p>
          <a:endParaRPr lang="en-US"/>
        </a:p>
      </dgm:t>
    </dgm:pt>
    <dgm:pt modelId="{010EF3F2-BD23-4081-A881-192EB034520C}" type="sibTrans" cxnId="{8CE6070C-A931-46BB-8C45-3426ACE916E1}">
      <dgm:prSet/>
      <dgm:spPr/>
      <dgm:t>
        <a:bodyPr/>
        <a:lstStyle/>
        <a:p>
          <a:endParaRPr lang="en-US"/>
        </a:p>
      </dgm:t>
    </dgm:pt>
    <dgm:pt modelId="{9BA6BF62-F91D-4305-8A06-13B09916D1B5}">
      <dgm:prSet custT="1"/>
      <dgm:spPr/>
      <dgm:t>
        <a:bodyPr/>
        <a:lstStyle/>
        <a:p>
          <a:r>
            <a:rPr lang="en-US" sz="2400" dirty="0"/>
            <a:t>Submit questions or comments to </a:t>
          </a:r>
          <a:r>
            <a:rPr lang="en-US" sz="2400" dirty="0" err="1"/>
            <a:t>itssimple2023@gmail.com</a:t>
          </a:r>
          <a:endParaRPr lang="en-US" sz="2400" dirty="0"/>
        </a:p>
      </dgm:t>
    </dgm:pt>
    <dgm:pt modelId="{90C154AF-656C-43AB-8008-EC59FDE4B528}" type="parTrans" cxnId="{10FAFD99-7D27-4554-8C85-D797522FDB5E}">
      <dgm:prSet/>
      <dgm:spPr/>
      <dgm:t>
        <a:bodyPr/>
        <a:lstStyle/>
        <a:p>
          <a:endParaRPr lang="en-US"/>
        </a:p>
      </dgm:t>
    </dgm:pt>
    <dgm:pt modelId="{9DC755BB-2458-4B64-BC0C-D0022228EC6B}" type="sibTrans" cxnId="{10FAFD99-7D27-4554-8C85-D797522FDB5E}">
      <dgm:prSet/>
      <dgm:spPr/>
      <dgm:t>
        <a:bodyPr/>
        <a:lstStyle/>
        <a:p>
          <a:endParaRPr lang="en-US"/>
        </a:p>
      </dgm:t>
    </dgm:pt>
    <dgm:pt modelId="{C16016D0-64C7-4094-9084-8AF7D00955C6}">
      <dgm:prSet custT="1"/>
      <dgm:spPr/>
      <dgm:t>
        <a:bodyPr/>
        <a:lstStyle/>
        <a:p>
          <a:r>
            <a:rPr lang="en-US" sz="2400"/>
            <a:t>Read</a:t>
          </a:r>
        </a:p>
      </dgm:t>
    </dgm:pt>
    <dgm:pt modelId="{B6551541-295B-416C-A1B0-B8DBA6BA5742}" type="parTrans" cxnId="{DE5BD2CA-5A51-4829-8B5A-2A486F3E5A8E}">
      <dgm:prSet/>
      <dgm:spPr/>
      <dgm:t>
        <a:bodyPr/>
        <a:lstStyle/>
        <a:p>
          <a:endParaRPr lang="en-US"/>
        </a:p>
      </dgm:t>
    </dgm:pt>
    <dgm:pt modelId="{D0739EC3-712D-44B0-B1C3-CD6A9972153B}" type="sibTrans" cxnId="{DE5BD2CA-5A51-4829-8B5A-2A486F3E5A8E}">
      <dgm:prSet/>
      <dgm:spPr/>
      <dgm:t>
        <a:bodyPr/>
        <a:lstStyle/>
        <a:p>
          <a:endParaRPr lang="en-US"/>
        </a:p>
      </dgm:t>
    </dgm:pt>
    <dgm:pt modelId="{5564E2A1-9B89-4476-BD5A-AF32A2712685}">
      <dgm:prSet custT="1"/>
      <dgm:spPr/>
      <dgm:t>
        <a:bodyPr/>
        <a:lstStyle/>
        <a:p>
          <a:r>
            <a:rPr lang="en-US" sz="2400" dirty="0"/>
            <a:t>Simple manual session 18  </a:t>
          </a:r>
        </a:p>
      </dgm:t>
    </dgm:pt>
    <dgm:pt modelId="{41AE59E9-9A13-44BB-9C13-D1E4C07A2C03}" type="parTrans" cxnId="{FC7CDCA9-DB11-4043-99EA-B59EE33D570D}">
      <dgm:prSet/>
      <dgm:spPr/>
      <dgm:t>
        <a:bodyPr/>
        <a:lstStyle/>
        <a:p>
          <a:endParaRPr lang="en-US"/>
        </a:p>
      </dgm:t>
    </dgm:pt>
    <dgm:pt modelId="{BE814FDB-4F55-44B8-8F98-5D12249733F7}" type="sibTrans" cxnId="{FC7CDCA9-DB11-4043-99EA-B59EE33D570D}">
      <dgm:prSet/>
      <dgm:spPr/>
      <dgm:t>
        <a:bodyPr/>
        <a:lstStyle/>
        <a:p>
          <a:endParaRPr lang="en-US"/>
        </a:p>
      </dgm:t>
    </dgm:pt>
    <dgm:pt modelId="{3AA34BBF-2903-476E-AD2A-0969625EDA5F}">
      <dgm:prSet custT="1"/>
      <dgm:spPr/>
      <dgm:t>
        <a:bodyPr/>
        <a:lstStyle/>
        <a:p>
          <a:r>
            <a:rPr lang="en-US" sz="2400"/>
            <a:t>Do</a:t>
          </a:r>
        </a:p>
      </dgm:t>
    </dgm:pt>
    <dgm:pt modelId="{D0CD1D09-5245-412B-AC21-B50DBF386878}" type="parTrans" cxnId="{36917FA4-126C-4212-BAA9-184FD5B3019D}">
      <dgm:prSet/>
      <dgm:spPr/>
      <dgm:t>
        <a:bodyPr/>
        <a:lstStyle/>
        <a:p>
          <a:endParaRPr lang="en-US"/>
        </a:p>
      </dgm:t>
    </dgm:pt>
    <dgm:pt modelId="{A9E8D874-3C8D-467A-AB94-1EDC18A89154}" type="sibTrans" cxnId="{36917FA4-126C-4212-BAA9-184FD5B3019D}">
      <dgm:prSet/>
      <dgm:spPr/>
      <dgm:t>
        <a:bodyPr/>
        <a:lstStyle/>
        <a:p>
          <a:endParaRPr lang="en-US"/>
        </a:p>
      </dgm:t>
    </dgm:pt>
    <dgm:pt modelId="{0BF12067-6BCD-4C0D-82E0-67B3ABA77EC1}">
      <dgm:prSet custT="1"/>
      <dgm:spPr/>
      <dgm:t>
        <a:bodyPr/>
        <a:lstStyle/>
        <a:p>
          <a:r>
            <a:rPr lang="en-US" sz="2400" dirty="0"/>
            <a:t>Do at least 2 rational mind remediations In the next week</a:t>
          </a:r>
        </a:p>
      </dgm:t>
    </dgm:pt>
    <dgm:pt modelId="{7DC521E9-1E6E-411C-A3A7-CC13B51DE0D6}" type="parTrans" cxnId="{287485E8-ACA2-4CA2-93D9-0463A6D73E49}">
      <dgm:prSet/>
      <dgm:spPr/>
      <dgm:t>
        <a:bodyPr/>
        <a:lstStyle/>
        <a:p>
          <a:endParaRPr lang="en-US"/>
        </a:p>
      </dgm:t>
    </dgm:pt>
    <dgm:pt modelId="{BECB1266-7E38-435A-B95E-4DB4CE628787}" type="sibTrans" cxnId="{287485E8-ACA2-4CA2-93D9-0463A6D73E49}">
      <dgm:prSet/>
      <dgm:spPr/>
      <dgm:t>
        <a:bodyPr/>
        <a:lstStyle/>
        <a:p>
          <a:endParaRPr lang="en-US"/>
        </a:p>
      </dgm:t>
    </dgm:pt>
    <dgm:pt modelId="{AD233B06-5ACC-4CDB-9345-C55D433192A2}">
      <dgm:prSet custT="1"/>
      <dgm:spPr/>
      <dgm:t>
        <a:bodyPr/>
        <a:lstStyle/>
        <a:p>
          <a:r>
            <a:rPr lang="en-US" sz="2400" dirty="0"/>
            <a:t>Continue</a:t>
          </a:r>
        </a:p>
      </dgm:t>
    </dgm:pt>
    <dgm:pt modelId="{42D40BA3-0E20-41C3-96E8-C73977FB5CD9}" type="parTrans" cxnId="{19B6EEC5-00E1-4C9E-9A1C-C6ACA4E983C6}">
      <dgm:prSet/>
      <dgm:spPr/>
      <dgm:t>
        <a:bodyPr/>
        <a:lstStyle/>
        <a:p>
          <a:endParaRPr lang="en-US"/>
        </a:p>
      </dgm:t>
    </dgm:pt>
    <dgm:pt modelId="{089F0C16-867D-4C41-BB94-1D233457D7FC}" type="sibTrans" cxnId="{19B6EEC5-00E1-4C9E-9A1C-C6ACA4E983C6}">
      <dgm:prSet/>
      <dgm:spPr/>
      <dgm:t>
        <a:bodyPr/>
        <a:lstStyle/>
        <a:p>
          <a:endParaRPr lang="en-US"/>
        </a:p>
      </dgm:t>
    </dgm:pt>
    <dgm:pt modelId="{D26BD7EF-4CF9-4406-A42C-940AD361785C}">
      <dgm:prSet custT="1"/>
      <dgm:spPr/>
      <dgm:t>
        <a:bodyPr/>
        <a:lstStyle/>
        <a:p>
          <a:r>
            <a:rPr lang="en-US" sz="2400" dirty="0"/>
            <a:t>Continue reviewing and practicing  crisis plans, diary cards and chain analysis. </a:t>
          </a:r>
        </a:p>
      </dgm:t>
    </dgm:pt>
    <dgm:pt modelId="{670E6110-28D7-4E15-86ED-4E124709F992}" type="parTrans" cxnId="{ADFA95C0-AB02-4956-80D7-2AE919EA1B4C}">
      <dgm:prSet/>
      <dgm:spPr/>
      <dgm:t>
        <a:bodyPr/>
        <a:lstStyle/>
        <a:p>
          <a:endParaRPr lang="en-US"/>
        </a:p>
      </dgm:t>
    </dgm:pt>
    <dgm:pt modelId="{732F9DCA-A035-4EB3-86EC-20202C14E76E}" type="sibTrans" cxnId="{ADFA95C0-AB02-4956-80D7-2AE919EA1B4C}">
      <dgm:prSet/>
      <dgm:spPr/>
      <dgm:t>
        <a:bodyPr/>
        <a:lstStyle/>
        <a:p>
          <a:endParaRPr lang="en-US"/>
        </a:p>
      </dgm:t>
    </dgm:pt>
    <dgm:pt modelId="{357A4321-0A29-4E75-833F-26D6F8583E2C}">
      <dgm:prSet custT="1"/>
      <dgm:spPr/>
      <dgm:t>
        <a:bodyPr/>
        <a:lstStyle/>
        <a:p>
          <a:r>
            <a:rPr lang="en-US" sz="2400" dirty="0"/>
            <a:t>Continue</a:t>
          </a:r>
        </a:p>
      </dgm:t>
    </dgm:pt>
    <dgm:pt modelId="{3608E780-8829-4AD3-8225-555661B50646}" type="parTrans" cxnId="{F07B9DD7-C95E-4783-A388-1306C12E6EF6}">
      <dgm:prSet/>
      <dgm:spPr/>
      <dgm:t>
        <a:bodyPr/>
        <a:lstStyle/>
        <a:p>
          <a:endParaRPr lang="en-US"/>
        </a:p>
      </dgm:t>
    </dgm:pt>
    <dgm:pt modelId="{E99B1376-5100-4904-A431-6C7ACDFD84F7}" type="sibTrans" cxnId="{F07B9DD7-C95E-4783-A388-1306C12E6EF6}">
      <dgm:prSet/>
      <dgm:spPr/>
      <dgm:t>
        <a:bodyPr/>
        <a:lstStyle/>
        <a:p>
          <a:endParaRPr lang="en-US"/>
        </a:p>
      </dgm:t>
    </dgm:pt>
    <dgm:pt modelId="{8C8D2375-A2AB-47B5-8611-35336E208C1D}">
      <dgm:prSet custT="1"/>
      <dgm:spPr/>
      <dgm:t>
        <a:bodyPr/>
        <a:lstStyle/>
        <a:p>
          <a:r>
            <a:rPr lang="en-US" sz="2400" dirty="0"/>
            <a:t>Continue tracking and practicing all the skills you’ve learned</a:t>
          </a:r>
        </a:p>
      </dgm:t>
    </dgm:pt>
    <dgm:pt modelId="{526B1F32-69EC-4250-B593-D2CF8AE15772}" type="parTrans" cxnId="{60883D53-6E99-4A97-B89B-A81BB4DBE776}">
      <dgm:prSet/>
      <dgm:spPr/>
      <dgm:t>
        <a:bodyPr/>
        <a:lstStyle/>
        <a:p>
          <a:endParaRPr lang="en-US"/>
        </a:p>
      </dgm:t>
    </dgm:pt>
    <dgm:pt modelId="{6E6AAB76-6BE5-4EFA-B08E-65BFE509FA58}" type="sibTrans" cxnId="{60883D53-6E99-4A97-B89B-A81BB4DBE776}">
      <dgm:prSet/>
      <dgm:spPr/>
      <dgm:t>
        <a:bodyPr/>
        <a:lstStyle/>
        <a:p>
          <a:endParaRPr lang="en-US"/>
        </a:p>
      </dgm:t>
    </dgm:pt>
    <dgm:pt modelId="{4DF63B89-2710-4360-844A-A594976831CD}" type="pres">
      <dgm:prSet presAssocID="{FA458A2A-A5D4-4575-9532-49BCCC8C3C80}" presName="Name0" presStyleCnt="0">
        <dgm:presLayoutVars>
          <dgm:dir/>
          <dgm:animLvl val="lvl"/>
          <dgm:resizeHandles val="exact"/>
        </dgm:presLayoutVars>
      </dgm:prSet>
      <dgm:spPr/>
    </dgm:pt>
    <dgm:pt modelId="{CBF41DA5-0845-42AD-A0C1-39322D82663A}" type="pres">
      <dgm:prSet presAssocID="{323A1F2C-4FA8-4D49-BD99-31F941232DA9}" presName="linNode" presStyleCnt="0"/>
      <dgm:spPr/>
    </dgm:pt>
    <dgm:pt modelId="{72BA3BE8-1B4D-47B7-AAEA-CA5C143841A2}" type="pres">
      <dgm:prSet presAssocID="{323A1F2C-4FA8-4D49-BD99-31F941232DA9}" presName="parentText" presStyleLbl="alignNode1" presStyleIdx="0" presStyleCnt="5">
        <dgm:presLayoutVars>
          <dgm:chMax val="1"/>
          <dgm:bulletEnabled/>
        </dgm:presLayoutVars>
      </dgm:prSet>
      <dgm:spPr/>
    </dgm:pt>
    <dgm:pt modelId="{46D483CC-A4FD-4C9E-936A-00C39CF9920D}" type="pres">
      <dgm:prSet presAssocID="{323A1F2C-4FA8-4D49-BD99-31F941232DA9}" presName="descendantText" presStyleLbl="alignAccFollowNode1" presStyleIdx="0" presStyleCnt="5">
        <dgm:presLayoutVars>
          <dgm:bulletEnabled/>
        </dgm:presLayoutVars>
      </dgm:prSet>
      <dgm:spPr/>
    </dgm:pt>
    <dgm:pt modelId="{110D71A3-4943-43FC-B4F9-48B97D2CE97D}" type="pres">
      <dgm:prSet presAssocID="{010EF3F2-BD23-4081-A881-192EB034520C}" presName="sp" presStyleCnt="0"/>
      <dgm:spPr/>
    </dgm:pt>
    <dgm:pt modelId="{FB4F49B6-12AD-4581-9486-270511B659F6}" type="pres">
      <dgm:prSet presAssocID="{C16016D0-64C7-4094-9084-8AF7D00955C6}" presName="linNode" presStyleCnt="0"/>
      <dgm:spPr/>
    </dgm:pt>
    <dgm:pt modelId="{B4B02451-E4D6-4164-B5A3-940D9234808F}" type="pres">
      <dgm:prSet presAssocID="{C16016D0-64C7-4094-9084-8AF7D00955C6}" presName="parentText" presStyleLbl="alignNode1" presStyleIdx="1" presStyleCnt="5">
        <dgm:presLayoutVars>
          <dgm:chMax val="1"/>
          <dgm:bulletEnabled/>
        </dgm:presLayoutVars>
      </dgm:prSet>
      <dgm:spPr/>
    </dgm:pt>
    <dgm:pt modelId="{7A8A3DBA-B2D5-4323-8CC6-6DC8D9A773E2}" type="pres">
      <dgm:prSet presAssocID="{C16016D0-64C7-4094-9084-8AF7D00955C6}" presName="descendantText" presStyleLbl="alignAccFollowNode1" presStyleIdx="1" presStyleCnt="5">
        <dgm:presLayoutVars>
          <dgm:bulletEnabled/>
        </dgm:presLayoutVars>
      </dgm:prSet>
      <dgm:spPr/>
    </dgm:pt>
    <dgm:pt modelId="{93A24431-214A-4A86-BE51-59FB3AC637CC}" type="pres">
      <dgm:prSet presAssocID="{D0739EC3-712D-44B0-B1C3-CD6A9972153B}" presName="sp" presStyleCnt="0"/>
      <dgm:spPr/>
    </dgm:pt>
    <dgm:pt modelId="{C1F90435-BCE0-468E-82FE-CA7E1B6B3FAA}" type="pres">
      <dgm:prSet presAssocID="{3AA34BBF-2903-476E-AD2A-0969625EDA5F}" presName="linNode" presStyleCnt="0"/>
      <dgm:spPr/>
    </dgm:pt>
    <dgm:pt modelId="{F12418FE-78BE-47C0-8A2C-DF99D7E88021}" type="pres">
      <dgm:prSet presAssocID="{3AA34BBF-2903-476E-AD2A-0969625EDA5F}" presName="parentText" presStyleLbl="alignNode1" presStyleIdx="2" presStyleCnt="5">
        <dgm:presLayoutVars>
          <dgm:chMax val="1"/>
          <dgm:bulletEnabled/>
        </dgm:presLayoutVars>
      </dgm:prSet>
      <dgm:spPr/>
    </dgm:pt>
    <dgm:pt modelId="{BC863AC1-3D34-4E39-A0D8-A249B4B23115}" type="pres">
      <dgm:prSet presAssocID="{3AA34BBF-2903-476E-AD2A-0969625EDA5F}" presName="descendantText" presStyleLbl="alignAccFollowNode1" presStyleIdx="2" presStyleCnt="5">
        <dgm:presLayoutVars>
          <dgm:bulletEnabled/>
        </dgm:presLayoutVars>
      </dgm:prSet>
      <dgm:spPr/>
    </dgm:pt>
    <dgm:pt modelId="{F8F128C2-2091-4C99-8ABB-49BEB9E4FBC2}" type="pres">
      <dgm:prSet presAssocID="{A9E8D874-3C8D-467A-AB94-1EDC18A89154}" presName="sp" presStyleCnt="0"/>
      <dgm:spPr/>
    </dgm:pt>
    <dgm:pt modelId="{D14555D5-46F8-4FFB-B01E-A977D34A6802}" type="pres">
      <dgm:prSet presAssocID="{AD233B06-5ACC-4CDB-9345-C55D433192A2}" presName="linNode" presStyleCnt="0"/>
      <dgm:spPr/>
    </dgm:pt>
    <dgm:pt modelId="{254CC0DE-1D4C-4AE4-92C4-C9BFA0781CB6}" type="pres">
      <dgm:prSet presAssocID="{AD233B06-5ACC-4CDB-9345-C55D433192A2}" presName="parentText" presStyleLbl="alignNode1" presStyleIdx="3" presStyleCnt="5">
        <dgm:presLayoutVars>
          <dgm:chMax val="1"/>
          <dgm:bulletEnabled/>
        </dgm:presLayoutVars>
      </dgm:prSet>
      <dgm:spPr/>
    </dgm:pt>
    <dgm:pt modelId="{6EAEB33A-6006-402D-A371-72E36315A4A0}" type="pres">
      <dgm:prSet presAssocID="{AD233B06-5ACC-4CDB-9345-C55D433192A2}" presName="descendantText" presStyleLbl="alignAccFollowNode1" presStyleIdx="3" presStyleCnt="5">
        <dgm:presLayoutVars>
          <dgm:bulletEnabled/>
        </dgm:presLayoutVars>
      </dgm:prSet>
      <dgm:spPr/>
    </dgm:pt>
    <dgm:pt modelId="{984CB694-5AE3-41AC-9EE0-1BC621F525BF}" type="pres">
      <dgm:prSet presAssocID="{089F0C16-867D-4C41-BB94-1D233457D7FC}" presName="sp" presStyleCnt="0"/>
      <dgm:spPr/>
    </dgm:pt>
    <dgm:pt modelId="{9285D40B-F442-4D85-9963-63D3AE3C0726}" type="pres">
      <dgm:prSet presAssocID="{357A4321-0A29-4E75-833F-26D6F8583E2C}" presName="linNode" presStyleCnt="0"/>
      <dgm:spPr/>
    </dgm:pt>
    <dgm:pt modelId="{BA4AD081-44A5-45AA-B4A7-B471DBB2F2C5}" type="pres">
      <dgm:prSet presAssocID="{357A4321-0A29-4E75-833F-26D6F8583E2C}" presName="parentText" presStyleLbl="alignNode1" presStyleIdx="4" presStyleCnt="5">
        <dgm:presLayoutVars>
          <dgm:chMax val="1"/>
          <dgm:bulletEnabled/>
        </dgm:presLayoutVars>
      </dgm:prSet>
      <dgm:spPr/>
    </dgm:pt>
    <dgm:pt modelId="{1CCDA50E-3852-4D0B-8C95-572F74D06157}" type="pres">
      <dgm:prSet presAssocID="{357A4321-0A29-4E75-833F-26D6F8583E2C}" presName="descendantText" presStyleLbl="alignAccFollowNode1" presStyleIdx="4" presStyleCnt="5">
        <dgm:presLayoutVars>
          <dgm:bulletEnabled/>
        </dgm:presLayoutVars>
      </dgm:prSet>
      <dgm:spPr/>
    </dgm:pt>
  </dgm:ptLst>
  <dgm:cxnLst>
    <dgm:cxn modelId="{8CE6070C-A931-46BB-8C45-3426ACE916E1}" srcId="{FA458A2A-A5D4-4575-9532-49BCCC8C3C80}" destId="{323A1F2C-4FA8-4D49-BD99-31F941232DA9}" srcOrd="0" destOrd="0" parTransId="{895F6D95-38C8-42F0-9E7A-3B77021C2A91}" sibTransId="{010EF3F2-BD23-4081-A881-192EB034520C}"/>
    <dgm:cxn modelId="{D8A8080F-8F4B-4919-80AE-556DED1D0C2B}" type="presOf" srcId="{357A4321-0A29-4E75-833F-26D6F8583E2C}" destId="{BA4AD081-44A5-45AA-B4A7-B471DBB2F2C5}" srcOrd="0" destOrd="0" presId="urn:microsoft.com/office/officeart/2016/7/layout/VerticalSolidActionList"/>
    <dgm:cxn modelId="{ADB39D33-DF3F-42E2-AE00-CF1DF0AA2952}" type="presOf" srcId="{9BA6BF62-F91D-4305-8A06-13B09916D1B5}" destId="{46D483CC-A4FD-4C9E-936A-00C39CF9920D}" srcOrd="0" destOrd="0" presId="urn:microsoft.com/office/officeart/2016/7/layout/VerticalSolidActionList"/>
    <dgm:cxn modelId="{CD668534-DF84-4162-9A3A-7D8E28794736}" type="presOf" srcId="{AD233B06-5ACC-4CDB-9345-C55D433192A2}" destId="{254CC0DE-1D4C-4AE4-92C4-C9BFA0781CB6}" srcOrd="0" destOrd="0" presId="urn:microsoft.com/office/officeart/2016/7/layout/VerticalSolidActionList"/>
    <dgm:cxn modelId="{907D4B6A-DA92-43BC-980B-CCA0B825F183}" type="presOf" srcId="{D26BD7EF-4CF9-4406-A42C-940AD361785C}" destId="{6EAEB33A-6006-402D-A371-72E36315A4A0}" srcOrd="0" destOrd="0" presId="urn:microsoft.com/office/officeart/2016/7/layout/VerticalSolidActionList"/>
    <dgm:cxn modelId="{862A8C6C-6195-49D9-B669-533D5A5BA85D}" type="presOf" srcId="{5564E2A1-9B89-4476-BD5A-AF32A2712685}" destId="{7A8A3DBA-B2D5-4323-8CC6-6DC8D9A773E2}" srcOrd="0" destOrd="0" presId="urn:microsoft.com/office/officeart/2016/7/layout/VerticalSolidActionList"/>
    <dgm:cxn modelId="{60883D53-6E99-4A97-B89B-A81BB4DBE776}" srcId="{357A4321-0A29-4E75-833F-26D6F8583E2C}" destId="{8C8D2375-A2AB-47B5-8611-35336E208C1D}" srcOrd="0" destOrd="0" parTransId="{526B1F32-69EC-4250-B593-D2CF8AE15772}" sibTransId="{6E6AAB76-6BE5-4EFA-B08E-65BFE509FA58}"/>
    <dgm:cxn modelId="{684FF054-74D0-4C22-B774-49CF1FC0BC9A}" type="presOf" srcId="{3AA34BBF-2903-476E-AD2A-0969625EDA5F}" destId="{F12418FE-78BE-47C0-8A2C-DF99D7E88021}" srcOrd="0" destOrd="0" presId="urn:microsoft.com/office/officeart/2016/7/layout/VerticalSolidActionList"/>
    <dgm:cxn modelId="{B338A696-2C0B-4706-87E3-468E35A752ED}" type="presOf" srcId="{C16016D0-64C7-4094-9084-8AF7D00955C6}" destId="{B4B02451-E4D6-4164-B5A3-940D9234808F}" srcOrd="0" destOrd="0" presId="urn:microsoft.com/office/officeart/2016/7/layout/VerticalSolidActionList"/>
    <dgm:cxn modelId="{10FAFD99-7D27-4554-8C85-D797522FDB5E}" srcId="{323A1F2C-4FA8-4D49-BD99-31F941232DA9}" destId="{9BA6BF62-F91D-4305-8A06-13B09916D1B5}" srcOrd="0" destOrd="0" parTransId="{90C154AF-656C-43AB-8008-EC59FDE4B528}" sibTransId="{9DC755BB-2458-4B64-BC0C-D0022228EC6B}"/>
    <dgm:cxn modelId="{6BCA179C-FB1E-46F1-813E-C9C7941CCC45}" type="presOf" srcId="{323A1F2C-4FA8-4D49-BD99-31F941232DA9}" destId="{72BA3BE8-1B4D-47B7-AAEA-CA5C143841A2}" srcOrd="0" destOrd="0" presId="urn:microsoft.com/office/officeart/2016/7/layout/VerticalSolidActionList"/>
    <dgm:cxn modelId="{36917FA4-126C-4212-BAA9-184FD5B3019D}" srcId="{FA458A2A-A5D4-4575-9532-49BCCC8C3C80}" destId="{3AA34BBF-2903-476E-AD2A-0969625EDA5F}" srcOrd="2" destOrd="0" parTransId="{D0CD1D09-5245-412B-AC21-B50DBF386878}" sibTransId="{A9E8D874-3C8D-467A-AB94-1EDC18A89154}"/>
    <dgm:cxn modelId="{FC7CDCA9-DB11-4043-99EA-B59EE33D570D}" srcId="{C16016D0-64C7-4094-9084-8AF7D00955C6}" destId="{5564E2A1-9B89-4476-BD5A-AF32A2712685}" srcOrd="0" destOrd="0" parTransId="{41AE59E9-9A13-44BB-9C13-D1E4C07A2C03}" sibTransId="{BE814FDB-4F55-44B8-8F98-5D12249733F7}"/>
    <dgm:cxn modelId="{F7D8C4AF-3C83-4235-9124-165D5319A77F}" type="presOf" srcId="{FA458A2A-A5D4-4575-9532-49BCCC8C3C80}" destId="{4DF63B89-2710-4360-844A-A594976831CD}" srcOrd="0" destOrd="0" presId="urn:microsoft.com/office/officeart/2016/7/layout/VerticalSolidActionList"/>
    <dgm:cxn modelId="{51BA99B7-1E72-4B9D-B9C3-E1ED8DD95185}" type="presOf" srcId="{0BF12067-6BCD-4C0D-82E0-67B3ABA77EC1}" destId="{BC863AC1-3D34-4E39-A0D8-A249B4B23115}" srcOrd="0" destOrd="0" presId="urn:microsoft.com/office/officeart/2016/7/layout/VerticalSolidActionList"/>
    <dgm:cxn modelId="{ADFA95C0-AB02-4956-80D7-2AE919EA1B4C}" srcId="{AD233B06-5ACC-4CDB-9345-C55D433192A2}" destId="{D26BD7EF-4CF9-4406-A42C-940AD361785C}" srcOrd="0" destOrd="0" parTransId="{670E6110-28D7-4E15-86ED-4E124709F992}" sibTransId="{732F9DCA-A035-4EB3-86EC-20202C14E76E}"/>
    <dgm:cxn modelId="{19B6EEC5-00E1-4C9E-9A1C-C6ACA4E983C6}" srcId="{FA458A2A-A5D4-4575-9532-49BCCC8C3C80}" destId="{AD233B06-5ACC-4CDB-9345-C55D433192A2}" srcOrd="3" destOrd="0" parTransId="{42D40BA3-0E20-41C3-96E8-C73977FB5CD9}" sibTransId="{089F0C16-867D-4C41-BB94-1D233457D7FC}"/>
    <dgm:cxn modelId="{DE5BD2CA-5A51-4829-8B5A-2A486F3E5A8E}" srcId="{FA458A2A-A5D4-4575-9532-49BCCC8C3C80}" destId="{C16016D0-64C7-4094-9084-8AF7D00955C6}" srcOrd="1" destOrd="0" parTransId="{B6551541-295B-416C-A1B0-B8DBA6BA5742}" sibTransId="{D0739EC3-712D-44B0-B1C3-CD6A9972153B}"/>
    <dgm:cxn modelId="{F07B9DD7-C95E-4783-A388-1306C12E6EF6}" srcId="{FA458A2A-A5D4-4575-9532-49BCCC8C3C80}" destId="{357A4321-0A29-4E75-833F-26D6F8583E2C}" srcOrd="4" destOrd="0" parTransId="{3608E780-8829-4AD3-8225-555661B50646}" sibTransId="{E99B1376-5100-4904-A431-6C7ACDFD84F7}"/>
    <dgm:cxn modelId="{6A7A62DC-0D57-4AFB-A152-37478C8F589C}" type="presOf" srcId="{8C8D2375-A2AB-47B5-8611-35336E208C1D}" destId="{1CCDA50E-3852-4D0B-8C95-572F74D06157}" srcOrd="0" destOrd="0" presId="urn:microsoft.com/office/officeart/2016/7/layout/VerticalSolidActionList"/>
    <dgm:cxn modelId="{287485E8-ACA2-4CA2-93D9-0463A6D73E49}" srcId="{3AA34BBF-2903-476E-AD2A-0969625EDA5F}" destId="{0BF12067-6BCD-4C0D-82E0-67B3ABA77EC1}" srcOrd="0" destOrd="0" parTransId="{7DC521E9-1E6E-411C-A3A7-CC13B51DE0D6}" sibTransId="{BECB1266-7E38-435A-B95E-4DB4CE628787}"/>
    <dgm:cxn modelId="{A9C45EE0-3C04-4664-A11D-1C316DDE9D9A}" type="presParOf" srcId="{4DF63B89-2710-4360-844A-A594976831CD}" destId="{CBF41DA5-0845-42AD-A0C1-39322D82663A}" srcOrd="0" destOrd="0" presId="urn:microsoft.com/office/officeart/2016/7/layout/VerticalSolidActionList"/>
    <dgm:cxn modelId="{A0F885FB-5052-4509-84AE-2753D2080F7E}" type="presParOf" srcId="{CBF41DA5-0845-42AD-A0C1-39322D82663A}" destId="{72BA3BE8-1B4D-47B7-AAEA-CA5C143841A2}" srcOrd="0" destOrd="0" presId="urn:microsoft.com/office/officeart/2016/7/layout/VerticalSolidActionList"/>
    <dgm:cxn modelId="{AFAFE14C-1930-4B7C-8F7A-3E86A31669C4}" type="presParOf" srcId="{CBF41DA5-0845-42AD-A0C1-39322D82663A}" destId="{46D483CC-A4FD-4C9E-936A-00C39CF9920D}" srcOrd="1" destOrd="0" presId="urn:microsoft.com/office/officeart/2016/7/layout/VerticalSolidActionList"/>
    <dgm:cxn modelId="{6B547069-024A-4483-927D-D843CC937ADD}" type="presParOf" srcId="{4DF63B89-2710-4360-844A-A594976831CD}" destId="{110D71A3-4943-43FC-B4F9-48B97D2CE97D}" srcOrd="1" destOrd="0" presId="urn:microsoft.com/office/officeart/2016/7/layout/VerticalSolidActionList"/>
    <dgm:cxn modelId="{8A54606A-B5A8-4072-B4AD-9C2321E11E8A}" type="presParOf" srcId="{4DF63B89-2710-4360-844A-A594976831CD}" destId="{FB4F49B6-12AD-4581-9486-270511B659F6}" srcOrd="2" destOrd="0" presId="urn:microsoft.com/office/officeart/2016/7/layout/VerticalSolidActionList"/>
    <dgm:cxn modelId="{4F65505D-5182-4BE4-816C-D0CD35CF1E6A}" type="presParOf" srcId="{FB4F49B6-12AD-4581-9486-270511B659F6}" destId="{B4B02451-E4D6-4164-B5A3-940D9234808F}" srcOrd="0" destOrd="0" presId="urn:microsoft.com/office/officeart/2016/7/layout/VerticalSolidActionList"/>
    <dgm:cxn modelId="{5A74AC09-2194-4AE1-AB6B-B44E083D6D5C}" type="presParOf" srcId="{FB4F49B6-12AD-4581-9486-270511B659F6}" destId="{7A8A3DBA-B2D5-4323-8CC6-6DC8D9A773E2}" srcOrd="1" destOrd="0" presId="urn:microsoft.com/office/officeart/2016/7/layout/VerticalSolidActionList"/>
    <dgm:cxn modelId="{202E2C64-FD45-4D2B-8E37-D7D60ED6035F}" type="presParOf" srcId="{4DF63B89-2710-4360-844A-A594976831CD}" destId="{93A24431-214A-4A86-BE51-59FB3AC637CC}" srcOrd="3" destOrd="0" presId="urn:microsoft.com/office/officeart/2016/7/layout/VerticalSolidActionList"/>
    <dgm:cxn modelId="{199C1C8D-F6AA-41AD-BFC7-3335901CF1B3}" type="presParOf" srcId="{4DF63B89-2710-4360-844A-A594976831CD}" destId="{C1F90435-BCE0-468E-82FE-CA7E1B6B3FAA}" srcOrd="4" destOrd="0" presId="urn:microsoft.com/office/officeart/2016/7/layout/VerticalSolidActionList"/>
    <dgm:cxn modelId="{D26D7AE9-8F72-4102-ADEC-9F71D78F91AE}" type="presParOf" srcId="{C1F90435-BCE0-468E-82FE-CA7E1B6B3FAA}" destId="{F12418FE-78BE-47C0-8A2C-DF99D7E88021}" srcOrd="0" destOrd="0" presId="urn:microsoft.com/office/officeart/2016/7/layout/VerticalSolidActionList"/>
    <dgm:cxn modelId="{C6A18A74-EEA4-4B1D-8421-52517FE4C66A}" type="presParOf" srcId="{C1F90435-BCE0-468E-82FE-CA7E1B6B3FAA}" destId="{BC863AC1-3D34-4E39-A0D8-A249B4B23115}" srcOrd="1" destOrd="0" presId="urn:microsoft.com/office/officeart/2016/7/layout/VerticalSolidActionList"/>
    <dgm:cxn modelId="{158F0050-6481-45BE-873C-D377E5928272}" type="presParOf" srcId="{4DF63B89-2710-4360-844A-A594976831CD}" destId="{F8F128C2-2091-4C99-8ABB-49BEB9E4FBC2}" srcOrd="5" destOrd="0" presId="urn:microsoft.com/office/officeart/2016/7/layout/VerticalSolidActionList"/>
    <dgm:cxn modelId="{648A67E3-361E-44C2-84EC-F93C15490E7C}" type="presParOf" srcId="{4DF63B89-2710-4360-844A-A594976831CD}" destId="{D14555D5-46F8-4FFB-B01E-A977D34A6802}" srcOrd="6" destOrd="0" presId="urn:microsoft.com/office/officeart/2016/7/layout/VerticalSolidActionList"/>
    <dgm:cxn modelId="{B2362076-DC25-4192-B593-E26C88A49952}" type="presParOf" srcId="{D14555D5-46F8-4FFB-B01E-A977D34A6802}" destId="{254CC0DE-1D4C-4AE4-92C4-C9BFA0781CB6}" srcOrd="0" destOrd="0" presId="urn:microsoft.com/office/officeart/2016/7/layout/VerticalSolidActionList"/>
    <dgm:cxn modelId="{40742D7B-360A-40A6-B10B-72ED0CBFB9AD}" type="presParOf" srcId="{D14555D5-46F8-4FFB-B01E-A977D34A6802}" destId="{6EAEB33A-6006-402D-A371-72E36315A4A0}" srcOrd="1" destOrd="0" presId="urn:microsoft.com/office/officeart/2016/7/layout/VerticalSolidActionList"/>
    <dgm:cxn modelId="{48D3A018-8197-4BC7-BCEE-0AF3D778B482}" type="presParOf" srcId="{4DF63B89-2710-4360-844A-A594976831CD}" destId="{984CB694-5AE3-41AC-9EE0-1BC621F525BF}" srcOrd="7" destOrd="0" presId="urn:microsoft.com/office/officeart/2016/7/layout/VerticalSolidActionList"/>
    <dgm:cxn modelId="{21F27CA0-C9F0-4BA9-960F-96A0F39B258F}" type="presParOf" srcId="{4DF63B89-2710-4360-844A-A594976831CD}" destId="{9285D40B-F442-4D85-9963-63D3AE3C0726}" srcOrd="8" destOrd="0" presId="urn:microsoft.com/office/officeart/2016/7/layout/VerticalSolidActionList"/>
    <dgm:cxn modelId="{CF5959D1-8918-4D4D-8605-20CBC51AA15F}" type="presParOf" srcId="{9285D40B-F442-4D85-9963-63D3AE3C0726}" destId="{BA4AD081-44A5-45AA-B4A7-B471DBB2F2C5}" srcOrd="0" destOrd="0" presId="urn:microsoft.com/office/officeart/2016/7/layout/VerticalSolidActionList"/>
    <dgm:cxn modelId="{9912D399-A370-4B6A-8CEB-9CFE0FE178E1}" type="presParOf" srcId="{9285D40B-F442-4D85-9963-63D3AE3C0726}" destId="{1CCDA50E-3852-4D0B-8C95-572F74D06157}"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471F5A-E3BC-45E7-A70F-80095B80336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CA"/>
        </a:p>
      </dgm:t>
    </dgm:pt>
    <dgm:pt modelId="{22B0D405-50CB-4AA1-AAF3-77AA6054F43D}">
      <dgm:prSet phldrT="[Text]"/>
      <dgm:spPr/>
      <dgm:t>
        <a:bodyPr/>
        <a:lstStyle/>
        <a:p>
          <a:r>
            <a:rPr lang="en-US" dirty="0">
              <a:solidFill>
                <a:schemeClr val="bg1"/>
              </a:solidFill>
            </a:rPr>
            <a:t>Cognitive center- cerebral cortex</a:t>
          </a:r>
          <a:endParaRPr lang="en-CA" dirty="0">
            <a:solidFill>
              <a:schemeClr val="bg1"/>
            </a:solidFill>
          </a:endParaRPr>
        </a:p>
      </dgm:t>
    </dgm:pt>
    <dgm:pt modelId="{6C43DF1D-22EF-4227-892C-420D99AA6CD6}" type="parTrans" cxnId="{CD7E14CC-21F6-4CDD-BB23-CEAB07670ADC}">
      <dgm:prSet/>
      <dgm:spPr/>
      <dgm:t>
        <a:bodyPr/>
        <a:lstStyle/>
        <a:p>
          <a:endParaRPr lang="en-CA"/>
        </a:p>
      </dgm:t>
    </dgm:pt>
    <dgm:pt modelId="{94F61471-8D01-4F9D-B3EF-4085C839BA50}" type="sibTrans" cxnId="{CD7E14CC-21F6-4CDD-BB23-CEAB07670ADC}">
      <dgm:prSet/>
      <dgm:spPr/>
      <dgm:t>
        <a:bodyPr/>
        <a:lstStyle/>
        <a:p>
          <a:endParaRPr lang="en-CA"/>
        </a:p>
      </dgm:t>
    </dgm:pt>
    <dgm:pt modelId="{6FB4391B-7D77-41B4-AFFE-05F077915EBA}">
      <dgm:prSet phldrT="[Text]"/>
      <dgm:spPr/>
      <dgm:t>
        <a:bodyPr/>
        <a:lstStyle/>
        <a:p>
          <a:r>
            <a:rPr lang="en-US" dirty="0">
              <a:solidFill>
                <a:schemeClr val="bg1"/>
              </a:solidFill>
            </a:rPr>
            <a:t>Emotional - limbic system, brainstem</a:t>
          </a:r>
          <a:endParaRPr lang="en-CA" dirty="0">
            <a:solidFill>
              <a:schemeClr val="bg1"/>
            </a:solidFill>
          </a:endParaRPr>
        </a:p>
      </dgm:t>
    </dgm:pt>
    <dgm:pt modelId="{284627AB-1EC9-40A0-8FA8-5CD145D64E52}" type="parTrans" cxnId="{BBAF0E8E-4F8F-4F90-B076-F3AA5A788F98}">
      <dgm:prSet/>
      <dgm:spPr/>
      <dgm:t>
        <a:bodyPr/>
        <a:lstStyle/>
        <a:p>
          <a:endParaRPr lang="en-CA"/>
        </a:p>
      </dgm:t>
    </dgm:pt>
    <dgm:pt modelId="{DBBF4E6A-61ED-4963-91E0-E2423C539F76}" type="sibTrans" cxnId="{BBAF0E8E-4F8F-4F90-B076-F3AA5A788F98}">
      <dgm:prSet/>
      <dgm:spPr/>
      <dgm:t>
        <a:bodyPr/>
        <a:lstStyle/>
        <a:p>
          <a:endParaRPr lang="en-CA"/>
        </a:p>
      </dgm:t>
    </dgm:pt>
    <dgm:pt modelId="{D5285990-FF46-46BC-8754-3E3F39D1AEC2}">
      <dgm:prSet phldrT="[Text]"/>
      <dgm:spPr/>
      <dgm:t>
        <a:bodyPr/>
        <a:lstStyle/>
        <a:p>
          <a:r>
            <a:rPr lang="en-US" dirty="0">
              <a:solidFill>
                <a:schemeClr val="bg1"/>
              </a:solidFill>
            </a:rPr>
            <a:t>Somatic- autonomic nervous system</a:t>
          </a:r>
          <a:endParaRPr lang="en-CA" dirty="0">
            <a:solidFill>
              <a:schemeClr val="bg1"/>
            </a:solidFill>
          </a:endParaRPr>
        </a:p>
      </dgm:t>
    </dgm:pt>
    <dgm:pt modelId="{912D65FF-615A-4713-865C-777BFF01D884}" type="parTrans" cxnId="{BAA4F04F-8064-4DF7-88CD-7A28791EDAF3}">
      <dgm:prSet/>
      <dgm:spPr/>
      <dgm:t>
        <a:bodyPr/>
        <a:lstStyle/>
        <a:p>
          <a:endParaRPr lang="en-CA"/>
        </a:p>
      </dgm:t>
    </dgm:pt>
    <dgm:pt modelId="{83E83F76-9A8B-449A-98D0-E015EBE9BA37}" type="sibTrans" cxnId="{BAA4F04F-8064-4DF7-88CD-7A28791EDAF3}">
      <dgm:prSet/>
      <dgm:spPr/>
      <dgm:t>
        <a:bodyPr/>
        <a:lstStyle/>
        <a:p>
          <a:endParaRPr lang="en-CA"/>
        </a:p>
      </dgm:t>
    </dgm:pt>
    <dgm:pt modelId="{2C56F64C-4B7D-4068-9574-9B180CA63EDC}">
      <dgm:prSet/>
      <dgm:spPr/>
      <dgm:t>
        <a:bodyPr/>
        <a:lstStyle/>
        <a:p>
          <a:r>
            <a:rPr lang="en-CA" dirty="0"/>
            <a:t>Interprets emotional information into a narrative</a:t>
          </a:r>
        </a:p>
      </dgm:t>
    </dgm:pt>
    <dgm:pt modelId="{7E2ACF44-72FF-4A99-A913-06BFCD047E77}" type="parTrans" cxnId="{3F93A692-77EB-4E6B-9CB6-650103F3B861}">
      <dgm:prSet/>
      <dgm:spPr/>
      <dgm:t>
        <a:bodyPr/>
        <a:lstStyle/>
        <a:p>
          <a:endParaRPr lang="en-CA"/>
        </a:p>
      </dgm:t>
    </dgm:pt>
    <dgm:pt modelId="{C813FF81-3241-4C8F-84F3-9B239B0B3C3D}" type="sibTrans" cxnId="{3F93A692-77EB-4E6B-9CB6-650103F3B861}">
      <dgm:prSet/>
      <dgm:spPr/>
      <dgm:t>
        <a:bodyPr/>
        <a:lstStyle/>
        <a:p>
          <a:endParaRPr lang="en-CA"/>
        </a:p>
      </dgm:t>
    </dgm:pt>
    <dgm:pt modelId="{761337A3-DD18-4598-BA86-E28BF76BBE90}">
      <dgm:prSet/>
      <dgm:spPr/>
      <dgm:t>
        <a:bodyPr/>
        <a:lstStyle/>
        <a:p>
          <a:r>
            <a:rPr lang="en-CA" dirty="0"/>
            <a:t>Integrates information from body (ANS) and the environment (senses) producing a quick emotional response</a:t>
          </a:r>
        </a:p>
      </dgm:t>
    </dgm:pt>
    <dgm:pt modelId="{4382BF39-AE3C-4E8F-8220-335C94507566}" type="parTrans" cxnId="{8DC4458E-86F8-4465-B323-2399ED8AA770}">
      <dgm:prSet/>
      <dgm:spPr/>
      <dgm:t>
        <a:bodyPr/>
        <a:lstStyle/>
        <a:p>
          <a:endParaRPr lang="en-CA"/>
        </a:p>
      </dgm:t>
    </dgm:pt>
    <dgm:pt modelId="{7CCC1E50-6FC5-46E0-892A-1A003CF7074F}" type="sibTrans" cxnId="{8DC4458E-86F8-4465-B323-2399ED8AA770}">
      <dgm:prSet/>
      <dgm:spPr/>
      <dgm:t>
        <a:bodyPr/>
        <a:lstStyle/>
        <a:p>
          <a:endParaRPr lang="en-CA"/>
        </a:p>
      </dgm:t>
    </dgm:pt>
    <dgm:pt modelId="{31093371-AA5C-4F3A-AEA3-BC7937F8476A}">
      <dgm:prSet/>
      <dgm:spPr/>
      <dgm:t>
        <a:bodyPr/>
        <a:lstStyle/>
        <a:p>
          <a:r>
            <a:rPr lang="en-CA" dirty="0"/>
            <a:t>“Body memory” in the form of autonomic baseline tone and reactivity(autonomic nervous system)</a:t>
          </a:r>
        </a:p>
      </dgm:t>
    </dgm:pt>
    <dgm:pt modelId="{807B5CE0-B71E-4694-AAB0-5B945995C8C3}" type="parTrans" cxnId="{342D6E4A-EDF0-4854-AC39-91C10B81BB2B}">
      <dgm:prSet/>
      <dgm:spPr/>
      <dgm:t>
        <a:bodyPr/>
        <a:lstStyle/>
        <a:p>
          <a:endParaRPr lang="en-CA"/>
        </a:p>
      </dgm:t>
    </dgm:pt>
    <dgm:pt modelId="{75C31686-43E7-4B46-BDEC-9180C3F15F7C}" type="sibTrans" cxnId="{342D6E4A-EDF0-4854-AC39-91C10B81BB2B}">
      <dgm:prSet/>
      <dgm:spPr/>
      <dgm:t>
        <a:bodyPr/>
        <a:lstStyle/>
        <a:p>
          <a:endParaRPr lang="en-CA"/>
        </a:p>
      </dgm:t>
    </dgm:pt>
    <dgm:pt modelId="{A3DAD829-9B35-435A-93AC-89DA9C702200}" type="pres">
      <dgm:prSet presAssocID="{2F471F5A-E3BC-45E7-A70F-80095B80336D}" presName="linear" presStyleCnt="0">
        <dgm:presLayoutVars>
          <dgm:dir/>
          <dgm:animLvl val="lvl"/>
          <dgm:resizeHandles val="exact"/>
        </dgm:presLayoutVars>
      </dgm:prSet>
      <dgm:spPr/>
    </dgm:pt>
    <dgm:pt modelId="{13659032-DADA-4CFA-9878-4036A2BC7FD7}" type="pres">
      <dgm:prSet presAssocID="{22B0D405-50CB-4AA1-AAF3-77AA6054F43D}" presName="parentLin" presStyleCnt="0"/>
      <dgm:spPr/>
    </dgm:pt>
    <dgm:pt modelId="{3DF25584-190C-4B8D-90E5-B22D93F193D7}" type="pres">
      <dgm:prSet presAssocID="{22B0D405-50CB-4AA1-AAF3-77AA6054F43D}" presName="parentLeftMargin" presStyleLbl="node1" presStyleIdx="0" presStyleCnt="3"/>
      <dgm:spPr/>
    </dgm:pt>
    <dgm:pt modelId="{C49562FB-E57A-4737-87F8-7B7A35497571}" type="pres">
      <dgm:prSet presAssocID="{22B0D405-50CB-4AA1-AAF3-77AA6054F43D}" presName="parentText" presStyleLbl="node1" presStyleIdx="0" presStyleCnt="3" custScaleY="89965" custLinFactY="-100000" custLinFactNeighborX="29041" custLinFactNeighborY="-159130">
        <dgm:presLayoutVars>
          <dgm:chMax val="0"/>
          <dgm:bulletEnabled val="1"/>
        </dgm:presLayoutVars>
      </dgm:prSet>
      <dgm:spPr/>
    </dgm:pt>
    <dgm:pt modelId="{BC29CD42-0A67-4F1C-A827-14408F8EB999}" type="pres">
      <dgm:prSet presAssocID="{22B0D405-50CB-4AA1-AAF3-77AA6054F43D}" presName="negativeSpace" presStyleCnt="0"/>
      <dgm:spPr/>
    </dgm:pt>
    <dgm:pt modelId="{94282B4A-9619-44F3-B13F-22C9F215D7BE}" type="pres">
      <dgm:prSet presAssocID="{22B0D405-50CB-4AA1-AAF3-77AA6054F43D}" presName="childText" presStyleLbl="conFgAcc1" presStyleIdx="0" presStyleCnt="3" custLinFactY="-139947" custLinFactNeighborX="0" custLinFactNeighborY="-200000">
        <dgm:presLayoutVars>
          <dgm:bulletEnabled val="1"/>
        </dgm:presLayoutVars>
      </dgm:prSet>
      <dgm:spPr/>
    </dgm:pt>
    <dgm:pt modelId="{5CCC0912-D803-4EFA-8994-5B26224D80D2}" type="pres">
      <dgm:prSet presAssocID="{94F61471-8D01-4F9D-B3EF-4085C839BA50}" presName="spaceBetweenRectangles" presStyleCnt="0"/>
      <dgm:spPr/>
    </dgm:pt>
    <dgm:pt modelId="{D2F88FC3-7A29-4766-874D-691D5585DC81}" type="pres">
      <dgm:prSet presAssocID="{6FB4391B-7D77-41B4-AFFE-05F077915EBA}" presName="parentLin" presStyleCnt="0"/>
      <dgm:spPr/>
    </dgm:pt>
    <dgm:pt modelId="{66FBD428-3766-496A-A951-B05A0EEE5EA5}" type="pres">
      <dgm:prSet presAssocID="{6FB4391B-7D77-41B4-AFFE-05F077915EBA}" presName="parentLeftMargin" presStyleLbl="node1" presStyleIdx="0" presStyleCnt="3"/>
      <dgm:spPr/>
    </dgm:pt>
    <dgm:pt modelId="{63476D6B-AB91-40C6-B015-D8EB8A69F3E0}" type="pres">
      <dgm:prSet presAssocID="{6FB4391B-7D77-41B4-AFFE-05F077915EBA}" presName="parentText" presStyleLbl="node1" presStyleIdx="1" presStyleCnt="3" custLinFactNeighborX="5908" custLinFactNeighborY="-42635">
        <dgm:presLayoutVars>
          <dgm:chMax val="0"/>
          <dgm:bulletEnabled val="1"/>
        </dgm:presLayoutVars>
      </dgm:prSet>
      <dgm:spPr/>
    </dgm:pt>
    <dgm:pt modelId="{3D767911-E1C1-4DEA-B26C-1EB5B1000BD3}" type="pres">
      <dgm:prSet presAssocID="{6FB4391B-7D77-41B4-AFFE-05F077915EBA}" presName="negativeSpace" presStyleCnt="0"/>
      <dgm:spPr/>
    </dgm:pt>
    <dgm:pt modelId="{00F4905F-FC45-4413-9B80-A93B59856752}" type="pres">
      <dgm:prSet presAssocID="{6FB4391B-7D77-41B4-AFFE-05F077915EBA}" presName="childText" presStyleLbl="conFgAcc1" presStyleIdx="1" presStyleCnt="3" custScaleX="99365" custScaleY="63455" custLinFactY="-2751" custLinFactNeighborX="299" custLinFactNeighborY="-100000">
        <dgm:presLayoutVars>
          <dgm:bulletEnabled val="1"/>
        </dgm:presLayoutVars>
      </dgm:prSet>
      <dgm:spPr/>
    </dgm:pt>
    <dgm:pt modelId="{8A7E74F7-88C8-406A-9B28-40F34877351D}" type="pres">
      <dgm:prSet presAssocID="{DBBF4E6A-61ED-4963-91E0-E2423C539F76}" presName="spaceBetweenRectangles" presStyleCnt="0"/>
      <dgm:spPr/>
    </dgm:pt>
    <dgm:pt modelId="{5C330457-03E6-4380-92ED-135F54689EE0}" type="pres">
      <dgm:prSet presAssocID="{D5285990-FF46-46BC-8754-3E3F39D1AEC2}" presName="parentLin" presStyleCnt="0"/>
      <dgm:spPr/>
    </dgm:pt>
    <dgm:pt modelId="{E1D39485-2BED-4F3F-8E33-13B47AC419CD}" type="pres">
      <dgm:prSet presAssocID="{D5285990-FF46-46BC-8754-3E3F39D1AEC2}" presName="parentLeftMargin" presStyleLbl="node1" presStyleIdx="1" presStyleCnt="3"/>
      <dgm:spPr/>
    </dgm:pt>
    <dgm:pt modelId="{46C80AFC-E9BA-4331-86FE-713D35812FA8}" type="pres">
      <dgm:prSet presAssocID="{D5285990-FF46-46BC-8754-3E3F39D1AEC2}" presName="parentText" presStyleLbl="node1" presStyleIdx="2" presStyleCnt="3" custLinFactY="96842" custLinFactNeighborX="-3912" custLinFactNeighborY="100000">
        <dgm:presLayoutVars>
          <dgm:chMax val="0"/>
          <dgm:bulletEnabled val="1"/>
        </dgm:presLayoutVars>
      </dgm:prSet>
      <dgm:spPr/>
    </dgm:pt>
    <dgm:pt modelId="{9F32E5F8-E38F-4B30-8F5F-4A68C6FA991A}" type="pres">
      <dgm:prSet presAssocID="{D5285990-FF46-46BC-8754-3E3F39D1AEC2}" presName="negativeSpace" presStyleCnt="0"/>
      <dgm:spPr/>
    </dgm:pt>
    <dgm:pt modelId="{66244FD9-E6D8-45B0-9EA8-89559F2B87E3}" type="pres">
      <dgm:prSet presAssocID="{D5285990-FF46-46BC-8754-3E3F39D1AEC2}" presName="childText" presStyleLbl="conFgAcc1" presStyleIdx="2" presStyleCnt="3" custScaleY="85799" custLinFactY="76381" custLinFactNeighborX="299" custLinFactNeighborY="100000">
        <dgm:presLayoutVars>
          <dgm:bulletEnabled val="1"/>
        </dgm:presLayoutVars>
      </dgm:prSet>
      <dgm:spPr/>
    </dgm:pt>
  </dgm:ptLst>
  <dgm:cxnLst>
    <dgm:cxn modelId="{50DD4514-EE04-4984-BD8B-53CCDA69CA19}" type="presOf" srcId="{6FB4391B-7D77-41B4-AFFE-05F077915EBA}" destId="{66FBD428-3766-496A-A951-B05A0EEE5EA5}" srcOrd="0" destOrd="0" presId="urn:microsoft.com/office/officeart/2005/8/layout/list1"/>
    <dgm:cxn modelId="{E56F9B17-454A-46ED-93B1-CB95D23B66D5}" type="presOf" srcId="{2F471F5A-E3BC-45E7-A70F-80095B80336D}" destId="{A3DAD829-9B35-435A-93AC-89DA9C702200}" srcOrd="0" destOrd="0" presId="urn:microsoft.com/office/officeart/2005/8/layout/list1"/>
    <dgm:cxn modelId="{71FE5140-E5BB-4EAB-908F-554A6A506E71}" type="presOf" srcId="{22B0D405-50CB-4AA1-AAF3-77AA6054F43D}" destId="{C49562FB-E57A-4737-87F8-7B7A35497571}" srcOrd="1" destOrd="0" presId="urn:microsoft.com/office/officeart/2005/8/layout/list1"/>
    <dgm:cxn modelId="{342D6E4A-EDF0-4854-AC39-91C10B81BB2B}" srcId="{D5285990-FF46-46BC-8754-3E3F39D1AEC2}" destId="{31093371-AA5C-4F3A-AEA3-BC7937F8476A}" srcOrd="0" destOrd="0" parTransId="{807B5CE0-B71E-4694-AAB0-5B945995C8C3}" sibTransId="{75C31686-43E7-4B46-BDEC-9180C3F15F7C}"/>
    <dgm:cxn modelId="{898CD46D-C9FA-4502-AB8E-659F11404A89}" type="presOf" srcId="{31093371-AA5C-4F3A-AEA3-BC7937F8476A}" destId="{66244FD9-E6D8-45B0-9EA8-89559F2B87E3}" srcOrd="0" destOrd="0" presId="urn:microsoft.com/office/officeart/2005/8/layout/list1"/>
    <dgm:cxn modelId="{BAA4F04F-8064-4DF7-88CD-7A28791EDAF3}" srcId="{2F471F5A-E3BC-45E7-A70F-80095B80336D}" destId="{D5285990-FF46-46BC-8754-3E3F39D1AEC2}" srcOrd="2" destOrd="0" parTransId="{912D65FF-615A-4713-865C-777BFF01D884}" sibTransId="{83E83F76-9A8B-449A-98D0-E015EBE9BA37}"/>
    <dgm:cxn modelId="{02E26F58-7ED3-4749-B661-C919FD7FAF0E}" type="presOf" srcId="{D5285990-FF46-46BC-8754-3E3F39D1AEC2}" destId="{46C80AFC-E9BA-4331-86FE-713D35812FA8}" srcOrd="1" destOrd="0" presId="urn:microsoft.com/office/officeart/2005/8/layout/list1"/>
    <dgm:cxn modelId="{BBAF0E8E-4F8F-4F90-B076-F3AA5A788F98}" srcId="{2F471F5A-E3BC-45E7-A70F-80095B80336D}" destId="{6FB4391B-7D77-41B4-AFFE-05F077915EBA}" srcOrd="1" destOrd="0" parTransId="{284627AB-1EC9-40A0-8FA8-5CD145D64E52}" sibTransId="{DBBF4E6A-61ED-4963-91E0-E2423C539F76}"/>
    <dgm:cxn modelId="{8DC4458E-86F8-4465-B323-2399ED8AA770}" srcId="{6FB4391B-7D77-41B4-AFFE-05F077915EBA}" destId="{761337A3-DD18-4598-BA86-E28BF76BBE90}" srcOrd="0" destOrd="0" parTransId="{4382BF39-AE3C-4E8F-8220-335C94507566}" sibTransId="{7CCC1E50-6FC5-46E0-892A-1A003CF7074F}"/>
    <dgm:cxn modelId="{3F93A692-77EB-4E6B-9CB6-650103F3B861}" srcId="{22B0D405-50CB-4AA1-AAF3-77AA6054F43D}" destId="{2C56F64C-4B7D-4068-9574-9B180CA63EDC}" srcOrd="0" destOrd="0" parTransId="{7E2ACF44-72FF-4A99-A913-06BFCD047E77}" sibTransId="{C813FF81-3241-4C8F-84F3-9B239B0B3C3D}"/>
    <dgm:cxn modelId="{B4DE35A0-3921-432A-AE39-467C43C56F52}" type="presOf" srcId="{6FB4391B-7D77-41B4-AFFE-05F077915EBA}" destId="{63476D6B-AB91-40C6-B015-D8EB8A69F3E0}" srcOrd="1" destOrd="0" presId="urn:microsoft.com/office/officeart/2005/8/layout/list1"/>
    <dgm:cxn modelId="{803200A4-0C40-45D0-8017-5E2A140EA39B}" type="presOf" srcId="{761337A3-DD18-4598-BA86-E28BF76BBE90}" destId="{00F4905F-FC45-4413-9B80-A93B59856752}" srcOrd="0" destOrd="0" presId="urn:microsoft.com/office/officeart/2005/8/layout/list1"/>
    <dgm:cxn modelId="{551CD8A8-7299-4557-9B73-3C70D225C34D}" type="presOf" srcId="{D5285990-FF46-46BC-8754-3E3F39D1AEC2}" destId="{E1D39485-2BED-4F3F-8E33-13B47AC419CD}" srcOrd="0" destOrd="0" presId="urn:microsoft.com/office/officeart/2005/8/layout/list1"/>
    <dgm:cxn modelId="{CD7E14CC-21F6-4CDD-BB23-CEAB07670ADC}" srcId="{2F471F5A-E3BC-45E7-A70F-80095B80336D}" destId="{22B0D405-50CB-4AA1-AAF3-77AA6054F43D}" srcOrd="0" destOrd="0" parTransId="{6C43DF1D-22EF-4227-892C-420D99AA6CD6}" sibTransId="{94F61471-8D01-4F9D-B3EF-4085C839BA50}"/>
    <dgm:cxn modelId="{70CCF0D0-E513-4CA3-B389-5727E9D7A743}" type="presOf" srcId="{2C56F64C-4B7D-4068-9574-9B180CA63EDC}" destId="{94282B4A-9619-44F3-B13F-22C9F215D7BE}" srcOrd="0" destOrd="0" presId="urn:microsoft.com/office/officeart/2005/8/layout/list1"/>
    <dgm:cxn modelId="{864A0FD2-9C2D-4D51-8DAE-26C2FF069BA1}" type="presOf" srcId="{22B0D405-50CB-4AA1-AAF3-77AA6054F43D}" destId="{3DF25584-190C-4B8D-90E5-B22D93F193D7}" srcOrd="0" destOrd="0" presId="urn:microsoft.com/office/officeart/2005/8/layout/list1"/>
    <dgm:cxn modelId="{2D5275FE-A5EA-4A70-802A-33381BBF47AB}" type="presParOf" srcId="{A3DAD829-9B35-435A-93AC-89DA9C702200}" destId="{13659032-DADA-4CFA-9878-4036A2BC7FD7}" srcOrd="0" destOrd="0" presId="urn:microsoft.com/office/officeart/2005/8/layout/list1"/>
    <dgm:cxn modelId="{61884188-0339-4028-90FD-3156949E1366}" type="presParOf" srcId="{13659032-DADA-4CFA-9878-4036A2BC7FD7}" destId="{3DF25584-190C-4B8D-90E5-B22D93F193D7}" srcOrd="0" destOrd="0" presId="urn:microsoft.com/office/officeart/2005/8/layout/list1"/>
    <dgm:cxn modelId="{77481CBF-8717-489F-BF04-9CA580D7304D}" type="presParOf" srcId="{13659032-DADA-4CFA-9878-4036A2BC7FD7}" destId="{C49562FB-E57A-4737-87F8-7B7A35497571}" srcOrd="1" destOrd="0" presId="urn:microsoft.com/office/officeart/2005/8/layout/list1"/>
    <dgm:cxn modelId="{97B15E1C-ACC7-4670-ACFC-14BD80927AFB}" type="presParOf" srcId="{A3DAD829-9B35-435A-93AC-89DA9C702200}" destId="{BC29CD42-0A67-4F1C-A827-14408F8EB999}" srcOrd="1" destOrd="0" presId="urn:microsoft.com/office/officeart/2005/8/layout/list1"/>
    <dgm:cxn modelId="{791C275A-B3F1-4C6F-84E2-112DAA1F9D35}" type="presParOf" srcId="{A3DAD829-9B35-435A-93AC-89DA9C702200}" destId="{94282B4A-9619-44F3-B13F-22C9F215D7BE}" srcOrd="2" destOrd="0" presId="urn:microsoft.com/office/officeart/2005/8/layout/list1"/>
    <dgm:cxn modelId="{89C565F3-E112-4AC4-BDC4-7339E9E70472}" type="presParOf" srcId="{A3DAD829-9B35-435A-93AC-89DA9C702200}" destId="{5CCC0912-D803-4EFA-8994-5B26224D80D2}" srcOrd="3" destOrd="0" presId="urn:microsoft.com/office/officeart/2005/8/layout/list1"/>
    <dgm:cxn modelId="{7DBD28EF-46B4-4E21-8E1E-1628563C65E4}" type="presParOf" srcId="{A3DAD829-9B35-435A-93AC-89DA9C702200}" destId="{D2F88FC3-7A29-4766-874D-691D5585DC81}" srcOrd="4" destOrd="0" presId="urn:microsoft.com/office/officeart/2005/8/layout/list1"/>
    <dgm:cxn modelId="{F0C53E48-2803-4CCF-AE55-15ED41F2FD41}" type="presParOf" srcId="{D2F88FC3-7A29-4766-874D-691D5585DC81}" destId="{66FBD428-3766-496A-A951-B05A0EEE5EA5}" srcOrd="0" destOrd="0" presId="urn:microsoft.com/office/officeart/2005/8/layout/list1"/>
    <dgm:cxn modelId="{B35F468B-D01C-4677-BD17-E70C91E6ABF3}" type="presParOf" srcId="{D2F88FC3-7A29-4766-874D-691D5585DC81}" destId="{63476D6B-AB91-40C6-B015-D8EB8A69F3E0}" srcOrd="1" destOrd="0" presId="urn:microsoft.com/office/officeart/2005/8/layout/list1"/>
    <dgm:cxn modelId="{F54C58AE-4FD3-4B85-827D-BB56E11E6686}" type="presParOf" srcId="{A3DAD829-9B35-435A-93AC-89DA9C702200}" destId="{3D767911-E1C1-4DEA-B26C-1EB5B1000BD3}" srcOrd="5" destOrd="0" presId="urn:microsoft.com/office/officeart/2005/8/layout/list1"/>
    <dgm:cxn modelId="{8D2D2814-75F4-4C2A-AD0C-565E51005DDA}" type="presParOf" srcId="{A3DAD829-9B35-435A-93AC-89DA9C702200}" destId="{00F4905F-FC45-4413-9B80-A93B59856752}" srcOrd="6" destOrd="0" presId="urn:microsoft.com/office/officeart/2005/8/layout/list1"/>
    <dgm:cxn modelId="{76049D74-9957-460B-8048-FB2F20B456D7}" type="presParOf" srcId="{A3DAD829-9B35-435A-93AC-89DA9C702200}" destId="{8A7E74F7-88C8-406A-9B28-40F34877351D}" srcOrd="7" destOrd="0" presId="urn:microsoft.com/office/officeart/2005/8/layout/list1"/>
    <dgm:cxn modelId="{DCE26C8D-8BF4-4094-821D-1D83FFB14641}" type="presParOf" srcId="{A3DAD829-9B35-435A-93AC-89DA9C702200}" destId="{5C330457-03E6-4380-92ED-135F54689EE0}" srcOrd="8" destOrd="0" presId="urn:microsoft.com/office/officeart/2005/8/layout/list1"/>
    <dgm:cxn modelId="{1E4D59B9-836D-4F86-AC00-65FFC023454D}" type="presParOf" srcId="{5C330457-03E6-4380-92ED-135F54689EE0}" destId="{E1D39485-2BED-4F3F-8E33-13B47AC419CD}" srcOrd="0" destOrd="0" presId="urn:microsoft.com/office/officeart/2005/8/layout/list1"/>
    <dgm:cxn modelId="{EB7595DD-A3E7-409D-B782-FA1BCAC70956}" type="presParOf" srcId="{5C330457-03E6-4380-92ED-135F54689EE0}" destId="{46C80AFC-E9BA-4331-86FE-713D35812FA8}" srcOrd="1" destOrd="0" presId="urn:microsoft.com/office/officeart/2005/8/layout/list1"/>
    <dgm:cxn modelId="{ABC0DD3B-DB86-4D59-A297-B11EAC1DA97F}" type="presParOf" srcId="{A3DAD829-9B35-435A-93AC-89DA9C702200}" destId="{9F32E5F8-E38F-4B30-8F5F-4A68C6FA991A}" srcOrd="9" destOrd="0" presId="urn:microsoft.com/office/officeart/2005/8/layout/list1"/>
    <dgm:cxn modelId="{61FAEF24-8093-4BCA-93FD-C9089C5C49BF}" type="presParOf" srcId="{A3DAD829-9B35-435A-93AC-89DA9C702200}" destId="{66244FD9-E6D8-45B0-9EA8-89559F2B87E3}"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483CC-A4FD-4C9E-936A-00C39CF9920D}">
      <dsp:nvSpPr>
        <dsp:cNvPr id="0" name=""/>
        <dsp:cNvSpPr/>
      </dsp:nvSpPr>
      <dsp:spPr>
        <a:xfrm>
          <a:off x="1499020" y="2369"/>
          <a:ext cx="5996082" cy="1039552"/>
        </a:xfrm>
        <a:prstGeom prst="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6341" tIns="264046" rIns="116341" bIns="264046" numCol="1" spcCol="1270" anchor="ctr" anchorCtr="0">
          <a:noAutofit/>
        </a:bodyPr>
        <a:lstStyle/>
        <a:p>
          <a:pPr marL="0" lvl="0" indent="0" algn="l" defTabSz="1066800">
            <a:lnSpc>
              <a:spcPct val="90000"/>
            </a:lnSpc>
            <a:spcBef>
              <a:spcPct val="0"/>
            </a:spcBef>
            <a:spcAft>
              <a:spcPct val="35000"/>
            </a:spcAft>
            <a:buNone/>
          </a:pPr>
          <a:r>
            <a:rPr lang="en-US" sz="2400" kern="1200" dirty="0"/>
            <a:t>Submit questions or comments to </a:t>
          </a:r>
          <a:r>
            <a:rPr lang="en-US" sz="2400" kern="1200" dirty="0" err="1"/>
            <a:t>itssimple2023@gmail.com</a:t>
          </a:r>
          <a:endParaRPr lang="en-US" sz="2400" kern="1200" dirty="0"/>
        </a:p>
      </dsp:txBody>
      <dsp:txXfrm>
        <a:off x="1499020" y="2369"/>
        <a:ext cx="5996082" cy="1039552"/>
      </dsp:txXfrm>
    </dsp:sp>
    <dsp:sp modelId="{72BA3BE8-1B4D-47B7-AAEA-CA5C143841A2}">
      <dsp:nvSpPr>
        <dsp:cNvPr id="0" name=""/>
        <dsp:cNvSpPr/>
      </dsp:nvSpPr>
      <dsp:spPr>
        <a:xfrm>
          <a:off x="0" y="2369"/>
          <a:ext cx="1499020" cy="1039552"/>
        </a:xfrm>
        <a:prstGeom prst="rect">
          <a:avLst/>
        </a:prstGeom>
        <a:gradFill rotWithShape="0">
          <a:gsLst>
            <a:gs pos="0">
              <a:schemeClr val="accent2">
                <a:hueOff val="0"/>
                <a:satOff val="0"/>
                <a:lumOff val="0"/>
                <a:alphaOff val="0"/>
                <a:tint val="85000"/>
                <a:shade val="98000"/>
                <a:satMod val="110000"/>
                <a:lumMod val="103000"/>
              </a:schemeClr>
            </a:gs>
            <a:gs pos="50000">
              <a:schemeClr val="accent2">
                <a:hueOff val="0"/>
                <a:satOff val="0"/>
                <a:lumOff val="0"/>
                <a:alphaOff val="0"/>
                <a:shade val="85000"/>
                <a:satMod val="105000"/>
                <a:lumMod val="100000"/>
              </a:schemeClr>
            </a:gs>
            <a:gs pos="100000">
              <a:schemeClr val="accent2">
                <a:hueOff val="0"/>
                <a:satOff val="0"/>
                <a:lumOff val="0"/>
                <a:alphaOff val="0"/>
                <a:shade val="60000"/>
                <a:satMod val="120000"/>
                <a:lumMod val="100000"/>
              </a:schemeClr>
            </a:gs>
          </a:gsLst>
          <a:lin ang="5400000" scaled="0"/>
        </a:gradFill>
        <a:ln w="9525" cap="flat" cmpd="sng" algn="ctr">
          <a:solidFill>
            <a:schemeClr val="accent2">
              <a:hueOff val="0"/>
              <a:satOff val="0"/>
              <a:lumOff val="0"/>
              <a:alphaOff val="0"/>
            </a:schemeClr>
          </a:solidFill>
          <a:prstDash val="solid"/>
        </a:ln>
        <a:effectLst>
          <a:outerShdw blurRad="50800" dist="15875" dir="5400000" algn="ctr" rotWithShape="0">
            <a:srgbClr val="000000">
              <a:alpha val="6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9323" tIns="102685" rIns="79323" bIns="102685" numCol="1" spcCol="1270" anchor="ctr" anchorCtr="0">
          <a:noAutofit/>
        </a:bodyPr>
        <a:lstStyle/>
        <a:p>
          <a:pPr marL="0" lvl="0" indent="0" algn="ctr" defTabSz="1244600">
            <a:lnSpc>
              <a:spcPct val="90000"/>
            </a:lnSpc>
            <a:spcBef>
              <a:spcPct val="0"/>
            </a:spcBef>
            <a:spcAft>
              <a:spcPct val="35000"/>
            </a:spcAft>
            <a:buNone/>
          </a:pPr>
          <a:r>
            <a:rPr lang="en-US" sz="2800" kern="1200"/>
            <a:t>Submit</a:t>
          </a:r>
        </a:p>
      </dsp:txBody>
      <dsp:txXfrm>
        <a:off x="0" y="2369"/>
        <a:ext cx="1499020" cy="1039552"/>
      </dsp:txXfrm>
    </dsp:sp>
    <dsp:sp modelId="{7A8A3DBA-B2D5-4323-8CC6-6DC8D9A773E2}">
      <dsp:nvSpPr>
        <dsp:cNvPr id="0" name=""/>
        <dsp:cNvSpPr/>
      </dsp:nvSpPr>
      <dsp:spPr>
        <a:xfrm>
          <a:off x="1499020" y="1104294"/>
          <a:ext cx="5996082" cy="1039552"/>
        </a:xfrm>
        <a:prstGeom prst="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6341" tIns="264046" rIns="116341" bIns="264046" numCol="1" spcCol="1270" anchor="ctr" anchorCtr="0">
          <a:noAutofit/>
        </a:bodyPr>
        <a:lstStyle/>
        <a:p>
          <a:pPr marL="0" lvl="0" indent="0" algn="l" defTabSz="1066800">
            <a:lnSpc>
              <a:spcPct val="90000"/>
            </a:lnSpc>
            <a:spcBef>
              <a:spcPct val="0"/>
            </a:spcBef>
            <a:spcAft>
              <a:spcPct val="35000"/>
            </a:spcAft>
            <a:buNone/>
          </a:pPr>
          <a:r>
            <a:rPr lang="en-US" sz="2400" kern="1200" dirty="0"/>
            <a:t>Simple manual session 18  </a:t>
          </a:r>
        </a:p>
      </dsp:txBody>
      <dsp:txXfrm>
        <a:off x="1499020" y="1104294"/>
        <a:ext cx="5996082" cy="1039552"/>
      </dsp:txXfrm>
    </dsp:sp>
    <dsp:sp modelId="{B4B02451-E4D6-4164-B5A3-940D9234808F}">
      <dsp:nvSpPr>
        <dsp:cNvPr id="0" name=""/>
        <dsp:cNvSpPr/>
      </dsp:nvSpPr>
      <dsp:spPr>
        <a:xfrm>
          <a:off x="0" y="1104294"/>
          <a:ext cx="1499020" cy="1039552"/>
        </a:xfrm>
        <a:prstGeom prst="rect">
          <a:avLst/>
        </a:prstGeom>
        <a:gradFill rotWithShape="0">
          <a:gsLst>
            <a:gs pos="0">
              <a:schemeClr val="accent3">
                <a:hueOff val="0"/>
                <a:satOff val="0"/>
                <a:lumOff val="0"/>
                <a:alphaOff val="0"/>
                <a:tint val="85000"/>
                <a:shade val="98000"/>
                <a:satMod val="110000"/>
                <a:lumMod val="103000"/>
              </a:schemeClr>
            </a:gs>
            <a:gs pos="50000">
              <a:schemeClr val="accent3">
                <a:hueOff val="0"/>
                <a:satOff val="0"/>
                <a:lumOff val="0"/>
                <a:alphaOff val="0"/>
                <a:shade val="85000"/>
                <a:satMod val="105000"/>
                <a:lumMod val="100000"/>
              </a:schemeClr>
            </a:gs>
            <a:gs pos="100000">
              <a:schemeClr val="accent3">
                <a:hueOff val="0"/>
                <a:satOff val="0"/>
                <a:lumOff val="0"/>
                <a:alphaOff val="0"/>
                <a:shade val="60000"/>
                <a:satMod val="120000"/>
                <a:lumMod val="100000"/>
              </a:schemeClr>
            </a:gs>
          </a:gsLst>
          <a:lin ang="5400000" scaled="0"/>
        </a:gradFill>
        <a:ln w="9525" cap="flat" cmpd="sng" algn="ctr">
          <a:solidFill>
            <a:schemeClr val="accent3">
              <a:hueOff val="0"/>
              <a:satOff val="0"/>
              <a:lumOff val="0"/>
              <a:alphaOff val="0"/>
            </a:schemeClr>
          </a:solidFill>
          <a:prstDash val="solid"/>
        </a:ln>
        <a:effectLst>
          <a:outerShdw blurRad="50800" dist="15875" dir="5400000" algn="ctr" rotWithShape="0">
            <a:srgbClr val="000000">
              <a:alpha val="6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9323" tIns="102685" rIns="79323" bIns="102685" numCol="1" spcCol="1270" anchor="ctr" anchorCtr="0">
          <a:noAutofit/>
        </a:bodyPr>
        <a:lstStyle/>
        <a:p>
          <a:pPr marL="0" lvl="0" indent="0" algn="ctr" defTabSz="1066800">
            <a:lnSpc>
              <a:spcPct val="90000"/>
            </a:lnSpc>
            <a:spcBef>
              <a:spcPct val="0"/>
            </a:spcBef>
            <a:spcAft>
              <a:spcPct val="35000"/>
            </a:spcAft>
            <a:buNone/>
          </a:pPr>
          <a:r>
            <a:rPr lang="en-US" sz="2400" kern="1200"/>
            <a:t>Read</a:t>
          </a:r>
        </a:p>
      </dsp:txBody>
      <dsp:txXfrm>
        <a:off x="0" y="1104294"/>
        <a:ext cx="1499020" cy="1039552"/>
      </dsp:txXfrm>
    </dsp:sp>
    <dsp:sp modelId="{BC863AC1-3D34-4E39-A0D8-A249B4B23115}">
      <dsp:nvSpPr>
        <dsp:cNvPr id="0" name=""/>
        <dsp:cNvSpPr/>
      </dsp:nvSpPr>
      <dsp:spPr>
        <a:xfrm>
          <a:off x="1499020" y="2206219"/>
          <a:ext cx="5996082" cy="1039552"/>
        </a:xfrm>
        <a:prstGeom prst="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6341" tIns="264046" rIns="116341" bIns="264046" numCol="1" spcCol="1270" anchor="ctr" anchorCtr="0">
          <a:noAutofit/>
        </a:bodyPr>
        <a:lstStyle/>
        <a:p>
          <a:pPr marL="0" lvl="0" indent="0" algn="l" defTabSz="1066800">
            <a:lnSpc>
              <a:spcPct val="90000"/>
            </a:lnSpc>
            <a:spcBef>
              <a:spcPct val="0"/>
            </a:spcBef>
            <a:spcAft>
              <a:spcPct val="35000"/>
            </a:spcAft>
            <a:buNone/>
          </a:pPr>
          <a:r>
            <a:rPr lang="en-US" sz="2400" kern="1200" dirty="0"/>
            <a:t>Do at least 2 rational mind remediations In the next week</a:t>
          </a:r>
        </a:p>
      </dsp:txBody>
      <dsp:txXfrm>
        <a:off x="1499020" y="2206219"/>
        <a:ext cx="5996082" cy="1039552"/>
      </dsp:txXfrm>
    </dsp:sp>
    <dsp:sp modelId="{F12418FE-78BE-47C0-8A2C-DF99D7E88021}">
      <dsp:nvSpPr>
        <dsp:cNvPr id="0" name=""/>
        <dsp:cNvSpPr/>
      </dsp:nvSpPr>
      <dsp:spPr>
        <a:xfrm>
          <a:off x="0" y="2206219"/>
          <a:ext cx="1499020" cy="1039552"/>
        </a:xfrm>
        <a:prstGeom prst="rect">
          <a:avLst/>
        </a:prstGeom>
        <a:gradFill rotWithShape="0">
          <a:gsLst>
            <a:gs pos="0">
              <a:schemeClr val="accent4">
                <a:hueOff val="0"/>
                <a:satOff val="0"/>
                <a:lumOff val="0"/>
                <a:alphaOff val="0"/>
                <a:tint val="85000"/>
                <a:shade val="98000"/>
                <a:satMod val="110000"/>
                <a:lumMod val="103000"/>
              </a:schemeClr>
            </a:gs>
            <a:gs pos="50000">
              <a:schemeClr val="accent4">
                <a:hueOff val="0"/>
                <a:satOff val="0"/>
                <a:lumOff val="0"/>
                <a:alphaOff val="0"/>
                <a:shade val="85000"/>
                <a:satMod val="105000"/>
                <a:lumMod val="100000"/>
              </a:schemeClr>
            </a:gs>
            <a:gs pos="100000">
              <a:schemeClr val="accent4">
                <a:hueOff val="0"/>
                <a:satOff val="0"/>
                <a:lumOff val="0"/>
                <a:alphaOff val="0"/>
                <a:shade val="60000"/>
                <a:satMod val="120000"/>
                <a:lumMod val="100000"/>
              </a:schemeClr>
            </a:gs>
          </a:gsLst>
          <a:lin ang="5400000" scaled="0"/>
        </a:gradFill>
        <a:ln w="9525" cap="flat" cmpd="sng" algn="ctr">
          <a:solidFill>
            <a:schemeClr val="accent4">
              <a:hueOff val="0"/>
              <a:satOff val="0"/>
              <a:lumOff val="0"/>
              <a:alphaOff val="0"/>
            </a:schemeClr>
          </a:solidFill>
          <a:prstDash val="solid"/>
        </a:ln>
        <a:effectLst>
          <a:outerShdw blurRad="50800" dist="15875" dir="5400000" algn="ctr" rotWithShape="0">
            <a:srgbClr val="000000">
              <a:alpha val="6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9323" tIns="102685" rIns="79323" bIns="102685" numCol="1" spcCol="1270" anchor="ctr" anchorCtr="0">
          <a:noAutofit/>
        </a:bodyPr>
        <a:lstStyle/>
        <a:p>
          <a:pPr marL="0" lvl="0" indent="0" algn="ctr" defTabSz="1066800">
            <a:lnSpc>
              <a:spcPct val="90000"/>
            </a:lnSpc>
            <a:spcBef>
              <a:spcPct val="0"/>
            </a:spcBef>
            <a:spcAft>
              <a:spcPct val="35000"/>
            </a:spcAft>
            <a:buNone/>
          </a:pPr>
          <a:r>
            <a:rPr lang="en-US" sz="2400" kern="1200"/>
            <a:t>Do</a:t>
          </a:r>
        </a:p>
      </dsp:txBody>
      <dsp:txXfrm>
        <a:off x="0" y="2206219"/>
        <a:ext cx="1499020" cy="1039552"/>
      </dsp:txXfrm>
    </dsp:sp>
    <dsp:sp modelId="{6EAEB33A-6006-402D-A371-72E36315A4A0}">
      <dsp:nvSpPr>
        <dsp:cNvPr id="0" name=""/>
        <dsp:cNvSpPr/>
      </dsp:nvSpPr>
      <dsp:spPr>
        <a:xfrm>
          <a:off x="1499020" y="3308145"/>
          <a:ext cx="5996082" cy="1039552"/>
        </a:xfrm>
        <a:prstGeom prst="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6341" tIns="264046" rIns="116341" bIns="264046" numCol="1" spcCol="1270" anchor="ctr" anchorCtr="0">
          <a:noAutofit/>
        </a:bodyPr>
        <a:lstStyle/>
        <a:p>
          <a:pPr marL="0" lvl="0" indent="0" algn="l" defTabSz="1066800">
            <a:lnSpc>
              <a:spcPct val="90000"/>
            </a:lnSpc>
            <a:spcBef>
              <a:spcPct val="0"/>
            </a:spcBef>
            <a:spcAft>
              <a:spcPct val="35000"/>
            </a:spcAft>
            <a:buNone/>
          </a:pPr>
          <a:r>
            <a:rPr lang="en-US" sz="2400" kern="1200" dirty="0"/>
            <a:t>Continue reviewing and practicing  crisis plans, diary cards and chain analysis. </a:t>
          </a:r>
        </a:p>
      </dsp:txBody>
      <dsp:txXfrm>
        <a:off x="1499020" y="3308145"/>
        <a:ext cx="5996082" cy="1039552"/>
      </dsp:txXfrm>
    </dsp:sp>
    <dsp:sp modelId="{254CC0DE-1D4C-4AE4-92C4-C9BFA0781CB6}">
      <dsp:nvSpPr>
        <dsp:cNvPr id="0" name=""/>
        <dsp:cNvSpPr/>
      </dsp:nvSpPr>
      <dsp:spPr>
        <a:xfrm>
          <a:off x="0" y="3308145"/>
          <a:ext cx="1499020" cy="1039552"/>
        </a:xfrm>
        <a:prstGeom prst="rect">
          <a:avLst/>
        </a:prstGeom>
        <a:gradFill rotWithShape="0">
          <a:gsLst>
            <a:gs pos="0">
              <a:schemeClr val="accent5">
                <a:hueOff val="0"/>
                <a:satOff val="0"/>
                <a:lumOff val="0"/>
                <a:alphaOff val="0"/>
                <a:tint val="85000"/>
                <a:shade val="98000"/>
                <a:satMod val="110000"/>
                <a:lumMod val="103000"/>
              </a:schemeClr>
            </a:gs>
            <a:gs pos="50000">
              <a:schemeClr val="accent5">
                <a:hueOff val="0"/>
                <a:satOff val="0"/>
                <a:lumOff val="0"/>
                <a:alphaOff val="0"/>
                <a:shade val="85000"/>
                <a:satMod val="105000"/>
                <a:lumMod val="100000"/>
              </a:schemeClr>
            </a:gs>
            <a:gs pos="100000">
              <a:schemeClr val="accent5">
                <a:hueOff val="0"/>
                <a:satOff val="0"/>
                <a:lumOff val="0"/>
                <a:alphaOff val="0"/>
                <a:shade val="60000"/>
                <a:satMod val="120000"/>
                <a:lumMod val="100000"/>
              </a:schemeClr>
            </a:gs>
          </a:gsLst>
          <a:lin ang="5400000" scaled="0"/>
        </a:gradFill>
        <a:ln w="9525" cap="flat" cmpd="sng" algn="ctr">
          <a:solidFill>
            <a:schemeClr val="accent5">
              <a:hueOff val="0"/>
              <a:satOff val="0"/>
              <a:lumOff val="0"/>
              <a:alphaOff val="0"/>
            </a:schemeClr>
          </a:solidFill>
          <a:prstDash val="solid"/>
        </a:ln>
        <a:effectLst>
          <a:outerShdw blurRad="50800" dist="15875" dir="5400000" algn="ctr" rotWithShape="0">
            <a:srgbClr val="000000">
              <a:alpha val="6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9323" tIns="102685" rIns="79323" bIns="102685" numCol="1" spcCol="1270" anchor="ctr" anchorCtr="0">
          <a:noAutofit/>
        </a:bodyPr>
        <a:lstStyle/>
        <a:p>
          <a:pPr marL="0" lvl="0" indent="0" algn="ctr" defTabSz="1066800">
            <a:lnSpc>
              <a:spcPct val="90000"/>
            </a:lnSpc>
            <a:spcBef>
              <a:spcPct val="0"/>
            </a:spcBef>
            <a:spcAft>
              <a:spcPct val="35000"/>
            </a:spcAft>
            <a:buNone/>
          </a:pPr>
          <a:r>
            <a:rPr lang="en-US" sz="2400" kern="1200" dirty="0"/>
            <a:t>Continue</a:t>
          </a:r>
        </a:p>
      </dsp:txBody>
      <dsp:txXfrm>
        <a:off x="0" y="3308145"/>
        <a:ext cx="1499020" cy="1039552"/>
      </dsp:txXfrm>
    </dsp:sp>
    <dsp:sp modelId="{1CCDA50E-3852-4D0B-8C95-572F74D06157}">
      <dsp:nvSpPr>
        <dsp:cNvPr id="0" name=""/>
        <dsp:cNvSpPr/>
      </dsp:nvSpPr>
      <dsp:spPr>
        <a:xfrm>
          <a:off x="1499020" y="4410070"/>
          <a:ext cx="5996082" cy="1039552"/>
        </a:xfrm>
        <a:prstGeom prst="rect">
          <a:avLst/>
        </a:prstGeom>
        <a:solidFill>
          <a:schemeClr val="accent6">
            <a:tint val="40000"/>
            <a:alpha val="90000"/>
            <a:hueOff val="0"/>
            <a:satOff val="0"/>
            <a:lumOff val="0"/>
            <a:alphaOff val="0"/>
          </a:schemeClr>
        </a:solidFill>
        <a:ln w="9525" cap="flat" cmpd="sng" algn="ctr">
          <a:solidFill>
            <a:schemeClr val="accent6">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6341" tIns="264046" rIns="116341" bIns="264046" numCol="1" spcCol="1270" anchor="ctr" anchorCtr="0">
          <a:noAutofit/>
        </a:bodyPr>
        <a:lstStyle/>
        <a:p>
          <a:pPr marL="0" lvl="0" indent="0" algn="l" defTabSz="1066800">
            <a:lnSpc>
              <a:spcPct val="90000"/>
            </a:lnSpc>
            <a:spcBef>
              <a:spcPct val="0"/>
            </a:spcBef>
            <a:spcAft>
              <a:spcPct val="35000"/>
            </a:spcAft>
            <a:buNone/>
          </a:pPr>
          <a:r>
            <a:rPr lang="en-US" sz="2400" kern="1200" dirty="0"/>
            <a:t>Continue tracking and practicing all the skills you’ve learned</a:t>
          </a:r>
        </a:p>
      </dsp:txBody>
      <dsp:txXfrm>
        <a:off x="1499020" y="4410070"/>
        <a:ext cx="5996082" cy="1039552"/>
      </dsp:txXfrm>
    </dsp:sp>
    <dsp:sp modelId="{BA4AD081-44A5-45AA-B4A7-B471DBB2F2C5}">
      <dsp:nvSpPr>
        <dsp:cNvPr id="0" name=""/>
        <dsp:cNvSpPr/>
      </dsp:nvSpPr>
      <dsp:spPr>
        <a:xfrm>
          <a:off x="0" y="4410070"/>
          <a:ext cx="1499020" cy="1039552"/>
        </a:xfrm>
        <a:prstGeom prst="rect">
          <a:avLst/>
        </a:prstGeom>
        <a:gradFill rotWithShape="0">
          <a:gsLst>
            <a:gs pos="0">
              <a:schemeClr val="accent6">
                <a:hueOff val="0"/>
                <a:satOff val="0"/>
                <a:lumOff val="0"/>
                <a:alphaOff val="0"/>
                <a:tint val="85000"/>
                <a:shade val="98000"/>
                <a:satMod val="110000"/>
                <a:lumMod val="103000"/>
              </a:schemeClr>
            </a:gs>
            <a:gs pos="50000">
              <a:schemeClr val="accent6">
                <a:hueOff val="0"/>
                <a:satOff val="0"/>
                <a:lumOff val="0"/>
                <a:alphaOff val="0"/>
                <a:shade val="85000"/>
                <a:satMod val="105000"/>
                <a:lumMod val="100000"/>
              </a:schemeClr>
            </a:gs>
            <a:gs pos="100000">
              <a:schemeClr val="accent6">
                <a:hueOff val="0"/>
                <a:satOff val="0"/>
                <a:lumOff val="0"/>
                <a:alphaOff val="0"/>
                <a:shade val="60000"/>
                <a:satMod val="120000"/>
                <a:lumMod val="100000"/>
              </a:schemeClr>
            </a:gs>
          </a:gsLst>
          <a:lin ang="5400000" scaled="0"/>
        </a:gradFill>
        <a:ln w="9525" cap="flat" cmpd="sng" algn="ctr">
          <a:solidFill>
            <a:schemeClr val="accent6">
              <a:hueOff val="0"/>
              <a:satOff val="0"/>
              <a:lumOff val="0"/>
              <a:alphaOff val="0"/>
            </a:schemeClr>
          </a:solidFill>
          <a:prstDash val="solid"/>
        </a:ln>
        <a:effectLst>
          <a:outerShdw blurRad="50800" dist="15875" dir="5400000" algn="ctr" rotWithShape="0">
            <a:srgbClr val="000000">
              <a:alpha val="6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9323" tIns="102685" rIns="79323" bIns="102685" numCol="1" spcCol="1270" anchor="ctr" anchorCtr="0">
          <a:noAutofit/>
        </a:bodyPr>
        <a:lstStyle/>
        <a:p>
          <a:pPr marL="0" lvl="0" indent="0" algn="ctr" defTabSz="1066800">
            <a:lnSpc>
              <a:spcPct val="90000"/>
            </a:lnSpc>
            <a:spcBef>
              <a:spcPct val="0"/>
            </a:spcBef>
            <a:spcAft>
              <a:spcPct val="35000"/>
            </a:spcAft>
            <a:buNone/>
          </a:pPr>
          <a:r>
            <a:rPr lang="en-US" sz="2400" kern="1200" dirty="0"/>
            <a:t>Continue</a:t>
          </a:r>
        </a:p>
      </dsp:txBody>
      <dsp:txXfrm>
        <a:off x="0" y="4410070"/>
        <a:ext cx="1499020" cy="10395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282B4A-9619-44F3-B13F-22C9F215D7BE}">
      <dsp:nvSpPr>
        <dsp:cNvPr id="0" name=""/>
        <dsp:cNvSpPr/>
      </dsp:nvSpPr>
      <dsp:spPr>
        <a:xfrm>
          <a:off x="0" y="324098"/>
          <a:ext cx="4883992" cy="6378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79052" tIns="249936" rIns="379052" bIns="85344" numCol="1" spcCol="1270" anchor="t" anchorCtr="0">
          <a:noAutofit/>
        </a:bodyPr>
        <a:lstStyle/>
        <a:p>
          <a:pPr marL="114300" lvl="1" indent="-114300" algn="l" defTabSz="533400">
            <a:lnSpc>
              <a:spcPct val="90000"/>
            </a:lnSpc>
            <a:spcBef>
              <a:spcPct val="0"/>
            </a:spcBef>
            <a:spcAft>
              <a:spcPct val="15000"/>
            </a:spcAft>
            <a:buChar char="•"/>
          </a:pPr>
          <a:r>
            <a:rPr lang="en-CA" sz="1200" kern="1200" dirty="0"/>
            <a:t>Interprets emotional information into a narrative</a:t>
          </a:r>
        </a:p>
      </dsp:txBody>
      <dsp:txXfrm>
        <a:off x="0" y="324098"/>
        <a:ext cx="4883992" cy="637875"/>
      </dsp:txXfrm>
    </dsp:sp>
    <dsp:sp modelId="{C49562FB-E57A-4737-87F8-7B7A35497571}">
      <dsp:nvSpPr>
        <dsp:cNvPr id="0" name=""/>
        <dsp:cNvSpPr/>
      </dsp:nvSpPr>
      <dsp:spPr>
        <a:xfrm>
          <a:off x="315117" y="54393"/>
          <a:ext cx="3418795" cy="3983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222" tIns="0" rIns="129222" bIns="0" numCol="1" spcCol="1270" anchor="ctr" anchorCtr="0">
          <a:noAutofit/>
        </a:bodyPr>
        <a:lstStyle/>
        <a:p>
          <a:pPr marL="0" lvl="0" indent="0" algn="l" defTabSz="533400">
            <a:lnSpc>
              <a:spcPct val="90000"/>
            </a:lnSpc>
            <a:spcBef>
              <a:spcPct val="0"/>
            </a:spcBef>
            <a:spcAft>
              <a:spcPct val="35000"/>
            </a:spcAft>
            <a:buNone/>
          </a:pPr>
          <a:r>
            <a:rPr lang="en-US" sz="1200" kern="1200" dirty="0">
              <a:solidFill>
                <a:schemeClr val="bg1"/>
              </a:solidFill>
            </a:rPr>
            <a:t>Cognitive center- cerebral cortex</a:t>
          </a:r>
          <a:endParaRPr lang="en-CA" sz="1200" kern="1200" dirty="0">
            <a:solidFill>
              <a:schemeClr val="bg1"/>
            </a:solidFill>
          </a:endParaRPr>
        </a:p>
      </dsp:txBody>
      <dsp:txXfrm>
        <a:off x="334564" y="73840"/>
        <a:ext cx="3379901" cy="359471"/>
      </dsp:txXfrm>
    </dsp:sp>
    <dsp:sp modelId="{00F4905F-FC45-4413-9B80-A93B59856752}">
      <dsp:nvSpPr>
        <dsp:cNvPr id="0" name=""/>
        <dsp:cNvSpPr/>
      </dsp:nvSpPr>
      <dsp:spPr>
        <a:xfrm>
          <a:off x="14603" y="2208814"/>
          <a:ext cx="4852979" cy="67460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79052" tIns="249936" rIns="379052" bIns="85344" numCol="1" spcCol="1270" anchor="t" anchorCtr="0">
          <a:noAutofit/>
        </a:bodyPr>
        <a:lstStyle/>
        <a:p>
          <a:pPr marL="114300" lvl="1" indent="-114300" algn="l" defTabSz="533400">
            <a:lnSpc>
              <a:spcPct val="90000"/>
            </a:lnSpc>
            <a:spcBef>
              <a:spcPct val="0"/>
            </a:spcBef>
            <a:spcAft>
              <a:spcPct val="15000"/>
            </a:spcAft>
            <a:buChar char="•"/>
          </a:pPr>
          <a:r>
            <a:rPr lang="en-CA" sz="1200" kern="1200" dirty="0"/>
            <a:t>Integrates information from body (ANS) and the environment (senses) producing a quick emotional response</a:t>
          </a:r>
        </a:p>
      </dsp:txBody>
      <dsp:txXfrm>
        <a:off x="14603" y="2208814"/>
        <a:ext cx="4852979" cy="674605"/>
      </dsp:txXfrm>
    </dsp:sp>
    <dsp:sp modelId="{63476D6B-AB91-40C6-B015-D8EB8A69F3E0}">
      <dsp:nvSpPr>
        <dsp:cNvPr id="0" name=""/>
        <dsp:cNvSpPr/>
      </dsp:nvSpPr>
      <dsp:spPr>
        <a:xfrm>
          <a:off x="258626" y="1908872"/>
          <a:ext cx="3418795"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222" tIns="0" rIns="129222" bIns="0" numCol="1" spcCol="1270" anchor="ctr" anchorCtr="0">
          <a:noAutofit/>
        </a:bodyPr>
        <a:lstStyle/>
        <a:p>
          <a:pPr marL="0" lvl="0" indent="0" algn="l" defTabSz="533400">
            <a:lnSpc>
              <a:spcPct val="90000"/>
            </a:lnSpc>
            <a:spcBef>
              <a:spcPct val="0"/>
            </a:spcBef>
            <a:spcAft>
              <a:spcPct val="35000"/>
            </a:spcAft>
            <a:buNone/>
          </a:pPr>
          <a:r>
            <a:rPr lang="en-US" sz="1200" kern="1200" dirty="0">
              <a:solidFill>
                <a:schemeClr val="bg1"/>
              </a:solidFill>
            </a:rPr>
            <a:t>Emotional - limbic system, brainstem</a:t>
          </a:r>
          <a:endParaRPr lang="en-CA" sz="1200" kern="1200" dirty="0">
            <a:solidFill>
              <a:schemeClr val="bg1"/>
            </a:solidFill>
          </a:endParaRPr>
        </a:p>
      </dsp:txBody>
      <dsp:txXfrm>
        <a:off x="280242" y="1930488"/>
        <a:ext cx="3375563" cy="399568"/>
      </dsp:txXfrm>
    </dsp:sp>
    <dsp:sp modelId="{66244FD9-E6D8-45B0-9EA8-89559F2B87E3}">
      <dsp:nvSpPr>
        <dsp:cNvPr id="0" name=""/>
        <dsp:cNvSpPr/>
      </dsp:nvSpPr>
      <dsp:spPr>
        <a:xfrm>
          <a:off x="0" y="4167087"/>
          <a:ext cx="4883992" cy="72972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79052" tIns="249936" rIns="379052" bIns="85344" numCol="1" spcCol="1270" anchor="t" anchorCtr="0">
          <a:noAutofit/>
        </a:bodyPr>
        <a:lstStyle/>
        <a:p>
          <a:pPr marL="114300" lvl="1" indent="-114300" algn="l" defTabSz="533400">
            <a:lnSpc>
              <a:spcPct val="90000"/>
            </a:lnSpc>
            <a:spcBef>
              <a:spcPct val="0"/>
            </a:spcBef>
            <a:spcAft>
              <a:spcPct val="15000"/>
            </a:spcAft>
            <a:buChar char="•"/>
          </a:pPr>
          <a:r>
            <a:rPr lang="en-CA" sz="1200" kern="1200" dirty="0"/>
            <a:t>“Body memory” in the form of autonomic baseline tone and reactivity(autonomic nervous system)</a:t>
          </a:r>
        </a:p>
      </dsp:txBody>
      <dsp:txXfrm>
        <a:off x="0" y="4167087"/>
        <a:ext cx="4883992" cy="729720"/>
      </dsp:txXfrm>
    </dsp:sp>
    <dsp:sp modelId="{46C80AFC-E9BA-4331-86FE-713D35812FA8}">
      <dsp:nvSpPr>
        <dsp:cNvPr id="0" name=""/>
        <dsp:cNvSpPr/>
      </dsp:nvSpPr>
      <dsp:spPr>
        <a:xfrm>
          <a:off x="234646" y="3946283"/>
          <a:ext cx="3418795"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222" tIns="0" rIns="129222" bIns="0" numCol="1" spcCol="1270" anchor="ctr" anchorCtr="0">
          <a:noAutofit/>
        </a:bodyPr>
        <a:lstStyle/>
        <a:p>
          <a:pPr marL="0" lvl="0" indent="0" algn="l" defTabSz="533400">
            <a:lnSpc>
              <a:spcPct val="90000"/>
            </a:lnSpc>
            <a:spcBef>
              <a:spcPct val="0"/>
            </a:spcBef>
            <a:spcAft>
              <a:spcPct val="35000"/>
            </a:spcAft>
            <a:buNone/>
          </a:pPr>
          <a:r>
            <a:rPr lang="en-US" sz="1200" kern="1200" dirty="0">
              <a:solidFill>
                <a:schemeClr val="bg1"/>
              </a:solidFill>
            </a:rPr>
            <a:t>Somatic- autonomic nervous system</a:t>
          </a:r>
          <a:endParaRPr lang="en-CA" sz="1200" kern="1200" dirty="0">
            <a:solidFill>
              <a:schemeClr val="bg1"/>
            </a:solidFill>
          </a:endParaRPr>
        </a:p>
      </dsp:txBody>
      <dsp:txXfrm>
        <a:off x="256262" y="3967899"/>
        <a:ext cx="3375563" cy="399568"/>
      </dsp:txXfrm>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6116"/>
          </a:xfrm>
          <a:prstGeom prst="rect">
            <a:avLst/>
          </a:prstGeom>
        </p:spPr>
        <p:txBody>
          <a:bodyPr vert="horz" lIns="93104" tIns="46552" rIns="93104" bIns="46552" rtlCol="0"/>
          <a:lstStyle>
            <a:lvl1pPr algn="l">
              <a:defRPr sz="1200"/>
            </a:lvl1pPr>
          </a:lstStyle>
          <a:p>
            <a:endParaRPr lang="en-CA"/>
          </a:p>
        </p:txBody>
      </p:sp>
      <p:sp>
        <p:nvSpPr>
          <p:cNvPr id="3" name="Date Placeholder 2"/>
          <p:cNvSpPr>
            <a:spLocks noGrp="1"/>
          </p:cNvSpPr>
          <p:nvPr>
            <p:ph type="dt" idx="1"/>
          </p:nvPr>
        </p:nvSpPr>
        <p:spPr>
          <a:xfrm>
            <a:off x="3967341" y="0"/>
            <a:ext cx="3035088" cy="466116"/>
          </a:xfrm>
          <a:prstGeom prst="rect">
            <a:avLst/>
          </a:prstGeom>
        </p:spPr>
        <p:txBody>
          <a:bodyPr vert="horz" lIns="93104" tIns="46552" rIns="93104" bIns="46552" rtlCol="0"/>
          <a:lstStyle>
            <a:lvl1pPr algn="r">
              <a:defRPr sz="1200"/>
            </a:lvl1pPr>
          </a:lstStyle>
          <a:p>
            <a:fld id="{C8346D15-262B-4EC3-B468-0DECE52A30A4}" type="datetimeFigureOut">
              <a:rPr lang="en-CA" smtClean="0"/>
              <a:t>2026-01-20</a:t>
            </a:fld>
            <a:endParaRPr lang="en-CA"/>
          </a:p>
        </p:txBody>
      </p:sp>
      <p:sp>
        <p:nvSpPr>
          <p:cNvPr id="4" name="Slide Image Placeholder 3"/>
          <p:cNvSpPr>
            <a:spLocks noGrp="1" noRot="1" noChangeAspect="1"/>
          </p:cNvSpPr>
          <p:nvPr>
            <p:ph type="sldImg" idx="2"/>
          </p:nvPr>
        </p:nvSpPr>
        <p:spPr>
          <a:xfrm>
            <a:off x="714375" y="1160463"/>
            <a:ext cx="5575300" cy="3136900"/>
          </a:xfrm>
          <a:prstGeom prst="rect">
            <a:avLst/>
          </a:prstGeom>
          <a:noFill/>
          <a:ln w="12700">
            <a:solidFill>
              <a:prstClr val="black"/>
            </a:solidFill>
          </a:ln>
        </p:spPr>
        <p:txBody>
          <a:bodyPr vert="horz" lIns="93104" tIns="46552" rIns="93104" bIns="46552" rtlCol="0" anchor="ctr"/>
          <a:lstStyle/>
          <a:p>
            <a:endParaRPr lang="en-CA"/>
          </a:p>
        </p:txBody>
      </p:sp>
      <p:sp>
        <p:nvSpPr>
          <p:cNvPr id="5" name="Notes Placeholder 4"/>
          <p:cNvSpPr>
            <a:spLocks noGrp="1"/>
          </p:cNvSpPr>
          <p:nvPr>
            <p:ph type="body" sz="quarter" idx="3"/>
          </p:nvPr>
        </p:nvSpPr>
        <p:spPr>
          <a:xfrm>
            <a:off x="700405" y="4470837"/>
            <a:ext cx="5603240" cy="3657957"/>
          </a:xfrm>
          <a:prstGeom prst="rect">
            <a:avLst/>
          </a:prstGeom>
        </p:spPr>
        <p:txBody>
          <a:bodyPr vert="horz" lIns="93104" tIns="46552" rIns="93104" bIns="4655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3936"/>
            <a:ext cx="3035088" cy="466115"/>
          </a:xfrm>
          <a:prstGeom prst="rect">
            <a:avLst/>
          </a:prstGeom>
        </p:spPr>
        <p:txBody>
          <a:bodyPr vert="horz" lIns="93104" tIns="46552" rIns="93104" bIns="46552" rtlCol="0" anchor="b"/>
          <a:lstStyle>
            <a:lvl1pPr algn="l">
              <a:defRPr sz="1200"/>
            </a:lvl1pPr>
          </a:lstStyle>
          <a:p>
            <a:endParaRPr lang="en-CA"/>
          </a:p>
        </p:txBody>
      </p:sp>
      <p:sp>
        <p:nvSpPr>
          <p:cNvPr id="7" name="Slide Number Placeholder 6"/>
          <p:cNvSpPr>
            <a:spLocks noGrp="1"/>
          </p:cNvSpPr>
          <p:nvPr>
            <p:ph type="sldNum" sz="quarter" idx="5"/>
          </p:nvPr>
        </p:nvSpPr>
        <p:spPr>
          <a:xfrm>
            <a:off x="3967341" y="8823936"/>
            <a:ext cx="3035088" cy="466115"/>
          </a:xfrm>
          <a:prstGeom prst="rect">
            <a:avLst/>
          </a:prstGeom>
        </p:spPr>
        <p:txBody>
          <a:bodyPr vert="horz" lIns="93104" tIns="46552" rIns="93104" bIns="46552" rtlCol="0" anchor="b"/>
          <a:lstStyle>
            <a:lvl1pPr algn="r">
              <a:defRPr sz="1200"/>
            </a:lvl1pPr>
          </a:lstStyle>
          <a:p>
            <a:fld id="{957D6A55-1603-4167-A801-03AABF7D9741}" type="slidenum">
              <a:rPr lang="en-CA" smtClean="0"/>
              <a:t>‹#›</a:t>
            </a:fld>
            <a:endParaRPr lang="en-CA"/>
          </a:p>
        </p:txBody>
      </p:sp>
    </p:spTree>
    <p:extLst>
      <p:ext uri="{BB962C8B-B14F-4D97-AF65-F5344CB8AC3E}">
        <p14:creationId xmlns:p14="http://schemas.microsoft.com/office/powerpoint/2010/main" val="1231888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40B9EDA-6718-4EC5-966B-C568BD4D92CC}" type="slidenum">
              <a:rPr lang="en-CA" smtClean="0"/>
              <a:t>3</a:t>
            </a:fld>
            <a:endParaRPr lang="en-CA"/>
          </a:p>
        </p:txBody>
      </p:sp>
    </p:spTree>
    <p:extLst>
      <p:ext uri="{BB962C8B-B14F-4D97-AF65-F5344CB8AC3E}">
        <p14:creationId xmlns:p14="http://schemas.microsoft.com/office/powerpoint/2010/main" val="244072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We have already considered how critical social economic stressors are to health.</a:t>
            </a:r>
            <a:endParaRPr lang="en-CA" dirty="0"/>
          </a:p>
        </p:txBody>
      </p:sp>
      <p:sp>
        <p:nvSpPr>
          <p:cNvPr id="4" name="Slide Number Placeholder 3"/>
          <p:cNvSpPr>
            <a:spLocks noGrp="1"/>
          </p:cNvSpPr>
          <p:nvPr>
            <p:ph type="sldNum" sz="quarter" idx="5"/>
          </p:nvPr>
        </p:nvSpPr>
        <p:spPr/>
        <p:txBody>
          <a:bodyPr/>
          <a:lstStyle/>
          <a:p>
            <a:fld id="{E1EDBFBE-B532-40E5-AFA4-2650A965D0AA}" type="slidenum">
              <a:rPr lang="en-CA" smtClean="0"/>
              <a:t>54</a:t>
            </a:fld>
            <a:endParaRPr lang="en-CA"/>
          </a:p>
        </p:txBody>
      </p:sp>
    </p:spTree>
    <p:extLst>
      <p:ext uri="{BB962C8B-B14F-4D97-AF65-F5344CB8AC3E}">
        <p14:creationId xmlns:p14="http://schemas.microsoft.com/office/powerpoint/2010/main" val="2651632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There are other stressors that are common but often overlooked.</a:t>
            </a:r>
            <a:endParaRPr lang="en-CA" dirty="0"/>
          </a:p>
        </p:txBody>
      </p:sp>
      <p:sp>
        <p:nvSpPr>
          <p:cNvPr id="4" name="Slide Number Placeholder 3"/>
          <p:cNvSpPr>
            <a:spLocks noGrp="1"/>
          </p:cNvSpPr>
          <p:nvPr>
            <p:ph type="sldNum" sz="quarter" idx="5"/>
          </p:nvPr>
        </p:nvSpPr>
        <p:spPr/>
        <p:txBody>
          <a:bodyPr/>
          <a:lstStyle/>
          <a:p>
            <a:fld id="{E1EDBFBE-B532-40E5-AFA4-2650A965D0AA}" type="slidenum">
              <a:rPr lang="en-CA" smtClean="0"/>
              <a:t>55</a:t>
            </a:fld>
            <a:endParaRPr lang="en-CA"/>
          </a:p>
        </p:txBody>
      </p:sp>
    </p:spTree>
    <p:extLst>
      <p:ext uri="{BB962C8B-B14F-4D97-AF65-F5344CB8AC3E}">
        <p14:creationId xmlns:p14="http://schemas.microsoft.com/office/powerpoint/2010/main" val="1420709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Gas lighting is a stressor and type of emotional abuse that recently has been much talked about.</a:t>
            </a:r>
            <a:endParaRPr lang="en-CA" dirty="0"/>
          </a:p>
        </p:txBody>
      </p:sp>
      <p:sp>
        <p:nvSpPr>
          <p:cNvPr id="4" name="Slide Number Placeholder 3"/>
          <p:cNvSpPr>
            <a:spLocks noGrp="1"/>
          </p:cNvSpPr>
          <p:nvPr>
            <p:ph type="sldNum" sz="quarter" idx="5"/>
          </p:nvPr>
        </p:nvSpPr>
        <p:spPr/>
        <p:txBody>
          <a:bodyPr/>
          <a:lstStyle/>
          <a:p>
            <a:fld id="{E1EDBFBE-B532-40E5-AFA4-2650A965D0AA}" type="slidenum">
              <a:rPr lang="en-CA" smtClean="0"/>
              <a:t>58</a:t>
            </a:fld>
            <a:endParaRPr lang="en-CA"/>
          </a:p>
        </p:txBody>
      </p:sp>
    </p:spTree>
    <p:extLst>
      <p:ext uri="{BB962C8B-B14F-4D97-AF65-F5344CB8AC3E}">
        <p14:creationId xmlns:p14="http://schemas.microsoft.com/office/powerpoint/2010/main" val="2183538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If we define illness broadly as feeling physically or emotionally unwell, then stress is by far the most common source of illness in the world</a:t>
            </a:r>
            <a:endParaRPr lang="en-CA" dirty="0"/>
          </a:p>
        </p:txBody>
      </p:sp>
      <p:sp>
        <p:nvSpPr>
          <p:cNvPr id="4" name="Slide Number Placeholder 3"/>
          <p:cNvSpPr>
            <a:spLocks noGrp="1"/>
          </p:cNvSpPr>
          <p:nvPr>
            <p:ph type="sldNum" sz="quarter" idx="5"/>
          </p:nvPr>
        </p:nvSpPr>
        <p:spPr/>
        <p:txBody>
          <a:bodyPr/>
          <a:lstStyle/>
          <a:p>
            <a:fld id="{E1EDBFBE-B532-40E5-AFA4-2650A965D0AA}" type="slidenum">
              <a:rPr lang="en-CA" smtClean="0"/>
              <a:t>71</a:t>
            </a:fld>
            <a:endParaRPr lang="en-CA"/>
          </a:p>
        </p:txBody>
      </p:sp>
    </p:spTree>
    <p:extLst>
      <p:ext uri="{BB962C8B-B14F-4D97-AF65-F5344CB8AC3E}">
        <p14:creationId xmlns:p14="http://schemas.microsoft.com/office/powerpoint/2010/main" val="13518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The body's stress response is controlled by two systems: the endocrine, and the autonomic nervous systems.</a:t>
            </a:r>
          </a:p>
          <a:p>
            <a:endParaRPr lang="en-US" dirty="0"/>
          </a:p>
          <a:p>
            <a:r>
              <a:rPr lang="en-US" dirty="0"/>
              <a:t>The endocrine stress response uses hormones to transmit information. These hormones include cortisol and adrenaline. The most important players in the endocrine stress response are the hypothalamus, pituitary gland, and adrenal gland.</a:t>
            </a:r>
          </a:p>
          <a:p>
            <a:endParaRPr lang="en-US" dirty="0"/>
          </a:p>
          <a:p>
            <a:r>
              <a:rPr lang="en-US" dirty="0"/>
              <a:t>There are other components of the endocrine system that are not directly related to the stress response these include the thyroid and gonads.</a:t>
            </a:r>
          </a:p>
          <a:p>
            <a:endParaRPr lang="en-US" dirty="0"/>
          </a:p>
          <a:p>
            <a:r>
              <a:rPr lang="en-US" dirty="0"/>
              <a:t>The autonomic nervous system uses electrical signals and neurotransmitters to transmit information. It has two main branches the sympathetic which is involved with preparing the body for action, and the parasympathetic which is involved in physiological repair and energy conservation. The sympathetic branch is the accelerator, the parasympathetic the brakes.</a:t>
            </a:r>
            <a:endParaRPr lang="en-CA" dirty="0"/>
          </a:p>
        </p:txBody>
      </p:sp>
      <p:sp>
        <p:nvSpPr>
          <p:cNvPr id="4" name="Slide Number Placeholder 3"/>
          <p:cNvSpPr>
            <a:spLocks noGrp="1"/>
          </p:cNvSpPr>
          <p:nvPr>
            <p:ph type="sldNum" sz="quarter" idx="5"/>
          </p:nvPr>
        </p:nvSpPr>
        <p:spPr/>
        <p:txBody>
          <a:bodyPr/>
          <a:lstStyle/>
          <a:p>
            <a:fld id="{E1EDBFBE-B532-40E5-AFA4-2650A965D0AA}" type="slidenum">
              <a:rPr lang="en-CA" smtClean="0"/>
              <a:t>94</a:t>
            </a:fld>
            <a:endParaRPr lang="en-CA"/>
          </a:p>
        </p:txBody>
      </p:sp>
    </p:spTree>
    <p:extLst>
      <p:ext uri="{BB962C8B-B14F-4D97-AF65-F5344CB8AC3E}">
        <p14:creationId xmlns:p14="http://schemas.microsoft.com/office/powerpoint/2010/main" val="1203924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47937-0326-283D-42A6-E46511C36D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A43C85-0122-B0F0-91C4-63B3ECBE3C50}"/>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1584D9D4-9E4E-25C4-5807-FD7C8B937B9E}"/>
              </a:ext>
            </a:extLst>
          </p:cNvPr>
          <p:cNvSpPr>
            <a:spLocks noGrp="1"/>
          </p:cNvSpPr>
          <p:nvPr>
            <p:ph type="body" idx="1"/>
          </p:nvPr>
        </p:nvSpPr>
        <p:spPr/>
        <p:txBody>
          <a:bodyPr/>
          <a:lstStyle/>
          <a:p>
            <a:r>
              <a:rPr lang="en-US" dirty="0"/>
              <a:t>The body's stress response is controlled by two systems: the endocrine, and the autonomic nervous systems.</a:t>
            </a:r>
          </a:p>
          <a:p>
            <a:endParaRPr lang="en-US" dirty="0"/>
          </a:p>
          <a:p>
            <a:r>
              <a:rPr lang="en-US" dirty="0"/>
              <a:t>The endocrine stress response uses hormones to transmit information. These hormones include cortisol and adrenaline. The most important players in the endocrine stress response are the hypothalamus, pituitary gland, and adrenal gland.</a:t>
            </a:r>
          </a:p>
          <a:p>
            <a:endParaRPr lang="en-US" dirty="0"/>
          </a:p>
          <a:p>
            <a:r>
              <a:rPr lang="en-US" dirty="0"/>
              <a:t>There are other components of the endocrine system that are not directly related to the stress response these include the thyroid and gonads.</a:t>
            </a:r>
          </a:p>
          <a:p>
            <a:endParaRPr lang="en-US" dirty="0"/>
          </a:p>
          <a:p>
            <a:r>
              <a:rPr lang="en-US" dirty="0"/>
              <a:t>The autonomic nervous system uses electrical signals and neurotransmitters to transmit information. It has two main branches the sympathetic which is involved with preparing the body for action, and the parasympathetic which is involved in physiological repair and energy conservation. The sympathetic branch is the accelerator, the parasympathetic the brakes.</a:t>
            </a:r>
            <a:endParaRPr lang="en-CA" dirty="0"/>
          </a:p>
        </p:txBody>
      </p:sp>
      <p:sp>
        <p:nvSpPr>
          <p:cNvPr id="4" name="Slide Number Placeholder 3">
            <a:extLst>
              <a:ext uri="{FF2B5EF4-FFF2-40B4-BE49-F238E27FC236}">
                <a16:creationId xmlns:a16="http://schemas.microsoft.com/office/drawing/2014/main" id="{C3F53439-F3C8-68C3-AED3-C2735E227A27}"/>
              </a:ext>
            </a:extLst>
          </p:cNvPr>
          <p:cNvSpPr>
            <a:spLocks noGrp="1"/>
          </p:cNvSpPr>
          <p:nvPr>
            <p:ph type="sldNum" sz="quarter" idx="5"/>
          </p:nvPr>
        </p:nvSpPr>
        <p:spPr/>
        <p:txBody>
          <a:bodyPr/>
          <a:lstStyle/>
          <a:p>
            <a:pPr defTabSz="465521">
              <a:defRPr/>
            </a:pPr>
            <a:fld id="{E1EDBFBE-B532-40E5-AFA4-2650A965D0AA}" type="slidenum">
              <a:rPr lang="en-CA">
                <a:solidFill>
                  <a:prstClr val="black"/>
                </a:solidFill>
                <a:latin typeface="Calibri" panose="020F0502020204030204"/>
              </a:rPr>
              <a:pPr defTabSz="465521">
                <a:defRPr/>
              </a:pPr>
              <a:t>95</a:t>
            </a:fld>
            <a:endParaRPr lang="en-CA">
              <a:solidFill>
                <a:prstClr val="black"/>
              </a:solidFill>
              <a:latin typeface="Calibri" panose="020F0502020204030204"/>
            </a:endParaRPr>
          </a:p>
        </p:txBody>
      </p:sp>
    </p:spTree>
    <p:extLst>
      <p:ext uri="{BB962C8B-B14F-4D97-AF65-F5344CB8AC3E}">
        <p14:creationId xmlns:p14="http://schemas.microsoft.com/office/powerpoint/2010/main" val="2828207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One way to look at what the stress response does for us is to consider Stephen Porges polyvagal theory…</a:t>
            </a:r>
          </a:p>
          <a:p>
            <a:endParaRPr lang="en-US" dirty="0"/>
          </a:p>
          <a:p>
            <a:r>
              <a:rPr lang="en-US" dirty="0"/>
              <a:t>Consider the life of a wild animal such as a gazelle living in the Serengeti plains of Africa.</a:t>
            </a:r>
          </a:p>
          <a:p>
            <a:endParaRPr lang="en-US" dirty="0"/>
          </a:p>
          <a:p>
            <a:r>
              <a:rPr lang="en-US" dirty="0"/>
              <a:t>Gazelles spend most of their time grazing. As they do that, they are "calm". The calm state of autonomic activation is like an idling car; the sympathetic engine is turned on, and the car would slowly move forward, were it not for the parasympathetic breaks also being on.</a:t>
            </a:r>
          </a:p>
          <a:p>
            <a:endParaRPr lang="en-US" dirty="0"/>
          </a:p>
          <a:p>
            <a:r>
              <a:rPr lang="en-US" dirty="0"/>
              <a:t>Imagine that a lion suddenly appears in the distance. As a line approaches, the gazelle’s sympathetic nervous engine progressively accelerates. As it does, the parasympathetic breaks stay on, and the gazelle does not move, but becomes increasingly fearful. Then suddenly, when the lion is close, the gazelle’s parasympathetic breaks release, unleashing the sympathetic accelerator: the chase is on.</a:t>
            </a:r>
          </a:p>
          <a:p>
            <a:endParaRPr lang="en-US" dirty="0"/>
          </a:p>
          <a:p>
            <a:r>
              <a:rPr lang="en-US" dirty="0"/>
              <a:t>These increasing states of activation are called alert, and fight/flight. The state of activation at which the gazelle’s sympathetic activation is at a maximum and the parasympathetic breaks stop her from moving is referred to as hyper freeze, literally frozen in fear. When the breaks release, the gazelle goes from hyper freeze to full flight.</a:t>
            </a:r>
          </a:p>
          <a:p>
            <a:endParaRPr lang="en-US" dirty="0"/>
          </a:p>
          <a:p>
            <a:r>
              <a:rPr lang="en-US" dirty="0"/>
              <a:t>The gazelle then either escapes or is caught. If it is caught, it is likely to go into a state of activation known as hypo freeze or feign death. In this state, the parasympathetic "handbrake" goes on, causing a drastic decrease in sympathetic and physiological activity that is difficult to distinguish from death, when the engine stops completely.</a:t>
            </a:r>
          </a:p>
          <a:p>
            <a:endParaRPr lang="en-US" dirty="0"/>
          </a:p>
          <a:p>
            <a:r>
              <a:rPr lang="en-US" dirty="0"/>
              <a:t>In hypo freeze, or feign death, the gazelle is hardly breathing, its heart rate is extremely slow, and it may be unconscious, or in an altered state of consciousness. In this state, if it is killed by the lion, it's death may be relatively painless. If for some reason, it is spared, pray are known to suddenly switch from hypo freeze, back into fight or flight, escape and survive</a:t>
            </a:r>
          </a:p>
          <a:p>
            <a:endParaRPr lang="en-US" dirty="0"/>
          </a:p>
          <a:p>
            <a:r>
              <a:rPr lang="en-US" dirty="0"/>
              <a:t>The "arousal curve", which describes an organism's physiological state of activation in response to stressors, helps us to understand human stress and trauma. We become physiologically activated when our resources become depleted, or we feel threatened.</a:t>
            </a:r>
          </a:p>
          <a:p>
            <a:endParaRPr lang="en-US" dirty="0"/>
          </a:p>
          <a:p>
            <a:r>
              <a:rPr lang="en-US" dirty="0"/>
              <a:t>In humans, the increasing states of activation are referred to using a variety of terms: calm, concern, worry, anxiety, apprehension, fear, panic, and terror. Hypo freeze is a state of dissociation that can manifest as helplessness, depression, or numbness</a:t>
            </a:r>
            <a:endParaRPr lang="en-CA" dirty="0"/>
          </a:p>
        </p:txBody>
      </p:sp>
      <p:sp>
        <p:nvSpPr>
          <p:cNvPr id="4" name="Slide Number Placeholder 3"/>
          <p:cNvSpPr>
            <a:spLocks noGrp="1"/>
          </p:cNvSpPr>
          <p:nvPr>
            <p:ph type="sldNum" sz="quarter" idx="5"/>
          </p:nvPr>
        </p:nvSpPr>
        <p:spPr/>
        <p:txBody>
          <a:bodyPr/>
          <a:lstStyle/>
          <a:p>
            <a:fld id="{E1EDBFBE-B532-40E5-AFA4-2650A965D0AA}" type="slidenum">
              <a:rPr lang="en-CA" smtClean="0"/>
              <a:t>98</a:t>
            </a:fld>
            <a:endParaRPr lang="en-CA"/>
          </a:p>
        </p:txBody>
      </p:sp>
    </p:spTree>
    <p:extLst>
      <p:ext uri="{BB962C8B-B14F-4D97-AF65-F5344CB8AC3E}">
        <p14:creationId xmlns:p14="http://schemas.microsoft.com/office/powerpoint/2010/main" val="1906480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Whether a person is predominantly inside or outside the window of tolerance is part of personality. People who are able to stay well-regulated tend to present very differently than those who are not.</a:t>
            </a:r>
            <a:endParaRPr lang="en-CA" dirty="0"/>
          </a:p>
        </p:txBody>
      </p:sp>
      <p:sp>
        <p:nvSpPr>
          <p:cNvPr id="4" name="Slide Number Placeholder 3"/>
          <p:cNvSpPr>
            <a:spLocks noGrp="1"/>
          </p:cNvSpPr>
          <p:nvPr>
            <p:ph type="sldNum" sz="quarter" idx="5"/>
          </p:nvPr>
        </p:nvSpPr>
        <p:spPr/>
        <p:txBody>
          <a:bodyPr/>
          <a:lstStyle/>
          <a:p>
            <a:fld id="{E1EDBFBE-B532-40E5-AFA4-2650A965D0AA}" type="slidenum">
              <a:rPr lang="en-CA" smtClean="0"/>
              <a:t>104</a:t>
            </a:fld>
            <a:endParaRPr lang="en-CA"/>
          </a:p>
        </p:txBody>
      </p:sp>
    </p:spTree>
    <p:extLst>
      <p:ext uri="{BB962C8B-B14F-4D97-AF65-F5344CB8AC3E}">
        <p14:creationId xmlns:p14="http://schemas.microsoft.com/office/powerpoint/2010/main" val="22247170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The states of polyvagal activation have been summarized by author Babette Rothschild, in a color-coded chart. The chart emphasizes that psychotherapy is only possible when the client is in the therapeutic window of activation that includes the calm and alert states</a:t>
            </a:r>
            <a:endParaRPr lang="en-CA" dirty="0"/>
          </a:p>
        </p:txBody>
      </p:sp>
      <p:sp>
        <p:nvSpPr>
          <p:cNvPr id="4" name="Slide Number Placeholder 3"/>
          <p:cNvSpPr>
            <a:spLocks noGrp="1"/>
          </p:cNvSpPr>
          <p:nvPr>
            <p:ph type="sldNum" sz="quarter" idx="5"/>
          </p:nvPr>
        </p:nvSpPr>
        <p:spPr/>
        <p:txBody>
          <a:bodyPr/>
          <a:lstStyle/>
          <a:p>
            <a:fld id="{E1EDBFBE-B532-40E5-AFA4-2650A965D0AA}" type="slidenum">
              <a:rPr lang="en-CA" smtClean="0"/>
              <a:t>105</a:t>
            </a:fld>
            <a:endParaRPr lang="en-CA"/>
          </a:p>
        </p:txBody>
      </p:sp>
    </p:spTree>
    <p:extLst>
      <p:ext uri="{BB962C8B-B14F-4D97-AF65-F5344CB8AC3E}">
        <p14:creationId xmlns:p14="http://schemas.microsoft.com/office/powerpoint/2010/main" val="2365445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The effect of stressors on body and mind can be divided into cognitive, emotional, physical, and </a:t>
            </a:r>
            <a:r>
              <a:rPr lang="en-US" dirty="0" err="1"/>
              <a:t>behavioural</a:t>
            </a:r>
            <a:r>
              <a:rPr lang="en-US" dirty="0"/>
              <a:t> manifestations.</a:t>
            </a:r>
            <a:endParaRPr lang="en-CA" dirty="0"/>
          </a:p>
        </p:txBody>
      </p:sp>
      <p:sp>
        <p:nvSpPr>
          <p:cNvPr id="4" name="Slide Number Placeholder 3"/>
          <p:cNvSpPr>
            <a:spLocks noGrp="1"/>
          </p:cNvSpPr>
          <p:nvPr>
            <p:ph type="sldNum" sz="quarter" idx="5"/>
          </p:nvPr>
        </p:nvSpPr>
        <p:spPr/>
        <p:txBody>
          <a:bodyPr/>
          <a:lstStyle/>
          <a:p>
            <a:fld id="{E1EDBFBE-B532-40E5-AFA4-2650A965D0AA}" type="slidenum">
              <a:rPr lang="en-CA" smtClean="0"/>
              <a:t>109</a:t>
            </a:fld>
            <a:endParaRPr lang="en-CA"/>
          </a:p>
        </p:txBody>
      </p:sp>
    </p:spTree>
    <p:extLst>
      <p:ext uri="{BB962C8B-B14F-4D97-AF65-F5344CB8AC3E}">
        <p14:creationId xmlns:p14="http://schemas.microsoft.com/office/powerpoint/2010/main" val="1746099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FA08D4A-FBD4-4BFE-B2CE-786BAE5887B5}" type="slidenum">
              <a:rPr lang="en-CA" smtClean="0"/>
              <a:t>11</a:t>
            </a:fld>
            <a:endParaRPr lang="en-CA"/>
          </a:p>
        </p:txBody>
      </p:sp>
    </p:spTree>
    <p:extLst>
      <p:ext uri="{BB962C8B-B14F-4D97-AF65-F5344CB8AC3E}">
        <p14:creationId xmlns:p14="http://schemas.microsoft.com/office/powerpoint/2010/main" val="11298287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The Yerkes-Dodson curve maps human performance with the different states of activation. Not surprisingly the function best when our gas tank is full, and we are in calm/alert.</a:t>
            </a:r>
            <a:endParaRPr lang="en-CA" dirty="0"/>
          </a:p>
        </p:txBody>
      </p:sp>
      <p:sp>
        <p:nvSpPr>
          <p:cNvPr id="4" name="Slide Number Placeholder 3"/>
          <p:cNvSpPr>
            <a:spLocks noGrp="1"/>
          </p:cNvSpPr>
          <p:nvPr>
            <p:ph type="sldNum" sz="quarter" idx="5"/>
          </p:nvPr>
        </p:nvSpPr>
        <p:spPr/>
        <p:txBody>
          <a:bodyPr/>
          <a:lstStyle/>
          <a:p>
            <a:fld id="{E1EDBFBE-B532-40E5-AFA4-2650A965D0AA}" type="slidenum">
              <a:rPr lang="en-CA" smtClean="0"/>
              <a:t>111</a:t>
            </a:fld>
            <a:endParaRPr lang="en-CA"/>
          </a:p>
        </p:txBody>
      </p:sp>
    </p:spTree>
    <p:extLst>
      <p:ext uri="{BB962C8B-B14F-4D97-AF65-F5344CB8AC3E}">
        <p14:creationId xmlns:p14="http://schemas.microsoft.com/office/powerpoint/2010/main" val="1404735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Children are able to cope with mild or positive stress on their own. When the stress is more severe, the presence of attuned and responsive adult makes a huge difference as the weather it is tolerable or toxic. Tolerable stress has very different effects on children then does exposure to toxic stress.</a:t>
            </a:r>
            <a:endParaRPr lang="en-CA" dirty="0"/>
          </a:p>
        </p:txBody>
      </p:sp>
      <p:sp>
        <p:nvSpPr>
          <p:cNvPr id="4" name="Slide Number Placeholder 3"/>
          <p:cNvSpPr>
            <a:spLocks noGrp="1"/>
          </p:cNvSpPr>
          <p:nvPr>
            <p:ph type="sldNum" sz="quarter" idx="5"/>
          </p:nvPr>
        </p:nvSpPr>
        <p:spPr/>
        <p:txBody>
          <a:bodyPr/>
          <a:lstStyle/>
          <a:p>
            <a:fld id="{E1EDBFBE-B532-40E5-AFA4-2650A965D0AA}" type="slidenum">
              <a:rPr lang="en-CA" smtClean="0"/>
              <a:t>113</a:t>
            </a:fld>
            <a:endParaRPr lang="en-CA"/>
          </a:p>
        </p:txBody>
      </p:sp>
    </p:spTree>
    <p:extLst>
      <p:ext uri="{BB962C8B-B14F-4D97-AF65-F5344CB8AC3E}">
        <p14:creationId xmlns:p14="http://schemas.microsoft.com/office/powerpoint/2010/main" val="17615797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Stress also affects how fast children develop.</a:t>
            </a:r>
            <a:endParaRPr lang="en-CA" dirty="0"/>
          </a:p>
        </p:txBody>
      </p:sp>
      <p:sp>
        <p:nvSpPr>
          <p:cNvPr id="4" name="Slide Number Placeholder 3"/>
          <p:cNvSpPr>
            <a:spLocks noGrp="1"/>
          </p:cNvSpPr>
          <p:nvPr>
            <p:ph type="sldNum" sz="quarter" idx="5"/>
          </p:nvPr>
        </p:nvSpPr>
        <p:spPr/>
        <p:txBody>
          <a:bodyPr/>
          <a:lstStyle/>
          <a:p>
            <a:fld id="{E1EDBFBE-B532-40E5-AFA4-2650A965D0AA}" type="slidenum">
              <a:rPr lang="en-CA" smtClean="0"/>
              <a:t>116</a:t>
            </a:fld>
            <a:endParaRPr lang="en-CA"/>
          </a:p>
        </p:txBody>
      </p:sp>
    </p:spTree>
    <p:extLst>
      <p:ext uri="{BB962C8B-B14F-4D97-AF65-F5344CB8AC3E}">
        <p14:creationId xmlns:p14="http://schemas.microsoft.com/office/powerpoint/2010/main" val="2557413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7FA08D4A-FBD4-4BFE-B2CE-786BAE5887B5}" type="slidenum">
              <a:rPr lang="en-CA" smtClean="0"/>
              <a:t>12</a:t>
            </a:fld>
            <a:endParaRPr lang="en-CA"/>
          </a:p>
        </p:txBody>
      </p:sp>
    </p:spTree>
    <p:extLst>
      <p:ext uri="{BB962C8B-B14F-4D97-AF65-F5344CB8AC3E}">
        <p14:creationId xmlns:p14="http://schemas.microsoft.com/office/powerpoint/2010/main" val="1220917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Yes let's start with quotations about stress and resilience from two people, who in their </a:t>
            </a:r>
            <a:r>
              <a:rPr lang="en-US" dirty="0" err="1"/>
              <a:t>live's</a:t>
            </a:r>
            <a:r>
              <a:rPr lang="en-US" dirty="0"/>
              <a:t>, faced enormous stress.</a:t>
            </a:r>
            <a:endParaRPr lang="en-CA" dirty="0"/>
          </a:p>
        </p:txBody>
      </p:sp>
      <p:sp>
        <p:nvSpPr>
          <p:cNvPr id="4" name="Slide Number Placeholder 3"/>
          <p:cNvSpPr>
            <a:spLocks noGrp="1"/>
          </p:cNvSpPr>
          <p:nvPr>
            <p:ph type="sldNum" sz="quarter" idx="5"/>
          </p:nvPr>
        </p:nvSpPr>
        <p:spPr/>
        <p:txBody>
          <a:bodyPr/>
          <a:lstStyle/>
          <a:p>
            <a:fld id="{E1EDBFBE-B532-40E5-AFA4-2650A965D0AA}" type="slidenum">
              <a:rPr lang="en-CA" smtClean="0"/>
              <a:t>33</a:t>
            </a:fld>
            <a:endParaRPr lang="en-CA"/>
          </a:p>
        </p:txBody>
      </p:sp>
    </p:spTree>
    <p:extLst>
      <p:ext uri="{BB962C8B-B14F-4D97-AF65-F5344CB8AC3E}">
        <p14:creationId xmlns:p14="http://schemas.microsoft.com/office/powerpoint/2010/main" val="696421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And now, let's define some terms.</a:t>
            </a:r>
            <a:endParaRPr lang="en-CA" dirty="0"/>
          </a:p>
        </p:txBody>
      </p:sp>
      <p:sp>
        <p:nvSpPr>
          <p:cNvPr id="4" name="Slide Number Placeholder 3"/>
          <p:cNvSpPr>
            <a:spLocks noGrp="1"/>
          </p:cNvSpPr>
          <p:nvPr>
            <p:ph type="sldNum" sz="quarter" idx="5"/>
          </p:nvPr>
        </p:nvSpPr>
        <p:spPr/>
        <p:txBody>
          <a:bodyPr/>
          <a:lstStyle/>
          <a:p>
            <a:fld id="{E1EDBFBE-B532-40E5-AFA4-2650A965D0AA}" type="slidenum">
              <a:rPr lang="en-CA" smtClean="0"/>
              <a:t>40</a:t>
            </a:fld>
            <a:endParaRPr lang="en-CA"/>
          </a:p>
        </p:txBody>
      </p:sp>
    </p:spTree>
    <p:extLst>
      <p:ext uri="{BB962C8B-B14F-4D97-AF65-F5344CB8AC3E}">
        <p14:creationId xmlns:p14="http://schemas.microsoft.com/office/powerpoint/2010/main" val="4278979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Stressors can be different in terms of their intensity.</a:t>
            </a:r>
            <a:endParaRPr lang="en-CA" dirty="0"/>
          </a:p>
        </p:txBody>
      </p:sp>
      <p:sp>
        <p:nvSpPr>
          <p:cNvPr id="4" name="Slide Number Placeholder 3"/>
          <p:cNvSpPr>
            <a:spLocks noGrp="1"/>
          </p:cNvSpPr>
          <p:nvPr>
            <p:ph type="sldNum" sz="quarter" idx="5"/>
          </p:nvPr>
        </p:nvSpPr>
        <p:spPr/>
        <p:txBody>
          <a:bodyPr/>
          <a:lstStyle/>
          <a:p>
            <a:fld id="{E1EDBFBE-B532-40E5-AFA4-2650A965D0AA}" type="slidenum">
              <a:rPr lang="en-CA" smtClean="0"/>
              <a:t>47</a:t>
            </a:fld>
            <a:endParaRPr lang="en-CA"/>
          </a:p>
        </p:txBody>
      </p:sp>
    </p:spTree>
    <p:extLst>
      <p:ext uri="{BB962C8B-B14F-4D97-AF65-F5344CB8AC3E}">
        <p14:creationId xmlns:p14="http://schemas.microsoft.com/office/powerpoint/2010/main" val="3129362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Stressors can also differ in terms of their duration. Acute and chronic stress are quite different.</a:t>
            </a:r>
            <a:endParaRPr lang="en-CA" dirty="0"/>
          </a:p>
        </p:txBody>
      </p:sp>
      <p:sp>
        <p:nvSpPr>
          <p:cNvPr id="4" name="Slide Number Placeholder 3"/>
          <p:cNvSpPr>
            <a:spLocks noGrp="1"/>
          </p:cNvSpPr>
          <p:nvPr>
            <p:ph type="sldNum" sz="quarter" idx="5"/>
          </p:nvPr>
        </p:nvSpPr>
        <p:spPr/>
        <p:txBody>
          <a:bodyPr/>
          <a:lstStyle/>
          <a:p>
            <a:fld id="{E1EDBFBE-B532-40E5-AFA4-2650A965D0AA}" type="slidenum">
              <a:rPr lang="en-CA" smtClean="0"/>
              <a:t>48</a:t>
            </a:fld>
            <a:endParaRPr lang="en-CA"/>
          </a:p>
        </p:txBody>
      </p:sp>
    </p:spTree>
    <p:extLst>
      <p:ext uri="{BB962C8B-B14F-4D97-AF65-F5344CB8AC3E}">
        <p14:creationId xmlns:p14="http://schemas.microsoft.com/office/powerpoint/2010/main" val="1067543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The nature of stressors can also be quite different.</a:t>
            </a:r>
            <a:endParaRPr lang="en-CA" dirty="0"/>
          </a:p>
        </p:txBody>
      </p:sp>
      <p:sp>
        <p:nvSpPr>
          <p:cNvPr id="4" name="Slide Number Placeholder 3"/>
          <p:cNvSpPr>
            <a:spLocks noGrp="1"/>
          </p:cNvSpPr>
          <p:nvPr>
            <p:ph type="sldNum" sz="quarter" idx="5"/>
          </p:nvPr>
        </p:nvSpPr>
        <p:spPr/>
        <p:txBody>
          <a:bodyPr/>
          <a:lstStyle/>
          <a:p>
            <a:fld id="{E1EDBFBE-B532-40E5-AFA4-2650A965D0AA}" type="slidenum">
              <a:rPr lang="en-CA" smtClean="0"/>
              <a:t>52</a:t>
            </a:fld>
            <a:endParaRPr lang="en-CA"/>
          </a:p>
        </p:txBody>
      </p:sp>
    </p:spTree>
    <p:extLst>
      <p:ext uri="{BB962C8B-B14F-4D97-AF65-F5344CB8AC3E}">
        <p14:creationId xmlns:p14="http://schemas.microsoft.com/office/powerpoint/2010/main" val="1011444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An enormously important type of stressor is socioeconomic</a:t>
            </a:r>
            <a:endParaRPr lang="en-CA" dirty="0"/>
          </a:p>
        </p:txBody>
      </p:sp>
      <p:sp>
        <p:nvSpPr>
          <p:cNvPr id="4" name="Slide Number Placeholder 3"/>
          <p:cNvSpPr>
            <a:spLocks noGrp="1"/>
          </p:cNvSpPr>
          <p:nvPr>
            <p:ph type="sldNum" sz="quarter" idx="5"/>
          </p:nvPr>
        </p:nvSpPr>
        <p:spPr/>
        <p:txBody>
          <a:bodyPr/>
          <a:lstStyle/>
          <a:p>
            <a:fld id="{E1EDBFBE-B532-40E5-AFA4-2650A965D0AA}" type="slidenum">
              <a:rPr lang="en-CA" smtClean="0"/>
              <a:t>53</a:t>
            </a:fld>
            <a:endParaRPr lang="en-CA"/>
          </a:p>
        </p:txBody>
      </p:sp>
    </p:spTree>
    <p:extLst>
      <p:ext uri="{BB962C8B-B14F-4D97-AF65-F5344CB8AC3E}">
        <p14:creationId xmlns:p14="http://schemas.microsoft.com/office/powerpoint/2010/main" val="2623997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6F9CE4F-AF16-44DD-9E0F-77A6CAF5A9E8}" type="datetime1">
              <a:rPr lang="en-CA" smtClean="0"/>
              <a:t>2026-01-20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954F5B7-5279-43BB-AF99-55E064283C57}" type="slidenum">
              <a:rPr lang="en-CA" smtClean="0"/>
              <a:t>‹#›</a:t>
            </a:fld>
            <a:endParaRPr lang="en-CA"/>
          </a:p>
        </p:txBody>
      </p:sp>
    </p:spTree>
    <p:extLst>
      <p:ext uri="{BB962C8B-B14F-4D97-AF65-F5344CB8AC3E}">
        <p14:creationId xmlns:p14="http://schemas.microsoft.com/office/powerpoint/2010/main" val="4013252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95F3A5-7A15-4AD1-842C-DD8B00754676}" type="datetime1">
              <a:rPr lang="en-CA" smtClean="0"/>
              <a:t>2026-01-20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954F5B7-5279-43BB-AF99-55E064283C57}" type="slidenum">
              <a:rPr lang="en-CA" smtClean="0"/>
              <a:t>‹#›</a:t>
            </a:fld>
            <a:endParaRPr lang="en-CA"/>
          </a:p>
        </p:txBody>
      </p:sp>
    </p:spTree>
    <p:extLst>
      <p:ext uri="{BB962C8B-B14F-4D97-AF65-F5344CB8AC3E}">
        <p14:creationId xmlns:p14="http://schemas.microsoft.com/office/powerpoint/2010/main" val="1019018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490BEC83-B4B2-445E-8C0B-5623B34ED0BE}" type="datetime1">
              <a:rPr lang="en-CA" smtClean="0"/>
              <a:t>2026-01-20</a:t>
            </a:fld>
            <a:endParaRPr lang="en-CA"/>
          </a:p>
        </p:txBody>
      </p:sp>
      <p:sp>
        <p:nvSpPr>
          <p:cNvPr id="5" name="Footer Placeholder 4"/>
          <p:cNvSpPr>
            <a:spLocks noGrp="1"/>
          </p:cNvSpPr>
          <p:nvPr>
            <p:ph type="ftr" sz="quarter" idx="11"/>
          </p:nvPr>
        </p:nvSpPr>
        <p:spPr>
          <a:xfrm>
            <a:off x="3776135" y="6422854"/>
            <a:ext cx="4279669" cy="365125"/>
          </a:xfrm>
        </p:spPr>
        <p:txBody>
          <a:bodyPr/>
          <a:lstStyle/>
          <a:p>
            <a:endParaRPr lang="en-CA"/>
          </a:p>
        </p:txBody>
      </p:sp>
      <p:sp>
        <p:nvSpPr>
          <p:cNvPr id="6" name="Slide Number Placeholder 5"/>
          <p:cNvSpPr>
            <a:spLocks noGrp="1"/>
          </p:cNvSpPr>
          <p:nvPr>
            <p:ph type="sldNum" sz="quarter" idx="12"/>
          </p:nvPr>
        </p:nvSpPr>
        <p:spPr>
          <a:xfrm>
            <a:off x="8073048" y="6422854"/>
            <a:ext cx="879759" cy="365125"/>
          </a:xfrm>
        </p:spPr>
        <p:txBody>
          <a:bodyPr/>
          <a:lstStyle/>
          <a:p>
            <a:fld id="{8954F5B7-5279-43BB-AF99-55E064283C57}" type="slidenum">
              <a:rPr lang="en-CA" smtClean="0"/>
              <a:t>‹#›</a:t>
            </a:fld>
            <a:endParaRPr lang="en-CA"/>
          </a:p>
        </p:txBody>
      </p:sp>
    </p:spTree>
    <p:extLst>
      <p:ext uri="{BB962C8B-B14F-4D97-AF65-F5344CB8AC3E}">
        <p14:creationId xmlns:p14="http://schemas.microsoft.com/office/powerpoint/2010/main" val="3664646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CE7276-BF1B-402C-BB87-8BF091809A88}" type="datetime1">
              <a:rPr lang="en-CA" smtClean="0"/>
              <a:t>2026-01-20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954F5B7-5279-43BB-AF99-55E064283C57}" type="slidenum">
              <a:rPr lang="en-CA" smtClean="0"/>
              <a:t>‹#›</a:t>
            </a:fld>
            <a:endParaRPr lang="en-CA"/>
          </a:p>
        </p:txBody>
      </p:sp>
    </p:spTree>
    <p:extLst>
      <p:ext uri="{BB962C8B-B14F-4D97-AF65-F5344CB8AC3E}">
        <p14:creationId xmlns:p14="http://schemas.microsoft.com/office/powerpoint/2010/main" val="3710399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DACCAABE-A0E6-4BD0-8662-9CE3D69DD69A}" type="datetime1">
              <a:rPr lang="en-CA" smtClean="0"/>
              <a:t>2026-01-20</a:t>
            </a:fld>
            <a:endParaRPr lang="en-CA"/>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CA"/>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8954F5B7-5279-43BB-AF99-55E064283C57}" type="slidenum">
              <a:rPr lang="en-CA" smtClean="0"/>
              <a:t>‹#›</a:t>
            </a:fld>
            <a:endParaRPr lang="en-CA"/>
          </a:p>
        </p:txBody>
      </p:sp>
    </p:spTree>
    <p:extLst>
      <p:ext uri="{BB962C8B-B14F-4D97-AF65-F5344CB8AC3E}">
        <p14:creationId xmlns:p14="http://schemas.microsoft.com/office/powerpoint/2010/main" val="87363468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554CAFE-C727-4113-A3B5-0F0D58329C0E}" type="datetime1">
              <a:rPr lang="en-CA" smtClean="0"/>
              <a:t>2026-01-20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954F5B7-5279-43BB-AF99-55E064283C57}" type="slidenum">
              <a:rPr lang="en-CA" smtClean="0"/>
              <a:t>‹#›</a:t>
            </a:fld>
            <a:endParaRPr lang="en-CA"/>
          </a:p>
        </p:txBody>
      </p:sp>
    </p:spTree>
    <p:extLst>
      <p:ext uri="{BB962C8B-B14F-4D97-AF65-F5344CB8AC3E}">
        <p14:creationId xmlns:p14="http://schemas.microsoft.com/office/powerpoint/2010/main" val="1199794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90F5766-E1C3-4B00-A7E0-A33C091CC48A}" type="datetime1">
              <a:rPr lang="en-CA" smtClean="0"/>
              <a:t>2026-01-20</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8954F5B7-5279-43BB-AF99-55E064283C57}" type="slidenum">
              <a:rPr lang="en-CA" smtClean="0"/>
              <a:t>‹#›</a:t>
            </a:fld>
            <a:endParaRPr lang="en-CA"/>
          </a:p>
        </p:txBody>
      </p:sp>
    </p:spTree>
    <p:extLst>
      <p:ext uri="{BB962C8B-B14F-4D97-AF65-F5344CB8AC3E}">
        <p14:creationId xmlns:p14="http://schemas.microsoft.com/office/powerpoint/2010/main" val="3250901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D807C5-0D24-4C2E-957C-FA1D95C3FD8D}" type="datetime1">
              <a:rPr lang="en-CA" smtClean="0"/>
              <a:t>2026-01-20</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8954F5B7-5279-43BB-AF99-55E064283C57}" type="slidenum">
              <a:rPr lang="en-CA" smtClean="0"/>
              <a:t>‹#›</a:t>
            </a:fld>
            <a:endParaRPr lang="en-CA"/>
          </a:p>
        </p:txBody>
      </p:sp>
    </p:spTree>
    <p:extLst>
      <p:ext uri="{BB962C8B-B14F-4D97-AF65-F5344CB8AC3E}">
        <p14:creationId xmlns:p14="http://schemas.microsoft.com/office/powerpoint/2010/main" val="1189173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0B46AF-75D1-4C96-96E8-9846451BE599}" type="datetime1">
              <a:rPr lang="en-CA" smtClean="0"/>
              <a:t>2026-01-20</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8954F5B7-5279-43BB-AF99-55E064283C57}" type="slidenum">
              <a:rPr lang="en-CA" smtClean="0"/>
              <a:t>‹#›</a:t>
            </a:fld>
            <a:endParaRPr lang="en-CA"/>
          </a:p>
        </p:txBody>
      </p:sp>
    </p:spTree>
    <p:extLst>
      <p:ext uri="{BB962C8B-B14F-4D97-AF65-F5344CB8AC3E}">
        <p14:creationId xmlns:p14="http://schemas.microsoft.com/office/powerpoint/2010/main" val="3065806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B39777-9C5E-4F2A-BAAB-2BFA470B023F}" type="datetime1">
              <a:rPr lang="en-CA" smtClean="0"/>
              <a:t>2026-01-20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954F5B7-5279-43BB-AF99-55E064283C57}" type="slidenum">
              <a:rPr lang="en-CA" smtClean="0"/>
              <a:t>‹#›</a:t>
            </a:fld>
            <a:endParaRPr lang="en-CA"/>
          </a:p>
        </p:txBody>
      </p:sp>
    </p:spTree>
    <p:extLst>
      <p:ext uri="{BB962C8B-B14F-4D97-AF65-F5344CB8AC3E}">
        <p14:creationId xmlns:p14="http://schemas.microsoft.com/office/powerpoint/2010/main" val="886192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6B5C32-E453-49FF-BB69-A84FAD6444B1}" type="datetime1">
              <a:rPr lang="en-CA" smtClean="0"/>
              <a:t>2026-01-20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954F5B7-5279-43BB-AF99-55E064283C57}" type="slidenum">
              <a:rPr lang="en-CA" smtClean="0"/>
              <a:t>‹#›</a:t>
            </a:fld>
            <a:endParaRPr lang="en-CA"/>
          </a:p>
        </p:txBody>
      </p:sp>
    </p:spTree>
    <p:extLst>
      <p:ext uri="{BB962C8B-B14F-4D97-AF65-F5344CB8AC3E}">
        <p14:creationId xmlns:p14="http://schemas.microsoft.com/office/powerpoint/2010/main" val="1964241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CE835FE8-96E4-4ED1-8883-C6B6CFC22682}" type="datetime1">
              <a:rPr lang="en-CA" smtClean="0"/>
              <a:t>2026-01-20</a:t>
            </a:fld>
            <a:endParaRPr lang="en-CA"/>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CA"/>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8954F5B7-5279-43BB-AF99-55E064283C57}" type="slidenum">
              <a:rPr lang="en-CA" smtClean="0"/>
              <a:t>‹#›</a:t>
            </a:fld>
            <a:endParaRPr lang="en-CA"/>
          </a:p>
        </p:txBody>
      </p:sp>
    </p:spTree>
    <p:extLst>
      <p:ext uri="{BB962C8B-B14F-4D97-AF65-F5344CB8AC3E}">
        <p14:creationId xmlns:p14="http://schemas.microsoft.com/office/powerpoint/2010/main" val="52691978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hyperlink" Target="https://r.search.yahoo.com/_ylt=Awrhe0TbGb5l3eEE.C7rFAx.;_ylu=Y29sbwNiZjEEcG9zAzEEdnRpZAMEc2VjA3Ny/RV=2/RE=1708166876/RO=10/RU=https%3a%2f%2fen.wikipedia.org%2fwiki%2fLife_history_theory/RK=2/RS=7aRm0h.NXhHnyLDHefpNIOQlRXA-"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mailto:itssimple2021@gmail.com"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2.xml"/><Relationship Id="rId1" Type="http://schemas.openxmlformats.org/officeDocument/2006/relationships/video" Target="https://www.youtube.com/embed/1nZEdqcGVzo?feature=oembed" TargetMode="External"/></Relationships>
</file>

<file path=ppt/slides/_rels/slide12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1.xml"/><Relationship Id="rId1" Type="http://schemas.openxmlformats.org/officeDocument/2006/relationships/video" Target="https://www.youtube.com/embed/BS94rdlhU54?feature=oembed"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Layout" Target="../slideLayouts/slideLayout7.xml"/><Relationship Id="rId1" Type="http://schemas.openxmlformats.org/officeDocument/2006/relationships/video" Target="https://www.youtube.com/embed/SlhFrBoEnxU?feature=oembed" TargetMode="External"/></Relationships>
</file>

<file path=ppt/slides/_rels/slide13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slideLayout" Target="../slideLayouts/slideLayout7.xml"/><Relationship Id="rId1" Type="http://schemas.openxmlformats.org/officeDocument/2006/relationships/video" Target="https://www.youtube.com/embed/-NiCmHKmQWg?feature=oembed" TargetMode="External"/></Relationships>
</file>

<file path=ppt/slides/_rels/slide13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7.xml"/><Relationship Id="rId1" Type="http://schemas.openxmlformats.org/officeDocument/2006/relationships/video" Target="https://www.youtube.com/embed/Zbx4Qa7QTkw?feature=oembed" TargetMode="External"/></Relationships>
</file>

<file path=ppt/slides/_rels/slide13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7.xml"/><Relationship Id="rId1" Type="http://schemas.openxmlformats.org/officeDocument/2006/relationships/video" Target="https://www.youtube.com/embed/v-t1Z5-oPtU?feature=oembed" TargetMode="External"/></Relationships>
</file>

<file path=ppt/slides/_rels/slide13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slideLayout" Target="../slideLayouts/slideLayout7.xml"/><Relationship Id="rId1" Type="http://schemas.openxmlformats.org/officeDocument/2006/relationships/video" Target="https://www.youtube.com/embed/bp-i5OC0sKM?start=1&amp;feature=oembed" TargetMode="External"/></Relationships>
</file>

<file path=ppt/slides/_rels/slide13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slideLayout" Target="../slideLayouts/slideLayout7.xml"/><Relationship Id="rId1" Type="http://schemas.openxmlformats.org/officeDocument/2006/relationships/video" Target="https://www.youtube.com/embed/WuyPuH9ojCE?start=9&amp;feature=oembed" TargetMode="External"/></Relationships>
</file>

<file path=ppt/slides/_rels/slide13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slideLayout" Target="../slideLayouts/slideLayout7.xml"/><Relationship Id="rId1" Type="http://schemas.openxmlformats.org/officeDocument/2006/relationships/video" Target="https://www.youtube.com/embed/D9N7QaIOkG8?feature=oembed" TargetMode="External"/></Relationships>
</file>

<file path=ppt/slides/_rels/slide13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slideLayout" Target="../slideLayouts/slideLayout7.xml"/><Relationship Id="rId1" Type="http://schemas.openxmlformats.org/officeDocument/2006/relationships/video" Target="https://www.youtube.com/embed/cZ7LzE3u7Bw?feature=oembed" TargetMode="External"/></Relationships>
</file>

<file path=ppt/slides/_rels/slide13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Layout" Target="../slideLayouts/slideLayout2.xml"/><Relationship Id="rId1" Type="http://schemas.openxmlformats.org/officeDocument/2006/relationships/video" Target="https://www.youtube.com/embed/rVwFkcOZHJw?feature=oembed" TargetMode="External"/></Relationships>
</file>

<file path=ppt/slides/_rels/slide13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slideLayout" Target="../slideLayouts/slideLayout2.xml"/><Relationship Id="rId1" Type="http://schemas.openxmlformats.org/officeDocument/2006/relationships/video" Target="https://www.youtube.com/embed/yiglpsqv5ik?feature=oembed"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Layout" Target="../slideLayouts/slideLayout7.xml"/><Relationship Id="rId1" Type="http://schemas.openxmlformats.org/officeDocument/2006/relationships/video" Target="https://www.youtube.com/embed/H-kl36yQN1U?feature=oembed" TargetMode="Externa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cid:784165584872720482101291"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6.jpeg"/><Relationship Id="rId7" Type="http://schemas.openxmlformats.org/officeDocument/2006/relationships/image" Target="cid:51445438600304750688904" TargetMode="Externa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cid:76315512021788831103889"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8.gif"/><Relationship Id="rId4" Type="http://schemas.openxmlformats.org/officeDocument/2006/relationships/image" Target="../media/image37.jpeg"/></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5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s://www.verywellmind.com/is-someone-gaslighting-you-4147470"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www.betterhealth.vic.gov.au/health/healthyliving/work-related-stress" TargetMode="External"/><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9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Content Placeholder 4" descr="A person holding her fingers to her temples&#10;&#10;Description automatically generated">
            <a:extLst>
              <a:ext uri="{FF2B5EF4-FFF2-40B4-BE49-F238E27FC236}">
                <a16:creationId xmlns:a16="http://schemas.microsoft.com/office/drawing/2014/main" id="{775D581C-AF3A-B607-B1BD-8816EB47B1C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5462"/>
          <a:stretch/>
        </p:blipFill>
        <p:spPr>
          <a:xfrm>
            <a:off x="20" y="10"/>
            <a:ext cx="12191980" cy="6857990"/>
          </a:xfrm>
          <a:prstGeom prst="rect">
            <a:avLst/>
          </a:prstGeom>
        </p:spPr>
      </p:pic>
      <p:sp>
        <p:nvSpPr>
          <p:cNvPr id="2" name="Slide Number Placeholder 1">
            <a:extLst>
              <a:ext uri="{FF2B5EF4-FFF2-40B4-BE49-F238E27FC236}">
                <a16:creationId xmlns:a16="http://schemas.microsoft.com/office/drawing/2014/main" id="{7B3B86D0-C880-9803-8F3C-8D73BF19CE91}"/>
              </a:ext>
            </a:extLst>
          </p:cNvPr>
          <p:cNvSpPr>
            <a:spLocks noGrp="1"/>
          </p:cNvSpPr>
          <p:nvPr>
            <p:ph type="sldNum" sz="quarter" idx="12"/>
          </p:nvPr>
        </p:nvSpPr>
        <p:spPr/>
        <p:txBody>
          <a:bodyPr/>
          <a:lstStyle/>
          <a:p>
            <a:fld id="{8954F5B7-5279-43BB-AF99-55E064283C57}" type="slidenum">
              <a:rPr lang="en-CA" smtClean="0"/>
              <a:t>1</a:t>
            </a:fld>
            <a:endParaRPr lang="en-CA"/>
          </a:p>
        </p:txBody>
      </p:sp>
    </p:spTree>
    <p:extLst>
      <p:ext uri="{BB962C8B-B14F-4D97-AF65-F5344CB8AC3E}">
        <p14:creationId xmlns:p14="http://schemas.microsoft.com/office/powerpoint/2010/main" val="1152224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9D19F6-47E2-A16F-A61C-55560BCB1EAD}"/>
              </a:ext>
            </a:extLst>
          </p:cNvPr>
          <p:cNvSpPr txBox="1"/>
          <p:nvPr/>
        </p:nvSpPr>
        <p:spPr>
          <a:xfrm>
            <a:off x="903764" y="89695"/>
            <a:ext cx="9433461" cy="646331"/>
          </a:xfrm>
          <a:prstGeom prst="rect">
            <a:avLst/>
          </a:prstGeom>
          <a:noFill/>
        </p:spPr>
        <p:txBody>
          <a:bodyPr wrap="square">
            <a:spAutoFit/>
          </a:bodyPr>
          <a:lstStyle/>
          <a:p>
            <a:pPr algn="ctr"/>
            <a:r>
              <a:rPr lang="en-US" sz="3600" dirty="0">
                <a:solidFill>
                  <a:schemeClr val="bg1"/>
                </a:solidFill>
              </a:rPr>
              <a:t>PRACTICE SESSIONS SCHEDULE</a:t>
            </a:r>
            <a:endParaRPr lang="en-CA" sz="3600" dirty="0">
              <a:solidFill>
                <a:schemeClr val="bg1"/>
              </a:solidFill>
            </a:endParaRPr>
          </a:p>
        </p:txBody>
      </p:sp>
      <p:sp>
        <p:nvSpPr>
          <p:cNvPr id="5" name="TextBox 4">
            <a:extLst>
              <a:ext uri="{FF2B5EF4-FFF2-40B4-BE49-F238E27FC236}">
                <a16:creationId xmlns:a16="http://schemas.microsoft.com/office/drawing/2014/main" id="{C81EEA12-DFC8-C782-474B-471E5985C675}"/>
              </a:ext>
            </a:extLst>
          </p:cNvPr>
          <p:cNvSpPr txBox="1"/>
          <p:nvPr/>
        </p:nvSpPr>
        <p:spPr>
          <a:xfrm>
            <a:off x="322612" y="950225"/>
            <a:ext cx="11869388" cy="4278094"/>
          </a:xfrm>
          <a:prstGeom prst="rect">
            <a:avLst/>
          </a:prstGeom>
          <a:noFill/>
        </p:spPr>
        <p:txBody>
          <a:bodyPr wrap="square">
            <a:spAutoFit/>
          </a:bodyPr>
          <a:lstStyle/>
          <a:p>
            <a:r>
              <a:rPr lang="en-US" dirty="0">
                <a:solidFill>
                  <a:schemeClr val="bg1"/>
                </a:solidFill>
              </a:rPr>
              <a:t>   </a:t>
            </a:r>
            <a:r>
              <a:rPr lang="en-US" dirty="0"/>
              <a:t>         practice                                             </a:t>
            </a:r>
          </a:p>
          <a:p>
            <a:endParaRPr lang="en-US" sz="2000" dirty="0">
              <a:solidFill>
                <a:srgbClr val="FFC000"/>
              </a:solidFill>
            </a:endParaRPr>
          </a:p>
          <a:p>
            <a:endParaRPr lang="en-US" dirty="0"/>
          </a:p>
          <a:p>
            <a:r>
              <a:rPr lang="en-US" dirty="0"/>
              <a:t>5. Week 18 February 11                                                February 4, 1:30                         goals diary card                                  Nicole L</a:t>
            </a:r>
          </a:p>
          <a:p>
            <a:endParaRPr lang="en-US" dirty="0"/>
          </a:p>
          <a:p>
            <a:r>
              <a:rPr lang="en-US" dirty="0"/>
              <a:t>6. Week 25 April 15                                                             April 8, 1:30                              IFS workbook 1                                   Elaine S.</a:t>
            </a:r>
          </a:p>
          <a:p>
            <a:endParaRPr lang="en-US" dirty="0"/>
          </a:p>
          <a:p>
            <a:r>
              <a:rPr lang="en-US" dirty="0"/>
              <a:t>7. Week 26 April 22                                                                April 15                                    IFS workbook 2                                  Dinko T.</a:t>
            </a:r>
          </a:p>
          <a:p>
            <a:endParaRPr lang="en-US" dirty="0"/>
          </a:p>
          <a:p>
            <a:r>
              <a:rPr lang="en-US" dirty="0"/>
              <a:t>8.Week 27 April 29                                                                 April 22                                    IFS workbook 3                                  Barb H.</a:t>
            </a:r>
          </a:p>
          <a:p>
            <a:endParaRPr lang="en-US" dirty="0"/>
          </a:p>
          <a:p>
            <a:r>
              <a:rPr lang="en-US" dirty="0"/>
              <a:t>9. Week 28 May 6                                                                  April 29                                     IFS workbook 4                              Meaghan                                   </a:t>
            </a:r>
          </a:p>
          <a:p>
            <a:endParaRPr lang="en-US" dirty="0"/>
          </a:p>
          <a:p>
            <a:r>
              <a:rPr lang="en-US" dirty="0"/>
              <a:t>10.Week 29 May 13*                                                        May 6 1:30 PM*                       Wise mind remediation                     Rob T.                                                                                </a:t>
            </a:r>
          </a:p>
          <a:p>
            <a:pPr algn="ctr"/>
            <a:endParaRPr lang="en-CA" sz="1800" dirty="0">
              <a:solidFill>
                <a:schemeClr val="bg1"/>
              </a:solidFill>
            </a:endParaRPr>
          </a:p>
        </p:txBody>
      </p:sp>
      <p:sp>
        <p:nvSpPr>
          <p:cNvPr id="4" name="TextBox 3">
            <a:extLst>
              <a:ext uri="{FF2B5EF4-FFF2-40B4-BE49-F238E27FC236}">
                <a16:creationId xmlns:a16="http://schemas.microsoft.com/office/drawing/2014/main" id="{B953BCA0-13B1-CC9B-86F4-35A372F03E3C}"/>
              </a:ext>
            </a:extLst>
          </p:cNvPr>
          <p:cNvSpPr txBox="1"/>
          <p:nvPr/>
        </p:nvSpPr>
        <p:spPr>
          <a:xfrm>
            <a:off x="4713489" y="765559"/>
            <a:ext cx="6097712" cy="369332"/>
          </a:xfrm>
          <a:prstGeom prst="rect">
            <a:avLst/>
          </a:prstGeom>
          <a:noFill/>
        </p:spPr>
        <p:txBody>
          <a:bodyPr wrap="square">
            <a:spAutoFit/>
          </a:bodyPr>
          <a:lstStyle/>
          <a:p>
            <a:r>
              <a:rPr lang="en-US" dirty="0"/>
              <a:t>preparation</a:t>
            </a:r>
            <a:endParaRPr lang="en-CA" dirty="0"/>
          </a:p>
        </p:txBody>
      </p:sp>
      <p:sp>
        <p:nvSpPr>
          <p:cNvPr id="2" name="Slide Number Placeholder 1">
            <a:extLst>
              <a:ext uri="{FF2B5EF4-FFF2-40B4-BE49-F238E27FC236}">
                <a16:creationId xmlns:a16="http://schemas.microsoft.com/office/drawing/2014/main" id="{BA9B3623-5583-2ED1-D36A-1CD840D5D9A2}"/>
              </a:ext>
            </a:extLst>
          </p:cNvPr>
          <p:cNvSpPr>
            <a:spLocks noGrp="1"/>
          </p:cNvSpPr>
          <p:nvPr>
            <p:ph type="sldNum" sz="quarter" idx="12"/>
          </p:nvPr>
        </p:nvSpPr>
        <p:spPr/>
        <p:txBody>
          <a:bodyPr/>
          <a:lstStyle/>
          <a:p>
            <a:fld id="{5B621ED0-B45F-441E-93E9-023E2B55C8A5}" type="slidenum">
              <a:rPr lang="en-CA" smtClean="0"/>
              <a:t>10</a:t>
            </a:fld>
            <a:endParaRPr lang="en-CA"/>
          </a:p>
        </p:txBody>
      </p:sp>
      <p:sp>
        <p:nvSpPr>
          <p:cNvPr id="7" name="TextBox 6">
            <a:extLst>
              <a:ext uri="{FF2B5EF4-FFF2-40B4-BE49-F238E27FC236}">
                <a16:creationId xmlns:a16="http://schemas.microsoft.com/office/drawing/2014/main" id="{1A3444DA-BFF8-5443-3448-EE118A485AF0}"/>
              </a:ext>
            </a:extLst>
          </p:cNvPr>
          <p:cNvSpPr txBox="1"/>
          <p:nvPr/>
        </p:nvSpPr>
        <p:spPr>
          <a:xfrm>
            <a:off x="394386" y="5380963"/>
            <a:ext cx="11403227" cy="1323439"/>
          </a:xfrm>
          <a:prstGeom prst="rect">
            <a:avLst/>
          </a:prstGeom>
          <a:noFill/>
        </p:spPr>
        <p:txBody>
          <a:bodyPr wrap="square">
            <a:spAutoFit/>
          </a:bodyPr>
          <a:lstStyle/>
          <a:p>
            <a:r>
              <a:rPr lang="en-US" sz="2000" dirty="0">
                <a:solidFill>
                  <a:schemeClr val="bg1"/>
                </a:solidFill>
              </a:rPr>
              <a:t>We now have a full slate of volunteers but if anyone would like on a “substitute list” in case someone can’t make it, as happened last week, please let us know.</a:t>
            </a:r>
          </a:p>
          <a:p>
            <a:endParaRPr lang="en-US" sz="2000" dirty="0">
              <a:solidFill>
                <a:schemeClr val="bg1"/>
              </a:solidFill>
            </a:endParaRPr>
          </a:p>
          <a:p>
            <a:r>
              <a:rPr lang="en-US" sz="2000" dirty="0"/>
              <a:t>*</a:t>
            </a:r>
            <a:r>
              <a:rPr lang="en-US" sz="2000" dirty="0">
                <a:solidFill>
                  <a:schemeClr val="bg1"/>
                </a:solidFill>
              </a:rPr>
              <a:t> Note that this date have been changed</a:t>
            </a:r>
            <a:endParaRPr lang="en-CA" sz="2000" dirty="0">
              <a:solidFill>
                <a:schemeClr val="bg1"/>
              </a:solidFill>
            </a:endParaRPr>
          </a:p>
        </p:txBody>
      </p:sp>
    </p:spTree>
    <p:extLst>
      <p:ext uri="{BB962C8B-B14F-4D97-AF65-F5344CB8AC3E}">
        <p14:creationId xmlns:p14="http://schemas.microsoft.com/office/powerpoint/2010/main" val="80314698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G_3125[1010]">
            <a:extLst>
              <a:ext uri="{FF2B5EF4-FFF2-40B4-BE49-F238E27FC236}">
                <a16:creationId xmlns:a16="http://schemas.microsoft.com/office/drawing/2014/main" id="{E981D33B-2F6C-7FB7-3F6E-2219C91B0C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859" r="1" b="8052"/>
          <a:stretch/>
        </p:blipFill>
        <p:spPr bwMode="auto">
          <a:xfrm>
            <a:off x="116542" y="1577789"/>
            <a:ext cx="4607857" cy="34514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14BA682-F25F-4874-21AF-5E5ED4AF9429}"/>
              </a:ext>
            </a:extLst>
          </p:cNvPr>
          <p:cNvSpPr txBox="1"/>
          <p:nvPr/>
        </p:nvSpPr>
        <p:spPr>
          <a:xfrm>
            <a:off x="236363" y="492169"/>
            <a:ext cx="4414947" cy="954107"/>
          </a:xfrm>
          <a:prstGeom prst="rect">
            <a:avLst/>
          </a:prstGeom>
          <a:noFill/>
        </p:spPr>
        <p:txBody>
          <a:bodyPr wrap="square">
            <a:spAutoFit/>
          </a:bodyPr>
          <a:lstStyle/>
          <a:p>
            <a:pPr algn="ctr"/>
            <a:r>
              <a:rPr lang="en-US" sz="2800" dirty="0">
                <a:solidFill>
                  <a:schemeClr val="bg1"/>
                </a:solidFill>
              </a:rPr>
              <a:t>THE POLYVAGAL SYSTEM IN ACTION</a:t>
            </a:r>
            <a:endParaRPr lang="en-CA" sz="2800" dirty="0"/>
          </a:p>
        </p:txBody>
      </p:sp>
      <p:sp>
        <p:nvSpPr>
          <p:cNvPr id="6" name="TextBox 5">
            <a:extLst>
              <a:ext uri="{FF2B5EF4-FFF2-40B4-BE49-F238E27FC236}">
                <a16:creationId xmlns:a16="http://schemas.microsoft.com/office/drawing/2014/main" id="{01DF91D2-52AB-C8C6-5FC8-5738E09096DE}"/>
              </a:ext>
            </a:extLst>
          </p:cNvPr>
          <p:cNvSpPr txBox="1"/>
          <p:nvPr/>
        </p:nvSpPr>
        <p:spPr>
          <a:xfrm>
            <a:off x="5038163" y="422235"/>
            <a:ext cx="6723529" cy="6370975"/>
          </a:xfrm>
          <a:prstGeom prst="rect">
            <a:avLst/>
          </a:prstGeom>
          <a:noFill/>
        </p:spPr>
        <p:txBody>
          <a:bodyPr wrap="square">
            <a:spAutoFit/>
          </a:bodyPr>
          <a:lstStyle/>
          <a:p>
            <a:pPr marL="285750" indent="-285750">
              <a:buFont typeface="Arial" panose="020B0604020202020204" pitchFamily="34" charset="0"/>
              <a:buChar char="•"/>
            </a:pPr>
            <a:r>
              <a:rPr lang="en-CA" sz="2400" b="0" i="0" dirty="0">
                <a:effectLst/>
                <a:latin typeface="Arial" panose="020B0604020202020204" pitchFamily="34" charset="0"/>
              </a:rPr>
              <a:t>Gazelle at the Watering Hole</a:t>
            </a:r>
          </a:p>
          <a:p>
            <a:pPr marL="285750" indent="-285750">
              <a:buFont typeface="Arial" panose="020B0604020202020204" pitchFamily="34" charset="0"/>
              <a:buChar char="•"/>
            </a:pPr>
            <a:r>
              <a:rPr lang="en-CA" sz="2400" dirty="0">
                <a:latin typeface="Arial" panose="020B0604020202020204" pitchFamily="34" charset="0"/>
              </a:rPr>
              <a:t>1. </a:t>
            </a:r>
            <a:r>
              <a:rPr lang="en-CA" sz="2400" b="0" i="0" dirty="0">
                <a:effectLst/>
                <a:latin typeface="Arial" panose="020B0604020202020204" pitchFamily="34" charset="0"/>
              </a:rPr>
              <a:t>Social Engagement (Ventral Vagal): Calm, connected, grazing safely with the herd.</a:t>
            </a:r>
          </a:p>
          <a:p>
            <a:pPr marL="285750" indent="-285750">
              <a:buFont typeface="Arial" panose="020B0604020202020204" pitchFamily="34" charset="0"/>
              <a:buChar char="•"/>
            </a:pPr>
            <a:r>
              <a:rPr lang="en-CA" sz="2400" dirty="0">
                <a:latin typeface="Arial" panose="020B0604020202020204" pitchFamily="34" charset="0"/>
              </a:rPr>
              <a:t>2. </a:t>
            </a:r>
            <a:r>
              <a:rPr lang="en-CA" sz="2400" b="0" i="0" dirty="0">
                <a:effectLst/>
                <a:latin typeface="Arial" panose="020B0604020202020204" pitchFamily="34" charset="0"/>
              </a:rPr>
              <a:t>Threat Detected (Lions Approach): Sympathetic arousal → hyper-vigilance, heart rate increases, muscles prime for flight.</a:t>
            </a:r>
          </a:p>
          <a:p>
            <a:pPr marL="285750" indent="-285750">
              <a:buFont typeface="Arial" panose="020B0604020202020204" pitchFamily="34" charset="0"/>
              <a:buChar char="•"/>
            </a:pPr>
            <a:r>
              <a:rPr lang="en-CA" sz="2400" dirty="0">
                <a:latin typeface="Arial" panose="020B0604020202020204" pitchFamily="34" charset="0"/>
              </a:rPr>
              <a:t>3. </a:t>
            </a:r>
            <a:r>
              <a:rPr lang="en-CA" sz="2400" b="0" i="0" dirty="0">
                <a:effectLst/>
                <a:latin typeface="Arial" panose="020B0604020202020204" pitchFamily="34" charset="0"/>
              </a:rPr>
              <a:t>Targeted &amp; Chased: Full sympathetic fight/flight → sprinting, focused survival response.</a:t>
            </a:r>
          </a:p>
          <a:p>
            <a:pPr marL="285750" indent="-285750">
              <a:buFont typeface="Arial" panose="020B0604020202020204" pitchFamily="34" charset="0"/>
              <a:buChar char="•"/>
            </a:pPr>
            <a:r>
              <a:rPr lang="en-CA" sz="2400" dirty="0">
                <a:latin typeface="Arial" panose="020B0604020202020204" pitchFamily="34" charset="0"/>
              </a:rPr>
              <a:t>4. </a:t>
            </a:r>
            <a:r>
              <a:rPr lang="en-CA" sz="2400" b="0" i="0" dirty="0">
                <a:effectLst/>
                <a:latin typeface="Arial" panose="020B0604020202020204" pitchFamily="34" charset="0"/>
              </a:rPr>
              <a:t>Captured/Overwhelmed: Dorsal vagal shutdown → collapse, immobilization, feigned death.</a:t>
            </a:r>
          </a:p>
          <a:p>
            <a:pPr marL="285750" indent="-285750">
              <a:buFont typeface="Arial" panose="020B0604020202020204" pitchFamily="34" charset="0"/>
              <a:buChar char="•"/>
            </a:pPr>
            <a:r>
              <a:rPr lang="en-CA" sz="2400" dirty="0">
                <a:latin typeface="Arial" panose="020B0604020202020204" pitchFamily="34" charset="0"/>
              </a:rPr>
              <a:t>5. </a:t>
            </a:r>
            <a:r>
              <a:rPr lang="en-CA" sz="2400" b="0" i="0" dirty="0">
                <a:effectLst/>
                <a:latin typeface="Arial" panose="020B0604020202020204" pitchFamily="34" charset="0"/>
              </a:rPr>
              <a:t>Escape Opportunity: Sudden shift back to sympathetic drive → explosive flight response.</a:t>
            </a:r>
          </a:p>
          <a:p>
            <a:pPr marL="285750" indent="-285750">
              <a:buFont typeface="Arial" panose="020B0604020202020204" pitchFamily="34" charset="0"/>
              <a:buChar char="•"/>
            </a:pPr>
            <a:r>
              <a:rPr lang="en-CA" sz="2400" dirty="0">
                <a:latin typeface="Arial" panose="020B0604020202020204" pitchFamily="34" charset="0"/>
              </a:rPr>
              <a:t>6. </a:t>
            </a:r>
            <a:r>
              <a:rPr lang="en-CA" sz="2400" b="0" i="0" dirty="0">
                <a:effectLst/>
                <a:latin typeface="Arial" panose="020B0604020202020204" pitchFamily="34" charset="0"/>
              </a:rPr>
              <a:t>Safe Again: Gradual return to ventral vagal state → rejoining herd, calming.</a:t>
            </a:r>
            <a:endParaRPr lang="en-CA" sz="2400" dirty="0"/>
          </a:p>
        </p:txBody>
      </p:sp>
      <p:sp>
        <p:nvSpPr>
          <p:cNvPr id="3" name="Slide Number Placeholder 2">
            <a:extLst>
              <a:ext uri="{FF2B5EF4-FFF2-40B4-BE49-F238E27FC236}">
                <a16:creationId xmlns:a16="http://schemas.microsoft.com/office/drawing/2014/main" id="{ED00443E-91FD-6996-07BB-FA51B4CAFC11}"/>
              </a:ext>
            </a:extLst>
          </p:cNvPr>
          <p:cNvSpPr>
            <a:spLocks noGrp="1"/>
          </p:cNvSpPr>
          <p:nvPr>
            <p:ph type="sldNum" sz="quarter" idx="12"/>
          </p:nvPr>
        </p:nvSpPr>
        <p:spPr/>
        <p:txBody>
          <a:bodyPr/>
          <a:lstStyle/>
          <a:p>
            <a:fld id="{8954F5B7-5279-43BB-AF99-55E064283C57}" type="slidenum">
              <a:rPr lang="en-CA" smtClean="0"/>
              <a:t>100</a:t>
            </a:fld>
            <a:endParaRPr lang="en-CA"/>
          </a:p>
        </p:txBody>
      </p:sp>
    </p:spTree>
    <p:extLst>
      <p:ext uri="{BB962C8B-B14F-4D97-AF65-F5344CB8AC3E}">
        <p14:creationId xmlns:p14="http://schemas.microsoft.com/office/powerpoint/2010/main" val="260799154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F56219-E880-75B7-9AAC-57260E6C3C90}"/>
              </a:ext>
            </a:extLst>
          </p:cNvPr>
          <p:cNvSpPr txBox="1"/>
          <p:nvPr/>
        </p:nvSpPr>
        <p:spPr>
          <a:xfrm>
            <a:off x="5280212" y="703296"/>
            <a:ext cx="6768353" cy="6247864"/>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rPr>
              <a:t>When we are calm or alert, our parasympathetic and sympathetic systems are in balance, and we are curious and ready to explore. We are in d</a:t>
            </a:r>
            <a:r>
              <a:rPr lang="en-US" sz="2000" b="0" i="0" dirty="0">
                <a:effectLst/>
                <a:latin typeface="Arial" panose="020B0604020202020204" pitchFamily="34" charset="0"/>
              </a:rPr>
              <a:t>iscovery mode</a:t>
            </a:r>
            <a:r>
              <a:rPr lang="en-US" sz="2000" dirty="0">
                <a:latin typeface="Arial" panose="020B0604020202020204" pitchFamily="34" charset="0"/>
              </a:rPr>
              <a:t>.</a:t>
            </a:r>
            <a:r>
              <a:rPr lang="en-US" sz="2000" b="0" i="0" dirty="0">
                <a:effectLst/>
                <a:latin typeface="Arial" panose="020B0604020202020204" pitchFamily="34" charset="0"/>
              </a:rPr>
              <a:t> </a:t>
            </a:r>
            <a:endParaRPr lang="en-US" sz="2000" dirty="0">
              <a:latin typeface="Arial" panose="020B0604020202020204" pitchFamily="34" charset="0"/>
            </a:endParaRPr>
          </a:p>
          <a:p>
            <a:pPr marL="285750" indent="-285750">
              <a:buFont typeface="Arial" panose="020B0604020202020204" pitchFamily="34" charset="0"/>
              <a:buChar char="•"/>
            </a:pPr>
            <a:r>
              <a:rPr lang="en-US" sz="2000" b="0" i="0" dirty="0">
                <a:effectLst/>
                <a:latin typeface="Arial" panose="020B0604020202020204" pitchFamily="34" charset="0"/>
              </a:rPr>
              <a:t>When we </a:t>
            </a:r>
            <a:r>
              <a:rPr lang="en-US" sz="2000" dirty="0">
                <a:latin typeface="Arial" panose="020B0604020202020204" pitchFamily="34" charset="0"/>
              </a:rPr>
              <a:t>are acutely stressed our sympathetic nervous system is hyperactivated. Our adrenaline, and cortisol are high, our heart rate elevated, and our attention narrowed. We are in </a:t>
            </a:r>
            <a:r>
              <a:rPr lang="en-US" sz="2000" b="0" i="0" dirty="0">
                <a:effectLst/>
                <a:latin typeface="Arial" panose="020B0604020202020204" pitchFamily="34" charset="0"/>
              </a:rPr>
              <a:t>fight/flight or in defend state. </a:t>
            </a:r>
            <a:endParaRPr lang="en-US" sz="2000" dirty="0">
              <a:latin typeface="Arial" panose="020B0604020202020204" pitchFamily="34" charset="0"/>
            </a:endParaRPr>
          </a:p>
          <a:p>
            <a:pPr marL="285750" indent="-285750">
              <a:buFont typeface="Arial" panose="020B0604020202020204" pitchFamily="34" charset="0"/>
              <a:buChar char="•"/>
            </a:pPr>
            <a:r>
              <a:rPr lang="en-US" sz="2000" b="0" i="0" dirty="0">
                <a:effectLst/>
                <a:latin typeface="Arial" panose="020B0604020202020204" pitchFamily="34" charset="0"/>
              </a:rPr>
              <a:t>When we are overwhelmed our </a:t>
            </a:r>
            <a:r>
              <a:rPr lang="en-US" sz="2000" dirty="0">
                <a:latin typeface="Arial" panose="020B0604020202020204" pitchFamily="34" charset="0"/>
              </a:rPr>
              <a:t>dorsal parasympathetic branch of the nervous system is activated and we shut down or collapse. We collapse. This is a form of defense  through immobilization rather than the mobilization of fight/flight.</a:t>
            </a:r>
          </a:p>
          <a:p>
            <a:pPr marL="285750" indent="-285750">
              <a:buFont typeface="Arial" panose="020B0604020202020204" pitchFamily="34" charset="0"/>
              <a:buChar char="•"/>
            </a:pPr>
            <a:r>
              <a:rPr lang="en-US" sz="2000" dirty="0">
                <a:solidFill>
                  <a:schemeClr val="bg1"/>
                </a:solidFill>
                <a:latin typeface="Arial" panose="020B0604020202020204" pitchFamily="34" charset="0"/>
              </a:rPr>
              <a:t>Anxiety disorders </a:t>
            </a:r>
            <a:r>
              <a:rPr lang="en-US" sz="2000" dirty="0">
                <a:latin typeface="Arial" panose="020B0604020202020204" pitchFamily="34" charset="0"/>
              </a:rPr>
              <a:t>are chronic hyperactivation of the sympathetic nervous system. </a:t>
            </a:r>
            <a:r>
              <a:rPr lang="en-US" sz="2000" b="0" i="0" dirty="0">
                <a:effectLst/>
                <a:latin typeface="Arial" panose="020B0604020202020204" pitchFamily="34" charset="0"/>
              </a:rPr>
              <a:t> </a:t>
            </a:r>
            <a:endParaRPr lang="en-US" sz="2000" dirty="0">
              <a:latin typeface="Arial" panose="020B0604020202020204" pitchFamily="34" charset="0"/>
            </a:endParaRPr>
          </a:p>
          <a:p>
            <a:pPr marL="285750" indent="-285750">
              <a:buFont typeface="Arial" panose="020B0604020202020204" pitchFamily="34" charset="0"/>
              <a:buChar char="•"/>
            </a:pPr>
            <a:r>
              <a:rPr lang="en-US" sz="2000" b="0" i="0" dirty="0">
                <a:solidFill>
                  <a:schemeClr val="bg1"/>
                </a:solidFill>
                <a:effectLst/>
                <a:latin typeface="Arial" panose="020B0604020202020204" pitchFamily="34" charset="0"/>
              </a:rPr>
              <a:t>Depression and dissociation </a:t>
            </a:r>
            <a:r>
              <a:rPr lang="en-US" sz="2000" b="0" i="0" dirty="0">
                <a:effectLst/>
                <a:latin typeface="Arial" panose="020B0604020202020204" pitchFamily="34" charset="0"/>
              </a:rPr>
              <a:t>are chronic hyperactivation of the dorsal parasympathetic associated low energy, blunted affect, slowed physiology</a:t>
            </a:r>
            <a:r>
              <a:rPr lang="en-US" sz="2000" dirty="0">
                <a:latin typeface="Arial" panose="020B0604020202020204" pitchFamily="34" charset="0"/>
              </a:rPr>
              <a:t>,</a:t>
            </a:r>
            <a:r>
              <a:rPr lang="en-US" sz="2000" b="0" i="0" dirty="0">
                <a:effectLst/>
                <a:latin typeface="Arial" panose="020B0604020202020204" pitchFamily="34" charset="0"/>
              </a:rPr>
              <a:t> protective disengagement, body numbing, and narrowed awareness</a:t>
            </a:r>
            <a:r>
              <a:rPr lang="en-US" sz="2000" dirty="0">
                <a:latin typeface="Arial" panose="020B0604020202020204" pitchFamily="34" charset="0"/>
              </a:rPr>
              <a:t>.</a:t>
            </a:r>
            <a:r>
              <a:rPr lang="en-US" sz="2000" b="0" i="0" dirty="0">
                <a:effectLst/>
                <a:latin typeface="Arial" panose="020B0604020202020204" pitchFamily="34" charset="0"/>
              </a:rPr>
              <a:t> </a:t>
            </a:r>
          </a:p>
        </p:txBody>
      </p:sp>
      <p:sp>
        <p:nvSpPr>
          <p:cNvPr id="4" name="TextBox 3">
            <a:extLst>
              <a:ext uri="{FF2B5EF4-FFF2-40B4-BE49-F238E27FC236}">
                <a16:creationId xmlns:a16="http://schemas.microsoft.com/office/drawing/2014/main" id="{CB74AC6F-60E4-7685-802E-880511BAAEE1}"/>
              </a:ext>
            </a:extLst>
          </p:cNvPr>
          <p:cNvSpPr txBox="1"/>
          <p:nvPr/>
        </p:nvSpPr>
        <p:spPr>
          <a:xfrm>
            <a:off x="1371598" y="27923"/>
            <a:ext cx="11026589" cy="523220"/>
          </a:xfrm>
          <a:prstGeom prst="rect">
            <a:avLst/>
          </a:prstGeom>
          <a:noFill/>
        </p:spPr>
        <p:txBody>
          <a:bodyPr wrap="square">
            <a:spAutoFit/>
          </a:bodyPr>
          <a:lstStyle/>
          <a:p>
            <a:r>
              <a:rPr lang="en-US" sz="2800" dirty="0">
                <a:solidFill>
                  <a:schemeClr val="bg1"/>
                </a:solidFill>
              </a:rPr>
              <a:t>POLYVAGAL AROUSAL AND MENTAL HEALTH CONDITIONS </a:t>
            </a:r>
            <a:endParaRPr lang="en-CA" sz="2800" dirty="0"/>
          </a:p>
        </p:txBody>
      </p:sp>
      <p:pic>
        <p:nvPicPr>
          <p:cNvPr id="5" name="Picture 4">
            <a:extLst>
              <a:ext uri="{FF2B5EF4-FFF2-40B4-BE49-F238E27FC236}">
                <a16:creationId xmlns:a16="http://schemas.microsoft.com/office/drawing/2014/main" id="{03F02900-7E51-9B0F-C41D-3D67016686C1}"/>
              </a:ext>
            </a:extLst>
          </p:cNvPr>
          <p:cNvPicPr>
            <a:picLocks noChangeAspect="1"/>
          </p:cNvPicPr>
          <p:nvPr/>
        </p:nvPicPr>
        <p:blipFill>
          <a:blip r:embed="rId2"/>
          <a:stretch>
            <a:fillRect/>
          </a:stretch>
        </p:blipFill>
        <p:spPr>
          <a:xfrm>
            <a:off x="143435" y="791212"/>
            <a:ext cx="5136778" cy="5814204"/>
          </a:xfrm>
          <a:prstGeom prst="rect">
            <a:avLst/>
          </a:prstGeom>
        </p:spPr>
      </p:pic>
      <p:sp>
        <p:nvSpPr>
          <p:cNvPr id="2" name="Slide Number Placeholder 1">
            <a:extLst>
              <a:ext uri="{FF2B5EF4-FFF2-40B4-BE49-F238E27FC236}">
                <a16:creationId xmlns:a16="http://schemas.microsoft.com/office/drawing/2014/main" id="{2387C179-858E-8CF7-41A3-C8DFF6A9B787}"/>
              </a:ext>
            </a:extLst>
          </p:cNvPr>
          <p:cNvSpPr>
            <a:spLocks noGrp="1"/>
          </p:cNvSpPr>
          <p:nvPr>
            <p:ph type="sldNum" sz="quarter" idx="12"/>
          </p:nvPr>
        </p:nvSpPr>
        <p:spPr/>
        <p:txBody>
          <a:bodyPr/>
          <a:lstStyle/>
          <a:p>
            <a:fld id="{8954F5B7-5279-43BB-AF99-55E064283C57}" type="slidenum">
              <a:rPr lang="en-CA" smtClean="0"/>
              <a:t>101</a:t>
            </a:fld>
            <a:endParaRPr lang="en-CA"/>
          </a:p>
        </p:txBody>
      </p:sp>
    </p:spTree>
    <p:extLst>
      <p:ext uri="{BB962C8B-B14F-4D97-AF65-F5344CB8AC3E}">
        <p14:creationId xmlns:p14="http://schemas.microsoft.com/office/powerpoint/2010/main" val="416464877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B6B8AA-5DF7-5043-FCED-FE4E51E411ED}"/>
              </a:ext>
            </a:extLst>
          </p:cNvPr>
          <p:cNvSpPr>
            <a:spLocks noGrp="1"/>
          </p:cNvSpPr>
          <p:nvPr>
            <p:ph type="sldNum" sz="quarter" idx="12"/>
          </p:nvPr>
        </p:nvSpPr>
        <p:spPr/>
        <p:txBody>
          <a:bodyPr/>
          <a:lstStyle/>
          <a:p>
            <a:fld id="{8954F5B7-5279-43BB-AF99-55E064283C57}" type="slidenum">
              <a:rPr lang="en-CA" smtClean="0"/>
              <a:t>102</a:t>
            </a:fld>
            <a:endParaRPr lang="en-CA"/>
          </a:p>
        </p:txBody>
      </p:sp>
      <p:sp>
        <p:nvSpPr>
          <p:cNvPr id="4" name="TextBox 3">
            <a:extLst>
              <a:ext uri="{FF2B5EF4-FFF2-40B4-BE49-F238E27FC236}">
                <a16:creationId xmlns:a16="http://schemas.microsoft.com/office/drawing/2014/main" id="{A62DF5E7-FCA0-C861-69AE-1A1488849075}"/>
              </a:ext>
            </a:extLst>
          </p:cNvPr>
          <p:cNvSpPr txBox="1"/>
          <p:nvPr/>
        </p:nvSpPr>
        <p:spPr>
          <a:xfrm>
            <a:off x="154004" y="207290"/>
            <a:ext cx="12124623" cy="1569660"/>
          </a:xfrm>
          <a:prstGeom prst="rect">
            <a:avLst/>
          </a:prstGeom>
          <a:noFill/>
        </p:spPr>
        <p:txBody>
          <a:bodyPr wrap="square">
            <a:spAutoFit/>
          </a:bodyPr>
          <a:lstStyle/>
          <a:p>
            <a:pPr marL="285750" indent="-285750">
              <a:buFont typeface="Arial" panose="020B0604020202020204" pitchFamily="34" charset="0"/>
              <a:buChar char="•"/>
            </a:pPr>
            <a:r>
              <a:rPr lang="en-CA" sz="3200" dirty="0">
                <a:latin typeface="Arial" panose="020B0604020202020204" pitchFamily="34" charset="0"/>
                <a:cs typeface="Arial" panose="020B0604020202020204" pitchFamily="34" charset="0"/>
              </a:rPr>
              <a:t>When your Perceived Stress Scale score is high, it usually means that your nervous system is not in ventral vagal safety, it is living in fight-flight or shutdown.</a:t>
            </a:r>
          </a:p>
        </p:txBody>
      </p:sp>
    </p:spTree>
    <p:extLst>
      <p:ext uri="{BB962C8B-B14F-4D97-AF65-F5344CB8AC3E}">
        <p14:creationId xmlns:p14="http://schemas.microsoft.com/office/powerpoint/2010/main" val="8779916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870EC4-8F21-0A7D-1BA2-0D46E957BBB5}"/>
              </a:ext>
            </a:extLst>
          </p:cNvPr>
          <p:cNvSpPr txBox="1"/>
          <p:nvPr/>
        </p:nvSpPr>
        <p:spPr>
          <a:xfrm>
            <a:off x="3828448" y="840424"/>
            <a:ext cx="6097604" cy="707886"/>
          </a:xfrm>
          <a:prstGeom prst="rect">
            <a:avLst/>
          </a:prstGeom>
          <a:noFill/>
        </p:spPr>
        <p:txBody>
          <a:bodyPr wrap="square">
            <a:spAutoFit/>
          </a:bodyPr>
          <a:lstStyle/>
          <a:p>
            <a:r>
              <a:rPr lang="en-US" sz="4000" dirty="0">
                <a:solidFill>
                  <a:schemeClr val="bg1"/>
                </a:solidFill>
              </a:rPr>
              <a:t>AROUSAL STATES</a:t>
            </a:r>
          </a:p>
        </p:txBody>
      </p:sp>
      <p:sp>
        <p:nvSpPr>
          <p:cNvPr id="2" name="Slide Number Placeholder 1">
            <a:extLst>
              <a:ext uri="{FF2B5EF4-FFF2-40B4-BE49-F238E27FC236}">
                <a16:creationId xmlns:a16="http://schemas.microsoft.com/office/drawing/2014/main" id="{CF417DCC-BDBE-A1E0-DEF8-5F41F291F49B}"/>
              </a:ext>
            </a:extLst>
          </p:cNvPr>
          <p:cNvSpPr>
            <a:spLocks noGrp="1"/>
          </p:cNvSpPr>
          <p:nvPr>
            <p:ph type="sldNum" sz="quarter" idx="12"/>
          </p:nvPr>
        </p:nvSpPr>
        <p:spPr/>
        <p:txBody>
          <a:bodyPr/>
          <a:lstStyle/>
          <a:p>
            <a:fld id="{8954F5B7-5279-43BB-AF99-55E064283C57}" type="slidenum">
              <a:rPr lang="en-CA" smtClean="0"/>
              <a:t>103</a:t>
            </a:fld>
            <a:endParaRPr lang="en-CA"/>
          </a:p>
        </p:txBody>
      </p:sp>
    </p:spTree>
    <p:extLst>
      <p:ext uri="{BB962C8B-B14F-4D97-AF65-F5344CB8AC3E}">
        <p14:creationId xmlns:p14="http://schemas.microsoft.com/office/powerpoint/2010/main" val="126846973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39EC653-264C-40E0-BAB5-18F36493DC81}"/>
              </a:ext>
            </a:extLst>
          </p:cNvPr>
          <p:cNvSpPr>
            <a:spLocks noGrp="1"/>
          </p:cNvSpPr>
          <p:nvPr>
            <p:ph type="title" idx="4294967295"/>
          </p:nvPr>
        </p:nvSpPr>
        <p:spPr>
          <a:xfrm>
            <a:off x="224391" y="202847"/>
            <a:ext cx="11896725" cy="723900"/>
          </a:xfrm>
        </p:spPr>
        <p:txBody>
          <a:bodyPr>
            <a:noAutofit/>
          </a:bodyPr>
          <a:lstStyle/>
          <a:p>
            <a:pPr algn="ctr"/>
            <a:r>
              <a:rPr lang="en-CA" sz="2800" dirty="0">
                <a:solidFill>
                  <a:schemeClr val="bg1"/>
                </a:solidFill>
              </a:rPr>
              <a:t>The Four Arousal states</a:t>
            </a:r>
            <a:br>
              <a:rPr lang="en-CA" sz="2800" dirty="0">
                <a:solidFill>
                  <a:schemeClr val="bg1"/>
                </a:solidFill>
              </a:rPr>
            </a:br>
            <a:r>
              <a:rPr lang="en-CA" sz="2800" dirty="0">
                <a:solidFill>
                  <a:schemeClr val="bg1"/>
                </a:solidFill>
              </a:rPr>
              <a:t>1. calm-alert, 2. Fight/flight, 3. freeze, 4. Fawn</a:t>
            </a:r>
          </a:p>
        </p:txBody>
      </p:sp>
      <p:sp>
        <p:nvSpPr>
          <p:cNvPr id="7" name="Text Placeholder 6">
            <a:extLst>
              <a:ext uri="{FF2B5EF4-FFF2-40B4-BE49-F238E27FC236}">
                <a16:creationId xmlns:a16="http://schemas.microsoft.com/office/drawing/2014/main" id="{DF30FA83-E3FD-4254-91A7-C41E710D19B0}"/>
              </a:ext>
            </a:extLst>
          </p:cNvPr>
          <p:cNvSpPr>
            <a:spLocks noGrp="1"/>
          </p:cNvSpPr>
          <p:nvPr>
            <p:ph type="body" idx="4294967295"/>
          </p:nvPr>
        </p:nvSpPr>
        <p:spPr>
          <a:xfrm>
            <a:off x="0" y="997744"/>
            <a:ext cx="5245100" cy="576262"/>
          </a:xfrm>
        </p:spPr>
        <p:txBody>
          <a:bodyPr/>
          <a:lstStyle/>
          <a:p>
            <a:r>
              <a:rPr lang="en-CA" dirty="0"/>
              <a:t>We are in the window of tolerance when</a:t>
            </a:r>
          </a:p>
        </p:txBody>
      </p:sp>
      <p:sp>
        <p:nvSpPr>
          <p:cNvPr id="8" name="Content Placeholder 7">
            <a:extLst>
              <a:ext uri="{FF2B5EF4-FFF2-40B4-BE49-F238E27FC236}">
                <a16:creationId xmlns:a16="http://schemas.microsoft.com/office/drawing/2014/main" id="{61E12E86-DEF4-490E-BF38-5C639AF3436B}"/>
              </a:ext>
            </a:extLst>
          </p:cNvPr>
          <p:cNvSpPr>
            <a:spLocks noGrp="1"/>
          </p:cNvSpPr>
          <p:nvPr>
            <p:ph sz="half" idx="4294967295"/>
          </p:nvPr>
        </p:nvSpPr>
        <p:spPr>
          <a:xfrm>
            <a:off x="380630" y="1550053"/>
            <a:ext cx="5562969" cy="3725862"/>
          </a:xfrm>
        </p:spPr>
        <p:txBody>
          <a:bodyPr>
            <a:normAutofit fontScale="92500"/>
          </a:bodyPr>
          <a:lstStyle/>
          <a:p>
            <a:r>
              <a:rPr lang="en-CA" dirty="0">
                <a:solidFill>
                  <a:schemeClr val="bg1"/>
                </a:solidFill>
              </a:rPr>
              <a:t>We are calm, or alert </a:t>
            </a:r>
          </a:p>
          <a:p>
            <a:r>
              <a:rPr lang="en-CA" dirty="0"/>
              <a:t>We play, and engage socially  </a:t>
            </a:r>
          </a:p>
          <a:p>
            <a:r>
              <a:rPr lang="en-CA" dirty="0"/>
              <a:t>We cooperate with each other; we are care based</a:t>
            </a:r>
          </a:p>
          <a:p>
            <a:r>
              <a:rPr lang="en-CA" dirty="0"/>
              <a:t>We feel expanded and relaxed, we are flexible</a:t>
            </a:r>
          </a:p>
          <a:p>
            <a:r>
              <a:rPr lang="en-CA" dirty="0"/>
              <a:t>We regulate one another</a:t>
            </a:r>
          </a:p>
          <a:p>
            <a:r>
              <a:rPr lang="en-CA" dirty="0"/>
              <a:t>We are receptive</a:t>
            </a:r>
          </a:p>
          <a:p>
            <a:r>
              <a:rPr lang="en-CA" dirty="0"/>
              <a:t>We are open to learning</a:t>
            </a:r>
          </a:p>
          <a:p>
            <a:r>
              <a:rPr lang="en-CA" dirty="0"/>
              <a:t>We are in ventral parasympathetic activation</a:t>
            </a:r>
          </a:p>
          <a:p>
            <a:pPr marL="0" indent="0">
              <a:buNone/>
            </a:pPr>
            <a:endParaRPr lang="en-CA" dirty="0"/>
          </a:p>
        </p:txBody>
      </p:sp>
      <p:sp>
        <p:nvSpPr>
          <p:cNvPr id="9" name="Text Placeholder 8">
            <a:extLst>
              <a:ext uri="{FF2B5EF4-FFF2-40B4-BE49-F238E27FC236}">
                <a16:creationId xmlns:a16="http://schemas.microsoft.com/office/drawing/2014/main" id="{983EF6F4-47C0-4270-A3CF-712F91FB1915}"/>
              </a:ext>
            </a:extLst>
          </p:cNvPr>
          <p:cNvSpPr>
            <a:spLocks noGrp="1"/>
          </p:cNvSpPr>
          <p:nvPr>
            <p:ph type="body" sz="quarter" idx="4294967295"/>
          </p:nvPr>
        </p:nvSpPr>
        <p:spPr>
          <a:xfrm>
            <a:off x="6487301" y="962245"/>
            <a:ext cx="5633815" cy="576263"/>
          </a:xfrm>
        </p:spPr>
        <p:txBody>
          <a:bodyPr>
            <a:normAutofit/>
          </a:bodyPr>
          <a:lstStyle/>
          <a:p>
            <a:r>
              <a:rPr lang="en-CA" dirty="0"/>
              <a:t>We are outside the window of tolerance when</a:t>
            </a:r>
          </a:p>
        </p:txBody>
      </p:sp>
      <p:sp>
        <p:nvSpPr>
          <p:cNvPr id="10" name="Content Placeholder 9">
            <a:extLst>
              <a:ext uri="{FF2B5EF4-FFF2-40B4-BE49-F238E27FC236}">
                <a16:creationId xmlns:a16="http://schemas.microsoft.com/office/drawing/2014/main" id="{D046FC91-E157-481E-8C6B-2C6DD44C9666}"/>
              </a:ext>
            </a:extLst>
          </p:cNvPr>
          <p:cNvSpPr>
            <a:spLocks noGrp="1"/>
          </p:cNvSpPr>
          <p:nvPr>
            <p:ph sz="quarter" idx="4294967295"/>
          </p:nvPr>
        </p:nvSpPr>
        <p:spPr>
          <a:xfrm>
            <a:off x="6866626" y="1478036"/>
            <a:ext cx="5325374" cy="3263900"/>
          </a:xfrm>
        </p:spPr>
        <p:txBody>
          <a:bodyPr>
            <a:noAutofit/>
          </a:bodyPr>
          <a:lstStyle/>
          <a:p>
            <a:r>
              <a:rPr lang="en-CA" sz="2000" dirty="0">
                <a:solidFill>
                  <a:schemeClr val="bg1"/>
                </a:solidFill>
              </a:rPr>
              <a:t>We are in fight, flight, freeze, or fawn</a:t>
            </a:r>
          </a:p>
          <a:p>
            <a:r>
              <a:rPr lang="en-CA" sz="2000" dirty="0"/>
              <a:t>We fight, run away, collapse or appease.</a:t>
            </a:r>
          </a:p>
          <a:p>
            <a:r>
              <a:rPr lang="en-CA" sz="2000" dirty="0"/>
              <a:t>We compete or comply; we are transactional</a:t>
            </a:r>
          </a:p>
          <a:p>
            <a:r>
              <a:rPr lang="en-CA" sz="2000" dirty="0"/>
              <a:t>We feel contracted or tense, we are rigid</a:t>
            </a:r>
          </a:p>
          <a:p>
            <a:r>
              <a:rPr lang="en-CA" sz="2000" dirty="0"/>
              <a:t>We dysregulate each other</a:t>
            </a:r>
          </a:p>
          <a:p>
            <a:r>
              <a:rPr lang="en-CA" sz="2000" dirty="0"/>
              <a:t>We are reactive</a:t>
            </a:r>
          </a:p>
          <a:p>
            <a:r>
              <a:rPr lang="en-CA" sz="2000" dirty="0"/>
              <a:t>We stick to and defend our beliefs or submit to those of others</a:t>
            </a:r>
          </a:p>
          <a:p>
            <a:r>
              <a:rPr lang="en-CA" sz="2000" dirty="0"/>
              <a:t>We are in high sympathetic or dorsal parasympathetic activation</a:t>
            </a:r>
          </a:p>
        </p:txBody>
      </p:sp>
      <p:sp>
        <p:nvSpPr>
          <p:cNvPr id="11" name="TextBox 10">
            <a:extLst>
              <a:ext uri="{FF2B5EF4-FFF2-40B4-BE49-F238E27FC236}">
                <a16:creationId xmlns:a16="http://schemas.microsoft.com/office/drawing/2014/main" id="{983F8446-3C20-41B8-84CC-443F3D09DE78}"/>
              </a:ext>
            </a:extLst>
          </p:cNvPr>
          <p:cNvSpPr txBox="1"/>
          <p:nvPr/>
        </p:nvSpPr>
        <p:spPr>
          <a:xfrm>
            <a:off x="876522" y="5851157"/>
            <a:ext cx="11003590" cy="923330"/>
          </a:xfrm>
          <a:prstGeom prst="rect">
            <a:avLst/>
          </a:prstGeom>
          <a:noFill/>
        </p:spPr>
        <p:txBody>
          <a:bodyPr wrap="square">
            <a:spAutoFit/>
          </a:bodyPr>
          <a:lstStyle/>
          <a:p>
            <a:pPr marL="285750" indent="-285750">
              <a:buFont typeface="Arial" panose="020B0604020202020204" pitchFamily="34" charset="0"/>
              <a:buChar char="•"/>
            </a:pPr>
            <a:r>
              <a:rPr lang="en-CA" dirty="0"/>
              <a:t>If a person who is in the window of tolerance spends time with one who is outside the window of tolerance, eventually they tend to synchronize and either both be in, or out the of the that window</a:t>
            </a:r>
          </a:p>
          <a:p>
            <a:pPr marL="285750" indent="-285750">
              <a:buFont typeface="Arial" panose="020B0604020202020204" pitchFamily="34" charset="0"/>
              <a:buChar char="•"/>
            </a:pPr>
            <a:r>
              <a:rPr lang="en-CA" dirty="0"/>
              <a:t>Same thing happens with groups of people.</a:t>
            </a:r>
          </a:p>
        </p:txBody>
      </p:sp>
      <p:sp>
        <p:nvSpPr>
          <p:cNvPr id="2" name="Slide Number Placeholder 1">
            <a:extLst>
              <a:ext uri="{FF2B5EF4-FFF2-40B4-BE49-F238E27FC236}">
                <a16:creationId xmlns:a16="http://schemas.microsoft.com/office/drawing/2014/main" id="{E981B756-AEA5-454A-8029-A93E8598CDD9}"/>
              </a:ext>
            </a:extLst>
          </p:cNvPr>
          <p:cNvSpPr>
            <a:spLocks noGrp="1"/>
          </p:cNvSpPr>
          <p:nvPr>
            <p:ph type="sldNum" sz="quarter" idx="12"/>
          </p:nvPr>
        </p:nvSpPr>
        <p:spPr/>
        <p:txBody>
          <a:bodyPr/>
          <a:lstStyle/>
          <a:p>
            <a:fld id="{8954F5B7-5279-43BB-AF99-55E064283C57}" type="slidenum">
              <a:rPr lang="en-CA" smtClean="0"/>
              <a:t>104</a:t>
            </a:fld>
            <a:endParaRPr lang="en-CA"/>
          </a:p>
        </p:txBody>
      </p:sp>
    </p:spTree>
    <p:extLst>
      <p:ext uri="{BB962C8B-B14F-4D97-AF65-F5344CB8AC3E}">
        <p14:creationId xmlns:p14="http://schemas.microsoft.com/office/powerpoint/2010/main" val="320190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build="p"/>
      <p:bldP spid="10" grpId="0" build="p"/>
      <p:bldP spid="11"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A0FBFD-B00B-4A98-B38E-1560420D0452}"/>
              </a:ext>
            </a:extLst>
          </p:cNvPr>
          <p:cNvPicPr>
            <a:picLocks noChangeAspect="1"/>
          </p:cNvPicPr>
          <p:nvPr/>
        </p:nvPicPr>
        <p:blipFill>
          <a:blip r:embed="rId3"/>
          <a:stretch>
            <a:fillRect/>
          </a:stretch>
        </p:blipFill>
        <p:spPr>
          <a:xfrm>
            <a:off x="0" y="0"/>
            <a:ext cx="12191999" cy="6858000"/>
          </a:xfrm>
          <a:prstGeom prst="rect">
            <a:avLst/>
          </a:prstGeom>
        </p:spPr>
      </p:pic>
      <p:sp>
        <p:nvSpPr>
          <p:cNvPr id="2" name="Slide Number Placeholder 1">
            <a:extLst>
              <a:ext uri="{FF2B5EF4-FFF2-40B4-BE49-F238E27FC236}">
                <a16:creationId xmlns:a16="http://schemas.microsoft.com/office/drawing/2014/main" id="{C068C4CB-EF69-BAFF-B864-9B9C75D17523}"/>
              </a:ext>
            </a:extLst>
          </p:cNvPr>
          <p:cNvSpPr>
            <a:spLocks noGrp="1"/>
          </p:cNvSpPr>
          <p:nvPr>
            <p:ph type="sldNum" sz="quarter" idx="12"/>
          </p:nvPr>
        </p:nvSpPr>
        <p:spPr/>
        <p:txBody>
          <a:bodyPr/>
          <a:lstStyle/>
          <a:p>
            <a:fld id="{8954F5B7-5279-43BB-AF99-55E064283C57}" type="slidenum">
              <a:rPr lang="en-CA" smtClean="0"/>
              <a:t>105</a:t>
            </a:fld>
            <a:endParaRPr lang="en-CA"/>
          </a:p>
        </p:txBody>
      </p:sp>
    </p:spTree>
    <p:extLst>
      <p:ext uri="{BB962C8B-B14F-4D97-AF65-F5344CB8AC3E}">
        <p14:creationId xmlns:p14="http://schemas.microsoft.com/office/powerpoint/2010/main" val="139606962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61323-FD9C-25E7-199A-707E5418EE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FB1D81-F9BC-E040-8E7A-CCBA03C807CA}"/>
              </a:ext>
            </a:extLst>
          </p:cNvPr>
          <p:cNvSpPr>
            <a:spLocks noGrp="1"/>
          </p:cNvSpPr>
          <p:nvPr>
            <p:ph type="sldNum" sz="quarter" idx="12"/>
          </p:nvPr>
        </p:nvSpPr>
        <p:spPr/>
        <p:txBody>
          <a:bodyPr/>
          <a:lstStyle/>
          <a:p>
            <a:fld id="{8954F5B7-5279-43BB-AF99-55E064283C57}" type="slidenum">
              <a:rPr lang="en-CA" smtClean="0"/>
              <a:t>106</a:t>
            </a:fld>
            <a:endParaRPr lang="en-CA"/>
          </a:p>
        </p:txBody>
      </p:sp>
      <p:sp>
        <p:nvSpPr>
          <p:cNvPr id="4" name="TextBox 3">
            <a:extLst>
              <a:ext uri="{FF2B5EF4-FFF2-40B4-BE49-F238E27FC236}">
                <a16:creationId xmlns:a16="http://schemas.microsoft.com/office/drawing/2014/main" id="{9A1882A0-25A2-046A-7303-ED96A1A55024}"/>
              </a:ext>
            </a:extLst>
          </p:cNvPr>
          <p:cNvSpPr txBox="1"/>
          <p:nvPr/>
        </p:nvSpPr>
        <p:spPr>
          <a:xfrm>
            <a:off x="2281186" y="1374662"/>
            <a:ext cx="8126128" cy="721736"/>
          </a:xfrm>
          <a:prstGeom prst="rect">
            <a:avLst/>
          </a:prstGeom>
          <a:noFill/>
        </p:spPr>
        <p:txBody>
          <a:bodyPr wrap="square">
            <a:spAutoFit/>
          </a:bodyPr>
          <a:lstStyle/>
          <a:p>
            <a:pPr>
              <a:lnSpc>
                <a:spcPct val="107000"/>
              </a:lnSpc>
              <a:spcAft>
                <a:spcPts val="800"/>
              </a:spcAft>
              <a:buSzPts val="1000"/>
              <a:tabLst>
                <a:tab pos="457200" algn="l"/>
              </a:tabLst>
            </a:pPr>
            <a:r>
              <a:rPr lang="en-CA" sz="4000" kern="0" dirty="0">
                <a:effectLst/>
                <a:ea typeface="Times New Roman" panose="02020603050405020304" pitchFamily="18" charset="0"/>
                <a:cs typeface="Times New Roman" panose="02020603050405020304" pitchFamily="18" charset="0"/>
              </a:rPr>
              <a:t>IDENTITY (WHAT IT MADE OF ME)</a:t>
            </a:r>
            <a:endParaRPr lang="en-CA" sz="4000" kern="100" dirty="0">
              <a:effectLst/>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CB7EC874-9E8C-D408-F422-0D892831F8A7}"/>
              </a:ext>
            </a:extLst>
          </p:cNvPr>
          <p:cNvSpPr txBox="1"/>
          <p:nvPr/>
        </p:nvSpPr>
        <p:spPr>
          <a:xfrm>
            <a:off x="2858701" y="2649974"/>
            <a:ext cx="6971097" cy="584775"/>
          </a:xfrm>
          <a:prstGeom prst="rect">
            <a:avLst/>
          </a:prstGeom>
          <a:noFill/>
        </p:spPr>
        <p:txBody>
          <a:bodyPr wrap="square">
            <a:spAutoFit/>
          </a:bodyPr>
          <a:lstStyle/>
          <a:p>
            <a:r>
              <a:rPr lang="en-CA" sz="3200" b="1" kern="0" dirty="0">
                <a:effectLst/>
                <a:latin typeface="+mj-lt"/>
                <a:ea typeface="Times New Roman" panose="02020603050405020304" pitchFamily="18" charset="0"/>
              </a:rPr>
              <a:t>How does this shape </a:t>
            </a:r>
            <a:r>
              <a:rPr lang="en-CA" sz="3200" b="1" kern="0" dirty="0">
                <a:latin typeface="+mj-lt"/>
                <a:ea typeface="Times New Roman" panose="02020603050405020304" pitchFamily="18" charset="0"/>
              </a:rPr>
              <a:t>our experience</a:t>
            </a:r>
            <a:r>
              <a:rPr lang="en-CA" sz="3200" b="1" kern="0" dirty="0">
                <a:effectLst/>
                <a:latin typeface="+mj-lt"/>
                <a:ea typeface="Times New Roman" panose="02020603050405020304" pitchFamily="18" charset="0"/>
              </a:rPr>
              <a:t>?</a:t>
            </a:r>
            <a:endParaRPr lang="en-CA" sz="3200" dirty="0">
              <a:latin typeface="+mj-lt"/>
            </a:endParaRPr>
          </a:p>
        </p:txBody>
      </p:sp>
    </p:spTree>
    <p:extLst>
      <p:ext uri="{BB962C8B-B14F-4D97-AF65-F5344CB8AC3E}">
        <p14:creationId xmlns:p14="http://schemas.microsoft.com/office/powerpoint/2010/main" val="65348048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523E2C-7A42-4A00-350C-9328CB1A68CA}"/>
              </a:ext>
            </a:extLst>
          </p:cNvPr>
          <p:cNvSpPr txBox="1"/>
          <p:nvPr/>
        </p:nvSpPr>
        <p:spPr>
          <a:xfrm>
            <a:off x="-125128" y="480544"/>
            <a:ext cx="12031579" cy="1323439"/>
          </a:xfrm>
          <a:prstGeom prst="rect">
            <a:avLst/>
          </a:prstGeom>
          <a:noFill/>
        </p:spPr>
        <p:txBody>
          <a:bodyPr wrap="square">
            <a:spAutoFit/>
          </a:bodyPr>
          <a:lstStyle/>
          <a:p>
            <a:pPr algn="ctr"/>
            <a:r>
              <a:rPr lang="en-US" sz="4000" dirty="0">
                <a:solidFill>
                  <a:schemeClr val="bg1"/>
                </a:solidFill>
              </a:rPr>
              <a:t>HOW STRESS AFFECTS BODY AND MIND: SIGNS AND SYMPTOMS, PERFORMANCE</a:t>
            </a:r>
          </a:p>
        </p:txBody>
      </p:sp>
      <p:sp>
        <p:nvSpPr>
          <p:cNvPr id="2" name="Slide Number Placeholder 1">
            <a:extLst>
              <a:ext uri="{FF2B5EF4-FFF2-40B4-BE49-F238E27FC236}">
                <a16:creationId xmlns:a16="http://schemas.microsoft.com/office/drawing/2014/main" id="{C5A72D85-EA04-D776-557B-C17AC2E2EAF4}"/>
              </a:ext>
            </a:extLst>
          </p:cNvPr>
          <p:cNvSpPr>
            <a:spLocks noGrp="1"/>
          </p:cNvSpPr>
          <p:nvPr>
            <p:ph type="sldNum" sz="quarter" idx="12"/>
          </p:nvPr>
        </p:nvSpPr>
        <p:spPr/>
        <p:txBody>
          <a:bodyPr/>
          <a:lstStyle/>
          <a:p>
            <a:fld id="{8954F5B7-5279-43BB-AF99-55E064283C57}" type="slidenum">
              <a:rPr lang="en-CA" smtClean="0"/>
              <a:t>107</a:t>
            </a:fld>
            <a:endParaRPr lang="en-CA"/>
          </a:p>
        </p:txBody>
      </p:sp>
      <p:sp>
        <p:nvSpPr>
          <p:cNvPr id="5" name="TextBox 4">
            <a:extLst>
              <a:ext uri="{FF2B5EF4-FFF2-40B4-BE49-F238E27FC236}">
                <a16:creationId xmlns:a16="http://schemas.microsoft.com/office/drawing/2014/main" id="{46F8C39E-0948-CC16-9692-81448803E66F}"/>
              </a:ext>
            </a:extLst>
          </p:cNvPr>
          <p:cNvSpPr txBox="1"/>
          <p:nvPr/>
        </p:nvSpPr>
        <p:spPr>
          <a:xfrm>
            <a:off x="2793778" y="2235043"/>
            <a:ext cx="6193766" cy="954107"/>
          </a:xfrm>
          <a:prstGeom prst="rect">
            <a:avLst/>
          </a:prstGeom>
          <a:noFill/>
        </p:spPr>
        <p:txBody>
          <a:bodyPr wrap="square">
            <a:spAutoFit/>
          </a:bodyPr>
          <a:lstStyle/>
          <a:p>
            <a:r>
              <a:rPr lang="en-US" sz="2800" dirty="0"/>
              <a:t>How do stressors and stress affect the body and the mind?</a:t>
            </a:r>
            <a:endParaRPr lang="en-CA" sz="2800" dirty="0"/>
          </a:p>
        </p:txBody>
      </p:sp>
    </p:spTree>
    <p:extLst>
      <p:ext uri="{BB962C8B-B14F-4D97-AF65-F5344CB8AC3E}">
        <p14:creationId xmlns:p14="http://schemas.microsoft.com/office/powerpoint/2010/main" val="130878674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E1BC61-E835-42B1-9BA0-C6C94F7C5D95}"/>
              </a:ext>
            </a:extLst>
          </p:cNvPr>
          <p:cNvSpPr>
            <a:spLocks noGrp="1"/>
          </p:cNvSpPr>
          <p:nvPr>
            <p:ph type="title" idx="4294967295"/>
          </p:nvPr>
        </p:nvSpPr>
        <p:spPr>
          <a:xfrm>
            <a:off x="-326655" y="245360"/>
            <a:ext cx="4677977" cy="1670050"/>
          </a:xfrm>
        </p:spPr>
        <p:txBody>
          <a:bodyPr vert="horz" lIns="91440" tIns="45720" rIns="91440" bIns="45720" rtlCol="0" anchor="ctr">
            <a:normAutofit/>
          </a:bodyPr>
          <a:lstStyle/>
          <a:p>
            <a:pPr algn="ctr"/>
            <a:r>
              <a:rPr lang="en-US" sz="2800" dirty="0">
                <a:solidFill>
                  <a:schemeClr val="bg1"/>
                </a:solidFill>
              </a:rPr>
              <a:t>  how stressors  Affect </a:t>
            </a:r>
            <a:br>
              <a:rPr lang="en-US" sz="2800" dirty="0">
                <a:solidFill>
                  <a:schemeClr val="bg1"/>
                </a:solidFill>
              </a:rPr>
            </a:br>
            <a:r>
              <a:rPr lang="en-US" sz="2800" dirty="0">
                <a:solidFill>
                  <a:schemeClr val="bg1"/>
                </a:solidFill>
              </a:rPr>
              <a:t>body and mind</a:t>
            </a:r>
          </a:p>
        </p:txBody>
      </p:sp>
      <p:sp>
        <p:nvSpPr>
          <p:cNvPr id="5" name="Content Placeholder 4">
            <a:extLst>
              <a:ext uri="{FF2B5EF4-FFF2-40B4-BE49-F238E27FC236}">
                <a16:creationId xmlns:a16="http://schemas.microsoft.com/office/drawing/2014/main" id="{92175D6E-2913-48A6-BDC0-C4E0991B42B2}"/>
              </a:ext>
            </a:extLst>
          </p:cNvPr>
          <p:cNvSpPr>
            <a:spLocks noGrp="1"/>
          </p:cNvSpPr>
          <p:nvPr>
            <p:ph idx="4294967295"/>
          </p:nvPr>
        </p:nvSpPr>
        <p:spPr>
          <a:xfrm>
            <a:off x="4351322" y="70021"/>
            <a:ext cx="7840678" cy="6923494"/>
          </a:xfrm>
        </p:spPr>
        <p:txBody>
          <a:bodyPr vert="horz" lIns="91440" tIns="45720" rIns="91440" bIns="45720" rtlCol="0" anchor="ctr">
            <a:normAutofit/>
          </a:bodyPr>
          <a:lstStyle/>
          <a:p>
            <a:r>
              <a:rPr lang="en-US" dirty="0">
                <a:latin typeface="Arial" panose="020B0604020202020204" pitchFamily="34" charset="0"/>
                <a:cs typeface="Arial" panose="020B0604020202020204" pitchFamily="34" charset="0"/>
              </a:rPr>
              <a:t>Stress can start in the body (like infections, toxins, injury, or poor nutrition) or in the mind (like loneliness, conflict, or negative self-image), but all stress affects both body and mind.</a:t>
            </a:r>
          </a:p>
          <a:p>
            <a:r>
              <a:rPr lang="en-US" dirty="0">
                <a:latin typeface="Arial" panose="020B0604020202020204" pitchFamily="34" charset="0"/>
                <a:cs typeface="Arial" panose="020B0604020202020204" pitchFamily="34" charset="0"/>
              </a:rPr>
              <a:t>A common pathway for all stress is inflammation. Short-term inflammation helps protect us, but chronic inflammation causes damage.</a:t>
            </a:r>
          </a:p>
          <a:p>
            <a:r>
              <a:rPr lang="en-US" dirty="0">
                <a:latin typeface="Arial" panose="020B0604020202020204" pitchFamily="34" charset="0"/>
                <a:cs typeface="Arial" panose="020B0604020202020204" pitchFamily="34" charset="0"/>
              </a:rPr>
              <a:t>The immune system, nervous system, and stress system work together to protect us, but chronic stress can dysregulate them, causing them to function poorly or even turn against the body.</a:t>
            </a:r>
          </a:p>
          <a:p>
            <a:r>
              <a:rPr lang="en-US" dirty="0">
                <a:latin typeface="Arial" panose="020B0604020202020204" pitchFamily="34" charset="0"/>
                <a:cs typeface="Arial" panose="020B0604020202020204" pitchFamily="34" charset="0"/>
              </a:rPr>
              <a:t>This dysregulation is linked to autoimmune illness, anxiety, depression, and other psychiatric conditions.</a:t>
            </a:r>
          </a:p>
          <a:p>
            <a:r>
              <a:rPr lang="en-US" dirty="0">
                <a:latin typeface="Arial" panose="020B0604020202020204" pitchFamily="34" charset="0"/>
                <a:cs typeface="Arial" panose="020B0604020202020204" pitchFamily="34" charset="0"/>
              </a:rPr>
              <a:t>In the brain, chronic stress can disrupt microglia, immune cells that normally support brain health but, when overactivated, can damage brain cells and connections, contributing to mental illness.</a:t>
            </a:r>
          </a:p>
        </p:txBody>
      </p:sp>
      <p:pic>
        <p:nvPicPr>
          <p:cNvPr id="10" name="Picture 9">
            <a:extLst>
              <a:ext uri="{FF2B5EF4-FFF2-40B4-BE49-F238E27FC236}">
                <a16:creationId xmlns:a16="http://schemas.microsoft.com/office/drawing/2014/main" id="{36C7F66F-FE06-4C44-9B2C-686E13E986B1}"/>
              </a:ext>
            </a:extLst>
          </p:cNvPr>
          <p:cNvPicPr>
            <a:picLocks noChangeAspect="1"/>
          </p:cNvPicPr>
          <p:nvPr/>
        </p:nvPicPr>
        <p:blipFill rotWithShape="1">
          <a:blip r:embed="rId2"/>
          <a:srcRect t="13320" r="1" b="21602"/>
          <a:stretch/>
        </p:blipFill>
        <p:spPr>
          <a:xfrm>
            <a:off x="196444" y="1915410"/>
            <a:ext cx="3631780" cy="2192350"/>
          </a:xfrm>
          <a:prstGeom prst="rect">
            <a:avLst/>
          </a:prstGeom>
        </p:spPr>
      </p:pic>
      <p:sp>
        <p:nvSpPr>
          <p:cNvPr id="2" name="Slide Number Placeholder 1">
            <a:extLst>
              <a:ext uri="{FF2B5EF4-FFF2-40B4-BE49-F238E27FC236}">
                <a16:creationId xmlns:a16="http://schemas.microsoft.com/office/drawing/2014/main" id="{87E8FAE8-9E67-D633-17E9-B48194390764}"/>
              </a:ext>
            </a:extLst>
          </p:cNvPr>
          <p:cNvSpPr>
            <a:spLocks noGrp="1"/>
          </p:cNvSpPr>
          <p:nvPr>
            <p:ph type="sldNum" sz="quarter" idx="12"/>
          </p:nvPr>
        </p:nvSpPr>
        <p:spPr/>
        <p:txBody>
          <a:bodyPr/>
          <a:lstStyle/>
          <a:p>
            <a:fld id="{8954F5B7-5279-43BB-AF99-55E064283C57}" type="slidenum">
              <a:rPr lang="en-CA" smtClean="0"/>
              <a:t>108</a:t>
            </a:fld>
            <a:endParaRPr lang="en-CA"/>
          </a:p>
        </p:txBody>
      </p:sp>
    </p:spTree>
    <p:extLst>
      <p:ext uri="{BB962C8B-B14F-4D97-AF65-F5344CB8AC3E}">
        <p14:creationId xmlns:p14="http://schemas.microsoft.com/office/powerpoint/2010/main" val="269921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Stress Signs &amp;amp; Symptoms – HumanaNatura">
            <a:extLst>
              <a:ext uri="{FF2B5EF4-FFF2-40B4-BE49-F238E27FC236}">
                <a16:creationId xmlns:a16="http://schemas.microsoft.com/office/drawing/2014/main" id="{B55E9D11-343F-47B2-B49D-45928F91309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4024" y="840549"/>
            <a:ext cx="10983951" cy="56750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5E7D771-773E-01BE-D617-97F054CC688E}"/>
              </a:ext>
            </a:extLst>
          </p:cNvPr>
          <p:cNvSpPr txBox="1"/>
          <p:nvPr/>
        </p:nvSpPr>
        <p:spPr>
          <a:xfrm>
            <a:off x="462949" y="146650"/>
            <a:ext cx="11266099" cy="523220"/>
          </a:xfrm>
          <a:prstGeom prst="rect">
            <a:avLst/>
          </a:prstGeom>
          <a:noFill/>
        </p:spPr>
        <p:txBody>
          <a:bodyPr wrap="square">
            <a:spAutoFit/>
          </a:bodyPr>
          <a:lstStyle/>
          <a:p>
            <a:r>
              <a:rPr lang="en-US" sz="2800" dirty="0">
                <a:solidFill>
                  <a:schemeClr val="bg1"/>
                </a:solidFill>
              </a:rPr>
              <a:t>EFFECTS OF STRESS ON THINKING, EMOTIONS, BODY, AND BEHAVIOR</a:t>
            </a:r>
            <a:endParaRPr lang="en-CA" sz="2800" dirty="0">
              <a:solidFill>
                <a:schemeClr val="bg1"/>
              </a:solidFill>
            </a:endParaRPr>
          </a:p>
        </p:txBody>
      </p:sp>
      <p:sp>
        <p:nvSpPr>
          <p:cNvPr id="2" name="Slide Number Placeholder 1">
            <a:extLst>
              <a:ext uri="{FF2B5EF4-FFF2-40B4-BE49-F238E27FC236}">
                <a16:creationId xmlns:a16="http://schemas.microsoft.com/office/drawing/2014/main" id="{DCD35888-22EC-50F4-B245-9CF4DF50AE41}"/>
              </a:ext>
            </a:extLst>
          </p:cNvPr>
          <p:cNvSpPr>
            <a:spLocks noGrp="1"/>
          </p:cNvSpPr>
          <p:nvPr>
            <p:ph type="sldNum" sz="quarter" idx="12"/>
          </p:nvPr>
        </p:nvSpPr>
        <p:spPr/>
        <p:txBody>
          <a:bodyPr/>
          <a:lstStyle/>
          <a:p>
            <a:fld id="{8954F5B7-5279-43BB-AF99-55E064283C57}" type="slidenum">
              <a:rPr lang="en-CA" smtClean="0"/>
              <a:t>109</a:t>
            </a:fld>
            <a:endParaRPr lang="en-CA"/>
          </a:p>
        </p:txBody>
      </p:sp>
    </p:spTree>
    <p:extLst>
      <p:ext uri="{BB962C8B-B14F-4D97-AF65-F5344CB8AC3E}">
        <p14:creationId xmlns:p14="http://schemas.microsoft.com/office/powerpoint/2010/main" val="3811525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943F-B93A-41AD-96D4-B4D66338A1AC}"/>
              </a:ext>
            </a:extLst>
          </p:cNvPr>
          <p:cNvSpPr>
            <a:spLocks noGrp="1"/>
          </p:cNvSpPr>
          <p:nvPr>
            <p:ph type="title" idx="4294967295"/>
          </p:nvPr>
        </p:nvSpPr>
        <p:spPr>
          <a:xfrm>
            <a:off x="0" y="642938"/>
            <a:ext cx="3549650" cy="3652837"/>
          </a:xfrm>
        </p:spPr>
        <p:txBody>
          <a:bodyPr>
            <a:normAutofit/>
          </a:bodyPr>
          <a:lstStyle/>
          <a:p>
            <a:pPr algn="ctr"/>
            <a:r>
              <a:rPr lang="en-US" dirty="0">
                <a:solidFill>
                  <a:schemeClr val="bg1"/>
                </a:solidFill>
              </a:rPr>
              <a:t>Homework from last week</a:t>
            </a:r>
            <a:endParaRPr lang="en-CA" dirty="0">
              <a:solidFill>
                <a:schemeClr val="bg1"/>
              </a:solidFill>
            </a:endParaRPr>
          </a:p>
        </p:txBody>
      </p:sp>
      <p:graphicFrame>
        <p:nvGraphicFramePr>
          <p:cNvPr id="7" name="Content Placeholder 2">
            <a:extLst>
              <a:ext uri="{FF2B5EF4-FFF2-40B4-BE49-F238E27FC236}">
                <a16:creationId xmlns:a16="http://schemas.microsoft.com/office/drawing/2014/main" id="{A723E1AB-18E0-4907-9467-C39E658DA3FB}"/>
              </a:ext>
            </a:extLst>
          </p:cNvPr>
          <p:cNvGraphicFramePr>
            <a:graphicFrameLocks noGrp="1"/>
          </p:cNvGraphicFramePr>
          <p:nvPr>
            <p:ph idx="4294967295"/>
            <p:extLst>
              <p:ext uri="{D42A27DB-BD31-4B8C-83A1-F6EECF244321}">
                <p14:modId xmlns:p14="http://schemas.microsoft.com/office/powerpoint/2010/main" val="2021596358"/>
              </p:ext>
            </p:extLst>
          </p:nvPr>
        </p:nvGraphicFramePr>
        <p:xfrm>
          <a:off x="3860468" y="531628"/>
          <a:ext cx="7495103" cy="54519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AF79141F-7069-4B86-697C-438F7CB76222}"/>
              </a:ext>
            </a:extLst>
          </p:cNvPr>
          <p:cNvSpPr>
            <a:spLocks noGrp="1"/>
          </p:cNvSpPr>
          <p:nvPr>
            <p:ph type="sldNum" sz="quarter" idx="12"/>
          </p:nvPr>
        </p:nvSpPr>
        <p:spPr/>
        <p:txBody>
          <a:bodyPr/>
          <a:lstStyle/>
          <a:p>
            <a:fld id="{8954F5B7-5279-43BB-AF99-55E064283C57}" type="slidenum">
              <a:rPr lang="en-CA" smtClean="0"/>
              <a:t>11</a:t>
            </a:fld>
            <a:endParaRPr lang="en-CA"/>
          </a:p>
        </p:txBody>
      </p:sp>
    </p:spTree>
    <p:extLst>
      <p:ext uri="{BB962C8B-B14F-4D97-AF65-F5344CB8AC3E}">
        <p14:creationId xmlns:p14="http://schemas.microsoft.com/office/powerpoint/2010/main" val="835986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showing a number of people with their age&#10;&#10;Description automatically generated with medium confidence">
            <a:extLst>
              <a:ext uri="{FF2B5EF4-FFF2-40B4-BE49-F238E27FC236}">
                <a16:creationId xmlns:a16="http://schemas.microsoft.com/office/drawing/2014/main" id="{DADFA324-1B2A-EB82-CCC5-818FEEAE1F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664" y="785003"/>
            <a:ext cx="9937630" cy="5805577"/>
          </a:xfrm>
          <a:prstGeom prst="rect">
            <a:avLst/>
          </a:prstGeom>
        </p:spPr>
      </p:pic>
      <p:sp>
        <p:nvSpPr>
          <p:cNvPr id="5" name="TextBox 4">
            <a:extLst>
              <a:ext uri="{FF2B5EF4-FFF2-40B4-BE49-F238E27FC236}">
                <a16:creationId xmlns:a16="http://schemas.microsoft.com/office/drawing/2014/main" id="{9F58E8D8-541A-3AF8-79EA-DE57CED38AB0}"/>
              </a:ext>
            </a:extLst>
          </p:cNvPr>
          <p:cNvSpPr txBox="1"/>
          <p:nvPr/>
        </p:nvSpPr>
        <p:spPr>
          <a:xfrm>
            <a:off x="3542918" y="73919"/>
            <a:ext cx="9273395" cy="523220"/>
          </a:xfrm>
          <a:prstGeom prst="rect">
            <a:avLst/>
          </a:prstGeom>
          <a:noFill/>
        </p:spPr>
        <p:txBody>
          <a:bodyPr wrap="square">
            <a:spAutoFit/>
          </a:bodyPr>
          <a:lstStyle/>
          <a:p>
            <a:r>
              <a:rPr lang="en-CA" sz="2800" dirty="0">
                <a:solidFill>
                  <a:schemeClr val="bg1"/>
                </a:solidFill>
              </a:rPr>
              <a:t>STRESS MADE ME DO IT </a:t>
            </a:r>
          </a:p>
        </p:txBody>
      </p:sp>
      <p:sp>
        <p:nvSpPr>
          <p:cNvPr id="2" name="Slide Number Placeholder 1">
            <a:extLst>
              <a:ext uri="{FF2B5EF4-FFF2-40B4-BE49-F238E27FC236}">
                <a16:creationId xmlns:a16="http://schemas.microsoft.com/office/drawing/2014/main" id="{A5F57B57-58E7-4E35-C996-8D725E53E41B}"/>
              </a:ext>
            </a:extLst>
          </p:cNvPr>
          <p:cNvSpPr>
            <a:spLocks noGrp="1"/>
          </p:cNvSpPr>
          <p:nvPr>
            <p:ph type="sldNum" sz="quarter" idx="12"/>
          </p:nvPr>
        </p:nvSpPr>
        <p:spPr/>
        <p:txBody>
          <a:bodyPr/>
          <a:lstStyle/>
          <a:p>
            <a:fld id="{8954F5B7-5279-43BB-AF99-55E064283C57}" type="slidenum">
              <a:rPr lang="en-CA" smtClean="0"/>
              <a:t>110</a:t>
            </a:fld>
            <a:endParaRPr lang="en-CA"/>
          </a:p>
        </p:txBody>
      </p:sp>
      <p:sp>
        <p:nvSpPr>
          <p:cNvPr id="4" name="Arrow: Right 3">
            <a:extLst>
              <a:ext uri="{FF2B5EF4-FFF2-40B4-BE49-F238E27FC236}">
                <a16:creationId xmlns:a16="http://schemas.microsoft.com/office/drawing/2014/main" id="{7ED2D5A9-A520-60AF-15C4-2D99A5BBE925}"/>
              </a:ext>
            </a:extLst>
          </p:cNvPr>
          <p:cNvSpPr/>
          <p:nvPr/>
        </p:nvSpPr>
        <p:spPr>
          <a:xfrm>
            <a:off x="4362184" y="5938222"/>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72347419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nderload Stock Illustrations – 11 Underload Stock Illustrations, Vectors &amp;amp;amp;  Clipart - Dreamstime">
            <a:extLst>
              <a:ext uri="{FF2B5EF4-FFF2-40B4-BE49-F238E27FC236}">
                <a16:creationId xmlns:a16="http://schemas.microsoft.com/office/drawing/2014/main" id="{1FC0D630-08DF-4B37-8253-FE7312545E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17"/>
          <a:stretch/>
        </p:blipFill>
        <p:spPr bwMode="auto">
          <a:xfrm>
            <a:off x="273170" y="1604087"/>
            <a:ext cx="11645660" cy="50550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D78D6A2-B2F4-4E5C-BB8F-EDED247D1980}"/>
              </a:ext>
            </a:extLst>
          </p:cNvPr>
          <p:cNvSpPr txBox="1"/>
          <p:nvPr/>
        </p:nvSpPr>
        <p:spPr>
          <a:xfrm>
            <a:off x="2276738" y="0"/>
            <a:ext cx="8208823" cy="584775"/>
          </a:xfrm>
          <a:prstGeom prst="rect">
            <a:avLst/>
          </a:prstGeom>
          <a:noFill/>
        </p:spPr>
        <p:txBody>
          <a:bodyPr wrap="square">
            <a:spAutoFit/>
          </a:bodyPr>
          <a:lstStyle/>
          <a:p>
            <a:r>
              <a:rPr lang="en-CA" sz="3200" b="1" dirty="0">
                <a:solidFill>
                  <a:schemeClr val="bg1"/>
                </a:solidFill>
              </a:rPr>
              <a:t>HOW STRESS AFFECTS PERFORMANCE</a:t>
            </a:r>
          </a:p>
        </p:txBody>
      </p:sp>
      <p:sp>
        <p:nvSpPr>
          <p:cNvPr id="3" name="TextBox 2">
            <a:extLst>
              <a:ext uri="{FF2B5EF4-FFF2-40B4-BE49-F238E27FC236}">
                <a16:creationId xmlns:a16="http://schemas.microsoft.com/office/drawing/2014/main" id="{1F939B99-3E76-A90A-8E1A-F72DDE31D783}"/>
              </a:ext>
            </a:extLst>
          </p:cNvPr>
          <p:cNvSpPr txBox="1"/>
          <p:nvPr/>
        </p:nvSpPr>
        <p:spPr>
          <a:xfrm>
            <a:off x="141224" y="516959"/>
            <a:ext cx="12050777" cy="1323439"/>
          </a:xfrm>
          <a:prstGeom prst="rect">
            <a:avLst/>
          </a:prstGeom>
          <a:noFill/>
        </p:spPr>
        <p:txBody>
          <a:bodyPr wrap="square">
            <a:spAutoFit/>
          </a:bodyPr>
          <a:lstStyle/>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The Yerkes-Dodson curve </a:t>
            </a:r>
            <a:r>
              <a:rPr lang="en-US" sz="2000" dirty="0">
                <a:latin typeface="Arial" panose="020B0604020202020204" pitchFamily="34" charset="0"/>
                <a:cs typeface="Arial" panose="020B0604020202020204" pitchFamily="34" charset="0"/>
              </a:rPr>
              <a:t>shows that performance is best at moderate levels of stress or arousal.</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Too little stress leads to underperformance, while too much stress impairs thinking and functioning.</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In short: some stress helps, too much hurts.</a:t>
            </a:r>
          </a:p>
          <a:p>
            <a:r>
              <a:rPr lang="en-US" sz="2000" dirty="0"/>
              <a:t> </a:t>
            </a:r>
            <a:endParaRPr lang="en-CA" sz="2000" dirty="0"/>
          </a:p>
        </p:txBody>
      </p:sp>
      <p:sp>
        <p:nvSpPr>
          <p:cNvPr id="2" name="Slide Number Placeholder 1">
            <a:extLst>
              <a:ext uri="{FF2B5EF4-FFF2-40B4-BE49-F238E27FC236}">
                <a16:creationId xmlns:a16="http://schemas.microsoft.com/office/drawing/2014/main" id="{E78FAE20-C206-AEF9-7783-06857825B63D}"/>
              </a:ext>
            </a:extLst>
          </p:cNvPr>
          <p:cNvSpPr>
            <a:spLocks noGrp="1"/>
          </p:cNvSpPr>
          <p:nvPr>
            <p:ph type="sldNum" sz="quarter" idx="12"/>
          </p:nvPr>
        </p:nvSpPr>
        <p:spPr/>
        <p:txBody>
          <a:bodyPr/>
          <a:lstStyle/>
          <a:p>
            <a:fld id="{8954F5B7-5279-43BB-AF99-55E064283C57}" type="slidenum">
              <a:rPr lang="en-CA" smtClean="0"/>
              <a:t>111</a:t>
            </a:fld>
            <a:endParaRPr lang="en-CA"/>
          </a:p>
        </p:txBody>
      </p:sp>
    </p:spTree>
    <p:extLst>
      <p:ext uri="{BB962C8B-B14F-4D97-AF65-F5344CB8AC3E}">
        <p14:creationId xmlns:p14="http://schemas.microsoft.com/office/powerpoint/2010/main" val="250268375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E0F0D4-8F5A-2BB7-C25D-B99E2B343D41}"/>
              </a:ext>
            </a:extLst>
          </p:cNvPr>
          <p:cNvSpPr txBox="1"/>
          <p:nvPr/>
        </p:nvSpPr>
        <p:spPr>
          <a:xfrm>
            <a:off x="2483319" y="715295"/>
            <a:ext cx="7596739" cy="707886"/>
          </a:xfrm>
          <a:prstGeom prst="rect">
            <a:avLst/>
          </a:prstGeom>
          <a:noFill/>
        </p:spPr>
        <p:txBody>
          <a:bodyPr wrap="square">
            <a:spAutoFit/>
          </a:bodyPr>
          <a:lstStyle/>
          <a:p>
            <a:r>
              <a:rPr lang="en-US" sz="4000" dirty="0">
                <a:solidFill>
                  <a:schemeClr val="bg1"/>
                </a:solidFill>
              </a:rPr>
              <a:t>HOW STRESS AFFECTS CHILDREN</a:t>
            </a:r>
          </a:p>
        </p:txBody>
      </p:sp>
      <p:sp>
        <p:nvSpPr>
          <p:cNvPr id="2" name="Slide Number Placeholder 1">
            <a:extLst>
              <a:ext uri="{FF2B5EF4-FFF2-40B4-BE49-F238E27FC236}">
                <a16:creationId xmlns:a16="http://schemas.microsoft.com/office/drawing/2014/main" id="{BC2F06FC-E307-BA88-A9AF-7AF88F559F96}"/>
              </a:ext>
            </a:extLst>
          </p:cNvPr>
          <p:cNvSpPr>
            <a:spLocks noGrp="1"/>
          </p:cNvSpPr>
          <p:nvPr>
            <p:ph type="sldNum" sz="quarter" idx="12"/>
          </p:nvPr>
        </p:nvSpPr>
        <p:spPr/>
        <p:txBody>
          <a:bodyPr/>
          <a:lstStyle/>
          <a:p>
            <a:fld id="{8954F5B7-5279-43BB-AF99-55E064283C57}" type="slidenum">
              <a:rPr lang="en-CA" smtClean="0"/>
              <a:t>112</a:t>
            </a:fld>
            <a:endParaRPr lang="en-CA"/>
          </a:p>
        </p:txBody>
      </p:sp>
      <p:sp>
        <p:nvSpPr>
          <p:cNvPr id="5" name="TextBox 4">
            <a:extLst>
              <a:ext uri="{FF2B5EF4-FFF2-40B4-BE49-F238E27FC236}">
                <a16:creationId xmlns:a16="http://schemas.microsoft.com/office/drawing/2014/main" id="{15348A17-5315-E803-CFD2-E6D3100CB2F0}"/>
              </a:ext>
            </a:extLst>
          </p:cNvPr>
          <p:cNvSpPr txBox="1"/>
          <p:nvPr/>
        </p:nvSpPr>
        <p:spPr>
          <a:xfrm>
            <a:off x="3232886" y="2062832"/>
            <a:ext cx="6097604" cy="954107"/>
          </a:xfrm>
          <a:prstGeom prst="rect">
            <a:avLst/>
          </a:prstGeom>
          <a:noFill/>
        </p:spPr>
        <p:txBody>
          <a:bodyPr wrap="square">
            <a:spAutoFit/>
          </a:bodyPr>
          <a:lstStyle/>
          <a:p>
            <a:r>
              <a:rPr lang="en-US" sz="2800" dirty="0"/>
              <a:t>Does stress affect children differently than adults?</a:t>
            </a:r>
            <a:endParaRPr lang="en-CA" sz="2800" dirty="0"/>
          </a:p>
        </p:txBody>
      </p:sp>
    </p:spTree>
    <p:extLst>
      <p:ext uri="{BB962C8B-B14F-4D97-AF65-F5344CB8AC3E}">
        <p14:creationId xmlns:p14="http://schemas.microsoft.com/office/powerpoint/2010/main" val="148117923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تويتر \ LauraCorbeth.com 💙 🙏 🐶 على تويتر: &amp;quot;Childhood toxic stress is  prolonged activation of stress response with no protection. Why am I  talking about it? It disrupts brain development and affects">
            <a:extLst>
              <a:ext uri="{FF2B5EF4-FFF2-40B4-BE49-F238E27FC236}">
                <a16:creationId xmlns:a16="http://schemas.microsoft.com/office/drawing/2014/main" id="{DBE592C3-BC8C-4F48-9844-7D08DE6AF12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6187" y="1392145"/>
            <a:ext cx="4760259" cy="51327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45E261A-557C-4469-B571-10295E2BC158}"/>
              </a:ext>
            </a:extLst>
          </p:cNvPr>
          <p:cNvSpPr txBox="1"/>
          <p:nvPr/>
        </p:nvSpPr>
        <p:spPr>
          <a:xfrm>
            <a:off x="439270" y="621569"/>
            <a:ext cx="4040715" cy="584775"/>
          </a:xfrm>
          <a:prstGeom prst="rect">
            <a:avLst/>
          </a:prstGeom>
          <a:noFill/>
        </p:spPr>
        <p:txBody>
          <a:bodyPr wrap="square">
            <a:spAutoFit/>
          </a:bodyPr>
          <a:lstStyle/>
          <a:p>
            <a:r>
              <a:rPr lang="en-US" sz="3200" dirty="0">
                <a:solidFill>
                  <a:schemeClr val="bg1"/>
                </a:solidFill>
              </a:rPr>
              <a:t>STRESSED CHILDREN</a:t>
            </a:r>
            <a:endParaRPr lang="en-CA" sz="3200" dirty="0">
              <a:solidFill>
                <a:schemeClr val="bg1"/>
              </a:solidFill>
            </a:endParaRPr>
          </a:p>
        </p:txBody>
      </p:sp>
      <p:sp>
        <p:nvSpPr>
          <p:cNvPr id="4" name="TextBox 3">
            <a:extLst>
              <a:ext uri="{FF2B5EF4-FFF2-40B4-BE49-F238E27FC236}">
                <a16:creationId xmlns:a16="http://schemas.microsoft.com/office/drawing/2014/main" id="{EF502EA9-3796-332E-28BB-B283C27B2651}"/>
              </a:ext>
            </a:extLst>
          </p:cNvPr>
          <p:cNvSpPr txBox="1"/>
          <p:nvPr/>
        </p:nvSpPr>
        <p:spPr>
          <a:xfrm>
            <a:off x="5038165" y="0"/>
            <a:ext cx="7153835" cy="6524863"/>
          </a:xfrm>
          <a:prstGeom prst="rect">
            <a:avLst/>
          </a:prstGeom>
          <a:noFill/>
        </p:spPr>
        <p:txBody>
          <a:bodyPr wrap="square">
            <a:spAutoFit/>
          </a:bodyPr>
          <a:lstStyle/>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Children’s stress systems are still developing, so they rely heavily on attachment figures.</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Securely attached children’s caregivers act as stress buffers, helping regulate the child’s nervous system, keeping stress tolerable and promoting resilience.</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Insecurely attached children’s caregivers become stress enhancers, amplifying stress, and making it overwhelming.</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Children “borrow” adult regulation, while adults can self-regulate more independently. </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Chronic stress in children keeps their nervous system on high alert, disrupting learning, attention, and emotional regulation. Over time this can impair brain development, erode confidence, and make it harder to build secure relationships, setting them up for struggles in school, relationships, and coping later in life.</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We will look at this in more detail in 2 weeks when we consider the ACE’s studies.</a:t>
            </a:r>
          </a:p>
        </p:txBody>
      </p:sp>
      <p:sp>
        <p:nvSpPr>
          <p:cNvPr id="2" name="Slide Number Placeholder 1">
            <a:extLst>
              <a:ext uri="{FF2B5EF4-FFF2-40B4-BE49-F238E27FC236}">
                <a16:creationId xmlns:a16="http://schemas.microsoft.com/office/drawing/2014/main" id="{4D0AF141-C864-A76B-47C4-456F6D50A7C6}"/>
              </a:ext>
            </a:extLst>
          </p:cNvPr>
          <p:cNvSpPr>
            <a:spLocks noGrp="1"/>
          </p:cNvSpPr>
          <p:nvPr>
            <p:ph type="sldNum" sz="quarter" idx="12"/>
          </p:nvPr>
        </p:nvSpPr>
        <p:spPr/>
        <p:txBody>
          <a:bodyPr/>
          <a:lstStyle/>
          <a:p>
            <a:fld id="{8954F5B7-5279-43BB-AF99-55E064283C57}" type="slidenum">
              <a:rPr lang="en-CA" smtClean="0"/>
              <a:t>113</a:t>
            </a:fld>
            <a:endParaRPr lang="en-CA"/>
          </a:p>
        </p:txBody>
      </p:sp>
    </p:spTree>
    <p:extLst>
      <p:ext uri="{BB962C8B-B14F-4D97-AF65-F5344CB8AC3E}">
        <p14:creationId xmlns:p14="http://schemas.microsoft.com/office/powerpoint/2010/main" val="84460636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erson&#10;&#10;Description automatically generated">
            <a:extLst>
              <a:ext uri="{FF2B5EF4-FFF2-40B4-BE49-F238E27FC236}">
                <a16:creationId xmlns:a16="http://schemas.microsoft.com/office/drawing/2014/main" id="{11536A21-DB87-4E63-8975-9EFD04269A9E}"/>
              </a:ext>
            </a:extLst>
          </p:cNvPr>
          <p:cNvPicPr>
            <a:picLocks noChangeAspect="1"/>
          </p:cNvPicPr>
          <p:nvPr/>
        </p:nvPicPr>
        <p:blipFill rotWithShape="1">
          <a:blip r:embed="rId2"/>
          <a:srcRect t="5945" r="-1" b="9327"/>
          <a:stretch/>
        </p:blipFill>
        <p:spPr>
          <a:xfrm>
            <a:off x="138548" y="2203211"/>
            <a:ext cx="4594817" cy="3508055"/>
          </a:xfrm>
          <a:prstGeom prst="rect">
            <a:avLst/>
          </a:prstGeom>
        </p:spPr>
      </p:pic>
      <p:sp>
        <p:nvSpPr>
          <p:cNvPr id="4" name="Title 3">
            <a:extLst>
              <a:ext uri="{FF2B5EF4-FFF2-40B4-BE49-F238E27FC236}">
                <a16:creationId xmlns:a16="http://schemas.microsoft.com/office/drawing/2014/main" id="{3EAC4CFB-3E6B-4781-AF73-EFFBB8F39A2B}"/>
              </a:ext>
            </a:extLst>
          </p:cNvPr>
          <p:cNvSpPr>
            <a:spLocks noGrp="1"/>
          </p:cNvSpPr>
          <p:nvPr>
            <p:ph type="title" idx="4294967295"/>
          </p:nvPr>
        </p:nvSpPr>
        <p:spPr>
          <a:xfrm>
            <a:off x="21143" y="958040"/>
            <a:ext cx="4829625" cy="1073150"/>
          </a:xfrm>
        </p:spPr>
        <p:txBody>
          <a:bodyPr>
            <a:normAutofit/>
          </a:bodyPr>
          <a:lstStyle/>
          <a:p>
            <a:pPr algn="ctr"/>
            <a:r>
              <a:rPr lang="en-CA" sz="2800" dirty="0">
                <a:solidFill>
                  <a:schemeClr val="bg1"/>
                </a:solidFill>
              </a:rPr>
              <a:t>Children’s vulnerability to stress</a:t>
            </a:r>
          </a:p>
        </p:txBody>
      </p:sp>
      <p:sp>
        <p:nvSpPr>
          <p:cNvPr id="7" name="Content Placeholder 6">
            <a:extLst>
              <a:ext uri="{FF2B5EF4-FFF2-40B4-BE49-F238E27FC236}">
                <a16:creationId xmlns:a16="http://schemas.microsoft.com/office/drawing/2014/main" id="{55BB1F1C-4F47-41F4-A8E4-D5DB54BFABD1}"/>
              </a:ext>
            </a:extLst>
          </p:cNvPr>
          <p:cNvSpPr>
            <a:spLocks noGrp="1"/>
          </p:cNvSpPr>
          <p:nvPr>
            <p:ph sz="half" idx="4294967295"/>
          </p:nvPr>
        </p:nvSpPr>
        <p:spPr>
          <a:xfrm>
            <a:off x="5114770" y="143435"/>
            <a:ext cx="6938682" cy="7148945"/>
          </a:xfrm>
        </p:spPr>
        <p:txBody>
          <a:bodyPr>
            <a:normAutofit/>
          </a:bodyPr>
          <a:lstStyle/>
          <a:p>
            <a:pPr>
              <a:spcBef>
                <a:spcPts val="0"/>
              </a:spcBef>
              <a:spcAft>
                <a:spcPts val="0"/>
              </a:spcAft>
            </a:pPr>
            <a:r>
              <a:rPr lang="en-CA" dirty="0">
                <a:latin typeface="Arial" panose="020B0604020202020204" pitchFamily="34" charset="0"/>
                <a:cs typeface="Arial" panose="020B0604020202020204" pitchFamily="34" charset="0"/>
              </a:rPr>
              <a:t>Chronic and/or severe stress is even more damaging to children than it is to adults</a:t>
            </a:r>
          </a:p>
          <a:p>
            <a:pPr>
              <a:spcBef>
                <a:spcPts val="0"/>
              </a:spcBef>
              <a:spcAft>
                <a:spcPts val="0"/>
              </a:spcAft>
            </a:pPr>
            <a:r>
              <a:rPr lang="en-CA" dirty="0">
                <a:latin typeface="Arial" panose="020B0604020202020204" pitchFamily="34" charset="0"/>
                <a:cs typeface="Arial" panose="020B0604020202020204" pitchFamily="34" charset="0"/>
              </a:rPr>
              <a:t>In part that’s because children have fewer resources such as coping skills, ability to leave a bad situation, and ability to fight back than do adults.</a:t>
            </a:r>
          </a:p>
          <a:p>
            <a:pPr>
              <a:spcBef>
                <a:spcPts val="0"/>
              </a:spcBef>
              <a:spcAft>
                <a:spcPts val="0"/>
              </a:spcAft>
            </a:pPr>
            <a:r>
              <a:rPr lang="en-CA" dirty="0">
                <a:latin typeface="Arial" panose="020B0604020202020204" pitchFamily="34" charset="0"/>
                <a:cs typeface="Arial" panose="020B0604020202020204" pitchFamily="34" charset="0"/>
              </a:rPr>
              <a:t>They are also in the “window of learning” during which they form internal “maps” of the world that tend to persist once they are are formed. People’s baseline state of activation is set early in life and tends to persist. It can be changed later but that requires effort and/or luck of sustained positive experiences </a:t>
            </a:r>
          </a:p>
          <a:p>
            <a:pPr>
              <a:spcBef>
                <a:spcPts val="0"/>
              </a:spcBef>
              <a:spcAft>
                <a:spcPts val="0"/>
              </a:spcAft>
            </a:pPr>
            <a:r>
              <a:rPr lang="en-CA" dirty="0">
                <a:latin typeface="Arial" panose="020B0604020202020204" pitchFamily="34" charset="0"/>
                <a:cs typeface="Arial" panose="020B0604020202020204" pitchFamily="34" charset="0"/>
              </a:rPr>
              <a:t>If they grow up in a stressful and dangerous world their bodies adapt for survival and their immune, autonomic, and central nervous systems are chronically set on high alert/activation</a:t>
            </a:r>
          </a:p>
          <a:p>
            <a:pPr>
              <a:spcBef>
                <a:spcPts val="0"/>
              </a:spcBef>
              <a:spcAft>
                <a:spcPts val="0"/>
              </a:spcAft>
            </a:pPr>
            <a:r>
              <a:rPr lang="en-CA" dirty="0">
                <a:latin typeface="Arial" panose="020B0604020202020204" pitchFamily="34" charset="0"/>
                <a:cs typeface="Arial" panose="020B0604020202020204" pitchFamily="34" charset="0"/>
              </a:rPr>
              <a:t>If they are overstressed, they don’t learn well which sets them up for failure in school and for bullying</a:t>
            </a:r>
          </a:p>
          <a:p>
            <a:pPr>
              <a:spcBef>
                <a:spcPts val="0"/>
              </a:spcBef>
              <a:spcAft>
                <a:spcPts val="0"/>
              </a:spcAft>
            </a:pPr>
            <a:r>
              <a:rPr lang="en-CA" dirty="0">
                <a:latin typeface="Arial" panose="020B0604020202020204" pitchFamily="34" charset="0"/>
                <a:cs typeface="Arial" panose="020B0604020202020204" pitchFamily="34" charset="0"/>
              </a:rPr>
              <a:t>They are also more likely to adopt</a:t>
            </a:r>
            <a:r>
              <a:rPr lang="en-CA" dirty="0">
                <a:solidFill>
                  <a:schemeClr val="bg1"/>
                </a:solidFill>
                <a:latin typeface="Arial" panose="020B0604020202020204" pitchFamily="34" charset="0"/>
                <a:cs typeface="Arial" panose="020B0604020202020204" pitchFamily="34" charset="0"/>
              </a:rPr>
              <a:t> “scarce resource, fast reproduction life strategies” </a:t>
            </a:r>
            <a:r>
              <a:rPr lang="en-CA" dirty="0">
                <a:latin typeface="Arial" panose="020B0604020202020204" pitchFamily="34" charset="0"/>
                <a:cs typeface="Arial" panose="020B0604020202020204" pitchFamily="34" charset="0"/>
              </a:rPr>
              <a:t>: they tend to mature earlier, have more partners and children, and function in fight/flight, fawn or freeze.</a:t>
            </a:r>
          </a:p>
          <a:p>
            <a:pPr marL="0" indent="0">
              <a:buNone/>
            </a:pPr>
            <a:endParaRPr lang="en-CA" dirty="0"/>
          </a:p>
        </p:txBody>
      </p:sp>
      <p:sp>
        <p:nvSpPr>
          <p:cNvPr id="2" name="Slide Number Placeholder 1">
            <a:extLst>
              <a:ext uri="{FF2B5EF4-FFF2-40B4-BE49-F238E27FC236}">
                <a16:creationId xmlns:a16="http://schemas.microsoft.com/office/drawing/2014/main" id="{DF678452-214A-D6B5-B40C-534F7F3764E6}"/>
              </a:ext>
            </a:extLst>
          </p:cNvPr>
          <p:cNvSpPr>
            <a:spLocks noGrp="1"/>
          </p:cNvSpPr>
          <p:nvPr>
            <p:ph type="sldNum" sz="quarter" idx="12"/>
          </p:nvPr>
        </p:nvSpPr>
        <p:spPr/>
        <p:txBody>
          <a:bodyPr/>
          <a:lstStyle/>
          <a:p>
            <a:fld id="{8954F5B7-5279-43BB-AF99-55E064283C57}" type="slidenum">
              <a:rPr lang="en-CA" smtClean="0"/>
              <a:t>114</a:t>
            </a:fld>
            <a:endParaRPr lang="en-CA"/>
          </a:p>
        </p:txBody>
      </p:sp>
    </p:spTree>
    <p:extLst>
      <p:ext uri="{BB962C8B-B14F-4D97-AF65-F5344CB8AC3E}">
        <p14:creationId xmlns:p14="http://schemas.microsoft.com/office/powerpoint/2010/main" val="339856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A1BD68-74CA-A0E7-FF1C-08781E5D822B}"/>
              </a:ext>
            </a:extLst>
          </p:cNvPr>
          <p:cNvSpPr txBox="1"/>
          <p:nvPr/>
        </p:nvSpPr>
        <p:spPr>
          <a:xfrm>
            <a:off x="3712945" y="1129181"/>
            <a:ext cx="6097604" cy="707886"/>
          </a:xfrm>
          <a:prstGeom prst="rect">
            <a:avLst/>
          </a:prstGeom>
          <a:noFill/>
        </p:spPr>
        <p:txBody>
          <a:bodyPr wrap="square">
            <a:spAutoFit/>
          </a:bodyPr>
          <a:lstStyle/>
          <a:p>
            <a:r>
              <a:rPr lang="en-US" sz="4000" dirty="0">
                <a:solidFill>
                  <a:schemeClr val="bg1"/>
                </a:solidFill>
              </a:rPr>
              <a:t>LIFE HISTORY THEORY</a:t>
            </a:r>
          </a:p>
        </p:txBody>
      </p:sp>
      <p:sp>
        <p:nvSpPr>
          <p:cNvPr id="2" name="Slide Number Placeholder 1">
            <a:extLst>
              <a:ext uri="{FF2B5EF4-FFF2-40B4-BE49-F238E27FC236}">
                <a16:creationId xmlns:a16="http://schemas.microsoft.com/office/drawing/2014/main" id="{7187B17E-368F-3854-C9FE-8DF6F69C51F4}"/>
              </a:ext>
            </a:extLst>
          </p:cNvPr>
          <p:cNvSpPr>
            <a:spLocks noGrp="1"/>
          </p:cNvSpPr>
          <p:nvPr>
            <p:ph type="sldNum" sz="quarter" idx="12"/>
          </p:nvPr>
        </p:nvSpPr>
        <p:spPr/>
        <p:txBody>
          <a:bodyPr/>
          <a:lstStyle/>
          <a:p>
            <a:fld id="{8954F5B7-5279-43BB-AF99-55E064283C57}" type="slidenum">
              <a:rPr lang="en-CA" smtClean="0"/>
              <a:t>115</a:t>
            </a:fld>
            <a:endParaRPr lang="en-CA"/>
          </a:p>
        </p:txBody>
      </p:sp>
    </p:spTree>
    <p:extLst>
      <p:ext uri="{BB962C8B-B14F-4D97-AF65-F5344CB8AC3E}">
        <p14:creationId xmlns:p14="http://schemas.microsoft.com/office/powerpoint/2010/main" val="48545464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B5FD4F-58A8-418D-876B-67C22735E017}"/>
              </a:ext>
            </a:extLst>
          </p:cNvPr>
          <p:cNvSpPr>
            <a:spLocks noGrp="1"/>
          </p:cNvSpPr>
          <p:nvPr>
            <p:ph type="title" idx="4294967295"/>
          </p:nvPr>
        </p:nvSpPr>
        <p:spPr>
          <a:xfrm>
            <a:off x="2366051" y="-238748"/>
            <a:ext cx="5265337" cy="995015"/>
          </a:xfrm>
        </p:spPr>
        <p:txBody>
          <a:bodyPr>
            <a:normAutofit/>
          </a:bodyPr>
          <a:lstStyle/>
          <a:p>
            <a:pPr algn="ctr"/>
            <a:r>
              <a:rPr lang="en-CA" sz="3200" dirty="0">
                <a:solidFill>
                  <a:schemeClr val="bg1"/>
                </a:solidFill>
              </a:rPr>
              <a:t>Life history theory</a:t>
            </a:r>
          </a:p>
        </p:txBody>
      </p:sp>
      <p:sp>
        <p:nvSpPr>
          <p:cNvPr id="5" name="TextBox 4">
            <a:extLst>
              <a:ext uri="{FF2B5EF4-FFF2-40B4-BE49-F238E27FC236}">
                <a16:creationId xmlns:a16="http://schemas.microsoft.com/office/drawing/2014/main" id="{14759F5D-28D5-4429-8A0B-A5C1EC639D69}"/>
              </a:ext>
            </a:extLst>
          </p:cNvPr>
          <p:cNvSpPr txBox="1"/>
          <p:nvPr/>
        </p:nvSpPr>
        <p:spPr>
          <a:xfrm>
            <a:off x="162365" y="542052"/>
            <a:ext cx="7249088" cy="6186309"/>
          </a:xfrm>
          <a:prstGeom prst="rect">
            <a:avLst/>
          </a:prstGeom>
          <a:noFill/>
        </p:spPr>
        <p:txBody>
          <a:bodyPr wrap="square">
            <a:spAutoFit/>
          </a:bodyPr>
          <a:lstStyle/>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Warning this material may trigger some people so please keep in mind that these are not personality types or moral traits. They are survival algorithms written by early danger or safety.</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Life history theory tends to generate emotional responses in people even if there’s good scientific support for it.</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Life history theory studies the diversity of life history strategies used by different organisms as well as the causes and results of these variations in their life cycles.</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Life history theory proposes that highly stressed animals, humans included, are more likely to develop “fast life strategies” than those who experience low stress.</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Faster vs. slower life histories differ in physiology, psychological outlook, and mating and parenting strategies. </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Slower vs. Faster life histories are not categories but a spectrum</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Faster life strategies are also more common in people with more severe attachment disorders and developmental trauma.</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Temperament is also an important determinant in the evolution of these strategies</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As with other evolutionary psychology theories there is controversy around some of these ideas.</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Some people feel insulted by them.</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hlinkClick r:id="rId3"/>
              </a:rPr>
              <a:t>Life history theory link</a:t>
            </a:r>
            <a:endParaRPr lang="en-CA" dirty="0">
              <a:latin typeface="Arial" panose="020B0604020202020204" pitchFamily="34" charset="0"/>
              <a:cs typeface="Arial" panose="020B0604020202020204" pitchFamily="34" charset="0"/>
            </a:endParaRPr>
          </a:p>
        </p:txBody>
      </p:sp>
      <p:pic>
        <p:nvPicPr>
          <p:cNvPr id="3074" name="Picture 2" descr="Faster versus slower life history strategies. | Download Scientific Diagram">
            <a:extLst>
              <a:ext uri="{FF2B5EF4-FFF2-40B4-BE49-F238E27FC236}">
                <a16:creationId xmlns:a16="http://schemas.microsoft.com/office/drawing/2014/main" id="{2FC11F5B-E105-4041-A564-28952847FE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4386" y="756267"/>
            <a:ext cx="4475249" cy="575788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B3A18B2-3F2F-2325-156B-C7E9A80D8DAE}"/>
              </a:ext>
            </a:extLst>
          </p:cNvPr>
          <p:cNvSpPr>
            <a:spLocks noGrp="1"/>
          </p:cNvSpPr>
          <p:nvPr>
            <p:ph type="sldNum" sz="quarter" idx="12"/>
          </p:nvPr>
        </p:nvSpPr>
        <p:spPr/>
        <p:txBody>
          <a:bodyPr/>
          <a:lstStyle/>
          <a:p>
            <a:fld id="{8954F5B7-5279-43BB-AF99-55E064283C57}" type="slidenum">
              <a:rPr lang="en-CA" smtClean="0"/>
              <a:t>116</a:t>
            </a:fld>
            <a:endParaRPr lang="en-CA"/>
          </a:p>
        </p:txBody>
      </p:sp>
    </p:spTree>
    <p:extLst>
      <p:ext uri="{BB962C8B-B14F-4D97-AF65-F5344CB8AC3E}">
        <p14:creationId xmlns:p14="http://schemas.microsoft.com/office/powerpoint/2010/main" val="58039686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8921A2-9AC4-1820-F635-789321C2F845}"/>
              </a:ext>
            </a:extLst>
          </p:cNvPr>
          <p:cNvSpPr>
            <a:spLocks noGrp="1"/>
          </p:cNvSpPr>
          <p:nvPr>
            <p:ph type="sldNum" sz="quarter" idx="12"/>
          </p:nvPr>
        </p:nvSpPr>
        <p:spPr/>
        <p:txBody>
          <a:bodyPr/>
          <a:lstStyle/>
          <a:p>
            <a:fld id="{8954F5B7-5279-43BB-AF99-55E064283C57}" type="slidenum">
              <a:rPr lang="en-CA" smtClean="0"/>
              <a:t>117</a:t>
            </a:fld>
            <a:endParaRPr lang="en-CA"/>
          </a:p>
        </p:txBody>
      </p:sp>
      <p:sp>
        <p:nvSpPr>
          <p:cNvPr id="4" name="TextBox 3">
            <a:extLst>
              <a:ext uri="{FF2B5EF4-FFF2-40B4-BE49-F238E27FC236}">
                <a16:creationId xmlns:a16="http://schemas.microsoft.com/office/drawing/2014/main" id="{09542944-7467-7412-1E91-78939E3A2C15}"/>
              </a:ext>
            </a:extLst>
          </p:cNvPr>
          <p:cNvSpPr txBox="1"/>
          <p:nvPr/>
        </p:nvSpPr>
        <p:spPr>
          <a:xfrm>
            <a:off x="0" y="70021"/>
            <a:ext cx="12192000" cy="5478423"/>
          </a:xfrm>
          <a:prstGeom prst="rect">
            <a:avLst/>
          </a:prstGeom>
          <a:noFill/>
        </p:spPr>
        <p:txBody>
          <a:bodyPr wrap="square">
            <a:spAutoFit/>
          </a:bodyPr>
          <a:lstStyle/>
          <a:p>
            <a:pPr>
              <a:buNone/>
            </a:pPr>
            <a:r>
              <a:rPr lang="en-US" sz="3200" b="1" dirty="0">
                <a:solidFill>
                  <a:schemeClr val="bg1"/>
                </a:solidFill>
                <a:latin typeface="Arial" panose="020B0604020202020204" pitchFamily="34" charset="0"/>
                <a:cs typeface="Arial" panose="020B0604020202020204" pitchFamily="34" charset="0"/>
              </a:rPr>
              <a:t>                   FAST LIFE HISTORY STRATEGIES</a:t>
            </a:r>
          </a:p>
          <a:p>
            <a:pPr>
              <a:buNone/>
            </a:pPr>
            <a:endParaRPr lang="en-US" sz="2400" b="1"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Are adaptations to unpredictable, unsafe, or resource-scarce environments.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General pattern: prioritize immediate rewards, survival, and reproduction</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Examples: Growing up in a chaotic or dangerous environment and learning to act quickly, take risks, and focus on the present. Early puberty and earlier sexual activity. Short-term relationships rather than long-term pair bonding. Having children earlier, often with less long-term planning. Impulsivity, sensation-seeking, aggression, or hypervigilance. Difficulty delaying gratification (“take what you can, when you can”). Focus on immediate needs rather than long-term goals (saving, education)</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Clinical echoes: trauma-related hyperarousal, impulsivity, substance use, some externalizing disorders</a:t>
            </a:r>
          </a:p>
          <a:p>
            <a:pPr>
              <a:buNone/>
            </a:pP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781887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F501D-2CEA-7FF1-5C25-CD43F8F3A43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CC9B28-BF5E-F612-B2A1-8CB334DD87A2}"/>
              </a:ext>
            </a:extLst>
          </p:cNvPr>
          <p:cNvSpPr>
            <a:spLocks noGrp="1"/>
          </p:cNvSpPr>
          <p:nvPr>
            <p:ph type="sldNum" sz="quarter" idx="12"/>
          </p:nvPr>
        </p:nvSpPr>
        <p:spPr/>
        <p:txBody>
          <a:bodyPr/>
          <a:lstStyle/>
          <a:p>
            <a:fld id="{8954F5B7-5279-43BB-AF99-55E064283C57}" type="slidenum">
              <a:rPr lang="en-CA" smtClean="0"/>
              <a:t>118</a:t>
            </a:fld>
            <a:endParaRPr lang="en-CA"/>
          </a:p>
        </p:txBody>
      </p:sp>
      <p:sp>
        <p:nvSpPr>
          <p:cNvPr id="4" name="TextBox 3">
            <a:extLst>
              <a:ext uri="{FF2B5EF4-FFF2-40B4-BE49-F238E27FC236}">
                <a16:creationId xmlns:a16="http://schemas.microsoft.com/office/drawing/2014/main" id="{A9C0ABAD-9DEE-F946-3F29-333CAD6DED6B}"/>
              </a:ext>
            </a:extLst>
          </p:cNvPr>
          <p:cNvSpPr txBox="1"/>
          <p:nvPr/>
        </p:nvSpPr>
        <p:spPr>
          <a:xfrm>
            <a:off x="0" y="70021"/>
            <a:ext cx="12192000" cy="4185761"/>
          </a:xfrm>
          <a:prstGeom prst="rect">
            <a:avLst/>
          </a:prstGeom>
          <a:noFill/>
        </p:spPr>
        <p:txBody>
          <a:bodyPr wrap="square">
            <a:spAutoFit/>
          </a:bodyPr>
          <a:lstStyle/>
          <a:p>
            <a:pPr>
              <a:buNone/>
            </a:pPr>
            <a:r>
              <a:rPr lang="en-US" sz="3200" b="1" dirty="0">
                <a:solidFill>
                  <a:schemeClr val="bg1"/>
                </a:solidFill>
                <a:latin typeface="Arial" panose="020B0604020202020204" pitchFamily="34" charset="0"/>
                <a:cs typeface="Arial" panose="020B0604020202020204" pitchFamily="34" charset="0"/>
              </a:rPr>
              <a:t>                     SLOW LIFE HISTORY STRATEGIES</a:t>
            </a:r>
          </a:p>
          <a:p>
            <a:pPr>
              <a:buNone/>
            </a:pP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Are adaptations to safe, stable, resource-rich environments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General pattern: prioritize long-term planning, investment, and cooperation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Examples: Growing up with consistent caregiving and predictable resources. Later puberty and delayed sexual activity. Long-term relationships and pair bonding. Having children later, with high investment in each child. Strong capacity for self-control and delayed gratification. Long-term planning: education, career building, saving. Emphasis on cooperation, trust, and social stability</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Clinical echoes: resilience, emotional regulation, capacity for reflection and future-oriented thinking</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These are adaptive strategies, not character flaws. People don’t </a:t>
            </a:r>
            <a:r>
              <a:rPr lang="en-US" i="1" dirty="0">
                <a:latin typeface="Arial" panose="020B0604020202020204" pitchFamily="34" charset="0"/>
                <a:cs typeface="Arial" panose="020B0604020202020204" pitchFamily="34" charset="0"/>
              </a:rPr>
              <a:t>choose</a:t>
            </a:r>
            <a:r>
              <a:rPr lang="en-US" dirty="0">
                <a:latin typeface="Arial" panose="020B0604020202020204" pitchFamily="34" charset="0"/>
                <a:cs typeface="Arial" panose="020B0604020202020204" pitchFamily="34" charset="0"/>
              </a:rPr>
              <a:t> fast or slow strategies; they develop in response to early environments.</a:t>
            </a:r>
          </a:p>
        </p:txBody>
      </p:sp>
    </p:spTree>
    <p:extLst>
      <p:ext uri="{BB962C8B-B14F-4D97-AF65-F5344CB8AC3E}">
        <p14:creationId xmlns:p14="http://schemas.microsoft.com/office/powerpoint/2010/main" val="99341760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0BF3BD-ED4F-A804-F699-59CDBC16C9C2}"/>
              </a:ext>
            </a:extLst>
          </p:cNvPr>
          <p:cNvSpPr>
            <a:spLocks noGrp="1"/>
          </p:cNvSpPr>
          <p:nvPr>
            <p:ph type="sldNum" sz="quarter" idx="12"/>
          </p:nvPr>
        </p:nvSpPr>
        <p:spPr/>
        <p:txBody>
          <a:bodyPr/>
          <a:lstStyle/>
          <a:p>
            <a:fld id="{8954F5B7-5279-43BB-AF99-55E064283C57}" type="slidenum">
              <a:rPr lang="en-CA" smtClean="0"/>
              <a:t>119</a:t>
            </a:fld>
            <a:endParaRPr lang="en-CA"/>
          </a:p>
        </p:txBody>
      </p:sp>
      <p:sp>
        <p:nvSpPr>
          <p:cNvPr id="4" name="TextBox 3">
            <a:extLst>
              <a:ext uri="{FF2B5EF4-FFF2-40B4-BE49-F238E27FC236}">
                <a16:creationId xmlns:a16="http://schemas.microsoft.com/office/drawing/2014/main" id="{5C791775-4E01-9CA1-F16A-D20BB7CE747F}"/>
              </a:ext>
            </a:extLst>
          </p:cNvPr>
          <p:cNvSpPr txBox="1"/>
          <p:nvPr/>
        </p:nvSpPr>
        <p:spPr>
          <a:xfrm>
            <a:off x="-41709" y="0"/>
            <a:ext cx="12124623" cy="6678751"/>
          </a:xfrm>
          <a:prstGeom prst="rect">
            <a:avLst/>
          </a:prstGeom>
          <a:noFill/>
        </p:spPr>
        <p:txBody>
          <a:bodyPr wrap="square">
            <a:spAutoFit/>
          </a:bodyPr>
          <a:lstStyle/>
          <a:p>
            <a:pPr>
              <a:buNone/>
            </a:pPr>
            <a:r>
              <a:rPr lang="en-US" sz="2800" b="1" dirty="0">
                <a:solidFill>
                  <a:schemeClr val="bg1"/>
                </a:solidFill>
                <a:latin typeface="Arial" panose="020B0604020202020204" pitchFamily="34" charset="0"/>
                <a:cs typeface="Arial" panose="020B0604020202020204" pitchFamily="34" charset="0"/>
              </a:rPr>
              <a:t>         FAST LIFE HISTORY STRATEGY — CLINICAL VIGNETTES </a:t>
            </a:r>
          </a:p>
          <a:p>
            <a:pPr>
              <a:buNone/>
            </a:pPr>
            <a:endParaRPr lang="en-US" sz="2800" b="1"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b="1" dirty="0">
                <a:latin typeface="Arial" panose="020B0604020202020204" pitchFamily="34" charset="0"/>
                <a:cs typeface="Arial" panose="020B0604020202020204" pitchFamily="34" charset="0"/>
              </a:rPr>
              <a:t>Vignette 1: “You take the chance while you can”</a:t>
            </a:r>
          </a:p>
          <a:p>
            <a:pPr>
              <a:buNone/>
            </a:pPr>
            <a:r>
              <a:rPr lang="en-US" sz="2400" dirty="0">
                <a:latin typeface="Arial" panose="020B0604020202020204" pitchFamily="34" charset="0"/>
                <a:cs typeface="Arial" panose="020B0604020202020204" pitchFamily="34" charset="0"/>
              </a:rPr>
              <a:t>A 28-year-old man grew up with frequent moves, parental substance use, and unpredictable caregiving. He is quick to act, easily bored, and struggles with impulsivity. He forms intense relationships that burn out quickly and has difficulty saving money or planning long term. When stressed, he goes straight into fight-or-flight.</a:t>
            </a:r>
            <a:br>
              <a:rPr lang="en-US" sz="2400"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Clinical frame:</a:t>
            </a:r>
            <a:r>
              <a:rPr lang="en-US" sz="2400" dirty="0">
                <a:latin typeface="Arial" panose="020B0604020202020204" pitchFamily="34" charset="0"/>
                <a:cs typeface="Arial" panose="020B0604020202020204" pitchFamily="34" charset="0"/>
              </a:rPr>
              <a:t> His nervous system learned early that the future is uncertain, so survival depends on acting now.</a:t>
            </a:r>
          </a:p>
          <a:p>
            <a:pPr>
              <a:buNone/>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b="1" dirty="0">
                <a:latin typeface="Arial" panose="020B0604020202020204" pitchFamily="34" charset="0"/>
                <a:cs typeface="Arial" panose="020B0604020202020204" pitchFamily="34" charset="0"/>
              </a:rPr>
              <a:t>Vignette 2: “Hyper-alert and reactive”</a:t>
            </a:r>
          </a:p>
          <a:p>
            <a:pPr>
              <a:buNone/>
            </a:pPr>
            <a:r>
              <a:rPr lang="en-US" sz="2400" dirty="0">
                <a:latin typeface="Arial" panose="020B0604020202020204" pitchFamily="34" charset="0"/>
                <a:cs typeface="Arial" panose="020B0604020202020204" pitchFamily="34" charset="0"/>
              </a:rPr>
              <a:t>A woman in her early 30s with a history of childhood violence is highly attuned to threat. She reacts strongly to perceived rejection, uses substances to regulate emotions, and finds it hard to tolerate boredom or stillness.</a:t>
            </a:r>
            <a:br>
              <a:rPr lang="en-US" sz="2400"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Clinical frame:</a:t>
            </a:r>
            <a:r>
              <a:rPr lang="en-US" sz="2400" dirty="0">
                <a:latin typeface="Arial" panose="020B0604020202020204" pitchFamily="34" charset="0"/>
                <a:cs typeface="Arial" panose="020B0604020202020204" pitchFamily="34" charset="0"/>
              </a:rPr>
              <a:t> A fast strategy optimized for danger—speed, vigilance, and immediate relief—now creates problems in a safer adult environment.</a:t>
            </a:r>
          </a:p>
          <a:p>
            <a:pPr>
              <a:buNone/>
            </a:pPr>
            <a:br>
              <a:rPr lang="en-US" dirty="0"/>
            </a:br>
            <a:endParaRPr lang="en-US" dirty="0"/>
          </a:p>
        </p:txBody>
      </p:sp>
    </p:spTree>
    <p:extLst>
      <p:ext uri="{BB962C8B-B14F-4D97-AF65-F5344CB8AC3E}">
        <p14:creationId xmlns:p14="http://schemas.microsoft.com/office/powerpoint/2010/main" val="869568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943F-B93A-41AD-96D4-B4D66338A1AC}"/>
              </a:ext>
            </a:extLst>
          </p:cNvPr>
          <p:cNvSpPr>
            <a:spLocks noGrp="1"/>
          </p:cNvSpPr>
          <p:nvPr>
            <p:ph type="title" idx="4294967295"/>
          </p:nvPr>
        </p:nvSpPr>
        <p:spPr>
          <a:xfrm>
            <a:off x="887206" y="177800"/>
            <a:ext cx="4626407" cy="874713"/>
          </a:xfrm>
        </p:spPr>
        <p:txBody>
          <a:bodyPr vert="horz" lIns="91440" tIns="45720" rIns="91440" bIns="45720" rtlCol="0" anchor="ctr">
            <a:normAutofit fontScale="90000"/>
          </a:bodyPr>
          <a:lstStyle/>
          <a:p>
            <a:pPr algn="ctr"/>
            <a:r>
              <a:rPr lang="en-US" dirty="0">
                <a:solidFill>
                  <a:schemeClr val="bg1"/>
                </a:solidFill>
              </a:rPr>
              <a:t>Homework from last week</a:t>
            </a:r>
          </a:p>
        </p:txBody>
      </p:sp>
      <p:sp>
        <p:nvSpPr>
          <p:cNvPr id="3" name="Content Placeholder 2">
            <a:extLst>
              <a:ext uri="{FF2B5EF4-FFF2-40B4-BE49-F238E27FC236}">
                <a16:creationId xmlns:a16="http://schemas.microsoft.com/office/drawing/2014/main" id="{A81A2B42-2D9D-4D48-8CB4-72EAF9177BAB}"/>
              </a:ext>
            </a:extLst>
          </p:cNvPr>
          <p:cNvSpPr>
            <a:spLocks noGrp="1"/>
          </p:cNvSpPr>
          <p:nvPr>
            <p:ph idx="4294967295"/>
          </p:nvPr>
        </p:nvSpPr>
        <p:spPr>
          <a:xfrm>
            <a:off x="6096000" y="799115"/>
            <a:ext cx="5792787" cy="7120227"/>
          </a:xfrm>
        </p:spPr>
        <p:txBody>
          <a:bodyPr vert="horz" lIns="91440" tIns="45720" rIns="91440" bIns="45720" rtlCol="0" anchor="ctr">
            <a:normAutofit/>
          </a:bodyPr>
          <a:lstStyle/>
          <a:p>
            <a:pPr marL="45720" indent="0">
              <a:lnSpc>
                <a:spcPct val="90000"/>
              </a:lnSpc>
            </a:pPr>
            <a:endParaRPr lang="en-US" sz="2600" dirty="0"/>
          </a:p>
          <a:p>
            <a:pPr>
              <a:lnSpc>
                <a:spcPct val="90000"/>
              </a:lnSpc>
            </a:pPr>
            <a:r>
              <a:rPr lang="en-US" sz="2600" dirty="0"/>
              <a:t>Submit questions, comments, or feedback to </a:t>
            </a:r>
            <a:r>
              <a:rPr lang="en-US" sz="2600" dirty="0">
                <a:hlinkClick r:id="rId3"/>
              </a:rPr>
              <a:t>itssimple2023@gmail.com</a:t>
            </a:r>
            <a:endParaRPr lang="en-US" sz="2600" dirty="0"/>
          </a:p>
          <a:p>
            <a:pPr>
              <a:lnSpc>
                <a:spcPct val="90000"/>
              </a:lnSpc>
            </a:pPr>
            <a:r>
              <a:rPr lang="en-US" sz="2600" dirty="0"/>
              <a:t>Read Simple manual session 19  </a:t>
            </a:r>
          </a:p>
          <a:p>
            <a:pPr>
              <a:lnSpc>
                <a:spcPct val="90000"/>
              </a:lnSpc>
            </a:pPr>
            <a:r>
              <a:rPr lang="en-US" sz="2600" dirty="0"/>
              <a:t>Do at least 2 rational mind remediations In the next week</a:t>
            </a:r>
          </a:p>
          <a:p>
            <a:pPr>
              <a:lnSpc>
                <a:spcPct val="90000"/>
              </a:lnSpc>
            </a:pPr>
            <a:r>
              <a:rPr lang="en-US" sz="2600" dirty="0"/>
              <a:t>Continue reviewing and practicing your crisis plans, diary cards, and chain analysis. </a:t>
            </a:r>
          </a:p>
          <a:p>
            <a:r>
              <a:rPr lang="en-US" sz="2600" dirty="0"/>
              <a:t>Continue tracking all the skills you’ve learned using your skills list. </a:t>
            </a:r>
          </a:p>
          <a:p>
            <a:r>
              <a:rPr lang="en-US" sz="2600" dirty="0"/>
              <a:t>Review the homework habits checklist each week. If there’s an item that you haven’t checked on the list, consider setting a goal to do it.</a:t>
            </a:r>
            <a:endParaRPr lang="en-US" sz="3000" dirty="0"/>
          </a:p>
          <a:p>
            <a:pPr marL="0" indent="0">
              <a:lnSpc>
                <a:spcPct val="90000"/>
              </a:lnSpc>
            </a:pPr>
            <a:endParaRPr lang="en-US" sz="900" dirty="0"/>
          </a:p>
          <a:p>
            <a:pPr marL="0" indent="0">
              <a:lnSpc>
                <a:spcPct val="90000"/>
              </a:lnSpc>
            </a:pPr>
            <a:endParaRPr lang="en-US" sz="900" dirty="0"/>
          </a:p>
          <a:p>
            <a:pPr>
              <a:lnSpc>
                <a:spcPct val="90000"/>
              </a:lnSpc>
            </a:pPr>
            <a:endParaRPr lang="en-US" sz="900" dirty="0"/>
          </a:p>
          <a:p>
            <a:pPr>
              <a:lnSpc>
                <a:spcPct val="90000"/>
              </a:lnSpc>
            </a:pPr>
            <a:endParaRPr lang="en-US" sz="900" dirty="0"/>
          </a:p>
          <a:p>
            <a:pPr>
              <a:lnSpc>
                <a:spcPct val="90000"/>
              </a:lnSpc>
            </a:pPr>
            <a:endParaRPr lang="en-US" sz="900" dirty="0"/>
          </a:p>
          <a:p>
            <a:pPr>
              <a:lnSpc>
                <a:spcPct val="90000"/>
              </a:lnSpc>
            </a:pPr>
            <a:endParaRPr lang="en-US" sz="900" dirty="0"/>
          </a:p>
          <a:p>
            <a:pPr>
              <a:lnSpc>
                <a:spcPct val="90000"/>
              </a:lnSpc>
            </a:pPr>
            <a:endParaRPr lang="en-US" sz="900" dirty="0"/>
          </a:p>
        </p:txBody>
      </p:sp>
      <p:pic>
        <p:nvPicPr>
          <p:cNvPr id="7" name="Picture 6" descr="Child with glasses reading">
            <a:extLst>
              <a:ext uri="{FF2B5EF4-FFF2-40B4-BE49-F238E27FC236}">
                <a16:creationId xmlns:a16="http://schemas.microsoft.com/office/drawing/2014/main" id="{042F701A-99E6-4D58-8CF9-5AD2B43F5FE6}"/>
              </a:ext>
            </a:extLst>
          </p:cNvPr>
          <p:cNvPicPr>
            <a:picLocks noChangeAspect="1"/>
          </p:cNvPicPr>
          <p:nvPr/>
        </p:nvPicPr>
        <p:blipFill rotWithShape="1">
          <a:blip r:embed="rId4"/>
          <a:srcRect l="10618" r="15867" b="-2"/>
          <a:stretch/>
        </p:blipFill>
        <p:spPr>
          <a:xfrm>
            <a:off x="316240" y="1387548"/>
            <a:ext cx="5476548" cy="4620186"/>
          </a:xfrm>
          <a:prstGeom prst="rect">
            <a:avLst/>
          </a:prstGeom>
        </p:spPr>
      </p:pic>
      <p:sp>
        <p:nvSpPr>
          <p:cNvPr id="4" name="Slide Number Placeholder 3">
            <a:extLst>
              <a:ext uri="{FF2B5EF4-FFF2-40B4-BE49-F238E27FC236}">
                <a16:creationId xmlns:a16="http://schemas.microsoft.com/office/drawing/2014/main" id="{D4C8F303-A9D2-980F-BF65-04B4AA02E9F4}"/>
              </a:ext>
            </a:extLst>
          </p:cNvPr>
          <p:cNvSpPr>
            <a:spLocks noGrp="1"/>
          </p:cNvSpPr>
          <p:nvPr>
            <p:ph type="sldNum" sz="quarter" idx="12"/>
          </p:nvPr>
        </p:nvSpPr>
        <p:spPr/>
        <p:txBody>
          <a:bodyPr/>
          <a:lstStyle/>
          <a:p>
            <a:fld id="{8954F5B7-5279-43BB-AF99-55E064283C57}" type="slidenum">
              <a:rPr lang="en-CA" smtClean="0"/>
              <a:t>12</a:t>
            </a:fld>
            <a:endParaRPr lang="en-CA"/>
          </a:p>
        </p:txBody>
      </p:sp>
    </p:spTree>
    <p:extLst>
      <p:ext uri="{BB962C8B-B14F-4D97-AF65-F5344CB8AC3E}">
        <p14:creationId xmlns:p14="http://schemas.microsoft.com/office/powerpoint/2010/main" val="172593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4F4B2-C5C0-FC12-3F03-42870462FB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86A651-4625-870F-CF16-E22E21BC6615}"/>
              </a:ext>
            </a:extLst>
          </p:cNvPr>
          <p:cNvSpPr>
            <a:spLocks noGrp="1"/>
          </p:cNvSpPr>
          <p:nvPr>
            <p:ph type="sldNum" sz="quarter" idx="12"/>
          </p:nvPr>
        </p:nvSpPr>
        <p:spPr/>
        <p:txBody>
          <a:bodyPr/>
          <a:lstStyle/>
          <a:p>
            <a:fld id="{8954F5B7-5279-43BB-AF99-55E064283C57}" type="slidenum">
              <a:rPr lang="en-CA" smtClean="0"/>
              <a:t>120</a:t>
            </a:fld>
            <a:endParaRPr lang="en-CA"/>
          </a:p>
        </p:txBody>
      </p:sp>
      <p:sp>
        <p:nvSpPr>
          <p:cNvPr id="4" name="TextBox 3">
            <a:extLst>
              <a:ext uri="{FF2B5EF4-FFF2-40B4-BE49-F238E27FC236}">
                <a16:creationId xmlns:a16="http://schemas.microsoft.com/office/drawing/2014/main" id="{C0EC0AEE-68BD-40D7-3A55-263F05A58568}"/>
              </a:ext>
            </a:extLst>
          </p:cNvPr>
          <p:cNvSpPr txBox="1"/>
          <p:nvPr/>
        </p:nvSpPr>
        <p:spPr>
          <a:xfrm>
            <a:off x="33688" y="70021"/>
            <a:ext cx="12124623" cy="6032421"/>
          </a:xfrm>
          <a:prstGeom prst="rect">
            <a:avLst/>
          </a:prstGeom>
          <a:noFill/>
        </p:spPr>
        <p:txBody>
          <a:bodyPr wrap="square">
            <a:spAutoFit/>
          </a:bodyPr>
          <a:lstStyle/>
          <a:p>
            <a:pPr>
              <a:buNone/>
            </a:pPr>
            <a:r>
              <a:rPr lang="en-US" sz="2800" b="1" dirty="0">
                <a:solidFill>
                  <a:schemeClr val="bg1"/>
                </a:solidFill>
                <a:latin typeface="Arial" panose="020B0604020202020204" pitchFamily="34" charset="0"/>
                <a:cs typeface="Arial" panose="020B0604020202020204" pitchFamily="34" charset="0"/>
              </a:rPr>
              <a:t>        SLOW LIFE HISTORY STRATEGY — CLINICAL VIGNETTES </a:t>
            </a:r>
          </a:p>
          <a:p>
            <a:pPr>
              <a:buNone/>
            </a:pPr>
            <a:endParaRPr lang="en-US" sz="2800" b="1"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Vignette 3: “Delay and invest”</a:t>
            </a:r>
          </a:p>
          <a:p>
            <a:pPr>
              <a:buNone/>
            </a:pPr>
            <a:r>
              <a:rPr lang="en-US" dirty="0">
                <a:latin typeface="Arial" panose="020B0604020202020204" pitchFamily="34" charset="0"/>
                <a:cs typeface="Arial" panose="020B0604020202020204" pitchFamily="34" charset="0"/>
              </a:rPr>
              <a:t>A 35-year-old professional grew up in a stable home with predictable routines and emotional support. He delayed relationships until finishing school, saves money, plans carefully, and tolerates stress without becoming overwhelmed.</a:t>
            </a:r>
            <a:br>
              <a:rPr lang="en-US"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Clinical frame:</a:t>
            </a:r>
            <a:r>
              <a:rPr lang="en-US" dirty="0">
                <a:latin typeface="Arial" panose="020B0604020202020204" pitchFamily="34" charset="0"/>
                <a:cs typeface="Arial" panose="020B0604020202020204" pitchFamily="34" charset="0"/>
              </a:rPr>
              <a:t> His nervous system expects stability, making long-term investment feel safe and worthwhile.</a:t>
            </a:r>
          </a:p>
          <a:p>
            <a:pPr>
              <a:buNone/>
            </a:pPr>
            <a:endParaRPr lang="en-US"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Vignette 4: “Future-oriented regulation”</a:t>
            </a:r>
          </a:p>
          <a:p>
            <a:pPr>
              <a:buNone/>
            </a:pPr>
            <a:r>
              <a:rPr lang="en-US" dirty="0">
                <a:latin typeface="Arial" panose="020B0604020202020204" pitchFamily="34" charset="0"/>
                <a:cs typeface="Arial" panose="020B0604020202020204" pitchFamily="34" charset="0"/>
              </a:rPr>
              <a:t>A woman raised with consistent caregivers and strong social supports experiences stress but can pause, reflect, and ask for help. She chooses long-term goals over immediate relief and recovers quickly from setbacks.</a:t>
            </a:r>
            <a:br>
              <a:rPr lang="en-US"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Clinical frame:</a:t>
            </a:r>
            <a:r>
              <a:rPr lang="en-US" dirty="0">
                <a:latin typeface="Arial" panose="020B0604020202020204" pitchFamily="34" charset="0"/>
                <a:cs typeface="Arial" panose="020B0604020202020204" pitchFamily="34" charset="0"/>
              </a:rPr>
              <a:t> A slow strategy shaped by safety—self-regulation, trust, and future planning.</a:t>
            </a:r>
          </a:p>
          <a:p>
            <a:pPr>
              <a:buNone/>
            </a:pPr>
            <a:br>
              <a:rPr lang="en-US" sz="2800" dirty="0">
                <a:solidFill>
                  <a:schemeClr val="bg1"/>
                </a:solidFill>
                <a:latin typeface="Arial" panose="020B0604020202020204" pitchFamily="34" charset="0"/>
                <a:cs typeface="Arial" panose="020B0604020202020204" pitchFamily="34" charset="0"/>
              </a:rPr>
            </a:br>
            <a:endParaRPr lang="en-US" sz="2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These strategies are adaptive responses to early environments, not personality flaws. Problems arise when a strategy that once ensured survival is carried into a context where it no longer fits.</a:t>
            </a:r>
          </a:p>
          <a:p>
            <a:pPr marL="285750" indent="-285750">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Being aware of this can help us “slow down”.</a:t>
            </a:r>
          </a:p>
        </p:txBody>
      </p:sp>
    </p:spTree>
    <p:extLst>
      <p:ext uri="{BB962C8B-B14F-4D97-AF65-F5344CB8AC3E}">
        <p14:creationId xmlns:p14="http://schemas.microsoft.com/office/powerpoint/2010/main" val="166591705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516098-4DFC-DABB-BE82-82843976976F}"/>
              </a:ext>
            </a:extLst>
          </p:cNvPr>
          <p:cNvSpPr>
            <a:spLocks noGrp="1"/>
          </p:cNvSpPr>
          <p:nvPr>
            <p:ph type="sldNum" sz="quarter" idx="12"/>
          </p:nvPr>
        </p:nvSpPr>
        <p:spPr/>
        <p:txBody>
          <a:bodyPr/>
          <a:lstStyle/>
          <a:p>
            <a:fld id="{8954F5B7-5279-43BB-AF99-55E064283C57}" type="slidenum">
              <a:rPr lang="en-CA" smtClean="0"/>
              <a:t>121</a:t>
            </a:fld>
            <a:endParaRPr lang="en-CA"/>
          </a:p>
        </p:txBody>
      </p:sp>
      <p:graphicFrame>
        <p:nvGraphicFramePr>
          <p:cNvPr id="27" name="Table 26">
            <a:extLst>
              <a:ext uri="{FF2B5EF4-FFF2-40B4-BE49-F238E27FC236}">
                <a16:creationId xmlns:a16="http://schemas.microsoft.com/office/drawing/2014/main" id="{7FAEE88D-F35C-D931-BA99-DF11F8595B2F}"/>
              </a:ext>
            </a:extLst>
          </p:cNvPr>
          <p:cNvGraphicFramePr>
            <a:graphicFrameLocks noGrp="1"/>
          </p:cNvGraphicFramePr>
          <p:nvPr>
            <p:extLst>
              <p:ext uri="{D42A27DB-BD31-4B8C-83A1-F6EECF244321}">
                <p14:modId xmlns:p14="http://schemas.microsoft.com/office/powerpoint/2010/main" val="458347432"/>
              </p:ext>
            </p:extLst>
          </p:nvPr>
        </p:nvGraphicFramePr>
        <p:xfrm>
          <a:off x="875165" y="1938387"/>
          <a:ext cx="9783762" cy="2423712"/>
        </p:xfrm>
        <a:graphic>
          <a:graphicData uri="http://schemas.openxmlformats.org/drawingml/2006/table">
            <a:tbl>
              <a:tblPr firstRow="1" firstCol="1" bandRow="1">
                <a:tableStyleId>{5C22544A-7EE6-4342-B048-85BDC9FD1C3A}</a:tableStyleId>
              </a:tblPr>
              <a:tblGrid>
                <a:gridCol w="4891881">
                  <a:extLst>
                    <a:ext uri="{9D8B030D-6E8A-4147-A177-3AD203B41FA5}">
                      <a16:colId xmlns:a16="http://schemas.microsoft.com/office/drawing/2014/main" val="3214266438"/>
                    </a:ext>
                  </a:extLst>
                </a:gridCol>
                <a:gridCol w="4891881">
                  <a:extLst>
                    <a:ext uri="{9D8B030D-6E8A-4147-A177-3AD203B41FA5}">
                      <a16:colId xmlns:a16="http://schemas.microsoft.com/office/drawing/2014/main" val="2757939981"/>
                    </a:ext>
                  </a:extLst>
                </a:gridCol>
              </a:tblGrid>
              <a:tr h="605928">
                <a:tc>
                  <a:txBody>
                    <a:bodyPr/>
                    <a:lstStyle/>
                    <a:p>
                      <a:pPr algn="ctr">
                        <a:lnSpc>
                          <a:spcPct val="107000"/>
                        </a:lnSpc>
                        <a:spcAft>
                          <a:spcPts val="800"/>
                        </a:spcAft>
                        <a:buNone/>
                      </a:pPr>
                      <a:r>
                        <a:rPr lang="en-CA" sz="1800" kern="0" dirty="0">
                          <a:solidFill>
                            <a:schemeClr val="bg1"/>
                          </a:solidFill>
                          <a:effectLst/>
                        </a:rPr>
                        <a:t>Life Load</a:t>
                      </a:r>
                      <a:endParaRPr lang="en-CA"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800"/>
                        </a:spcAft>
                        <a:buNone/>
                      </a:pPr>
                      <a:r>
                        <a:rPr lang="en-CA" sz="1800" kern="0" dirty="0">
                          <a:solidFill>
                            <a:schemeClr val="bg1"/>
                          </a:solidFill>
                          <a:effectLst/>
                        </a:rPr>
                        <a:t>Nervous System Load</a:t>
                      </a:r>
                      <a:endParaRPr lang="en-CA"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321864356"/>
                  </a:ext>
                </a:extLst>
              </a:tr>
              <a:tr h="605928">
                <a:tc>
                  <a:txBody>
                    <a:bodyPr/>
                    <a:lstStyle/>
                    <a:p>
                      <a:pPr>
                        <a:lnSpc>
                          <a:spcPct val="107000"/>
                        </a:lnSpc>
                        <a:spcAft>
                          <a:spcPts val="800"/>
                        </a:spcAft>
                        <a:buNone/>
                      </a:pPr>
                      <a:r>
                        <a:rPr lang="en-CA" sz="1800" kern="0" dirty="0">
                          <a:effectLst/>
                        </a:rPr>
                        <a:t>                  Holmes–Rahe Scale</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CA" sz="1800" kern="0" dirty="0">
                          <a:effectLst/>
                        </a:rPr>
                        <a:t>                  Perceived Stress Scale (PSS)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773572303"/>
                  </a:ext>
                </a:extLst>
              </a:tr>
              <a:tr h="605928">
                <a:tc>
                  <a:txBody>
                    <a:bodyPr/>
                    <a:lstStyle/>
                    <a:p>
                      <a:pPr>
                        <a:lnSpc>
                          <a:spcPct val="107000"/>
                        </a:lnSpc>
                        <a:spcAft>
                          <a:spcPts val="800"/>
                        </a:spcAft>
                        <a:buNone/>
                      </a:pPr>
                      <a:r>
                        <a:rPr lang="en-CA" sz="1800" kern="0" dirty="0">
                          <a:effectLst/>
                        </a:rPr>
                        <a:t>              What has happened to you</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CA" sz="1800" kern="0" dirty="0">
                          <a:effectLst/>
                        </a:rPr>
                        <a:t>                     How overwhelmed you feel</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26637755"/>
                  </a:ext>
                </a:extLst>
              </a:tr>
              <a:tr h="605928">
                <a:tc>
                  <a:txBody>
                    <a:bodyPr/>
                    <a:lstStyle/>
                    <a:p>
                      <a:pPr>
                        <a:lnSpc>
                          <a:spcPct val="107000"/>
                        </a:lnSpc>
                        <a:spcAft>
                          <a:spcPts val="800"/>
                        </a:spcAft>
                        <a:buNone/>
                      </a:pPr>
                      <a:r>
                        <a:rPr lang="en-CA" sz="1800" kern="0" dirty="0">
                          <a:effectLst/>
                        </a:rPr>
                        <a:t>      Measures change, loss, demands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CA" sz="1800" kern="0" dirty="0">
                          <a:effectLst/>
                        </a:rPr>
                        <a:t>             Measures threat, unpredictability, control</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4180860783"/>
                  </a:ext>
                </a:extLst>
              </a:tr>
            </a:tbl>
          </a:graphicData>
        </a:graphic>
      </p:graphicFrame>
      <p:sp>
        <p:nvSpPr>
          <p:cNvPr id="29" name="TextBox 28">
            <a:extLst>
              <a:ext uri="{FF2B5EF4-FFF2-40B4-BE49-F238E27FC236}">
                <a16:creationId xmlns:a16="http://schemas.microsoft.com/office/drawing/2014/main" id="{1ADB6E86-473F-DBD2-4A4C-84D446E927C2}"/>
              </a:ext>
            </a:extLst>
          </p:cNvPr>
          <p:cNvSpPr txBox="1"/>
          <p:nvPr/>
        </p:nvSpPr>
        <p:spPr>
          <a:xfrm>
            <a:off x="1934678" y="0"/>
            <a:ext cx="7520085" cy="1629998"/>
          </a:xfrm>
          <a:prstGeom prst="rect">
            <a:avLst/>
          </a:prstGeom>
          <a:noFill/>
        </p:spPr>
        <p:txBody>
          <a:bodyPr wrap="square">
            <a:spAutoFit/>
          </a:bodyPr>
          <a:lstStyle/>
          <a:p>
            <a:pPr>
              <a:lnSpc>
                <a:spcPct val="107000"/>
              </a:lnSpc>
              <a:spcAft>
                <a:spcPts val="800"/>
              </a:spcAft>
              <a:buNone/>
            </a:pPr>
            <a:r>
              <a:rPr lang="en-CA" sz="2400" b="1"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THE STRESS MAP</a:t>
            </a:r>
            <a:endParaRPr lang="en-CA" sz="1400" kern="1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buNone/>
            </a:pPr>
            <a:r>
              <a:rPr lang="en-CA" sz="1600" b="1" kern="0" dirty="0">
                <a:effectLst/>
                <a:latin typeface="Arial" panose="020B0604020202020204" pitchFamily="34" charset="0"/>
                <a:ea typeface="Times New Roman" panose="02020603050405020304" pitchFamily="18" charset="0"/>
                <a:cs typeface="Arial" panose="020B0604020202020204" pitchFamily="34" charset="0"/>
              </a:rPr>
              <a:t>            </a:t>
            </a:r>
            <a:r>
              <a:rPr lang="en-CA" sz="2000" b="1" kern="0" dirty="0">
                <a:effectLst/>
                <a:latin typeface="Arial" panose="020B0604020202020204" pitchFamily="34" charset="0"/>
                <a:ea typeface="Times New Roman" panose="02020603050405020304" pitchFamily="18" charset="0"/>
                <a:cs typeface="Arial" panose="020B0604020202020204" pitchFamily="34" charset="0"/>
              </a:rPr>
              <a:t>How life load and nervous system state interact</a:t>
            </a:r>
          </a:p>
          <a:p>
            <a:pPr>
              <a:lnSpc>
                <a:spcPct val="107000"/>
              </a:lnSpc>
              <a:spcAft>
                <a:spcPts val="800"/>
              </a:spcAft>
              <a:buNone/>
            </a:pPr>
            <a:endParaRPr lang="en-CA" sz="14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1800" b="1" kern="0" dirty="0">
                <a:effectLst/>
                <a:latin typeface="Arial" panose="020B0604020202020204" pitchFamily="34" charset="0"/>
                <a:ea typeface="Times New Roman" panose="02020603050405020304" pitchFamily="18" charset="0"/>
                <a:cs typeface="Arial" panose="020B0604020202020204" pitchFamily="34" charset="0"/>
              </a:rPr>
              <a:t>                                Two Ways Stress Shows Up</a:t>
            </a:r>
            <a:endParaRPr lang="en-CA" sz="1400" kern="100" dirty="0">
              <a:effectLst/>
              <a:latin typeface="Arial" panose="020B0604020202020204" pitchFamily="34" charset="0"/>
              <a:ea typeface="Aptos" panose="020B0004020202020204" pitchFamily="34" charset="0"/>
              <a:cs typeface="Arial" panose="020B0604020202020204" pitchFamily="34" charset="0"/>
            </a:endParaRPr>
          </a:p>
        </p:txBody>
      </p:sp>
      <p:graphicFrame>
        <p:nvGraphicFramePr>
          <p:cNvPr id="30" name="Table 29">
            <a:extLst>
              <a:ext uri="{FF2B5EF4-FFF2-40B4-BE49-F238E27FC236}">
                <a16:creationId xmlns:a16="http://schemas.microsoft.com/office/drawing/2014/main" id="{9DCCE68C-4258-4506-C2B9-CDE7714548FE}"/>
              </a:ext>
            </a:extLst>
          </p:cNvPr>
          <p:cNvGraphicFramePr>
            <a:graphicFrameLocks noGrp="1"/>
          </p:cNvGraphicFramePr>
          <p:nvPr>
            <p:extLst>
              <p:ext uri="{D42A27DB-BD31-4B8C-83A1-F6EECF244321}">
                <p14:modId xmlns:p14="http://schemas.microsoft.com/office/powerpoint/2010/main" val="462469823"/>
              </p:ext>
            </p:extLst>
          </p:nvPr>
        </p:nvGraphicFramePr>
        <p:xfrm>
          <a:off x="875165" y="4362098"/>
          <a:ext cx="9783762" cy="710415"/>
        </p:xfrm>
        <a:graphic>
          <a:graphicData uri="http://schemas.openxmlformats.org/drawingml/2006/table">
            <a:tbl>
              <a:tblPr firstRow="1" firstCol="1" bandRow="1">
                <a:tableStyleId>{5C22544A-7EE6-4342-B048-85BDC9FD1C3A}</a:tableStyleId>
              </a:tblPr>
              <a:tblGrid>
                <a:gridCol w="4891881">
                  <a:extLst>
                    <a:ext uri="{9D8B030D-6E8A-4147-A177-3AD203B41FA5}">
                      <a16:colId xmlns:a16="http://schemas.microsoft.com/office/drawing/2014/main" val="1912519860"/>
                    </a:ext>
                  </a:extLst>
                </a:gridCol>
                <a:gridCol w="4891881">
                  <a:extLst>
                    <a:ext uri="{9D8B030D-6E8A-4147-A177-3AD203B41FA5}">
                      <a16:colId xmlns:a16="http://schemas.microsoft.com/office/drawing/2014/main" val="1638626413"/>
                    </a:ext>
                  </a:extLst>
                </a:gridCol>
              </a:tblGrid>
              <a:tr h="710415">
                <a:tc>
                  <a:txBody>
                    <a:bodyPr/>
                    <a:lstStyle/>
                    <a:p>
                      <a:pPr>
                        <a:lnSpc>
                          <a:spcPct val="107000"/>
                        </a:lnSpc>
                        <a:spcAft>
                          <a:spcPts val="800"/>
                        </a:spcAft>
                        <a:buNone/>
                      </a:pPr>
                      <a:r>
                        <a:rPr lang="en-CA" sz="1800" kern="0" dirty="0">
                          <a:effectLst/>
                        </a:rPr>
                        <a:t>       What the year has asked of you</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nSpc>
                          <a:spcPct val="107000"/>
                        </a:lnSpc>
                        <a:spcAft>
                          <a:spcPts val="800"/>
                        </a:spcAft>
                        <a:buNone/>
                      </a:pPr>
                      <a:r>
                        <a:rPr lang="en-CA" sz="1800" kern="0" dirty="0">
                          <a:effectLst/>
                        </a:rPr>
                        <a:t>                 </a:t>
                      </a:r>
                      <a:r>
                        <a:rPr lang="en-CA" sz="1800" kern="0" dirty="0">
                          <a:solidFill>
                            <a:schemeClr val="bg1"/>
                          </a:solidFill>
                          <a:effectLst/>
                        </a:rPr>
                        <a:t>How heavy life feels inside</a:t>
                      </a:r>
                      <a:endParaRPr lang="en-CA"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53908279"/>
                  </a:ext>
                </a:extLst>
              </a:tr>
            </a:tbl>
          </a:graphicData>
        </a:graphic>
      </p:graphicFrame>
    </p:spTree>
    <p:extLst>
      <p:ext uri="{BB962C8B-B14F-4D97-AF65-F5344CB8AC3E}">
        <p14:creationId xmlns:p14="http://schemas.microsoft.com/office/powerpoint/2010/main" val="315372462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3523BB-01D6-6A9A-814B-454276DAF091}"/>
              </a:ext>
            </a:extLst>
          </p:cNvPr>
          <p:cNvSpPr>
            <a:spLocks noGrp="1"/>
          </p:cNvSpPr>
          <p:nvPr>
            <p:ph type="sldNum" sz="quarter" idx="12"/>
          </p:nvPr>
        </p:nvSpPr>
        <p:spPr/>
        <p:txBody>
          <a:bodyPr/>
          <a:lstStyle/>
          <a:p>
            <a:fld id="{8954F5B7-5279-43BB-AF99-55E064283C57}" type="slidenum">
              <a:rPr lang="en-CA" smtClean="0"/>
              <a:t>122</a:t>
            </a:fld>
            <a:endParaRPr lang="en-CA"/>
          </a:p>
        </p:txBody>
      </p:sp>
      <p:sp>
        <p:nvSpPr>
          <p:cNvPr id="4" name="TextBox 3">
            <a:extLst>
              <a:ext uri="{FF2B5EF4-FFF2-40B4-BE49-F238E27FC236}">
                <a16:creationId xmlns:a16="http://schemas.microsoft.com/office/drawing/2014/main" id="{222A52FC-C9CD-E102-FC24-F43FCB0CA115}"/>
              </a:ext>
            </a:extLst>
          </p:cNvPr>
          <p:cNvSpPr txBox="1"/>
          <p:nvPr/>
        </p:nvSpPr>
        <p:spPr>
          <a:xfrm>
            <a:off x="237423" y="0"/>
            <a:ext cx="12021954" cy="4182363"/>
          </a:xfrm>
          <a:prstGeom prst="rect">
            <a:avLst/>
          </a:prstGeom>
          <a:noFill/>
        </p:spPr>
        <p:txBody>
          <a:bodyPr wrap="square">
            <a:spAutoFit/>
          </a:bodyPr>
          <a:lstStyle/>
          <a:p>
            <a:pPr>
              <a:lnSpc>
                <a:spcPct val="107000"/>
              </a:lnSpc>
              <a:spcAft>
                <a:spcPts val="800"/>
              </a:spcAft>
              <a:buNone/>
            </a:pPr>
            <a:r>
              <a:rPr lang="en-CA" sz="2000" b="1" kern="0" dirty="0">
                <a:effectLst/>
                <a:latin typeface="Arial" panose="020B0604020202020204" pitchFamily="34" charset="0"/>
                <a:ea typeface="Times New Roman" panose="02020603050405020304" pitchFamily="18" charset="0"/>
                <a:cs typeface="Arial" panose="020B0604020202020204" pitchFamily="34" charset="0"/>
              </a:rPr>
              <a:t>                                                 </a:t>
            </a:r>
            <a:r>
              <a:rPr lang="en-CA" sz="2000" b="1"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WHAT EACH SCALE IS REALLY MEASURING</a:t>
            </a:r>
            <a:endParaRPr lang="en-CA" sz="2000"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2000" b="1" kern="0" dirty="0">
                <a:effectLst/>
                <a:latin typeface="Arial" panose="020B0604020202020204" pitchFamily="34" charset="0"/>
                <a:ea typeface="Times New Roman" panose="02020603050405020304" pitchFamily="18" charset="0"/>
                <a:cs typeface="Arial" panose="020B0604020202020204" pitchFamily="34" charset="0"/>
              </a:rPr>
              <a:t>Holmes–Rahe = “Wear and tear on the system”</a:t>
            </a:r>
            <a:br>
              <a:rPr lang="en-CA" sz="2000" kern="0" dirty="0">
                <a:effectLst/>
                <a:latin typeface="Arial" panose="020B0604020202020204" pitchFamily="34" charset="0"/>
                <a:ea typeface="Times New Roman" panose="02020603050405020304" pitchFamily="18" charset="0"/>
                <a:cs typeface="Arial" panose="020B0604020202020204" pitchFamily="34" charset="0"/>
              </a:rPr>
            </a:br>
            <a:r>
              <a:rPr lang="en-CA" sz="2000" kern="0" dirty="0">
                <a:effectLst/>
                <a:latin typeface="Arial" panose="020B0604020202020204" pitchFamily="34" charset="0"/>
                <a:ea typeface="Times New Roman" panose="02020603050405020304" pitchFamily="18" charset="0"/>
                <a:cs typeface="Arial" panose="020B0604020202020204" pitchFamily="34" charset="0"/>
              </a:rPr>
              <a:t>Predicts risk of stress-related illness over the next 12–24 months</a:t>
            </a:r>
            <a:endParaRPr lang="en-CA" sz="20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2000" kern="0" dirty="0">
                <a:effectLst/>
                <a:latin typeface="Arial" panose="020B0604020202020204" pitchFamily="34" charset="0"/>
                <a:ea typeface="Times New Roman" panose="02020603050405020304" pitchFamily="18" charset="0"/>
                <a:cs typeface="Arial" panose="020B0604020202020204" pitchFamily="34" charset="0"/>
              </a:rPr>
              <a:t>0–149 → Low (~30% risk)</a:t>
            </a:r>
            <a:endParaRPr lang="en-CA" sz="20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2000" kern="0" dirty="0">
                <a:effectLst/>
                <a:latin typeface="Arial" panose="020B0604020202020204" pitchFamily="34" charset="0"/>
                <a:ea typeface="Times New Roman" panose="02020603050405020304" pitchFamily="18" charset="0"/>
                <a:cs typeface="Arial" panose="020B0604020202020204" pitchFamily="34" charset="0"/>
              </a:rPr>
              <a:t>150–299 → Moderate (~50% risk)</a:t>
            </a:r>
            <a:endParaRPr lang="en-CA" sz="20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2000" kern="0" dirty="0">
                <a:effectLst/>
                <a:latin typeface="Arial" panose="020B0604020202020204" pitchFamily="34" charset="0"/>
                <a:ea typeface="Times New Roman" panose="02020603050405020304" pitchFamily="18" charset="0"/>
                <a:cs typeface="Arial" panose="020B0604020202020204" pitchFamily="34" charset="0"/>
              </a:rPr>
              <a:t>300+ → High (~80% risk)</a:t>
            </a:r>
            <a:endParaRPr lang="en-CA" sz="20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2000" b="1" kern="0" dirty="0">
                <a:effectLst/>
                <a:latin typeface="Arial" panose="020B0604020202020204" pitchFamily="34" charset="0"/>
                <a:ea typeface="Times New Roman" panose="02020603050405020304" pitchFamily="18" charset="0"/>
                <a:cs typeface="Arial" panose="020B0604020202020204" pitchFamily="34" charset="0"/>
              </a:rPr>
              <a:t>PSS = “How threatened and out of control the system feels”</a:t>
            </a:r>
            <a:endParaRPr lang="en-CA" sz="20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2000" kern="0" dirty="0">
                <a:effectLst/>
                <a:latin typeface="Arial" panose="020B0604020202020204" pitchFamily="34" charset="0"/>
                <a:ea typeface="Times New Roman" panose="02020603050405020304" pitchFamily="18" charset="0"/>
                <a:cs typeface="Arial" panose="020B0604020202020204" pitchFamily="34" charset="0"/>
              </a:rPr>
              <a:t>0–13 → Low (mostly safe)</a:t>
            </a:r>
            <a:endParaRPr lang="en-CA" sz="20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2000" kern="0" dirty="0">
                <a:effectLst/>
                <a:latin typeface="Arial" panose="020B0604020202020204" pitchFamily="34" charset="0"/>
                <a:ea typeface="Times New Roman" panose="02020603050405020304" pitchFamily="18" charset="0"/>
                <a:cs typeface="Arial" panose="020B0604020202020204" pitchFamily="34" charset="0"/>
              </a:rPr>
              <a:t>14–26 → Moderate (strained but coping)</a:t>
            </a:r>
            <a:endParaRPr lang="en-CA" sz="20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CA" sz="2000" kern="0" dirty="0">
                <a:effectLst/>
                <a:latin typeface="Arial" panose="020B0604020202020204" pitchFamily="34" charset="0"/>
                <a:ea typeface="Times New Roman" panose="02020603050405020304" pitchFamily="18" charset="0"/>
                <a:cs typeface="Arial" panose="020B0604020202020204" pitchFamily="34" charset="0"/>
              </a:rPr>
              <a:t>27–40 → High (nervous system in alarm or overload)</a:t>
            </a:r>
            <a:endParaRPr lang="en-CA" sz="2000"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5A77D77-DB57-C6BD-0168-3083D5CBF89C}"/>
              </a:ext>
            </a:extLst>
          </p:cNvPr>
          <p:cNvSpPr txBox="1"/>
          <p:nvPr/>
        </p:nvSpPr>
        <p:spPr>
          <a:xfrm>
            <a:off x="170046" y="4464140"/>
            <a:ext cx="12089331" cy="2033890"/>
          </a:xfrm>
          <a:prstGeom prst="rect">
            <a:avLst/>
          </a:prstGeom>
          <a:noFill/>
        </p:spPr>
        <p:txBody>
          <a:bodyPr wrap="square">
            <a:spAutoFit/>
          </a:bodyPr>
          <a:lstStyle/>
          <a:p>
            <a:pPr>
              <a:lnSpc>
                <a:spcPct val="107000"/>
              </a:lnSpc>
              <a:spcAft>
                <a:spcPts val="800"/>
              </a:spcAft>
              <a:buNone/>
            </a:pPr>
            <a:r>
              <a:rPr lang="en-CA" sz="2400" b="1"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HIGH SCORES DO NOT MEAN</a:t>
            </a:r>
            <a:endParaRPr lang="en-CA" sz="2400"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You are weak</a:t>
            </a:r>
            <a:r>
              <a:rPr lang="en-CA" sz="2400" kern="100" dirty="0">
                <a:latin typeface="Arial" panose="020B0604020202020204" pitchFamily="34" charset="0"/>
                <a:ea typeface="Times New Roman" panose="02020603050405020304" pitchFamily="18" charset="0"/>
                <a:cs typeface="Arial" panose="020B0604020202020204" pitchFamily="34" charset="0"/>
              </a:rPr>
              <a:t>, </a:t>
            </a:r>
            <a:r>
              <a:rPr lang="en-CA" sz="2400" kern="0" dirty="0">
                <a:effectLst/>
                <a:latin typeface="Arial" panose="020B0604020202020204" pitchFamily="34" charset="0"/>
                <a:ea typeface="Times New Roman" panose="02020603050405020304" pitchFamily="18" charset="0"/>
                <a:cs typeface="Arial" panose="020B0604020202020204" pitchFamily="34" charset="0"/>
              </a:rPr>
              <a:t>you are failing</a:t>
            </a:r>
            <a:r>
              <a:rPr lang="en-CA" sz="2400" kern="100" dirty="0">
                <a:latin typeface="Arial" panose="020B0604020202020204" pitchFamily="34" charset="0"/>
                <a:ea typeface="Times New Roman" panose="02020603050405020304" pitchFamily="18" charset="0"/>
                <a:cs typeface="Arial" panose="020B0604020202020204" pitchFamily="34" charset="0"/>
              </a:rPr>
              <a:t> or </a:t>
            </a:r>
            <a:r>
              <a:rPr lang="en-CA" sz="2400" kern="0" dirty="0">
                <a:effectLst/>
                <a:latin typeface="Arial" panose="020B0604020202020204" pitchFamily="34" charset="0"/>
                <a:ea typeface="Times New Roman" panose="02020603050405020304" pitchFamily="18" charset="0"/>
                <a:cs typeface="Arial" panose="020B0604020202020204" pitchFamily="34" charset="0"/>
              </a:rPr>
              <a:t>you are broken</a:t>
            </a:r>
            <a:r>
              <a:rPr lang="en-CA" sz="2400" kern="100" dirty="0">
                <a:latin typeface="Arial" panose="020B0604020202020204" pitchFamily="34" charset="0"/>
                <a:ea typeface="Times New Roman" panose="02020603050405020304" pitchFamily="18" charset="0"/>
                <a:cs typeface="Arial" panose="020B0604020202020204" pitchFamily="34" charset="0"/>
              </a:rPr>
              <a:t>. </a:t>
            </a:r>
            <a:r>
              <a:rPr lang="en-CA" sz="2400" kern="0" dirty="0">
                <a:latin typeface="Arial" panose="020B0604020202020204" pitchFamily="34" charset="0"/>
                <a:ea typeface="Times New Roman" panose="02020603050405020304" pitchFamily="18" charset="0"/>
                <a:cs typeface="Arial" panose="020B0604020202020204" pitchFamily="34" charset="0"/>
              </a:rPr>
              <a:t>T</a:t>
            </a:r>
            <a:r>
              <a:rPr lang="en-CA" sz="2400" kern="0" dirty="0">
                <a:effectLst/>
                <a:latin typeface="Arial" panose="020B0604020202020204" pitchFamily="34" charset="0"/>
                <a:ea typeface="Times New Roman" panose="02020603050405020304" pitchFamily="18" charset="0"/>
                <a:cs typeface="Arial" panose="020B0604020202020204" pitchFamily="34" charset="0"/>
              </a:rPr>
              <a:t>hey mean</a:t>
            </a:r>
            <a:r>
              <a:rPr lang="en-CA" sz="2400" kern="0" dirty="0">
                <a:latin typeface="Arial" panose="020B0604020202020204" pitchFamily="34" charset="0"/>
                <a:ea typeface="Times New Roman" panose="02020603050405020304" pitchFamily="18" charset="0"/>
                <a:cs typeface="Arial" panose="020B0604020202020204" pitchFamily="34" charset="0"/>
              </a:rPr>
              <a:t> </a:t>
            </a:r>
            <a:r>
              <a:rPr lang="en-CA" sz="2400" kern="0" dirty="0">
                <a:effectLst/>
                <a:latin typeface="Arial" panose="020B0604020202020204" pitchFamily="34" charset="0"/>
                <a:ea typeface="Times New Roman" panose="02020603050405020304" pitchFamily="18" charset="0"/>
                <a:cs typeface="Arial" panose="020B0604020202020204" pitchFamily="34" charset="0"/>
              </a:rPr>
              <a:t>your nervous system has been working hard to survive what life has asked of you.</a:t>
            </a: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buNone/>
            </a:pPr>
            <a:b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77033121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51E89F-C362-E4E7-4364-03D34DC9472C}"/>
              </a:ext>
            </a:extLst>
          </p:cNvPr>
          <p:cNvSpPr>
            <a:spLocks noGrp="1"/>
          </p:cNvSpPr>
          <p:nvPr>
            <p:ph type="sldNum" sz="quarter" idx="12"/>
          </p:nvPr>
        </p:nvSpPr>
        <p:spPr/>
        <p:txBody>
          <a:bodyPr/>
          <a:lstStyle/>
          <a:p>
            <a:fld id="{8954F5B7-5279-43BB-AF99-55E064283C57}" type="slidenum">
              <a:rPr lang="en-CA" smtClean="0"/>
              <a:t>123</a:t>
            </a:fld>
            <a:endParaRPr lang="en-CA"/>
          </a:p>
        </p:txBody>
      </p:sp>
      <p:sp>
        <p:nvSpPr>
          <p:cNvPr id="4" name="TextBox 3">
            <a:extLst>
              <a:ext uri="{FF2B5EF4-FFF2-40B4-BE49-F238E27FC236}">
                <a16:creationId xmlns:a16="http://schemas.microsoft.com/office/drawing/2014/main" id="{9227FA8C-0465-611F-A061-85BDFFFBFC94}"/>
              </a:ext>
            </a:extLst>
          </p:cNvPr>
          <p:cNvSpPr txBox="1"/>
          <p:nvPr/>
        </p:nvSpPr>
        <p:spPr>
          <a:xfrm>
            <a:off x="105878" y="159165"/>
            <a:ext cx="11980244" cy="1754326"/>
          </a:xfrm>
          <a:prstGeom prst="rect">
            <a:avLst/>
          </a:prstGeom>
          <a:noFill/>
        </p:spPr>
        <p:txBody>
          <a:bodyPr wrap="square">
            <a:spAutoFit/>
          </a:bodyPr>
          <a:lstStyle/>
          <a:p>
            <a:r>
              <a:rPr lang="en-CA" sz="3600" kern="0" dirty="0">
                <a:latin typeface="Arial" panose="020B0604020202020204" pitchFamily="34" charset="0"/>
                <a:ea typeface="Times New Roman" panose="02020603050405020304" pitchFamily="18" charset="0"/>
                <a:cs typeface="Arial" panose="020B0604020202020204" pitchFamily="34" charset="0"/>
              </a:rPr>
              <a:t>Our</a:t>
            </a:r>
            <a:r>
              <a:rPr lang="en-CA" sz="3600" kern="0" dirty="0">
                <a:effectLst/>
                <a:latin typeface="Arial" panose="020B0604020202020204" pitchFamily="34" charset="0"/>
                <a:ea typeface="Times New Roman" panose="02020603050405020304" pitchFamily="18" charset="0"/>
                <a:cs typeface="Arial" panose="020B0604020202020204" pitchFamily="34" charset="0"/>
              </a:rPr>
              <a:t> nervous systems learned these patterns to survive.</a:t>
            </a:r>
            <a:br>
              <a:rPr lang="en-CA" sz="3600" kern="0" dirty="0">
                <a:effectLst/>
                <a:latin typeface="Arial" panose="020B0604020202020204" pitchFamily="34" charset="0"/>
                <a:ea typeface="Times New Roman" panose="02020603050405020304" pitchFamily="18" charset="0"/>
                <a:cs typeface="Arial" panose="020B0604020202020204" pitchFamily="34" charset="0"/>
              </a:rPr>
            </a:br>
            <a:r>
              <a:rPr lang="en-CA" sz="3600" kern="0" dirty="0">
                <a:effectLst/>
                <a:latin typeface="Arial" panose="020B0604020202020204" pitchFamily="34" charset="0"/>
                <a:ea typeface="Times New Roman" panose="02020603050405020304" pitchFamily="18" charset="0"/>
                <a:cs typeface="Arial" panose="020B0604020202020204" pitchFamily="34" charset="0"/>
              </a:rPr>
              <a:t>That means </a:t>
            </a:r>
            <a:r>
              <a:rPr lang="en-CA" sz="3600" kern="0" dirty="0">
                <a:latin typeface="Arial" panose="020B0604020202020204" pitchFamily="34" charset="0"/>
                <a:ea typeface="Times New Roman" panose="02020603050405020304" pitchFamily="18" charset="0"/>
                <a:cs typeface="Arial" panose="020B0604020202020204" pitchFamily="34" charset="0"/>
              </a:rPr>
              <a:t>they</a:t>
            </a:r>
            <a:r>
              <a:rPr lang="en-CA" sz="3600" kern="0" dirty="0">
                <a:effectLst/>
                <a:latin typeface="Arial" panose="020B0604020202020204" pitchFamily="34" charset="0"/>
                <a:ea typeface="Times New Roman" panose="02020603050405020304" pitchFamily="18" charset="0"/>
                <a:cs typeface="Arial" panose="020B0604020202020204" pitchFamily="34" charset="0"/>
              </a:rPr>
              <a:t> can also learn new ones, slowly, safely, and in connection</a:t>
            </a:r>
            <a:endParaRPr lang="en-CA"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26827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nd writing on a transparent board&#10;&#10;Description automatically generated">
            <a:extLst>
              <a:ext uri="{FF2B5EF4-FFF2-40B4-BE49-F238E27FC236}">
                <a16:creationId xmlns:a16="http://schemas.microsoft.com/office/drawing/2014/main" id="{946CFF58-B19A-A49D-526F-644D248B9782}"/>
              </a:ext>
            </a:extLst>
          </p:cNvPr>
          <p:cNvPicPr>
            <a:picLocks noChangeAspect="1"/>
          </p:cNvPicPr>
          <p:nvPr/>
        </p:nvPicPr>
        <p:blipFill>
          <a:blip r:embed="rId2">
            <a:extLst>
              <a:ext uri="{28A0092B-C50C-407E-A947-70E740481C1C}">
                <a14:useLocalDpi xmlns:a14="http://schemas.microsoft.com/office/drawing/2010/main" val="0"/>
              </a:ext>
            </a:extLst>
          </a:blip>
          <a:srcRect t="18849" b="8803"/>
          <a:stretch/>
        </p:blipFill>
        <p:spPr>
          <a:xfrm>
            <a:off x="1039925" y="326570"/>
            <a:ext cx="5338557" cy="6204857"/>
          </a:xfrm>
          <a:prstGeom prst="rect">
            <a:avLst/>
          </a:prstGeom>
        </p:spPr>
      </p:pic>
      <p:pic>
        <p:nvPicPr>
          <p:cNvPr id="2" name="Picture 1" descr="A person with big eyes&#10;&#10;Description automatically generated">
            <a:extLst>
              <a:ext uri="{FF2B5EF4-FFF2-40B4-BE49-F238E27FC236}">
                <a16:creationId xmlns:a16="http://schemas.microsoft.com/office/drawing/2014/main" id="{78215A4E-8932-FF48-3622-38D5A5293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8517" y="969875"/>
            <a:ext cx="3526419" cy="4918245"/>
          </a:xfrm>
          <a:prstGeom prst="rect">
            <a:avLst/>
          </a:prstGeom>
        </p:spPr>
      </p:pic>
      <p:sp>
        <p:nvSpPr>
          <p:cNvPr id="4" name="Slide Number Placeholder 3">
            <a:extLst>
              <a:ext uri="{FF2B5EF4-FFF2-40B4-BE49-F238E27FC236}">
                <a16:creationId xmlns:a16="http://schemas.microsoft.com/office/drawing/2014/main" id="{921E4A1F-33EE-158F-D6A6-E5BE07E252A0}"/>
              </a:ext>
            </a:extLst>
          </p:cNvPr>
          <p:cNvSpPr>
            <a:spLocks noGrp="1"/>
          </p:cNvSpPr>
          <p:nvPr>
            <p:ph type="sldNum" sz="quarter" idx="12"/>
          </p:nvPr>
        </p:nvSpPr>
        <p:spPr/>
        <p:txBody>
          <a:bodyPr/>
          <a:lstStyle/>
          <a:p>
            <a:fld id="{8954F5B7-5279-43BB-AF99-55E064283C57}" type="slidenum">
              <a:rPr lang="en-CA" smtClean="0"/>
              <a:t>124</a:t>
            </a:fld>
            <a:endParaRPr lang="en-CA"/>
          </a:p>
        </p:txBody>
      </p:sp>
    </p:spTree>
    <p:extLst>
      <p:ext uri="{BB962C8B-B14F-4D97-AF65-F5344CB8AC3E}">
        <p14:creationId xmlns:p14="http://schemas.microsoft.com/office/powerpoint/2010/main" val="192481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round a table&#10;&#10;Description automatically generated">
            <a:extLst>
              <a:ext uri="{FF2B5EF4-FFF2-40B4-BE49-F238E27FC236}">
                <a16:creationId xmlns:a16="http://schemas.microsoft.com/office/drawing/2014/main" id="{2D2622D6-884A-B34C-7D8B-CD18E0B7C6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486" y="196770"/>
            <a:ext cx="11583028" cy="6539696"/>
          </a:xfrm>
          <a:prstGeom prst="rect">
            <a:avLst/>
          </a:prstGeom>
        </p:spPr>
      </p:pic>
      <p:sp>
        <p:nvSpPr>
          <p:cNvPr id="4" name="TextBox 3">
            <a:extLst>
              <a:ext uri="{FF2B5EF4-FFF2-40B4-BE49-F238E27FC236}">
                <a16:creationId xmlns:a16="http://schemas.microsoft.com/office/drawing/2014/main" id="{165D92E6-FC74-5DFD-37A6-021B26741E86}"/>
              </a:ext>
            </a:extLst>
          </p:cNvPr>
          <p:cNvSpPr txBox="1"/>
          <p:nvPr/>
        </p:nvSpPr>
        <p:spPr>
          <a:xfrm>
            <a:off x="8867173" y="312515"/>
            <a:ext cx="2908138" cy="954107"/>
          </a:xfrm>
          <a:prstGeom prst="rect">
            <a:avLst/>
          </a:prstGeom>
          <a:noFill/>
        </p:spPr>
        <p:txBody>
          <a:bodyPr wrap="square">
            <a:spAutoFit/>
          </a:bodyPr>
          <a:lstStyle/>
          <a:p>
            <a:pPr algn="ctr"/>
            <a:r>
              <a:rPr lang="en-CA" sz="2800" dirty="0">
                <a:solidFill>
                  <a:schemeClr val="bg1"/>
                </a:solidFill>
              </a:rPr>
              <a:t>OPEN DISCUSSION</a:t>
            </a:r>
          </a:p>
        </p:txBody>
      </p:sp>
      <p:sp>
        <p:nvSpPr>
          <p:cNvPr id="2" name="Slide Number Placeholder 1">
            <a:extLst>
              <a:ext uri="{FF2B5EF4-FFF2-40B4-BE49-F238E27FC236}">
                <a16:creationId xmlns:a16="http://schemas.microsoft.com/office/drawing/2014/main" id="{F7B1BD7D-6111-A4A1-DC05-95188ACCC992}"/>
              </a:ext>
            </a:extLst>
          </p:cNvPr>
          <p:cNvSpPr>
            <a:spLocks noGrp="1"/>
          </p:cNvSpPr>
          <p:nvPr>
            <p:ph type="sldNum" sz="quarter" idx="12"/>
          </p:nvPr>
        </p:nvSpPr>
        <p:spPr/>
        <p:txBody>
          <a:bodyPr/>
          <a:lstStyle/>
          <a:p>
            <a:fld id="{8954F5B7-5279-43BB-AF99-55E064283C57}" type="slidenum">
              <a:rPr lang="en-CA" smtClean="0"/>
              <a:t>125</a:t>
            </a:fld>
            <a:endParaRPr lang="en-CA"/>
          </a:p>
        </p:txBody>
      </p:sp>
    </p:spTree>
    <p:extLst>
      <p:ext uri="{BB962C8B-B14F-4D97-AF65-F5344CB8AC3E}">
        <p14:creationId xmlns:p14="http://schemas.microsoft.com/office/powerpoint/2010/main" val="153443909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BECFFDC-94DB-4DA3-94FE-22FEDDA8FA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7" name="Picture 6">
            <a:extLst>
              <a:ext uri="{FF2B5EF4-FFF2-40B4-BE49-F238E27FC236}">
                <a16:creationId xmlns:a16="http://schemas.microsoft.com/office/drawing/2014/main" id="{9D616136-4E72-434D-8053-1CA297A017D3}"/>
              </a:ext>
            </a:extLst>
          </p:cNvPr>
          <p:cNvPicPr>
            <a:picLocks noChangeAspect="1"/>
          </p:cNvPicPr>
          <p:nvPr/>
        </p:nvPicPr>
        <p:blipFill rotWithShape="1">
          <a:blip r:embed="rId3"/>
          <a:srcRect t="16045"/>
          <a:stretch/>
        </p:blipFill>
        <p:spPr>
          <a:xfrm>
            <a:off x="20" y="10"/>
            <a:ext cx="12191980" cy="6857990"/>
          </a:xfrm>
          <a:prstGeom prst="rect">
            <a:avLst/>
          </a:prstGeom>
        </p:spPr>
      </p:pic>
      <p:pic>
        <p:nvPicPr>
          <p:cNvPr id="14" name="Picture 13">
            <a:extLst>
              <a:ext uri="{FF2B5EF4-FFF2-40B4-BE49-F238E27FC236}">
                <a16:creationId xmlns:a16="http://schemas.microsoft.com/office/drawing/2014/main" id="{F28C5E77-0080-4457-B42A-3E5420A7C8D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6" name="Rectangle 15">
            <a:extLst>
              <a:ext uri="{FF2B5EF4-FFF2-40B4-BE49-F238E27FC236}">
                <a16:creationId xmlns:a16="http://schemas.microsoft.com/office/drawing/2014/main" id="{DE6F2CF7-0423-4CC7-90FD-1FEBA0CA5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712912" y="2125133"/>
            <a:ext cx="8736013" cy="2607734"/>
          </a:xfrm>
          <a:prstGeom prst="rect">
            <a:avLst/>
          </a:prstGeom>
          <a:solidFill>
            <a:schemeClr val="bg1">
              <a:alpha val="7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solidFill>
                <a:schemeClr val="tx1"/>
              </a:solidFill>
            </a:endParaRPr>
          </a:p>
        </p:txBody>
      </p:sp>
      <p:sp>
        <p:nvSpPr>
          <p:cNvPr id="2" name="Title 1">
            <a:extLst>
              <a:ext uri="{FF2B5EF4-FFF2-40B4-BE49-F238E27FC236}">
                <a16:creationId xmlns:a16="http://schemas.microsoft.com/office/drawing/2014/main" id="{3A39A32E-185A-4968-8537-EA0B9F144359}"/>
              </a:ext>
            </a:extLst>
          </p:cNvPr>
          <p:cNvSpPr>
            <a:spLocks noGrp="1"/>
          </p:cNvSpPr>
          <p:nvPr>
            <p:ph type="title" idx="4294967295"/>
          </p:nvPr>
        </p:nvSpPr>
        <p:spPr>
          <a:xfrm>
            <a:off x="1922991" y="2298700"/>
            <a:ext cx="8347076" cy="1595952"/>
          </a:xfrm>
        </p:spPr>
        <p:txBody>
          <a:bodyPr vert="horz" lIns="91440" tIns="45720" rIns="91440" bIns="45720" rtlCol="0" anchor="b">
            <a:normAutofit/>
          </a:bodyPr>
          <a:lstStyle/>
          <a:p>
            <a:pPr algn="ctr"/>
            <a:r>
              <a:rPr lang="en-US" sz="4800" dirty="0">
                <a:solidFill>
                  <a:schemeClr val="tx1"/>
                </a:solidFill>
              </a:rPr>
              <a:t>See you next session</a:t>
            </a:r>
          </a:p>
        </p:txBody>
      </p:sp>
      <p:sp>
        <p:nvSpPr>
          <p:cNvPr id="3" name="Slide Number Placeholder 2">
            <a:extLst>
              <a:ext uri="{FF2B5EF4-FFF2-40B4-BE49-F238E27FC236}">
                <a16:creationId xmlns:a16="http://schemas.microsoft.com/office/drawing/2014/main" id="{CD60F7F3-77D9-46C2-2028-C3746D3A8A72}"/>
              </a:ext>
            </a:extLst>
          </p:cNvPr>
          <p:cNvSpPr>
            <a:spLocks noGrp="1"/>
          </p:cNvSpPr>
          <p:nvPr>
            <p:ph type="sldNum" sz="quarter" idx="12"/>
          </p:nvPr>
        </p:nvSpPr>
        <p:spPr/>
        <p:txBody>
          <a:bodyPr/>
          <a:lstStyle/>
          <a:p>
            <a:fld id="{8954F5B7-5279-43BB-AF99-55E064283C57}" type="slidenum">
              <a:rPr lang="en-CA" smtClean="0"/>
              <a:t>126</a:t>
            </a:fld>
            <a:endParaRPr lang="en-CA"/>
          </a:p>
        </p:txBody>
      </p:sp>
    </p:spTree>
    <p:extLst>
      <p:ext uri="{BB962C8B-B14F-4D97-AF65-F5344CB8AC3E}">
        <p14:creationId xmlns:p14="http://schemas.microsoft.com/office/powerpoint/2010/main" val="106023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700"/>
                                        <p:tgtEl>
                                          <p:spTgt spid="14"/>
                                        </p:tgtEl>
                                      </p:cBhvr>
                                    </p:animEffect>
                                  </p:childTnLst>
                                </p:cTn>
                              </p:par>
                              <p:par>
                                <p:cTn id="11" presetID="10" presetClass="entr" presetSubtype="0" fill="hold" nodeType="withEffect">
                                  <p:stCondLst>
                                    <p:cond delay="0"/>
                                  </p:stCondLst>
                                  <p:iterate>
                                    <p:tmPct val="10000"/>
                                  </p:iterate>
                                  <p:childTnLst>
                                    <p:set>
                                      <p:cBhvr>
                                        <p:cTn id="12" dur="1" fill="hold">
                                          <p:stCondLst>
                                            <p:cond delay="0"/>
                                          </p:stCondLst>
                                        </p:cTn>
                                        <p:tgtEl>
                                          <p:spTgt spid="7"/>
                                        </p:tgtEl>
                                        <p:attrNameLst>
                                          <p:attrName>style.visibility</p:attrName>
                                        </p:attrNameLst>
                                      </p:cBhvr>
                                      <p:to>
                                        <p:strVal val="visible"/>
                                      </p:to>
                                    </p:set>
                                    <p:animEffect transition="in" filter="fade">
                                      <p:cBhvr>
                                        <p:cTn id="13" dur="700"/>
                                        <p:tgtEl>
                                          <p:spTgt spid="7"/>
                                        </p:tgtEl>
                                      </p:cBhvr>
                                    </p:animEffect>
                                  </p:childTnLst>
                                </p:cTn>
                              </p:par>
                              <p:par>
                                <p:cTn id="14" presetID="10" presetClass="entr" presetSubtype="0" fill="hold" nodeType="withEffect">
                                  <p:stCondLst>
                                    <p:cond delay="0"/>
                                  </p:stCondLst>
                                  <p:iterate>
                                    <p:tmPct val="10000"/>
                                  </p:iterate>
                                  <p:childTnLst>
                                    <p:set>
                                      <p:cBhvr>
                                        <p:cTn id="15" dur="1" fill="hold">
                                          <p:stCondLst>
                                            <p:cond delay="0"/>
                                          </p:stCondLst>
                                        </p:cTn>
                                        <p:tgtEl>
                                          <p:spTgt spid="12"/>
                                        </p:tgtEl>
                                        <p:attrNameLst>
                                          <p:attrName>style.visibility</p:attrName>
                                        </p:attrNameLst>
                                      </p:cBhvr>
                                      <p:to>
                                        <p:strVal val="visible"/>
                                      </p:to>
                                    </p:set>
                                    <p:animEffect transition="in" filter="fade">
                                      <p:cBhvr>
                                        <p:cTn id="16" dur="7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mpty red chairs in cinema with popcorn and drinks">
            <a:extLst>
              <a:ext uri="{FF2B5EF4-FFF2-40B4-BE49-F238E27FC236}">
                <a16:creationId xmlns:a16="http://schemas.microsoft.com/office/drawing/2014/main" id="{4A668106-B0A6-3065-C987-94D9030DC744}"/>
              </a:ext>
            </a:extLst>
          </p:cNvPr>
          <p:cNvPicPr>
            <a:picLocks noChangeAspect="1"/>
          </p:cNvPicPr>
          <p:nvPr/>
        </p:nvPicPr>
        <p:blipFill>
          <a:blip r:embed="rId2">
            <a:extLst>
              <a:ext uri="{28A0092B-C50C-407E-A947-70E740481C1C}">
                <a14:useLocalDpi xmlns:a14="http://schemas.microsoft.com/office/drawing/2010/main" val="0"/>
              </a:ext>
            </a:extLst>
          </a:blip>
          <a:srcRect t="17582"/>
          <a:stretch/>
        </p:blipFill>
        <p:spPr>
          <a:xfrm>
            <a:off x="20" y="10"/>
            <a:ext cx="12191980" cy="6857990"/>
          </a:xfrm>
          <a:prstGeom prst="rect">
            <a:avLst/>
          </a:prstGeom>
        </p:spPr>
      </p:pic>
      <p:sp>
        <p:nvSpPr>
          <p:cNvPr id="2" name="Title 1">
            <a:extLst>
              <a:ext uri="{FF2B5EF4-FFF2-40B4-BE49-F238E27FC236}">
                <a16:creationId xmlns:a16="http://schemas.microsoft.com/office/drawing/2014/main" id="{BA24E22F-396F-85CC-1DC1-375E13993779}"/>
              </a:ext>
            </a:extLst>
          </p:cNvPr>
          <p:cNvSpPr>
            <a:spLocks noGrp="1"/>
          </p:cNvSpPr>
          <p:nvPr>
            <p:ph type="ctrTitle" idx="4294967295"/>
          </p:nvPr>
        </p:nvSpPr>
        <p:spPr>
          <a:xfrm>
            <a:off x="1350335" y="1147064"/>
            <a:ext cx="7634177" cy="1738312"/>
          </a:xfrm>
        </p:spPr>
        <p:txBody>
          <a:bodyPr>
            <a:normAutofit/>
          </a:bodyPr>
          <a:lstStyle/>
          <a:p>
            <a:r>
              <a:rPr lang="en-CA" sz="6600" dirty="0">
                <a:solidFill>
                  <a:schemeClr val="tx1"/>
                </a:solidFill>
              </a:rPr>
              <a:t>video</a:t>
            </a:r>
          </a:p>
        </p:txBody>
      </p:sp>
      <p:sp>
        <p:nvSpPr>
          <p:cNvPr id="3" name="Subtitle 2">
            <a:extLst>
              <a:ext uri="{FF2B5EF4-FFF2-40B4-BE49-F238E27FC236}">
                <a16:creationId xmlns:a16="http://schemas.microsoft.com/office/drawing/2014/main" id="{DC677C87-BED3-4A56-1DEC-1DA7F34E222F}"/>
              </a:ext>
            </a:extLst>
          </p:cNvPr>
          <p:cNvSpPr>
            <a:spLocks noGrp="1"/>
          </p:cNvSpPr>
          <p:nvPr>
            <p:ph type="subTitle" idx="4294967295"/>
          </p:nvPr>
        </p:nvSpPr>
        <p:spPr>
          <a:xfrm>
            <a:off x="3048000" y="2355363"/>
            <a:ext cx="9144000" cy="1309687"/>
          </a:xfrm>
        </p:spPr>
        <p:txBody>
          <a:bodyPr>
            <a:noAutofit/>
          </a:bodyPr>
          <a:lstStyle/>
          <a:p>
            <a:pPr marL="0" indent="0">
              <a:buNone/>
            </a:pPr>
            <a:r>
              <a:rPr lang="en-CA" sz="4000" dirty="0"/>
              <a:t>Week 15 of simple</a:t>
            </a:r>
          </a:p>
        </p:txBody>
      </p:sp>
      <p:sp>
        <p:nvSpPr>
          <p:cNvPr id="4" name="Slide Number Placeholder 3">
            <a:extLst>
              <a:ext uri="{FF2B5EF4-FFF2-40B4-BE49-F238E27FC236}">
                <a16:creationId xmlns:a16="http://schemas.microsoft.com/office/drawing/2014/main" id="{0CDFC095-45C2-B0D9-B845-08AD90F14EDD}"/>
              </a:ext>
            </a:extLst>
          </p:cNvPr>
          <p:cNvSpPr>
            <a:spLocks noGrp="1"/>
          </p:cNvSpPr>
          <p:nvPr>
            <p:ph type="sldNum" sz="quarter" idx="12"/>
          </p:nvPr>
        </p:nvSpPr>
        <p:spPr/>
        <p:txBody>
          <a:bodyPr/>
          <a:lstStyle/>
          <a:p>
            <a:fld id="{8954F5B7-5279-43BB-AF99-55E064283C57}" type="slidenum">
              <a:rPr lang="en-CA" smtClean="0"/>
              <a:t>127</a:t>
            </a:fld>
            <a:endParaRPr lang="en-CA"/>
          </a:p>
        </p:txBody>
      </p:sp>
    </p:spTree>
    <p:extLst>
      <p:ext uri="{BB962C8B-B14F-4D97-AF65-F5344CB8AC3E}">
        <p14:creationId xmlns:p14="http://schemas.microsoft.com/office/powerpoint/2010/main" val="30261869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AC26-3D90-48A5-AF69-B8F4F04EF143}"/>
              </a:ext>
            </a:extLst>
          </p:cNvPr>
          <p:cNvSpPr>
            <a:spLocks noGrp="1"/>
          </p:cNvSpPr>
          <p:nvPr>
            <p:ph type="title"/>
          </p:nvPr>
        </p:nvSpPr>
        <p:spPr/>
        <p:txBody>
          <a:bodyPr/>
          <a:lstStyle/>
          <a:p>
            <a:endParaRPr lang="en-CA"/>
          </a:p>
        </p:txBody>
      </p:sp>
      <p:pic>
        <p:nvPicPr>
          <p:cNvPr id="4" name="Online Media 3" title="How to do Progressive Muscle Relaxation">
            <a:hlinkClick r:id="" action="ppaction://media"/>
            <a:extLst>
              <a:ext uri="{FF2B5EF4-FFF2-40B4-BE49-F238E27FC236}">
                <a16:creationId xmlns:a16="http://schemas.microsoft.com/office/drawing/2014/main" id="{F5886DB2-B1A6-44F6-8445-65DEC11A26B5}"/>
              </a:ext>
            </a:extLst>
          </p:cNvPr>
          <p:cNvPicPr>
            <a:picLocks noGrp="1" noRot="1" noChangeAspect="1"/>
          </p:cNvPicPr>
          <p:nvPr>
            <p:ph idx="1"/>
            <a:videoFile r:link="rId1"/>
          </p:nvPr>
        </p:nvPicPr>
        <p:blipFill>
          <a:blip r:embed="rId3"/>
          <a:stretch>
            <a:fillRect/>
          </a:stretch>
        </p:blipFill>
        <p:spPr>
          <a:xfrm>
            <a:off x="0" y="22225"/>
            <a:ext cx="12109450" cy="6811963"/>
          </a:xfrm>
          <a:prstGeom prst="rect">
            <a:avLst/>
          </a:prstGeom>
        </p:spPr>
      </p:pic>
      <p:sp>
        <p:nvSpPr>
          <p:cNvPr id="3" name="Slide Number Placeholder 2">
            <a:extLst>
              <a:ext uri="{FF2B5EF4-FFF2-40B4-BE49-F238E27FC236}">
                <a16:creationId xmlns:a16="http://schemas.microsoft.com/office/drawing/2014/main" id="{168DCC7A-572A-F1D1-D9B6-FA78114964D0}"/>
              </a:ext>
            </a:extLst>
          </p:cNvPr>
          <p:cNvSpPr>
            <a:spLocks noGrp="1"/>
          </p:cNvSpPr>
          <p:nvPr>
            <p:ph type="sldNum" sz="quarter" idx="12"/>
          </p:nvPr>
        </p:nvSpPr>
        <p:spPr/>
        <p:txBody>
          <a:bodyPr/>
          <a:lstStyle/>
          <a:p>
            <a:fld id="{8954F5B7-5279-43BB-AF99-55E064283C57}" type="slidenum">
              <a:rPr lang="en-CA" smtClean="0"/>
              <a:t>128</a:t>
            </a:fld>
            <a:endParaRPr lang="en-CA"/>
          </a:p>
        </p:txBody>
      </p:sp>
    </p:spTree>
    <p:extLst>
      <p:ext uri="{BB962C8B-B14F-4D97-AF65-F5344CB8AC3E}">
        <p14:creationId xmlns:p14="http://schemas.microsoft.com/office/powerpoint/2010/main" val="318057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61B05-0CC3-653E-9696-97BE84F91DB6}"/>
              </a:ext>
            </a:extLst>
          </p:cNvPr>
          <p:cNvSpPr>
            <a:spLocks noGrp="1"/>
          </p:cNvSpPr>
          <p:nvPr>
            <p:ph type="ctrTitle"/>
          </p:nvPr>
        </p:nvSpPr>
        <p:spPr/>
        <p:txBody>
          <a:bodyPr/>
          <a:lstStyle/>
          <a:p>
            <a:endParaRPr lang="en-CA"/>
          </a:p>
        </p:txBody>
      </p:sp>
      <p:sp>
        <p:nvSpPr>
          <p:cNvPr id="3" name="Subtitle 2">
            <a:extLst>
              <a:ext uri="{FF2B5EF4-FFF2-40B4-BE49-F238E27FC236}">
                <a16:creationId xmlns:a16="http://schemas.microsoft.com/office/drawing/2014/main" id="{732D42D5-F828-0B55-5FD2-A78B179EB8FF}"/>
              </a:ext>
            </a:extLst>
          </p:cNvPr>
          <p:cNvSpPr>
            <a:spLocks noGrp="1"/>
          </p:cNvSpPr>
          <p:nvPr>
            <p:ph type="subTitle" idx="1"/>
          </p:nvPr>
        </p:nvSpPr>
        <p:spPr/>
        <p:txBody>
          <a:bodyPr/>
          <a:lstStyle/>
          <a:p>
            <a:endParaRPr lang="en-CA"/>
          </a:p>
        </p:txBody>
      </p:sp>
      <p:pic>
        <p:nvPicPr>
          <p:cNvPr id="4" name="Online Media 3" title="It's simple on YouTube session 18">
            <a:hlinkClick r:id="" action="ppaction://media"/>
            <a:extLst>
              <a:ext uri="{FF2B5EF4-FFF2-40B4-BE49-F238E27FC236}">
                <a16:creationId xmlns:a16="http://schemas.microsoft.com/office/drawing/2014/main" id="{E5C38125-D4BD-C023-7DFC-DEE591CC060A}"/>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5" name="Slide Number Placeholder 4">
            <a:extLst>
              <a:ext uri="{FF2B5EF4-FFF2-40B4-BE49-F238E27FC236}">
                <a16:creationId xmlns:a16="http://schemas.microsoft.com/office/drawing/2014/main" id="{CD621107-F6E7-5A1A-FBFE-C96ACA101C8C}"/>
              </a:ext>
            </a:extLst>
          </p:cNvPr>
          <p:cNvSpPr>
            <a:spLocks noGrp="1"/>
          </p:cNvSpPr>
          <p:nvPr>
            <p:ph type="sldNum" sz="quarter" idx="12"/>
          </p:nvPr>
        </p:nvSpPr>
        <p:spPr/>
        <p:txBody>
          <a:bodyPr/>
          <a:lstStyle/>
          <a:p>
            <a:fld id="{8954F5B7-5279-43BB-AF99-55E064283C57}" type="slidenum">
              <a:rPr lang="en-CA" smtClean="0"/>
              <a:t>129</a:t>
            </a:fld>
            <a:endParaRPr lang="en-CA"/>
          </a:p>
        </p:txBody>
      </p:sp>
    </p:spTree>
    <p:extLst>
      <p:ext uri="{BB962C8B-B14F-4D97-AF65-F5344CB8AC3E}">
        <p14:creationId xmlns:p14="http://schemas.microsoft.com/office/powerpoint/2010/main" val="4030938009"/>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AFF45-297A-E111-465F-9151C702664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B88BBC-D6EA-D392-803E-20B80FC4AB7F}"/>
              </a:ext>
            </a:extLst>
          </p:cNvPr>
          <p:cNvSpPr>
            <a:spLocks noGrp="1"/>
          </p:cNvSpPr>
          <p:nvPr>
            <p:ph type="sldNum" sz="quarter" idx="12"/>
          </p:nvPr>
        </p:nvSpPr>
        <p:spPr/>
        <p:txBody>
          <a:bodyPr/>
          <a:lstStyle/>
          <a:p>
            <a:fld id="{1CD6768F-DFF3-4201-B2DD-5C0ADDD0A949}" type="slidenum">
              <a:rPr lang="en-CA" smtClean="0"/>
              <a:t>13</a:t>
            </a:fld>
            <a:endParaRPr lang="en-CA"/>
          </a:p>
        </p:txBody>
      </p:sp>
      <p:sp>
        <p:nvSpPr>
          <p:cNvPr id="4" name="TextBox 3">
            <a:extLst>
              <a:ext uri="{FF2B5EF4-FFF2-40B4-BE49-F238E27FC236}">
                <a16:creationId xmlns:a16="http://schemas.microsoft.com/office/drawing/2014/main" id="{A4934CD7-0A88-EB8D-3488-791D255AADBB}"/>
              </a:ext>
            </a:extLst>
          </p:cNvPr>
          <p:cNvSpPr txBox="1"/>
          <p:nvPr/>
        </p:nvSpPr>
        <p:spPr>
          <a:xfrm>
            <a:off x="94268" y="0"/>
            <a:ext cx="12191999" cy="6318589"/>
          </a:xfrm>
          <a:prstGeom prst="rect">
            <a:avLst/>
          </a:prstGeom>
          <a:noFill/>
        </p:spPr>
        <p:txBody>
          <a:bodyPr wrap="square">
            <a:spAutoFit/>
          </a:bodyPr>
          <a:lstStyle/>
          <a:p>
            <a:pPr>
              <a:lnSpc>
                <a:spcPct val="115000"/>
              </a:lnSpc>
              <a:spcAft>
                <a:spcPts val="800"/>
              </a:spcAft>
              <a:buNone/>
            </a:pPr>
            <a:r>
              <a:rPr lang="en-CA" sz="1800" kern="0" dirty="0">
                <a:effectLst/>
                <a:latin typeface="Arial" panose="020B0604020202020204" pitchFamily="34" charset="0"/>
                <a:ea typeface="Times New Roman" panose="02020603050405020304" pitchFamily="18" charset="0"/>
                <a:cs typeface="Arial" panose="020B0604020202020204" pitchFamily="34" charset="0"/>
              </a:rPr>
              <a:t> </a:t>
            </a:r>
            <a:endParaRPr lang="en-CA" kern="100" dirty="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1800" kern="100" dirty="0">
                <a:effectLst/>
                <a:latin typeface="Arial" panose="020B0604020202020204" pitchFamily="34" charset="0"/>
                <a:ea typeface="Calibri" panose="020F0502020204030204" pitchFamily="34" charset="0"/>
                <a:cs typeface="Arial" panose="020B0604020202020204" pitchFamily="34" charset="0"/>
              </a:rPr>
              <a:t>                                          </a:t>
            </a:r>
            <a:r>
              <a:rPr lang="en-CA" sz="32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HOMEWORK HABITS CHECKLIST</a:t>
            </a:r>
            <a:endParaRPr lang="en-CA" sz="32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Circle or check what you will try this week.</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1. Preparation habits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schedule a specific time for homework.</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choose a consistent location with minimal distractions.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gather what I need ahead of time (notebook, worksheet, pen).</a:t>
            </a:r>
          </a:p>
          <a:p>
            <a:pPr>
              <a:lnSpc>
                <a:spcPct val="115000"/>
              </a:lnSpc>
              <a:spcAft>
                <a:spcPts val="800"/>
              </a:spcAft>
              <a:buNone/>
            </a:pP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2. Focus &amp; pacing habits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start with a tiny step (2–5 minutes).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use a timer (10–15 minutes).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remove distractions (phone away / Do Not Disturb).</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Oval 2">
            <a:extLst>
              <a:ext uri="{FF2B5EF4-FFF2-40B4-BE49-F238E27FC236}">
                <a16:creationId xmlns:a16="http://schemas.microsoft.com/office/drawing/2014/main" id="{337ECA83-B884-B046-CC72-2D6ABBD5B8FD}"/>
              </a:ext>
            </a:extLst>
          </p:cNvPr>
          <p:cNvSpPr/>
          <p:nvPr/>
        </p:nvSpPr>
        <p:spPr>
          <a:xfrm>
            <a:off x="38499" y="59292"/>
            <a:ext cx="206188" cy="19722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06790736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2" title="Polyvagal Theory Explained Simply">
            <a:hlinkClick r:id="" action="ppaction://media"/>
            <a:extLst>
              <a:ext uri="{FF2B5EF4-FFF2-40B4-BE49-F238E27FC236}">
                <a16:creationId xmlns:a16="http://schemas.microsoft.com/office/drawing/2014/main" id="{34E32B19-58A5-54FE-87AB-96F5ED79AF58}"/>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FCEA54CB-7D73-823B-5368-CEBF551DBF12}"/>
              </a:ext>
            </a:extLst>
          </p:cNvPr>
          <p:cNvSpPr>
            <a:spLocks noGrp="1"/>
          </p:cNvSpPr>
          <p:nvPr>
            <p:ph type="sldNum" sz="quarter" idx="12"/>
          </p:nvPr>
        </p:nvSpPr>
        <p:spPr/>
        <p:txBody>
          <a:bodyPr/>
          <a:lstStyle/>
          <a:p>
            <a:fld id="{8954F5B7-5279-43BB-AF99-55E064283C57}" type="slidenum">
              <a:rPr lang="en-CA" smtClean="0"/>
              <a:t>130</a:t>
            </a:fld>
            <a:endParaRPr lang="en-CA"/>
          </a:p>
        </p:txBody>
      </p:sp>
    </p:spTree>
    <p:extLst>
      <p:ext uri="{BB962C8B-B14F-4D97-AF65-F5344CB8AC3E}">
        <p14:creationId xmlns:p14="http://schemas.microsoft.com/office/powerpoint/2010/main" val="3301822042"/>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Does Inflammation Cause Depression?">
            <a:hlinkClick r:id="" action="ppaction://media"/>
            <a:extLst>
              <a:ext uri="{FF2B5EF4-FFF2-40B4-BE49-F238E27FC236}">
                <a16:creationId xmlns:a16="http://schemas.microsoft.com/office/drawing/2014/main" id="{2A39C2E1-BB63-578C-ACFE-F44026CD6CF7}"/>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4B9176F8-C6B4-D553-C45E-18F54A8E182A}"/>
              </a:ext>
            </a:extLst>
          </p:cNvPr>
          <p:cNvSpPr>
            <a:spLocks noGrp="1"/>
          </p:cNvSpPr>
          <p:nvPr>
            <p:ph type="sldNum" sz="quarter" idx="12"/>
          </p:nvPr>
        </p:nvSpPr>
        <p:spPr/>
        <p:txBody>
          <a:bodyPr/>
          <a:lstStyle/>
          <a:p>
            <a:fld id="{8954F5B7-5279-43BB-AF99-55E064283C57}" type="slidenum">
              <a:rPr lang="en-CA" smtClean="0"/>
              <a:t>131</a:t>
            </a:fld>
            <a:endParaRPr lang="en-CA"/>
          </a:p>
        </p:txBody>
      </p:sp>
    </p:spTree>
    <p:extLst>
      <p:ext uri="{BB962C8B-B14F-4D97-AF65-F5344CB8AC3E}">
        <p14:creationId xmlns:p14="http://schemas.microsoft.com/office/powerpoint/2010/main" val="423227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Polyvagal Theory: The 3 States of Anxiety in the Nervous System">
            <a:hlinkClick r:id="" action="ppaction://media"/>
            <a:extLst>
              <a:ext uri="{FF2B5EF4-FFF2-40B4-BE49-F238E27FC236}">
                <a16:creationId xmlns:a16="http://schemas.microsoft.com/office/drawing/2014/main" id="{0D6ABD11-0846-C225-39EC-1F3A23E8DA68}"/>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9BDFF887-31AA-BDC4-2444-A270E7DBCC13}"/>
              </a:ext>
            </a:extLst>
          </p:cNvPr>
          <p:cNvSpPr>
            <a:spLocks noGrp="1"/>
          </p:cNvSpPr>
          <p:nvPr>
            <p:ph type="sldNum" sz="quarter" idx="12"/>
          </p:nvPr>
        </p:nvSpPr>
        <p:spPr/>
        <p:txBody>
          <a:bodyPr/>
          <a:lstStyle/>
          <a:p>
            <a:fld id="{8954F5B7-5279-43BB-AF99-55E064283C57}" type="slidenum">
              <a:rPr lang="en-CA" smtClean="0"/>
              <a:t>132</a:t>
            </a:fld>
            <a:endParaRPr lang="en-CA"/>
          </a:p>
        </p:txBody>
      </p:sp>
    </p:spTree>
    <p:extLst>
      <p:ext uri="{BB962C8B-B14F-4D97-AF65-F5344CB8AC3E}">
        <p14:creationId xmlns:p14="http://schemas.microsoft.com/office/powerpoint/2010/main" val="15376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How stress affects your body - Sharon Horesh Bergquist">
            <a:hlinkClick r:id="" action="ppaction://media"/>
            <a:extLst>
              <a:ext uri="{FF2B5EF4-FFF2-40B4-BE49-F238E27FC236}">
                <a16:creationId xmlns:a16="http://schemas.microsoft.com/office/drawing/2014/main" id="{55FEA3B1-72EC-FC7E-9F95-D77D8861A5C6}"/>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495F5571-FA5C-E966-21D1-E443AEB1CE39}"/>
              </a:ext>
            </a:extLst>
          </p:cNvPr>
          <p:cNvSpPr>
            <a:spLocks noGrp="1"/>
          </p:cNvSpPr>
          <p:nvPr>
            <p:ph type="sldNum" sz="quarter" idx="12"/>
          </p:nvPr>
        </p:nvSpPr>
        <p:spPr/>
        <p:txBody>
          <a:bodyPr/>
          <a:lstStyle/>
          <a:p>
            <a:fld id="{8954F5B7-5279-43BB-AF99-55E064283C57}" type="slidenum">
              <a:rPr lang="en-CA" smtClean="0"/>
              <a:t>133</a:t>
            </a:fld>
            <a:endParaRPr lang="en-CA"/>
          </a:p>
        </p:txBody>
      </p:sp>
    </p:spTree>
    <p:extLst>
      <p:ext uri="{BB962C8B-B14F-4D97-AF65-F5344CB8AC3E}">
        <p14:creationId xmlns:p14="http://schemas.microsoft.com/office/powerpoint/2010/main" val="4144826519"/>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he world is getting better. Why is Gen Z so depressed?">
            <a:hlinkClick r:id="" action="ppaction://media"/>
            <a:extLst>
              <a:ext uri="{FF2B5EF4-FFF2-40B4-BE49-F238E27FC236}">
                <a16:creationId xmlns:a16="http://schemas.microsoft.com/office/drawing/2014/main" id="{C883934F-F3D1-053F-4B8A-E29E9F5EDC8F}"/>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D25163D9-2182-6EC4-AE43-BC588E974C5A}"/>
              </a:ext>
            </a:extLst>
          </p:cNvPr>
          <p:cNvSpPr>
            <a:spLocks noGrp="1"/>
          </p:cNvSpPr>
          <p:nvPr>
            <p:ph type="sldNum" sz="quarter" idx="12"/>
          </p:nvPr>
        </p:nvSpPr>
        <p:spPr/>
        <p:txBody>
          <a:bodyPr/>
          <a:lstStyle/>
          <a:p>
            <a:fld id="{8954F5B7-5279-43BB-AF99-55E064283C57}" type="slidenum">
              <a:rPr lang="en-CA" smtClean="0"/>
              <a:t>134</a:t>
            </a:fld>
            <a:endParaRPr lang="en-CA"/>
          </a:p>
        </p:txBody>
      </p:sp>
    </p:spTree>
    <p:extLst>
      <p:ext uri="{BB962C8B-B14F-4D97-AF65-F5344CB8AC3E}">
        <p14:creationId xmlns:p14="http://schemas.microsoft.com/office/powerpoint/2010/main" val="42078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How stress affects your brain - Madhumita Murgia">
            <a:hlinkClick r:id="" action="ppaction://media"/>
            <a:extLst>
              <a:ext uri="{FF2B5EF4-FFF2-40B4-BE49-F238E27FC236}">
                <a16:creationId xmlns:a16="http://schemas.microsoft.com/office/drawing/2014/main" id="{D7318A0D-6C55-534A-3B87-4EC64B71940F}"/>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A6DE1780-6AEB-0C20-42C7-D5525D0D1127}"/>
              </a:ext>
            </a:extLst>
          </p:cNvPr>
          <p:cNvSpPr>
            <a:spLocks noGrp="1"/>
          </p:cNvSpPr>
          <p:nvPr>
            <p:ph type="sldNum" sz="quarter" idx="12"/>
          </p:nvPr>
        </p:nvSpPr>
        <p:spPr/>
        <p:txBody>
          <a:bodyPr/>
          <a:lstStyle/>
          <a:p>
            <a:fld id="{8954F5B7-5279-43BB-AF99-55E064283C57}" type="slidenum">
              <a:rPr lang="en-CA" smtClean="0"/>
              <a:t>135</a:t>
            </a:fld>
            <a:endParaRPr lang="en-CA"/>
          </a:p>
        </p:txBody>
      </p:sp>
    </p:spTree>
    <p:extLst>
      <p:ext uri="{BB962C8B-B14F-4D97-AF65-F5344CB8AC3E}">
        <p14:creationId xmlns:p14="http://schemas.microsoft.com/office/powerpoint/2010/main" val="1567520080"/>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Why is it so hard to escape poverty? - Ann-Helén Bay">
            <a:hlinkClick r:id="" action="ppaction://media"/>
            <a:extLst>
              <a:ext uri="{FF2B5EF4-FFF2-40B4-BE49-F238E27FC236}">
                <a16:creationId xmlns:a16="http://schemas.microsoft.com/office/drawing/2014/main" id="{58C90CCE-1874-7367-3ED2-73C58B465F43}"/>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51AA72D7-CA07-602D-2F7E-98D0936C6E9B}"/>
              </a:ext>
            </a:extLst>
          </p:cNvPr>
          <p:cNvSpPr>
            <a:spLocks noGrp="1"/>
          </p:cNvSpPr>
          <p:nvPr>
            <p:ph type="sldNum" sz="quarter" idx="12"/>
          </p:nvPr>
        </p:nvSpPr>
        <p:spPr/>
        <p:txBody>
          <a:bodyPr/>
          <a:lstStyle/>
          <a:p>
            <a:fld id="{8954F5B7-5279-43BB-AF99-55E064283C57}" type="slidenum">
              <a:rPr lang="en-CA" smtClean="0"/>
              <a:t>136</a:t>
            </a:fld>
            <a:endParaRPr lang="en-CA"/>
          </a:p>
        </p:txBody>
      </p:sp>
    </p:spTree>
    <p:extLst>
      <p:ext uri="{BB962C8B-B14F-4D97-AF65-F5344CB8AC3E}">
        <p14:creationId xmlns:p14="http://schemas.microsoft.com/office/powerpoint/2010/main" val="54211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How economic inequality harms societies | Richard Wilkinson">
            <a:hlinkClick r:id="" action="ppaction://media"/>
            <a:extLst>
              <a:ext uri="{FF2B5EF4-FFF2-40B4-BE49-F238E27FC236}">
                <a16:creationId xmlns:a16="http://schemas.microsoft.com/office/drawing/2014/main" id="{A5ECFE15-BDD7-E52C-63A1-541E7D2D417A}"/>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A7C8C019-D3D1-FD26-2F20-0E00B09A982D}"/>
              </a:ext>
            </a:extLst>
          </p:cNvPr>
          <p:cNvSpPr>
            <a:spLocks noGrp="1"/>
          </p:cNvSpPr>
          <p:nvPr>
            <p:ph type="sldNum" sz="quarter" idx="12"/>
          </p:nvPr>
        </p:nvSpPr>
        <p:spPr/>
        <p:txBody>
          <a:bodyPr/>
          <a:lstStyle/>
          <a:p>
            <a:fld id="{8954F5B7-5279-43BB-AF99-55E064283C57}" type="slidenum">
              <a:rPr lang="en-CA" smtClean="0"/>
              <a:t>137</a:t>
            </a:fld>
            <a:endParaRPr lang="en-CA"/>
          </a:p>
        </p:txBody>
      </p:sp>
    </p:spTree>
    <p:extLst>
      <p:ext uri="{BB962C8B-B14F-4D97-AF65-F5344CB8AC3E}">
        <p14:creationId xmlns:p14="http://schemas.microsoft.com/office/powerpoint/2010/main" val="57217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4EBB5-5C41-98E7-D240-FA2C694ADE68}"/>
              </a:ext>
            </a:extLst>
          </p:cNvPr>
          <p:cNvSpPr>
            <a:spLocks noGrp="1"/>
          </p:cNvSpPr>
          <p:nvPr>
            <p:ph type="title"/>
          </p:nvPr>
        </p:nvSpPr>
        <p:spPr/>
        <p:txBody>
          <a:bodyPr/>
          <a:lstStyle/>
          <a:p>
            <a:endParaRPr lang="en-CA"/>
          </a:p>
        </p:txBody>
      </p:sp>
      <p:pic>
        <p:nvPicPr>
          <p:cNvPr id="6" name="Online Media 5" title="3. Toxic Stress Derails Healthy Development">
            <a:hlinkClick r:id="" action="ppaction://media"/>
            <a:extLst>
              <a:ext uri="{FF2B5EF4-FFF2-40B4-BE49-F238E27FC236}">
                <a16:creationId xmlns:a16="http://schemas.microsoft.com/office/drawing/2014/main" id="{370F8DBC-AB8A-B2E9-0794-FFA57E9E97A4}"/>
              </a:ext>
            </a:extLst>
          </p:cNvPr>
          <p:cNvPicPr>
            <a:picLocks noGrp="1" noRot="1" noChangeAspect="1"/>
          </p:cNvPicPr>
          <p:nvPr>
            <p:ph idx="1"/>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CF44587E-535A-D919-7B66-4DC9E761DFA5}"/>
              </a:ext>
            </a:extLst>
          </p:cNvPr>
          <p:cNvSpPr>
            <a:spLocks noGrp="1"/>
          </p:cNvSpPr>
          <p:nvPr>
            <p:ph type="sldNum" sz="quarter" idx="12"/>
          </p:nvPr>
        </p:nvSpPr>
        <p:spPr/>
        <p:txBody>
          <a:bodyPr/>
          <a:lstStyle/>
          <a:p>
            <a:fld id="{8954F5B7-5279-43BB-AF99-55E064283C57}" type="slidenum">
              <a:rPr lang="en-CA" smtClean="0"/>
              <a:t>138</a:t>
            </a:fld>
            <a:endParaRPr lang="en-CA"/>
          </a:p>
        </p:txBody>
      </p:sp>
    </p:spTree>
    <p:extLst>
      <p:ext uri="{BB962C8B-B14F-4D97-AF65-F5344CB8AC3E}">
        <p14:creationId xmlns:p14="http://schemas.microsoft.com/office/powerpoint/2010/main" val="174793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D9E4D-0EE6-67BC-026C-776776FF974F}"/>
              </a:ext>
            </a:extLst>
          </p:cNvPr>
          <p:cNvSpPr>
            <a:spLocks noGrp="1"/>
          </p:cNvSpPr>
          <p:nvPr>
            <p:ph type="title"/>
          </p:nvPr>
        </p:nvSpPr>
        <p:spPr/>
        <p:txBody>
          <a:bodyPr/>
          <a:lstStyle/>
          <a:p>
            <a:endParaRPr lang="en-CA"/>
          </a:p>
        </p:txBody>
      </p:sp>
      <p:pic>
        <p:nvPicPr>
          <p:cNvPr id="4" name="Online Media 3" title="The devastating, underdiagnosed toll of toxic stress on children">
            <a:hlinkClick r:id="" action="ppaction://media"/>
            <a:extLst>
              <a:ext uri="{FF2B5EF4-FFF2-40B4-BE49-F238E27FC236}">
                <a16:creationId xmlns:a16="http://schemas.microsoft.com/office/drawing/2014/main" id="{F3C363DB-500A-67EE-8418-3F70C338EA7D}"/>
              </a:ext>
            </a:extLst>
          </p:cNvPr>
          <p:cNvPicPr>
            <a:picLocks noGrp="1" noRot="1" noChangeAspect="1"/>
          </p:cNvPicPr>
          <p:nvPr>
            <p:ph idx="1"/>
            <a:videoFile r:link="rId1"/>
          </p:nvPr>
        </p:nvPicPr>
        <p:blipFill>
          <a:blip r:embed="rId3"/>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75FF72AC-53C0-C338-5A97-B3108D136965}"/>
              </a:ext>
            </a:extLst>
          </p:cNvPr>
          <p:cNvSpPr>
            <a:spLocks noGrp="1"/>
          </p:cNvSpPr>
          <p:nvPr>
            <p:ph type="sldNum" sz="quarter" idx="12"/>
          </p:nvPr>
        </p:nvSpPr>
        <p:spPr/>
        <p:txBody>
          <a:bodyPr/>
          <a:lstStyle/>
          <a:p>
            <a:fld id="{8954F5B7-5279-43BB-AF99-55E064283C57}" type="slidenum">
              <a:rPr lang="en-CA" smtClean="0"/>
              <a:t>139</a:t>
            </a:fld>
            <a:endParaRPr lang="en-CA"/>
          </a:p>
        </p:txBody>
      </p:sp>
    </p:spTree>
    <p:extLst>
      <p:ext uri="{BB962C8B-B14F-4D97-AF65-F5344CB8AC3E}">
        <p14:creationId xmlns:p14="http://schemas.microsoft.com/office/powerpoint/2010/main" val="282555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B0B26-7FE1-63C2-303A-2B1633A87E0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11BFA8-DC21-9E61-4853-94573656A6B1}"/>
              </a:ext>
            </a:extLst>
          </p:cNvPr>
          <p:cNvSpPr>
            <a:spLocks noGrp="1"/>
          </p:cNvSpPr>
          <p:nvPr>
            <p:ph type="sldNum" sz="quarter" idx="12"/>
          </p:nvPr>
        </p:nvSpPr>
        <p:spPr/>
        <p:txBody>
          <a:bodyPr/>
          <a:lstStyle/>
          <a:p>
            <a:fld id="{1CD6768F-DFF3-4201-B2DD-5C0ADDD0A949}" type="slidenum">
              <a:rPr lang="en-CA" smtClean="0"/>
              <a:t>14</a:t>
            </a:fld>
            <a:endParaRPr lang="en-CA"/>
          </a:p>
        </p:txBody>
      </p:sp>
      <p:sp>
        <p:nvSpPr>
          <p:cNvPr id="4" name="TextBox 3">
            <a:extLst>
              <a:ext uri="{FF2B5EF4-FFF2-40B4-BE49-F238E27FC236}">
                <a16:creationId xmlns:a16="http://schemas.microsoft.com/office/drawing/2014/main" id="{381EB90C-AC61-4D4A-3565-71E75106D546}"/>
              </a:ext>
            </a:extLst>
          </p:cNvPr>
          <p:cNvSpPr txBox="1"/>
          <p:nvPr/>
        </p:nvSpPr>
        <p:spPr>
          <a:xfrm>
            <a:off x="94268" y="0"/>
            <a:ext cx="12191999" cy="6950621"/>
          </a:xfrm>
          <a:prstGeom prst="rect">
            <a:avLst/>
          </a:prstGeom>
          <a:noFill/>
        </p:spPr>
        <p:txBody>
          <a:bodyPr wrap="square">
            <a:spAutoFit/>
          </a:bodyPr>
          <a:lstStyle/>
          <a:p>
            <a:pPr>
              <a:lnSpc>
                <a:spcPct val="115000"/>
              </a:lnSpc>
              <a:spcAft>
                <a:spcPts val="800"/>
              </a:spcAft>
              <a:buNone/>
            </a:pP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CA" sz="2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HOMEWORK HABITS CHECKLIST</a:t>
            </a:r>
            <a:endParaRPr lang="en-CA"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3. Tracking &amp; organization habits</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keep materials in one place (binder / folder / notebook).</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write down insights right after doing the homework.</a:t>
            </a:r>
          </a:p>
          <a:p>
            <a:pPr>
              <a:lnSpc>
                <a:spcPct val="115000"/>
              </a:lnSpc>
              <a:spcAft>
                <a:spcPts val="800"/>
              </a:spcAft>
              <a:buNone/>
            </a:pP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4. Self-compassion habits</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aim for progress, not perfection.</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notice resistance without judgment.</a:t>
            </a:r>
          </a:p>
          <a:p>
            <a:pPr>
              <a:lnSpc>
                <a:spcPct val="115000"/>
              </a:lnSpc>
              <a:spcAft>
                <a:spcPts val="800"/>
              </a:spcAft>
              <a:buNone/>
            </a:pP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5. Accountability habits</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review my week: What worked? What didn’t?</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share honestly with my buddy — even when I didn’t do it.</a:t>
            </a:r>
          </a:p>
          <a:p>
            <a:pPr>
              <a:lnSpc>
                <a:spcPct val="115000"/>
              </a:lnSpc>
              <a:spcAft>
                <a:spcPts val="800"/>
              </a:spcAft>
              <a:buNone/>
            </a:pP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Micro commitment:</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This week I will focus on: ■ Time ■ Place ■ Tiny step ■ Timer ■ Other please specify:</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Oval 2">
            <a:extLst>
              <a:ext uri="{FF2B5EF4-FFF2-40B4-BE49-F238E27FC236}">
                <a16:creationId xmlns:a16="http://schemas.microsoft.com/office/drawing/2014/main" id="{26A959DE-C7FA-14D9-B57F-7537AD40A8B4}"/>
              </a:ext>
            </a:extLst>
          </p:cNvPr>
          <p:cNvSpPr/>
          <p:nvPr/>
        </p:nvSpPr>
        <p:spPr>
          <a:xfrm>
            <a:off x="38499" y="59292"/>
            <a:ext cx="206188" cy="19722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3870643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6 Signs of Stress You Shouldn't Ignore">
            <a:hlinkClick r:id="" action="ppaction://media"/>
            <a:extLst>
              <a:ext uri="{FF2B5EF4-FFF2-40B4-BE49-F238E27FC236}">
                <a16:creationId xmlns:a16="http://schemas.microsoft.com/office/drawing/2014/main" id="{70326827-753A-4541-995B-349F1A6C515C}"/>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70F048C1-C7BC-CE90-763E-A0CA281E1CFD}"/>
              </a:ext>
            </a:extLst>
          </p:cNvPr>
          <p:cNvSpPr>
            <a:spLocks noGrp="1"/>
          </p:cNvSpPr>
          <p:nvPr>
            <p:ph type="sldNum" sz="quarter" idx="12"/>
          </p:nvPr>
        </p:nvSpPr>
        <p:spPr/>
        <p:txBody>
          <a:bodyPr/>
          <a:lstStyle/>
          <a:p>
            <a:fld id="{8954F5B7-5279-43BB-AF99-55E064283C57}" type="slidenum">
              <a:rPr lang="en-CA" smtClean="0"/>
              <a:t>140</a:t>
            </a:fld>
            <a:endParaRPr lang="en-CA"/>
          </a:p>
        </p:txBody>
      </p:sp>
    </p:spTree>
    <p:extLst>
      <p:ext uri="{BB962C8B-B14F-4D97-AF65-F5344CB8AC3E}">
        <p14:creationId xmlns:p14="http://schemas.microsoft.com/office/powerpoint/2010/main" val="1888850243"/>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F66B1D-CDD5-B40E-3B22-21F3CD7DCFC9}"/>
              </a:ext>
            </a:extLst>
          </p:cNvPr>
          <p:cNvSpPr txBox="1"/>
          <p:nvPr/>
        </p:nvSpPr>
        <p:spPr>
          <a:xfrm>
            <a:off x="0" y="325268"/>
            <a:ext cx="11973464" cy="3693319"/>
          </a:xfrm>
          <a:prstGeom prst="rect">
            <a:avLst/>
          </a:prstGeom>
          <a:noFill/>
        </p:spPr>
        <p:txBody>
          <a:bodyPr wrap="square">
            <a:spAutoFit/>
          </a:bodyPr>
          <a:lstStyle/>
          <a:p>
            <a:r>
              <a:rPr lang="en-US" b="0" i="0" dirty="0">
                <a:effectLst/>
                <a:latin typeface="Arial" panose="020B0604020202020204" pitchFamily="34" charset="0"/>
              </a:rPr>
              <a:t>(1)The Whitehall Study of British civil servants, conducted by Sir Michael Marmot and colleagues, found a strong correlation between job status and health outcomes. The study showed that the lower a person's job status, the higher their risk of health issues such as heart disease, stress, and overall mortality. This highlighted the significant impact of social determinants, such as employment status, on health disparities</a:t>
            </a:r>
          </a:p>
          <a:p>
            <a:r>
              <a:rPr lang="en-US" b="0" i="0" dirty="0">
                <a:effectLst/>
                <a:latin typeface="Arial" panose="020B0604020202020204" pitchFamily="34" charset="0"/>
              </a:rPr>
              <a:t>Some of the key conclusions of the Whitehall studies include:</a:t>
            </a:r>
            <a:br>
              <a:rPr lang="en-US" dirty="0"/>
            </a:br>
            <a:r>
              <a:rPr lang="en-US" b="0" i="0" dirty="0">
                <a:effectLst/>
                <a:latin typeface="Arial" panose="020B0604020202020204" pitchFamily="34" charset="0"/>
              </a:rPr>
              <a:t>1. The importance of social determinants, such as job status, on health outcomes.</a:t>
            </a:r>
            <a:br>
              <a:rPr lang="en-US" dirty="0"/>
            </a:br>
            <a:r>
              <a:rPr lang="en-US" b="0" i="0" dirty="0">
                <a:effectLst/>
                <a:latin typeface="Arial" panose="020B0604020202020204" pitchFamily="34" charset="0"/>
              </a:rPr>
              <a:t>2. The presence of a social gradient in health, where individuals in lower job positions have poorer health outcomes compared to those in higher positions.</a:t>
            </a:r>
            <a:br>
              <a:rPr lang="en-US" dirty="0"/>
            </a:br>
            <a:r>
              <a:rPr lang="en-US" b="0" i="0" dirty="0">
                <a:effectLst/>
                <a:latin typeface="Arial" panose="020B0604020202020204" pitchFamily="34" charset="0"/>
              </a:rPr>
              <a:t>3. The role of psychosocial factors, such as job stress and control, in influencing health.</a:t>
            </a:r>
            <a:br>
              <a:rPr lang="en-US" dirty="0"/>
            </a:br>
            <a:r>
              <a:rPr lang="en-US" b="0" i="0" dirty="0">
                <a:effectLst/>
                <a:latin typeface="Arial" panose="020B0604020202020204" pitchFamily="34" charset="0"/>
              </a:rPr>
              <a:t>4. The need for policies and interventions to address health inequalities and improve overall population health.</a:t>
            </a:r>
            <a:br>
              <a:rPr lang="en-US" dirty="0"/>
            </a:br>
            <a:r>
              <a:rPr lang="en-US" dirty="0">
                <a:latin typeface="Arial" panose="020B0604020202020204" pitchFamily="34" charset="0"/>
              </a:rPr>
              <a:t>T</a:t>
            </a:r>
            <a:r>
              <a:rPr lang="en-US" b="0" i="0" dirty="0">
                <a:effectLst/>
                <a:latin typeface="Arial" panose="020B0604020202020204" pitchFamily="34" charset="0"/>
              </a:rPr>
              <a:t>he Whitehall studies have been instrumental in shaping our understanding of the social determinants of health and the importance of addressing inequalities in health outcomes.</a:t>
            </a:r>
            <a:endParaRPr lang="en-CA" dirty="0"/>
          </a:p>
          <a:p>
            <a:endParaRPr lang="en-CA" dirty="0"/>
          </a:p>
        </p:txBody>
      </p:sp>
      <p:sp>
        <p:nvSpPr>
          <p:cNvPr id="2" name="Slide Number Placeholder 1">
            <a:extLst>
              <a:ext uri="{FF2B5EF4-FFF2-40B4-BE49-F238E27FC236}">
                <a16:creationId xmlns:a16="http://schemas.microsoft.com/office/drawing/2014/main" id="{DED17387-E67C-0394-CFAA-43E7912EF57D}"/>
              </a:ext>
            </a:extLst>
          </p:cNvPr>
          <p:cNvSpPr>
            <a:spLocks noGrp="1"/>
          </p:cNvSpPr>
          <p:nvPr>
            <p:ph type="sldNum" sz="quarter" idx="12"/>
          </p:nvPr>
        </p:nvSpPr>
        <p:spPr/>
        <p:txBody>
          <a:bodyPr/>
          <a:lstStyle/>
          <a:p>
            <a:fld id="{8954F5B7-5279-43BB-AF99-55E064283C57}" type="slidenum">
              <a:rPr lang="en-CA" smtClean="0"/>
              <a:t>141</a:t>
            </a:fld>
            <a:endParaRPr lang="en-CA"/>
          </a:p>
        </p:txBody>
      </p:sp>
    </p:spTree>
    <p:extLst>
      <p:ext uri="{BB962C8B-B14F-4D97-AF65-F5344CB8AC3E}">
        <p14:creationId xmlns:p14="http://schemas.microsoft.com/office/powerpoint/2010/main" val="260999928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BB587E-BAC9-A32D-D82A-DFA66CF154CF}"/>
              </a:ext>
            </a:extLst>
          </p:cNvPr>
          <p:cNvSpPr txBox="1"/>
          <p:nvPr/>
        </p:nvSpPr>
        <p:spPr>
          <a:xfrm>
            <a:off x="109268" y="61751"/>
            <a:ext cx="11973464" cy="4801314"/>
          </a:xfrm>
          <a:prstGeom prst="rect">
            <a:avLst/>
          </a:prstGeom>
          <a:noFill/>
        </p:spPr>
        <p:txBody>
          <a:bodyPr wrap="square">
            <a:spAutoFit/>
          </a:bodyPr>
          <a:lstStyle/>
          <a:p>
            <a:r>
              <a:rPr lang="en-US" b="0" i="0" dirty="0">
                <a:effectLst/>
                <a:latin typeface="Arial" panose="020B0604020202020204" pitchFamily="34" charset="0"/>
              </a:rPr>
              <a:t>(2)The Holmes and Rahe Stress Scale, also known as the Social Readjustment Rating Scale, was developed by psychiatrists Thomas Holmes and Richard Rahe in 1967. The scale was created based on a study that aimed to investigate the relationship between stressful life events and illness.</a:t>
            </a:r>
            <a:br>
              <a:rPr lang="en-US" dirty="0"/>
            </a:br>
            <a:r>
              <a:rPr lang="en-US" b="0" i="0" dirty="0">
                <a:effectLst/>
                <a:latin typeface="Arial" panose="020B0604020202020204" pitchFamily="34" charset="0"/>
              </a:rPr>
              <a:t>Holmes and Rahe identified a list of 43 life events that could potentially cause stress, such as marriage, divorce, job loss, and death of a loved one. Each event was assigned a numerical value based on the perceived amount of stress it could cause. Participants in the study were asked to indicate which events they had experienced in the past year, and their total score was used to estimate their risk of developing stress-related health issues.</a:t>
            </a:r>
            <a:br>
              <a:rPr lang="en-US" dirty="0"/>
            </a:br>
            <a:r>
              <a:rPr lang="en-US" b="0" i="0" dirty="0">
                <a:effectLst/>
                <a:latin typeface="Arial" panose="020B0604020202020204" pitchFamily="34" charset="0"/>
              </a:rPr>
              <a:t>The use of the Holmes and Rahe Stress Scale involves individuals identifying and tallying up the life events they have experienced over a specific period, typically the past year. The total score is then compared to a key that indicates the level of stress and the associated risk of health issues. The scale is often used in research and clinical settings to assess the impact of life events on stress levels and to help individuals understand the potential health risks associated with significant life changes.</a:t>
            </a:r>
            <a:br>
              <a:rPr lang="en-US" dirty="0"/>
            </a:br>
            <a:r>
              <a:rPr lang="en-US" b="0" i="0" dirty="0">
                <a:effectLst/>
                <a:latin typeface="Arial" panose="020B0604020202020204" pitchFamily="34" charset="0"/>
              </a:rPr>
              <a:t>While the Holmes and Rahe Stress Scale has been widely used and cited in research, it is important to note that the scale has limitations. Not all individuals react to life events in the same way, and the scale does not account for individual differences in coping mechanisms, resilience, and social support. Therefore, while the scale can provide a general indication of stress levels, it should be used as one tool among many in assessing an individual's overall well-being and risk of stress-related health issues.</a:t>
            </a:r>
            <a:endParaRPr lang="en-CA" dirty="0"/>
          </a:p>
        </p:txBody>
      </p:sp>
      <p:sp>
        <p:nvSpPr>
          <p:cNvPr id="2" name="Slide Number Placeholder 1">
            <a:extLst>
              <a:ext uri="{FF2B5EF4-FFF2-40B4-BE49-F238E27FC236}">
                <a16:creationId xmlns:a16="http://schemas.microsoft.com/office/drawing/2014/main" id="{A28F1491-BD21-8E12-A5AA-5A47716406A2}"/>
              </a:ext>
            </a:extLst>
          </p:cNvPr>
          <p:cNvSpPr>
            <a:spLocks noGrp="1"/>
          </p:cNvSpPr>
          <p:nvPr>
            <p:ph type="sldNum" sz="quarter" idx="12"/>
          </p:nvPr>
        </p:nvSpPr>
        <p:spPr/>
        <p:txBody>
          <a:bodyPr/>
          <a:lstStyle/>
          <a:p>
            <a:fld id="{8954F5B7-5279-43BB-AF99-55E064283C57}" type="slidenum">
              <a:rPr lang="en-CA" smtClean="0"/>
              <a:t>142</a:t>
            </a:fld>
            <a:endParaRPr lang="en-CA"/>
          </a:p>
        </p:txBody>
      </p:sp>
    </p:spTree>
    <p:extLst>
      <p:ext uri="{BB962C8B-B14F-4D97-AF65-F5344CB8AC3E}">
        <p14:creationId xmlns:p14="http://schemas.microsoft.com/office/powerpoint/2010/main" val="59417028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EEB3E2-94A8-10FD-0507-AA829437A8D6}"/>
              </a:ext>
            </a:extLst>
          </p:cNvPr>
          <p:cNvSpPr txBox="1"/>
          <p:nvPr/>
        </p:nvSpPr>
        <p:spPr>
          <a:xfrm>
            <a:off x="1" y="0"/>
            <a:ext cx="12191999" cy="6463308"/>
          </a:xfrm>
          <a:prstGeom prst="rect">
            <a:avLst/>
          </a:prstGeom>
          <a:noFill/>
        </p:spPr>
        <p:txBody>
          <a:bodyPr wrap="square">
            <a:spAutoFit/>
          </a:bodyPr>
          <a:lstStyle/>
          <a:p>
            <a:r>
              <a:rPr lang="en-US" b="0" i="0" dirty="0">
                <a:effectLst/>
                <a:latin typeface="Arial" panose="020B0604020202020204" pitchFamily="34" charset="0"/>
              </a:rPr>
              <a:t>(3)Life history theory is a branch of evolutionary biology that seeks to understand how organisms allocate their time and energy resources to various life activities, such as growth, reproduction, and survival, in order to maximize their fitness in different environments. The theory is based on the idea that organisms have limited resources and must make trade-offs between competing life history traits to optimize their reproductive success.</a:t>
            </a:r>
            <a:br>
              <a:rPr lang="en-US" dirty="0"/>
            </a:br>
            <a:r>
              <a:rPr lang="en-US" b="0" i="0" dirty="0">
                <a:effectLst/>
                <a:latin typeface="Arial" panose="020B0604020202020204" pitchFamily="34" charset="0"/>
              </a:rPr>
              <a:t>Some of the main findings of life history theory include:</a:t>
            </a:r>
            <a:br>
              <a:rPr lang="en-US" dirty="0"/>
            </a:br>
            <a:r>
              <a:rPr lang="en-US" b="0" i="0" dirty="0">
                <a:effectLst/>
                <a:latin typeface="Arial" panose="020B0604020202020204" pitchFamily="34" charset="0"/>
              </a:rPr>
              <a:t>1. Trade-offs between growth, reproduction, and survival: Organisms face trade-offs in allocating resources to different life history traits. For example, investing more energy in reproduction may come at the expense of growth or survival, leading to different life history strategies depending on environmental conditions and life history trade-offs.</a:t>
            </a:r>
            <a:br>
              <a:rPr lang="en-US" dirty="0"/>
            </a:br>
            <a:r>
              <a:rPr lang="en-US" b="0" i="0" dirty="0">
                <a:effectLst/>
                <a:latin typeface="Arial" panose="020B0604020202020204" pitchFamily="34" charset="0"/>
              </a:rPr>
              <a:t>2. Environmental influences on life history strategies: Organisms adjust their life history strategies in response to environmental cues such as resource availability, predation risk, and competition. For example, in unpredictable or harsh environments, organisms may adopt a "fast" life history strategy characterized by early reproduction and high reproductive effort, while in stable environments, a "slow" life history strategy with delayed reproduction and greater investment in growth and survival may be favored.</a:t>
            </a:r>
            <a:br>
              <a:rPr lang="en-US" dirty="0"/>
            </a:br>
            <a:r>
              <a:rPr lang="en-US" b="0" i="0" dirty="0">
                <a:effectLst/>
                <a:latin typeface="Arial" panose="020B0604020202020204" pitchFamily="34" charset="0"/>
              </a:rPr>
              <a:t>3. Life history diversity within and between species: Different species and populations exhibit a wide range of life history strategies, reflecting adaptations to their specific ecological niches and environmental conditions. Life history traits such as age at first reproduction, litter size, and lifespan can vary significantly across species and populations.</a:t>
            </a:r>
            <a:br>
              <a:rPr lang="en-US" dirty="0"/>
            </a:br>
            <a:r>
              <a:rPr lang="en-US" b="0" i="0" dirty="0">
                <a:effectLst/>
                <a:latin typeface="Arial" panose="020B0604020202020204" pitchFamily="34" charset="0"/>
              </a:rPr>
              <a:t>4. Evolutionary trade-offs and constraints: Evolutionary trade-offs between life history traits can constrain the evolution of optimal strategies. For example, investing more resources in reproduction may enhance immediate fitness but reduce future reproductive success or survival, leading to complex evolutionary dynamics and the maintenance of variation in life history strategies within populations.</a:t>
            </a:r>
            <a:br>
              <a:rPr lang="en-US" dirty="0"/>
            </a:br>
            <a:r>
              <a:rPr lang="en-US" dirty="0">
                <a:latin typeface="Arial" panose="020B0604020202020204" pitchFamily="34" charset="0"/>
              </a:rPr>
              <a:t>L</a:t>
            </a:r>
            <a:r>
              <a:rPr lang="en-US" b="0" i="0" dirty="0">
                <a:effectLst/>
                <a:latin typeface="Arial" panose="020B0604020202020204" pitchFamily="34" charset="0"/>
              </a:rPr>
              <a:t>ife history theory provides a framework for understanding the diversity of life history strategies observed in nature and the evolutionary processes that shape the allocation of resources to growth, reproduction, and survival in different organisms</a:t>
            </a:r>
            <a:endParaRPr lang="en-CA" dirty="0"/>
          </a:p>
        </p:txBody>
      </p:sp>
      <p:sp>
        <p:nvSpPr>
          <p:cNvPr id="2" name="Slide Number Placeholder 1">
            <a:extLst>
              <a:ext uri="{FF2B5EF4-FFF2-40B4-BE49-F238E27FC236}">
                <a16:creationId xmlns:a16="http://schemas.microsoft.com/office/drawing/2014/main" id="{1933EFB7-ED9E-1129-DD8B-9100DE1AC1A6}"/>
              </a:ext>
            </a:extLst>
          </p:cNvPr>
          <p:cNvSpPr>
            <a:spLocks noGrp="1"/>
          </p:cNvSpPr>
          <p:nvPr>
            <p:ph type="sldNum" sz="quarter" idx="12"/>
          </p:nvPr>
        </p:nvSpPr>
        <p:spPr/>
        <p:txBody>
          <a:bodyPr/>
          <a:lstStyle/>
          <a:p>
            <a:fld id="{8954F5B7-5279-43BB-AF99-55E064283C57}" type="slidenum">
              <a:rPr lang="en-CA" smtClean="0"/>
              <a:t>143</a:t>
            </a:fld>
            <a:endParaRPr lang="en-CA"/>
          </a:p>
        </p:txBody>
      </p:sp>
    </p:spTree>
    <p:extLst>
      <p:ext uri="{BB962C8B-B14F-4D97-AF65-F5344CB8AC3E}">
        <p14:creationId xmlns:p14="http://schemas.microsoft.com/office/powerpoint/2010/main" val="161649310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35A4C4-A142-E32D-971D-7F127EBDBCD3}"/>
              </a:ext>
            </a:extLst>
          </p:cNvPr>
          <p:cNvSpPr txBox="1"/>
          <p:nvPr/>
        </p:nvSpPr>
        <p:spPr>
          <a:xfrm>
            <a:off x="86264" y="224700"/>
            <a:ext cx="11878574" cy="4801314"/>
          </a:xfrm>
          <a:prstGeom prst="rect">
            <a:avLst/>
          </a:prstGeom>
          <a:noFill/>
        </p:spPr>
        <p:txBody>
          <a:bodyPr wrap="square">
            <a:spAutoFit/>
          </a:bodyPr>
          <a:lstStyle/>
          <a:p>
            <a:r>
              <a:rPr lang="en-US" b="0" i="0" dirty="0">
                <a:effectLst/>
                <a:latin typeface="Arial" panose="020B0604020202020204" pitchFamily="34" charset="0"/>
              </a:rPr>
              <a:t>(4)Jean Twenge's book "iGen: Why Today's Super-Connected Kids Are Growing Up Less Rebellious, More Tolerant, Less Happy--and Completely Unprepared for Adulthood--and What That Means for the Rest of Us" explores the characteristics and behaviors of the generation born between 1995 and 2012, often referred to as Generation Z or iGen. Some of the main conclusions drawn by Twenge in the book include:</a:t>
            </a:r>
            <a:br>
              <a:rPr lang="en-US" dirty="0"/>
            </a:br>
            <a:r>
              <a:rPr lang="en-US" b="0" i="0" dirty="0">
                <a:effectLst/>
                <a:latin typeface="Arial" panose="020B0604020202020204" pitchFamily="34" charset="0"/>
              </a:rPr>
              <a:t>1. The impact of technology: Twenge highlights the role of smartphones, social media, and digital technology in shaping the behaviors and attitudes of iGen. She discusses how constant connectivity has influenced social interactions, mental health, and overall well-being.</a:t>
            </a:r>
            <a:br>
              <a:rPr lang="en-US" dirty="0"/>
            </a:br>
            <a:r>
              <a:rPr lang="en-US" b="0" i="0" dirty="0">
                <a:effectLst/>
                <a:latin typeface="Arial" panose="020B0604020202020204" pitchFamily="34" charset="0"/>
              </a:rPr>
              <a:t>2. Changes in social trends: Twenge points out shifts in </a:t>
            </a:r>
            <a:r>
              <a:rPr lang="en-US" b="0" i="0" dirty="0" err="1">
                <a:effectLst/>
                <a:latin typeface="Arial" panose="020B0604020202020204" pitchFamily="34" charset="0"/>
              </a:rPr>
              <a:t>iGen's</a:t>
            </a:r>
            <a:r>
              <a:rPr lang="en-US" b="0" i="0" dirty="0">
                <a:effectLst/>
                <a:latin typeface="Arial" panose="020B0604020202020204" pitchFamily="34" charset="0"/>
              </a:rPr>
              <a:t> attitudes towards social issues, relationships, and traditional markers of adulthood such as driving, dating, and working. She discusses how these changes may be influenced by the unique societal and technological context in which iGen has grown up.</a:t>
            </a:r>
            <a:br>
              <a:rPr lang="en-US" dirty="0"/>
            </a:br>
            <a:r>
              <a:rPr lang="en-US" b="0" i="0" dirty="0">
                <a:effectLst/>
                <a:latin typeface="Arial" panose="020B0604020202020204" pitchFamily="34" charset="0"/>
              </a:rPr>
              <a:t>3. Mental health concerns: Twenge addresses the rising rates of anxiety, depression, and loneliness among iGen, linking these trends to factors such as screen time, social media use, and societal pressures.</a:t>
            </a:r>
            <a:br>
              <a:rPr lang="en-US" dirty="0"/>
            </a:br>
            <a:r>
              <a:rPr lang="en-US" b="0" i="0" dirty="0">
                <a:effectLst/>
                <a:latin typeface="Arial" panose="020B0604020202020204" pitchFamily="34" charset="0"/>
              </a:rPr>
              <a:t>4. Preparation for adulthood: Twenge raises concerns about </a:t>
            </a:r>
            <a:r>
              <a:rPr lang="en-US" b="0" i="0" dirty="0" err="1">
                <a:effectLst/>
                <a:latin typeface="Arial" panose="020B0604020202020204" pitchFamily="34" charset="0"/>
              </a:rPr>
              <a:t>iGen's</a:t>
            </a:r>
            <a:r>
              <a:rPr lang="en-US" b="0" i="0" dirty="0">
                <a:effectLst/>
                <a:latin typeface="Arial" panose="020B0604020202020204" pitchFamily="34" charset="0"/>
              </a:rPr>
              <a:t> readiness for adulthood, citing challenges in developing independence, resilience, and coping skills in the face of increasing societal and technological complexities.</a:t>
            </a:r>
            <a:br>
              <a:rPr lang="en-US" dirty="0"/>
            </a:br>
            <a:r>
              <a:rPr lang="en-US" b="0" i="0" dirty="0">
                <a:effectLst/>
                <a:latin typeface="Arial" panose="020B0604020202020204" pitchFamily="34" charset="0"/>
              </a:rPr>
              <a:t>Twenge's book offers insights into the characteristics and challenges faced by the iGen generation and raises important questions about the implications of these trends for individuals and society as a whole.</a:t>
            </a:r>
            <a:endParaRPr lang="en-CA" dirty="0"/>
          </a:p>
        </p:txBody>
      </p:sp>
      <p:sp>
        <p:nvSpPr>
          <p:cNvPr id="2" name="Slide Number Placeholder 1">
            <a:extLst>
              <a:ext uri="{FF2B5EF4-FFF2-40B4-BE49-F238E27FC236}">
                <a16:creationId xmlns:a16="http://schemas.microsoft.com/office/drawing/2014/main" id="{FAFB8F0A-3F40-EE31-2FAB-AA86AC2A8457}"/>
              </a:ext>
            </a:extLst>
          </p:cNvPr>
          <p:cNvSpPr>
            <a:spLocks noGrp="1"/>
          </p:cNvSpPr>
          <p:nvPr>
            <p:ph type="sldNum" sz="quarter" idx="12"/>
          </p:nvPr>
        </p:nvSpPr>
        <p:spPr/>
        <p:txBody>
          <a:bodyPr/>
          <a:lstStyle/>
          <a:p>
            <a:fld id="{8954F5B7-5279-43BB-AF99-55E064283C57}" type="slidenum">
              <a:rPr lang="en-CA" smtClean="0"/>
              <a:t>144</a:t>
            </a:fld>
            <a:endParaRPr lang="en-CA"/>
          </a:p>
        </p:txBody>
      </p:sp>
    </p:spTree>
    <p:extLst>
      <p:ext uri="{BB962C8B-B14F-4D97-AF65-F5344CB8AC3E}">
        <p14:creationId xmlns:p14="http://schemas.microsoft.com/office/powerpoint/2010/main" val="253536916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2A2EDD-920F-9B16-0F0E-BC018CDF4BCD}"/>
              </a:ext>
            </a:extLst>
          </p:cNvPr>
          <p:cNvSpPr txBox="1"/>
          <p:nvPr/>
        </p:nvSpPr>
        <p:spPr>
          <a:xfrm>
            <a:off x="-17253" y="61709"/>
            <a:ext cx="12192000" cy="2308324"/>
          </a:xfrm>
          <a:prstGeom prst="rect">
            <a:avLst/>
          </a:prstGeom>
          <a:noFill/>
        </p:spPr>
        <p:txBody>
          <a:bodyPr wrap="square">
            <a:spAutoFit/>
          </a:bodyPr>
          <a:lstStyle/>
          <a:p>
            <a:r>
              <a:rPr lang="en-US" b="0" i="0" dirty="0">
                <a:effectLst/>
                <a:latin typeface="Arial" panose="020B0604020202020204" pitchFamily="34" charset="0"/>
              </a:rPr>
              <a:t>(5)The term "gaslighting" originated from a 1938 play called "Gas Light" by Patrick Hamilton, which was later adapted into a film in 1944. In the story, a husband manipulates his wife into believing she is going insane by dimming the gas lights in their home and then denying that the lights are flickering when she notices it. This psychological manipulation and emotional abuse tactic became known as gaslighting.</a:t>
            </a:r>
            <a:br>
              <a:rPr lang="en-US" dirty="0"/>
            </a:br>
            <a:r>
              <a:rPr lang="en-US" b="0" i="0" dirty="0">
                <a:effectLst/>
                <a:latin typeface="Arial" panose="020B0604020202020204" pitchFamily="34" charset="0"/>
              </a:rPr>
              <a:t>The term has since evolved to describe a form of manipulation where one person seeks to make another person doubt their own perceptions, memories, and sanity. Gaslighting is often used in abusive relationships or in situations where one person seeks to gain power and control over another by causing them to question their reality. The term has gained popularity in psychology and popular culture to describe this type of manipulative behavior.</a:t>
            </a:r>
            <a:endParaRPr lang="en-CA" dirty="0"/>
          </a:p>
        </p:txBody>
      </p:sp>
      <p:sp>
        <p:nvSpPr>
          <p:cNvPr id="2" name="Slide Number Placeholder 1">
            <a:extLst>
              <a:ext uri="{FF2B5EF4-FFF2-40B4-BE49-F238E27FC236}">
                <a16:creationId xmlns:a16="http://schemas.microsoft.com/office/drawing/2014/main" id="{2FDE3D2E-F6EB-5731-B8AC-2CB3F305B525}"/>
              </a:ext>
            </a:extLst>
          </p:cNvPr>
          <p:cNvSpPr>
            <a:spLocks noGrp="1"/>
          </p:cNvSpPr>
          <p:nvPr>
            <p:ph type="sldNum" sz="quarter" idx="12"/>
          </p:nvPr>
        </p:nvSpPr>
        <p:spPr/>
        <p:txBody>
          <a:bodyPr/>
          <a:lstStyle/>
          <a:p>
            <a:fld id="{8954F5B7-5279-43BB-AF99-55E064283C57}" type="slidenum">
              <a:rPr lang="en-CA" smtClean="0"/>
              <a:t>145</a:t>
            </a:fld>
            <a:endParaRPr lang="en-CA"/>
          </a:p>
        </p:txBody>
      </p:sp>
    </p:spTree>
    <p:extLst>
      <p:ext uri="{BB962C8B-B14F-4D97-AF65-F5344CB8AC3E}">
        <p14:creationId xmlns:p14="http://schemas.microsoft.com/office/powerpoint/2010/main" val="25686504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DF5F68-3325-74F3-D770-AEC22D64B90C}"/>
              </a:ext>
            </a:extLst>
          </p:cNvPr>
          <p:cNvSpPr txBox="1"/>
          <p:nvPr/>
        </p:nvSpPr>
        <p:spPr>
          <a:xfrm>
            <a:off x="253656" y="967951"/>
            <a:ext cx="4817878" cy="523220"/>
          </a:xfrm>
          <a:prstGeom prst="rect">
            <a:avLst/>
          </a:prstGeom>
          <a:noFill/>
        </p:spPr>
        <p:txBody>
          <a:bodyPr wrap="square">
            <a:spAutoFit/>
          </a:bodyPr>
          <a:lstStyle/>
          <a:p>
            <a:r>
              <a:rPr lang="en-US" sz="2800">
                <a:solidFill>
                  <a:schemeClr val="bg1"/>
                </a:solidFill>
              </a:rPr>
              <a:t>W</a:t>
            </a:r>
            <a:r>
              <a:rPr lang="en-CA" sz="2800">
                <a:solidFill>
                  <a:schemeClr val="bg1"/>
                </a:solidFill>
              </a:rPr>
              <a:t>EEKLY ANNOUNCEMENTS</a:t>
            </a:r>
          </a:p>
        </p:txBody>
      </p:sp>
      <p:sp>
        <p:nvSpPr>
          <p:cNvPr id="5" name="TextBox 4">
            <a:extLst>
              <a:ext uri="{FF2B5EF4-FFF2-40B4-BE49-F238E27FC236}">
                <a16:creationId xmlns:a16="http://schemas.microsoft.com/office/drawing/2014/main" id="{84D40DD1-A12A-02AD-B710-70EEE487AEE7}"/>
              </a:ext>
            </a:extLst>
          </p:cNvPr>
          <p:cNvSpPr txBox="1"/>
          <p:nvPr/>
        </p:nvSpPr>
        <p:spPr>
          <a:xfrm>
            <a:off x="5087989" y="783748"/>
            <a:ext cx="6805627" cy="3847207"/>
          </a:xfrm>
          <a:prstGeom prst="rect">
            <a:avLst/>
          </a:prstGeom>
          <a:noFill/>
        </p:spPr>
        <p:txBody>
          <a:bodyPr wrap="square">
            <a:spAutoFit/>
          </a:bodyPr>
          <a:lstStyle/>
          <a:p>
            <a:pPr marL="457200" indent="-457200">
              <a:buFont typeface="Arial" panose="020B0604020202020204" pitchFamily="34" charset="0"/>
              <a:buChar char="•"/>
            </a:pPr>
            <a:r>
              <a:rPr lang="en-CA" sz="2800" dirty="0"/>
              <a:t>Reminder: the homework group has been cancelled but boing continues Mondays 1-2:30. </a:t>
            </a:r>
          </a:p>
          <a:p>
            <a:pPr marL="457200" indent="-457200">
              <a:buFont typeface="Arial" panose="020B0604020202020204" pitchFamily="34" charset="0"/>
              <a:buChar char="•"/>
            </a:pPr>
            <a:r>
              <a:rPr lang="en-CA" sz="2800" dirty="0"/>
              <a:t>It’s an opportunity to better get to know other group members and to explore informally and in greater depth the material we cover on Wednesdays. </a:t>
            </a:r>
          </a:p>
          <a:p>
            <a:r>
              <a:rPr lang="en-CA" sz="2000" dirty="0"/>
              <a:t> </a:t>
            </a:r>
          </a:p>
          <a:p>
            <a:pPr marL="457200" indent="-457200">
              <a:buFont typeface="Arial" panose="020B0604020202020204" pitchFamily="34" charset="0"/>
              <a:buChar char="•"/>
            </a:pPr>
            <a:endParaRPr lang="en-CA" sz="2800" dirty="0"/>
          </a:p>
        </p:txBody>
      </p:sp>
      <p:pic>
        <p:nvPicPr>
          <p:cNvPr id="7" name="Picture 6" descr="A person in garment holding a sign&#10;&#10;Description automatically generated">
            <a:extLst>
              <a:ext uri="{FF2B5EF4-FFF2-40B4-BE49-F238E27FC236}">
                <a16:creationId xmlns:a16="http://schemas.microsoft.com/office/drawing/2014/main" id="{D10BA5C5-1976-CE20-7CDB-98C0895E51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656" y="1863305"/>
            <a:ext cx="4534826" cy="3131389"/>
          </a:xfrm>
          <a:prstGeom prst="rect">
            <a:avLst/>
          </a:prstGeom>
        </p:spPr>
      </p:pic>
      <p:sp>
        <p:nvSpPr>
          <p:cNvPr id="2" name="Slide Number Placeholder 1">
            <a:extLst>
              <a:ext uri="{FF2B5EF4-FFF2-40B4-BE49-F238E27FC236}">
                <a16:creationId xmlns:a16="http://schemas.microsoft.com/office/drawing/2014/main" id="{656D963B-C556-E5F3-FC34-2711EA3AC20A}"/>
              </a:ext>
            </a:extLst>
          </p:cNvPr>
          <p:cNvSpPr>
            <a:spLocks noGrp="1"/>
          </p:cNvSpPr>
          <p:nvPr>
            <p:ph type="sldNum" sz="quarter" idx="12"/>
          </p:nvPr>
        </p:nvSpPr>
        <p:spPr/>
        <p:txBody>
          <a:bodyPr/>
          <a:lstStyle/>
          <a:p>
            <a:fld id="{8954F5B7-5279-43BB-AF99-55E064283C57}" type="slidenum">
              <a:rPr lang="en-CA" smtClean="0"/>
              <a:t>15</a:t>
            </a:fld>
            <a:endParaRPr lang="en-CA"/>
          </a:p>
        </p:txBody>
      </p:sp>
    </p:spTree>
    <p:extLst>
      <p:ext uri="{BB962C8B-B14F-4D97-AF65-F5344CB8AC3E}">
        <p14:creationId xmlns:p14="http://schemas.microsoft.com/office/powerpoint/2010/main" val="1657478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C182C-5D33-45D8-BD76-A6B5244C8339}"/>
              </a:ext>
            </a:extLst>
          </p:cNvPr>
          <p:cNvSpPr>
            <a:spLocks noGrp="1"/>
          </p:cNvSpPr>
          <p:nvPr>
            <p:ph type="title" idx="4294967295"/>
          </p:nvPr>
        </p:nvSpPr>
        <p:spPr>
          <a:xfrm>
            <a:off x="4546600" y="225425"/>
            <a:ext cx="7346142" cy="695325"/>
          </a:xfrm>
        </p:spPr>
        <p:txBody>
          <a:bodyPr>
            <a:normAutofit fontScale="90000"/>
          </a:bodyPr>
          <a:lstStyle/>
          <a:p>
            <a:pPr algn="ctr"/>
            <a:r>
              <a:rPr lang="en-CA" sz="3600" dirty="0">
                <a:solidFill>
                  <a:schemeClr val="tx1"/>
                </a:solidFill>
              </a:rPr>
              <a:t> </a:t>
            </a:r>
            <a:r>
              <a:rPr lang="en-CA" sz="3600" dirty="0">
                <a:solidFill>
                  <a:schemeClr val="bg1"/>
                </a:solidFill>
              </a:rPr>
              <a:t>REMINDER PARTICIPANT AGREEMENTS </a:t>
            </a:r>
          </a:p>
        </p:txBody>
      </p:sp>
      <p:sp>
        <p:nvSpPr>
          <p:cNvPr id="3" name="Content Placeholder 2">
            <a:extLst>
              <a:ext uri="{FF2B5EF4-FFF2-40B4-BE49-F238E27FC236}">
                <a16:creationId xmlns:a16="http://schemas.microsoft.com/office/drawing/2014/main" id="{214B2EF2-D3B3-4595-9E41-FFD878799B00}"/>
              </a:ext>
            </a:extLst>
          </p:cNvPr>
          <p:cNvSpPr>
            <a:spLocks noGrp="1"/>
          </p:cNvSpPr>
          <p:nvPr>
            <p:ph idx="4294967295"/>
          </p:nvPr>
        </p:nvSpPr>
        <p:spPr>
          <a:xfrm>
            <a:off x="4546600" y="1067915"/>
            <a:ext cx="7346142" cy="5734050"/>
          </a:xfrm>
        </p:spPr>
        <p:txBody>
          <a:bodyPr>
            <a:normAutofit/>
          </a:bodyPr>
          <a:lstStyle/>
          <a:p>
            <a:r>
              <a:rPr lang="en-CA" sz="2400" dirty="0">
                <a:solidFill>
                  <a:schemeClr val="tx1"/>
                </a:solidFill>
              </a:rPr>
              <a:t>If you have questions, comments, or feedback, please save them for the two question periods. You can put them in the chat box or raise your real/virtual hand.</a:t>
            </a:r>
          </a:p>
          <a:p>
            <a:r>
              <a:rPr lang="en-CA" sz="2800" dirty="0">
                <a:solidFill>
                  <a:schemeClr val="bg1"/>
                </a:solidFill>
              </a:rPr>
              <a:t>Keep comments, questions, and feedback relatively brief so everyone has a chance to participate.(one breath sharing)</a:t>
            </a:r>
          </a:p>
          <a:p>
            <a:r>
              <a:rPr lang="en-CA" sz="2400" dirty="0">
                <a:solidFill>
                  <a:schemeClr val="tx1"/>
                </a:solidFill>
              </a:rPr>
              <a:t>If you’re on zoom, make sure no one can overhear what is being said</a:t>
            </a:r>
          </a:p>
          <a:p>
            <a:r>
              <a:rPr lang="en-CA" sz="2400" dirty="0">
                <a:solidFill>
                  <a:schemeClr val="tx1"/>
                </a:solidFill>
              </a:rPr>
              <a:t>For reasons that will become clear later in the course please avoid giving advice to other participants about what they should or should not do. Validation, encouragement , and understanding are however very much appreciated.</a:t>
            </a:r>
          </a:p>
          <a:p>
            <a:pPr marL="45720" indent="0">
              <a:buNone/>
            </a:pPr>
            <a:endParaRPr lang="en-CA" dirty="0"/>
          </a:p>
          <a:p>
            <a:endParaRPr lang="en-CA" dirty="0"/>
          </a:p>
        </p:txBody>
      </p:sp>
      <p:pic>
        <p:nvPicPr>
          <p:cNvPr id="8" name="Picture 2" descr="Counseling Group Rules Confidentiality Poster Counselor Office | Etsy in  2021 | School counselor posters, Guidance counselors office, Counselors  office decor">
            <a:extLst>
              <a:ext uri="{FF2B5EF4-FFF2-40B4-BE49-F238E27FC236}">
                <a16:creationId xmlns:a16="http://schemas.microsoft.com/office/drawing/2014/main" id="{14611EA8-7F95-109B-17D6-550DAF2BF34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6041" y="73497"/>
            <a:ext cx="4300723" cy="33555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oster of a video conference&#10;&#10;Description automatically generated">
            <a:extLst>
              <a:ext uri="{FF2B5EF4-FFF2-40B4-BE49-F238E27FC236}">
                <a16:creationId xmlns:a16="http://schemas.microsoft.com/office/drawing/2014/main" id="{35FEED86-E182-146A-FC73-9082FDBAE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42" y="3486150"/>
            <a:ext cx="4300723" cy="3298353"/>
          </a:xfrm>
          <a:prstGeom prst="rect">
            <a:avLst/>
          </a:prstGeom>
        </p:spPr>
      </p:pic>
      <p:sp>
        <p:nvSpPr>
          <p:cNvPr id="5" name="Slide Number Placeholder 4">
            <a:extLst>
              <a:ext uri="{FF2B5EF4-FFF2-40B4-BE49-F238E27FC236}">
                <a16:creationId xmlns:a16="http://schemas.microsoft.com/office/drawing/2014/main" id="{ABF2F14B-61D0-CF8F-F98E-A3912FC04931}"/>
              </a:ext>
            </a:extLst>
          </p:cNvPr>
          <p:cNvSpPr>
            <a:spLocks noGrp="1"/>
          </p:cNvSpPr>
          <p:nvPr>
            <p:ph type="sldNum" sz="quarter" idx="12"/>
          </p:nvPr>
        </p:nvSpPr>
        <p:spPr/>
        <p:txBody>
          <a:bodyPr/>
          <a:lstStyle/>
          <a:p>
            <a:fld id="{33ED1689-1C0B-4D00-A14A-39B713266422}" type="slidenum">
              <a:rPr lang="en-CA" smtClean="0"/>
              <a:t>16</a:t>
            </a:fld>
            <a:endParaRPr lang="en-CA"/>
          </a:p>
        </p:txBody>
      </p:sp>
    </p:spTree>
    <p:extLst>
      <p:ext uri="{BB962C8B-B14F-4D97-AF65-F5344CB8AC3E}">
        <p14:creationId xmlns:p14="http://schemas.microsoft.com/office/powerpoint/2010/main" val="198482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D3CA11-AF3B-1ED2-06AC-9B308A478ECD}"/>
              </a:ext>
            </a:extLst>
          </p:cNvPr>
          <p:cNvSpPr>
            <a:spLocks noGrp="1"/>
          </p:cNvSpPr>
          <p:nvPr>
            <p:ph type="sldNum" sz="quarter" idx="12"/>
          </p:nvPr>
        </p:nvSpPr>
        <p:spPr/>
        <p:txBody>
          <a:bodyPr/>
          <a:lstStyle/>
          <a:p>
            <a:fld id="{8954F5B7-5279-43BB-AF99-55E064283C57}" type="slidenum">
              <a:rPr lang="en-CA" smtClean="0"/>
              <a:t>17</a:t>
            </a:fld>
            <a:endParaRPr lang="en-CA"/>
          </a:p>
        </p:txBody>
      </p:sp>
      <p:pic>
        <p:nvPicPr>
          <p:cNvPr id="4" name="Picture 3" descr="A close-up of a mindfulness skills checklist&#10;&#10;AI-generated content may be incorrect.">
            <a:extLst>
              <a:ext uri="{FF2B5EF4-FFF2-40B4-BE49-F238E27FC236}">
                <a16:creationId xmlns:a16="http://schemas.microsoft.com/office/drawing/2014/main" id="{95388FE7-7872-B7FD-8B0A-4934A93EB9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4975" y="0"/>
            <a:ext cx="6690731" cy="6858000"/>
          </a:xfrm>
          <a:prstGeom prst="rect">
            <a:avLst/>
          </a:prstGeom>
        </p:spPr>
      </p:pic>
    </p:spTree>
    <p:extLst>
      <p:ext uri="{BB962C8B-B14F-4D97-AF65-F5344CB8AC3E}">
        <p14:creationId xmlns:p14="http://schemas.microsoft.com/office/powerpoint/2010/main" val="1759909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7BF2DF-B6D2-3D8B-FAA1-346081F960E5}"/>
              </a:ext>
            </a:extLst>
          </p:cNvPr>
          <p:cNvSpPr>
            <a:spLocks noGrp="1"/>
          </p:cNvSpPr>
          <p:nvPr>
            <p:ph type="sldNum" sz="quarter" idx="12"/>
          </p:nvPr>
        </p:nvSpPr>
        <p:spPr/>
        <p:txBody>
          <a:bodyPr/>
          <a:lstStyle/>
          <a:p>
            <a:fld id="{8954F5B7-5279-43BB-AF99-55E064283C57}" type="slidenum">
              <a:rPr lang="en-CA" smtClean="0"/>
              <a:t>18</a:t>
            </a:fld>
            <a:endParaRPr lang="en-CA"/>
          </a:p>
        </p:txBody>
      </p:sp>
      <p:pic>
        <p:nvPicPr>
          <p:cNvPr id="4" name="Picture 3">
            <a:extLst>
              <a:ext uri="{FF2B5EF4-FFF2-40B4-BE49-F238E27FC236}">
                <a16:creationId xmlns:a16="http://schemas.microsoft.com/office/drawing/2014/main" id="{7E1E3621-76EA-E636-309C-A8ED1606F5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3065" y="4307594"/>
            <a:ext cx="6488935" cy="2550405"/>
          </a:xfrm>
          <a:prstGeom prst="rect">
            <a:avLst/>
          </a:prstGeom>
        </p:spPr>
      </p:pic>
      <p:pic>
        <p:nvPicPr>
          <p:cNvPr id="6" name="Picture 5">
            <a:extLst>
              <a:ext uri="{FF2B5EF4-FFF2-40B4-BE49-F238E27FC236}">
                <a16:creationId xmlns:a16="http://schemas.microsoft.com/office/drawing/2014/main" id="{8898159B-A9C5-C086-CE84-D87979C902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3065" y="-1"/>
            <a:ext cx="6488935" cy="4307595"/>
          </a:xfrm>
          <a:prstGeom prst="rect">
            <a:avLst/>
          </a:prstGeom>
        </p:spPr>
      </p:pic>
      <p:pic>
        <p:nvPicPr>
          <p:cNvPr id="8" name="Picture 7">
            <a:extLst>
              <a:ext uri="{FF2B5EF4-FFF2-40B4-BE49-F238E27FC236}">
                <a16:creationId xmlns:a16="http://schemas.microsoft.com/office/drawing/2014/main" id="{1E197F93-7F19-7F73-0C66-7A94C204EF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5703065" cy="6858000"/>
          </a:xfrm>
          <a:prstGeom prst="rect">
            <a:avLst/>
          </a:prstGeom>
        </p:spPr>
      </p:pic>
    </p:spTree>
    <p:extLst>
      <p:ext uri="{BB962C8B-B14F-4D97-AF65-F5344CB8AC3E}">
        <p14:creationId xmlns:p14="http://schemas.microsoft.com/office/powerpoint/2010/main" val="1761463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cti in the wild">
            <a:extLst>
              <a:ext uri="{FF2B5EF4-FFF2-40B4-BE49-F238E27FC236}">
                <a16:creationId xmlns:a16="http://schemas.microsoft.com/office/drawing/2014/main" id="{C8890A38-5762-4C4A-A077-2766B906F9CF}"/>
              </a:ext>
            </a:extLst>
          </p:cNvPr>
          <p:cNvPicPr>
            <a:picLocks noChangeAspect="1"/>
          </p:cNvPicPr>
          <p:nvPr/>
        </p:nvPicPr>
        <p:blipFill rotWithShape="1">
          <a:blip r:embed="rId2"/>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56670F56-C620-4EB7-9642-622FCFBF2A94}"/>
              </a:ext>
            </a:extLst>
          </p:cNvPr>
          <p:cNvSpPr>
            <a:spLocks noGrp="1"/>
          </p:cNvSpPr>
          <p:nvPr>
            <p:ph type="title" idx="4294967295"/>
          </p:nvPr>
        </p:nvSpPr>
        <p:spPr>
          <a:xfrm>
            <a:off x="365759" y="2166364"/>
            <a:ext cx="11471565" cy="1739347"/>
          </a:xfrm>
        </p:spPr>
        <p:txBody>
          <a:bodyPr vert="horz" lIns="91440" tIns="45720" rIns="91440" bIns="45720" rtlCol="0" anchor="ctr">
            <a:normAutofit/>
          </a:bodyPr>
          <a:lstStyle/>
          <a:p>
            <a:pPr algn="ctr">
              <a:lnSpc>
                <a:spcPct val="80000"/>
              </a:lnSpc>
            </a:pPr>
            <a:r>
              <a:rPr lang="en-US" sz="6000" spc="150" dirty="0">
                <a:solidFill>
                  <a:schemeClr val="bg1"/>
                </a:solidFill>
                <a:effectLst>
                  <a:outerShdw blurRad="38100" dist="38100" dir="2700000" algn="tl">
                    <a:srgbClr val="000000">
                      <a:alpha val="43137"/>
                    </a:srgbClr>
                  </a:outerShdw>
                </a:effectLst>
              </a:rPr>
              <a:t>E-mailed questions, comments, feedback </a:t>
            </a:r>
          </a:p>
        </p:txBody>
      </p:sp>
      <p:sp>
        <p:nvSpPr>
          <p:cNvPr id="3" name="Slide Number Placeholder 2">
            <a:extLst>
              <a:ext uri="{FF2B5EF4-FFF2-40B4-BE49-F238E27FC236}">
                <a16:creationId xmlns:a16="http://schemas.microsoft.com/office/drawing/2014/main" id="{65421EA5-F8A9-6323-5818-A5EED2EA5BF0}"/>
              </a:ext>
            </a:extLst>
          </p:cNvPr>
          <p:cNvSpPr>
            <a:spLocks noGrp="1"/>
          </p:cNvSpPr>
          <p:nvPr>
            <p:ph type="sldNum" sz="quarter" idx="12"/>
          </p:nvPr>
        </p:nvSpPr>
        <p:spPr/>
        <p:txBody>
          <a:bodyPr/>
          <a:lstStyle/>
          <a:p>
            <a:fld id="{DE029615-5FE5-4EA1-B607-8DEE73EA6451}" type="slidenum">
              <a:rPr lang="en-CA" smtClean="0"/>
              <a:t>19</a:t>
            </a:fld>
            <a:endParaRPr lang="en-CA"/>
          </a:p>
        </p:txBody>
      </p:sp>
    </p:spTree>
    <p:extLst>
      <p:ext uri="{BB962C8B-B14F-4D97-AF65-F5344CB8AC3E}">
        <p14:creationId xmlns:p14="http://schemas.microsoft.com/office/powerpoint/2010/main" val="276567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E8EE07-CDFF-AA46-836A-EF24D887828F}"/>
              </a:ext>
            </a:extLst>
          </p:cNvPr>
          <p:cNvSpPr txBox="1"/>
          <p:nvPr/>
        </p:nvSpPr>
        <p:spPr>
          <a:xfrm>
            <a:off x="216966" y="579358"/>
            <a:ext cx="4520631" cy="7017306"/>
          </a:xfrm>
          <a:prstGeom prst="rect">
            <a:avLst/>
          </a:prstGeom>
          <a:noFill/>
        </p:spPr>
        <p:txBody>
          <a:bodyPr wrap="square">
            <a:spAutoFit/>
          </a:bodyPr>
          <a:lstStyle/>
          <a:p>
            <a:r>
              <a:rPr lang="en-US" sz="2400" dirty="0">
                <a:latin typeface="Corbel" panose="020B0503020204020204" pitchFamily="34" charset="0"/>
              </a:rPr>
              <a:t>Week 1- October 1</a:t>
            </a:r>
          </a:p>
          <a:p>
            <a:r>
              <a:rPr lang="en-US" sz="2400" dirty="0">
                <a:latin typeface="Corbel" panose="020B0503020204020204" pitchFamily="34" charset="0"/>
              </a:rPr>
              <a:t>Week 2- October 8</a:t>
            </a:r>
          </a:p>
          <a:p>
            <a:r>
              <a:rPr lang="en-US" sz="2400" dirty="0">
                <a:latin typeface="Corbel" panose="020B0503020204020204" pitchFamily="34" charset="0"/>
              </a:rPr>
              <a:t>Week 3- October 15</a:t>
            </a:r>
          </a:p>
          <a:p>
            <a:r>
              <a:rPr lang="en-US" sz="2400" dirty="0">
                <a:latin typeface="Corbel" panose="020B0503020204020204" pitchFamily="34" charset="0"/>
              </a:rPr>
              <a:t>Week 4- October 22</a:t>
            </a:r>
          </a:p>
          <a:p>
            <a:r>
              <a:rPr lang="en-US" sz="2400" dirty="0">
                <a:latin typeface="Corbel" panose="020B0503020204020204" pitchFamily="34" charset="0"/>
              </a:rPr>
              <a:t>Week 5- October 29</a:t>
            </a:r>
          </a:p>
          <a:p>
            <a:r>
              <a:rPr lang="en-US" sz="2400" dirty="0">
                <a:latin typeface="Corbel" panose="020B0503020204020204" pitchFamily="34" charset="0"/>
              </a:rPr>
              <a:t>Week 6- November 5</a:t>
            </a:r>
          </a:p>
          <a:p>
            <a:r>
              <a:rPr lang="en-US" sz="2400" dirty="0">
                <a:latin typeface="Corbel" panose="020B0503020204020204" pitchFamily="34" charset="0"/>
              </a:rPr>
              <a:t>Week 7- November 12</a:t>
            </a:r>
          </a:p>
          <a:p>
            <a:r>
              <a:rPr lang="en-US" sz="2400" dirty="0">
                <a:latin typeface="Corbel" panose="020B0503020204020204" pitchFamily="34" charset="0"/>
              </a:rPr>
              <a:t>Week 8- November 19</a:t>
            </a:r>
          </a:p>
          <a:p>
            <a:r>
              <a:rPr lang="en-US" sz="2400" dirty="0">
                <a:latin typeface="Corbel" panose="020B0503020204020204" pitchFamily="34" charset="0"/>
              </a:rPr>
              <a:t>Week 9- November 26</a:t>
            </a:r>
          </a:p>
          <a:p>
            <a:r>
              <a:rPr lang="en-US" sz="2400" dirty="0">
                <a:latin typeface="Corbel" panose="020B0503020204020204" pitchFamily="34" charset="0"/>
              </a:rPr>
              <a:t>Week 10- December 3</a:t>
            </a:r>
          </a:p>
          <a:p>
            <a:r>
              <a:rPr lang="en-US" sz="2400" dirty="0">
                <a:latin typeface="Corbel" panose="020B0503020204020204" pitchFamily="34" charset="0"/>
              </a:rPr>
              <a:t>Week 11- December 10</a:t>
            </a:r>
          </a:p>
          <a:p>
            <a:r>
              <a:rPr lang="en-US" sz="2400" dirty="0">
                <a:latin typeface="Corbel" panose="020B0503020204020204" pitchFamily="34" charset="0"/>
              </a:rPr>
              <a:t>Week 12- December 17 </a:t>
            </a:r>
          </a:p>
          <a:p>
            <a:r>
              <a:rPr lang="en-US" sz="2400" dirty="0">
                <a:latin typeface="Corbel" panose="020B0503020204020204" pitchFamily="34" charset="0"/>
              </a:rPr>
              <a:t>December 24 and 31</a:t>
            </a:r>
          </a:p>
          <a:p>
            <a:r>
              <a:rPr lang="en-US" sz="2400" dirty="0">
                <a:latin typeface="Corbel" panose="020B0503020204020204" pitchFamily="34" charset="0"/>
              </a:rPr>
              <a:t>Week 13- January 7</a:t>
            </a:r>
          </a:p>
          <a:p>
            <a:r>
              <a:rPr lang="en-US" sz="2400" dirty="0">
                <a:latin typeface="Corbel" panose="020B0503020204020204" pitchFamily="34" charset="0"/>
              </a:rPr>
              <a:t>Week 14- January 14</a:t>
            </a:r>
          </a:p>
          <a:p>
            <a:r>
              <a:rPr lang="en-US" sz="2400" dirty="0">
                <a:solidFill>
                  <a:schemeClr val="bg1"/>
                </a:solidFill>
                <a:latin typeface="Corbel" panose="020B0503020204020204" pitchFamily="34" charset="0"/>
              </a:rPr>
              <a:t>Week 15- January 21</a:t>
            </a:r>
          </a:p>
          <a:p>
            <a:r>
              <a:rPr lang="en-US" sz="2400" dirty="0">
                <a:latin typeface="Corbel" panose="020B0503020204020204" pitchFamily="34" charset="0"/>
              </a:rPr>
              <a:t>Week 16- January 28</a:t>
            </a:r>
          </a:p>
          <a:p>
            <a:endParaRPr lang="en-US" sz="2400" dirty="0">
              <a:latin typeface="Corbel" panose="020B0503020204020204" pitchFamily="34" charset="0"/>
            </a:endParaRPr>
          </a:p>
          <a:p>
            <a:endParaRPr lang="en-CA" dirty="0"/>
          </a:p>
        </p:txBody>
      </p:sp>
      <p:sp>
        <p:nvSpPr>
          <p:cNvPr id="5" name="TextBox 4">
            <a:extLst>
              <a:ext uri="{FF2B5EF4-FFF2-40B4-BE49-F238E27FC236}">
                <a16:creationId xmlns:a16="http://schemas.microsoft.com/office/drawing/2014/main" id="{82315694-444F-3E43-CB40-866A67FB4965}"/>
              </a:ext>
            </a:extLst>
          </p:cNvPr>
          <p:cNvSpPr txBox="1"/>
          <p:nvPr/>
        </p:nvSpPr>
        <p:spPr>
          <a:xfrm>
            <a:off x="7050433" y="590963"/>
            <a:ext cx="3984660" cy="6924973"/>
          </a:xfrm>
          <a:prstGeom prst="rect">
            <a:avLst/>
          </a:prstGeom>
          <a:noFill/>
        </p:spPr>
        <p:txBody>
          <a:bodyPr wrap="square">
            <a:spAutoFit/>
          </a:bodyPr>
          <a:lstStyle/>
          <a:p>
            <a:r>
              <a:rPr lang="en-US" sz="2400" dirty="0">
                <a:latin typeface="Corbel" panose="020B0503020204020204" pitchFamily="34" charset="0"/>
              </a:rPr>
              <a:t>Week 17- February 4</a:t>
            </a:r>
          </a:p>
          <a:p>
            <a:r>
              <a:rPr lang="en-US" sz="2400" dirty="0">
                <a:latin typeface="Corbel" panose="020B0503020204020204" pitchFamily="34" charset="0"/>
              </a:rPr>
              <a:t>Week 18- February 11</a:t>
            </a:r>
          </a:p>
          <a:p>
            <a:r>
              <a:rPr lang="en-US" sz="2400" dirty="0">
                <a:latin typeface="Corbel" panose="020B0503020204020204" pitchFamily="34" charset="0"/>
              </a:rPr>
              <a:t>Week 19- February 18</a:t>
            </a:r>
          </a:p>
          <a:p>
            <a:r>
              <a:rPr lang="en-US" sz="2400" dirty="0">
                <a:latin typeface="Corbel" panose="020B0503020204020204" pitchFamily="34" charset="0"/>
              </a:rPr>
              <a:t>Week 20- February 25</a:t>
            </a:r>
          </a:p>
          <a:p>
            <a:r>
              <a:rPr lang="en-US" sz="2400" dirty="0">
                <a:latin typeface="Corbel" panose="020B0503020204020204" pitchFamily="34" charset="0"/>
              </a:rPr>
              <a:t>Week 21- March 4</a:t>
            </a:r>
          </a:p>
          <a:p>
            <a:r>
              <a:rPr lang="en-US" sz="2400" dirty="0">
                <a:solidFill>
                  <a:schemeClr val="bg1"/>
                </a:solidFill>
                <a:latin typeface="Corbel" panose="020B0503020204020204" pitchFamily="34" charset="0"/>
              </a:rPr>
              <a:t>March 11 and 18 no course</a:t>
            </a:r>
          </a:p>
          <a:p>
            <a:r>
              <a:rPr lang="en-US" sz="2400" dirty="0">
                <a:latin typeface="Corbel" panose="020B0503020204020204" pitchFamily="34" charset="0"/>
              </a:rPr>
              <a:t>Week 22- March 25</a:t>
            </a:r>
          </a:p>
          <a:p>
            <a:r>
              <a:rPr lang="en-US" sz="2400" dirty="0">
                <a:latin typeface="Corbel" panose="020B0503020204020204" pitchFamily="34" charset="0"/>
              </a:rPr>
              <a:t>Week 23- April 1</a:t>
            </a:r>
          </a:p>
          <a:p>
            <a:r>
              <a:rPr lang="en-US" sz="2400" dirty="0">
                <a:latin typeface="Corbel" panose="020B0503020204020204" pitchFamily="34" charset="0"/>
              </a:rPr>
              <a:t>Week 24- April 8</a:t>
            </a:r>
          </a:p>
          <a:p>
            <a:r>
              <a:rPr lang="en-US" sz="2400" dirty="0">
                <a:latin typeface="Corbel" panose="020B0503020204020204" pitchFamily="34" charset="0"/>
              </a:rPr>
              <a:t>Week 25- April 15</a:t>
            </a:r>
          </a:p>
          <a:p>
            <a:r>
              <a:rPr lang="en-US" sz="2400" dirty="0">
                <a:latin typeface="Corbel" panose="020B0503020204020204" pitchFamily="34" charset="0"/>
              </a:rPr>
              <a:t>Week 26- April 22</a:t>
            </a:r>
          </a:p>
          <a:p>
            <a:r>
              <a:rPr lang="en-US" sz="2400" dirty="0">
                <a:latin typeface="Corbel" panose="020B0503020204020204" pitchFamily="34" charset="0"/>
              </a:rPr>
              <a:t>Week 27- April 29</a:t>
            </a:r>
          </a:p>
          <a:p>
            <a:r>
              <a:rPr lang="en-US" sz="2400" dirty="0">
                <a:latin typeface="Corbel" panose="020B0503020204020204" pitchFamily="34" charset="0"/>
              </a:rPr>
              <a:t>Week 28- May 6</a:t>
            </a:r>
          </a:p>
          <a:p>
            <a:r>
              <a:rPr lang="en-US" sz="2400" dirty="0">
                <a:latin typeface="Corbel" panose="020B0503020204020204" pitchFamily="34" charset="0"/>
              </a:rPr>
              <a:t>Week 29- May 13</a:t>
            </a:r>
          </a:p>
          <a:p>
            <a:r>
              <a:rPr lang="en-US" sz="2400" dirty="0">
                <a:latin typeface="Corbel" panose="020B0503020204020204" pitchFamily="34" charset="0"/>
              </a:rPr>
              <a:t>Week 30- May 20</a:t>
            </a:r>
          </a:p>
          <a:p>
            <a:r>
              <a:rPr lang="en-US" sz="2400" dirty="0">
                <a:latin typeface="Corbel" panose="020B0503020204020204" pitchFamily="34" charset="0"/>
              </a:rPr>
              <a:t>Week 31- May 27</a:t>
            </a:r>
          </a:p>
          <a:p>
            <a:r>
              <a:rPr lang="en-US" sz="2400" dirty="0">
                <a:latin typeface="Corbel" panose="020B0503020204020204" pitchFamily="34" charset="0"/>
              </a:rPr>
              <a:t>Week 32- June 3</a:t>
            </a:r>
          </a:p>
          <a:p>
            <a:endParaRPr lang="en-US" dirty="0">
              <a:latin typeface="Corbel" panose="020B0503020204020204" pitchFamily="34" charset="0"/>
            </a:endParaRPr>
          </a:p>
          <a:p>
            <a:endParaRPr lang="en-CA" dirty="0"/>
          </a:p>
        </p:txBody>
      </p:sp>
      <p:sp>
        <p:nvSpPr>
          <p:cNvPr id="7" name="TextBox 6">
            <a:extLst>
              <a:ext uri="{FF2B5EF4-FFF2-40B4-BE49-F238E27FC236}">
                <a16:creationId xmlns:a16="http://schemas.microsoft.com/office/drawing/2014/main" id="{B9F8637D-A4EF-B784-6961-6124587A95E6}"/>
              </a:ext>
            </a:extLst>
          </p:cNvPr>
          <p:cNvSpPr txBox="1"/>
          <p:nvPr/>
        </p:nvSpPr>
        <p:spPr>
          <a:xfrm>
            <a:off x="1677587" y="0"/>
            <a:ext cx="9221836" cy="707886"/>
          </a:xfrm>
          <a:prstGeom prst="rect">
            <a:avLst/>
          </a:prstGeom>
          <a:noFill/>
        </p:spPr>
        <p:txBody>
          <a:bodyPr wrap="square">
            <a:spAutoFit/>
          </a:bodyPr>
          <a:lstStyle/>
          <a:p>
            <a:r>
              <a:rPr lang="en-US" sz="4000" dirty="0">
                <a:solidFill>
                  <a:schemeClr val="bg1"/>
                </a:solidFill>
                <a:latin typeface="Corbel" panose="020B0503020204020204" pitchFamily="34" charset="0"/>
              </a:rPr>
              <a:t>SIMPLE COURSE SCHEDULE 2025-26</a:t>
            </a:r>
          </a:p>
        </p:txBody>
      </p:sp>
      <p:sp>
        <p:nvSpPr>
          <p:cNvPr id="2" name="Slide Number Placeholder 1">
            <a:extLst>
              <a:ext uri="{FF2B5EF4-FFF2-40B4-BE49-F238E27FC236}">
                <a16:creationId xmlns:a16="http://schemas.microsoft.com/office/drawing/2014/main" id="{0EF1CD96-A57B-6C6B-E0D8-1D607FBF5CD9}"/>
              </a:ext>
            </a:extLst>
          </p:cNvPr>
          <p:cNvSpPr>
            <a:spLocks noGrp="1"/>
          </p:cNvSpPr>
          <p:nvPr>
            <p:ph type="sldNum" sz="quarter" idx="12"/>
          </p:nvPr>
        </p:nvSpPr>
        <p:spPr/>
        <p:txBody>
          <a:bodyPr/>
          <a:lstStyle/>
          <a:p>
            <a:fld id="{5B621ED0-B45F-441E-93E9-023E2B55C8A5}" type="slidenum">
              <a:rPr lang="en-CA" smtClean="0"/>
              <a:t>2</a:t>
            </a:fld>
            <a:endParaRPr lang="en-CA"/>
          </a:p>
        </p:txBody>
      </p:sp>
    </p:spTree>
    <p:extLst>
      <p:ext uri="{BB962C8B-B14F-4D97-AF65-F5344CB8AC3E}">
        <p14:creationId xmlns:p14="http://schemas.microsoft.com/office/powerpoint/2010/main" val="455077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DC1660-45EF-FE45-28BF-C0A6EDB3E2D5}"/>
              </a:ext>
            </a:extLst>
          </p:cNvPr>
          <p:cNvSpPr>
            <a:spLocks noGrp="1"/>
          </p:cNvSpPr>
          <p:nvPr>
            <p:ph type="sldNum" sz="quarter" idx="12"/>
          </p:nvPr>
        </p:nvSpPr>
        <p:spPr/>
        <p:txBody>
          <a:bodyPr/>
          <a:lstStyle/>
          <a:p>
            <a:fld id="{F7CB6ECF-184C-441C-A277-9D9EC902153F}" type="slidenum">
              <a:rPr lang="en-CA" smtClean="0"/>
              <a:t>20</a:t>
            </a:fld>
            <a:endParaRPr lang="en-CA"/>
          </a:p>
        </p:txBody>
      </p:sp>
      <p:sp>
        <p:nvSpPr>
          <p:cNvPr id="4" name="TextBox 3">
            <a:extLst>
              <a:ext uri="{FF2B5EF4-FFF2-40B4-BE49-F238E27FC236}">
                <a16:creationId xmlns:a16="http://schemas.microsoft.com/office/drawing/2014/main" id="{A3D4219D-83AB-6BA7-4D3B-E62FDDA06431}"/>
              </a:ext>
            </a:extLst>
          </p:cNvPr>
          <p:cNvSpPr txBox="1"/>
          <p:nvPr/>
        </p:nvSpPr>
        <p:spPr>
          <a:xfrm>
            <a:off x="0" y="176805"/>
            <a:ext cx="11751966" cy="4832092"/>
          </a:xfrm>
          <a:prstGeom prst="rect">
            <a:avLst/>
          </a:prstGeom>
          <a:noFill/>
        </p:spPr>
        <p:txBody>
          <a:bodyPr wrap="square">
            <a:spAutoFit/>
          </a:bodyPr>
          <a:lstStyle/>
          <a:p>
            <a:r>
              <a:rPr lang="en-CA" sz="2800" kern="0" dirty="0">
                <a:latin typeface="Arial" panose="020B0604020202020204" pitchFamily="34" charset="0"/>
                <a:ea typeface="Times New Roman" panose="02020603050405020304" pitchFamily="18" charset="0"/>
                <a:cs typeface="Times New Roman" panose="02020603050405020304" pitchFamily="18" charset="0"/>
              </a:rPr>
              <a:t>As always, we’ve had some very good questions this week. We try to address most questions that are asked. These question may interest one person or many people.</a:t>
            </a:r>
          </a:p>
          <a:p>
            <a:r>
              <a:rPr lang="en-CA" sz="2800" kern="0" dirty="0">
                <a:latin typeface="Arial" panose="020B0604020202020204" pitchFamily="34" charset="0"/>
                <a:ea typeface="Times New Roman" panose="02020603050405020304" pitchFamily="18" charset="0"/>
                <a:cs typeface="Times New Roman" panose="02020603050405020304" pitchFamily="18" charset="0"/>
              </a:rPr>
              <a:t>Until we find a better way, we’ll post answers that we think may be of interest to most people but unfortunately because of time we cannot read all of them in the sessions. We will therefor arbitrarily read out only a few of the many excellent questions you’ve asked. </a:t>
            </a:r>
          </a:p>
          <a:p>
            <a:r>
              <a:rPr lang="en-CA" sz="2800" kern="0" dirty="0">
                <a:latin typeface="Arial" panose="020B0604020202020204" pitchFamily="34" charset="0"/>
                <a:ea typeface="Times New Roman" panose="02020603050405020304" pitchFamily="18" charset="0"/>
                <a:cs typeface="Times New Roman" panose="02020603050405020304" pitchFamily="18" charset="0"/>
              </a:rPr>
              <a:t>We’ll however read out all the questions and invite everyone to go to the website’s PowerPoint presentations and go over the answers with more time.</a:t>
            </a:r>
          </a:p>
          <a:p>
            <a:endParaRPr lang="en-CA" sz="2800" kern="0" dirty="0">
              <a:solidFill>
                <a:schemeClr val="bg1"/>
              </a:solidFill>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0451757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483FA-EEA4-38A2-2748-95DBA6CDF0DC}"/>
              </a:ext>
            </a:extLst>
          </p:cNvPr>
          <p:cNvSpPr txBox="1"/>
          <p:nvPr/>
        </p:nvSpPr>
        <p:spPr>
          <a:xfrm>
            <a:off x="1849348" y="1490022"/>
            <a:ext cx="8992456" cy="584775"/>
          </a:xfrm>
          <a:prstGeom prst="rect">
            <a:avLst/>
          </a:prstGeom>
          <a:noFill/>
        </p:spPr>
        <p:txBody>
          <a:bodyPr wrap="square">
            <a:spAutoFit/>
          </a:bodyPr>
          <a:lstStyle/>
          <a:p>
            <a:r>
              <a:rPr lang="en-CA" sz="3200" dirty="0">
                <a:latin typeface="Arial" panose="020B0604020202020204" pitchFamily="34" charset="0"/>
                <a:cs typeface="Arial" panose="020B0604020202020204" pitchFamily="34" charset="0"/>
              </a:rPr>
              <a:t>Question whose answer we will read out today</a:t>
            </a:r>
          </a:p>
        </p:txBody>
      </p:sp>
    </p:spTree>
    <p:extLst>
      <p:ext uri="{BB962C8B-B14F-4D97-AF65-F5344CB8AC3E}">
        <p14:creationId xmlns:p14="http://schemas.microsoft.com/office/powerpoint/2010/main" val="2508355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93DA02-EC88-9DE7-E2B8-345A8CF9A412}"/>
              </a:ext>
            </a:extLst>
          </p:cNvPr>
          <p:cNvSpPr>
            <a:spLocks noGrp="1"/>
          </p:cNvSpPr>
          <p:nvPr>
            <p:ph type="sldNum" sz="quarter" idx="12"/>
          </p:nvPr>
        </p:nvSpPr>
        <p:spPr/>
        <p:txBody>
          <a:bodyPr/>
          <a:lstStyle/>
          <a:p>
            <a:fld id="{8954F5B7-5279-43BB-AF99-55E064283C57}" type="slidenum">
              <a:rPr lang="en-CA" smtClean="0"/>
              <a:t>22</a:t>
            </a:fld>
            <a:endParaRPr lang="en-CA"/>
          </a:p>
        </p:txBody>
      </p:sp>
      <p:sp>
        <p:nvSpPr>
          <p:cNvPr id="4" name="TextBox 3">
            <a:extLst>
              <a:ext uri="{FF2B5EF4-FFF2-40B4-BE49-F238E27FC236}">
                <a16:creationId xmlns:a16="http://schemas.microsoft.com/office/drawing/2014/main" id="{91806246-AFD1-D693-9E79-A3FC00FE2F42}"/>
              </a:ext>
            </a:extLst>
          </p:cNvPr>
          <p:cNvSpPr txBox="1"/>
          <p:nvPr/>
        </p:nvSpPr>
        <p:spPr>
          <a:xfrm>
            <a:off x="19251" y="1038948"/>
            <a:ext cx="12192000" cy="5676682"/>
          </a:xfrm>
          <a:prstGeom prst="rect">
            <a:avLst/>
          </a:prstGeom>
          <a:noFill/>
        </p:spPr>
        <p:txBody>
          <a:bodyPr wrap="square">
            <a:spAutoFit/>
          </a:bodyPr>
          <a:lstStyle/>
          <a:p>
            <a:pPr marL="342900" lvl="0" indent="-342900">
              <a:lnSpc>
                <a:spcPct val="107000"/>
              </a:lnSpc>
              <a:buFont typeface="Symbol" panose="05050102010706020507" pitchFamily="18" charset="2"/>
              <a:buChar char=""/>
            </a:pP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Using the DBT tools and skills can inadvertently push people with trauma spectrum disorders outside their window of tolerance and trigger dissociation.</a:t>
            </a:r>
            <a:endParaRPr lang="en-CA"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Dissociation is a protective response (dissociation can be seen as an IFS protector). Using DBT skills can </a:t>
            </a:r>
            <a:r>
              <a:rPr lang="en-CA" sz="2000" kern="0" dirty="0">
                <a:latin typeface="Arial" panose="020B0604020202020204" pitchFamily="34" charset="0"/>
                <a:ea typeface="Times New Roman" panose="02020603050405020304" pitchFamily="18" charset="0"/>
                <a:cs typeface="Times New Roman" panose="02020603050405020304" pitchFamily="18" charset="0"/>
              </a:rPr>
              <a:t>feel like we’re</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 shutting down other ways we </a:t>
            </a:r>
            <a:r>
              <a:rPr lang="en-CA" sz="2000" kern="0" dirty="0">
                <a:latin typeface="Arial" panose="020B0604020202020204" pitchFamily="34" charset="0"/>
                <a:ea typeface="Times New Roman" panose="02020603050405020304" pitchFamily="18" charset="0"/>
                <a:cs typeface="Times New Roman" panose="02020603050405020304" pitchFamily="18" charset="0"/>
              </a:rPr>
              <a:t>use to protect ourselves from pain</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 such as distraction by staying busy or focusing on a task or on other people. Using skills comes from Wise/rational mind but may feel to some IFS protectors like we’re submitting or losing control. </a:t>
            </a:r>
            <a:endParaRPr lang="en-CA"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If focusing inward, for example on mindful imagery or body sensations causes dissociation, then we start by focusing on the outside world, with movement, and orientation. We practice grounding before mindfulness, activation before calming and connection before observation.</a:t>
            </a:r>
            <a:endParaRPr lang="en-CA"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DBT skills can be trauma-safe if instead of observing internal states, practicing breathing techniques and body scans we keep our eyes open, and ground and orient ourselves by for example naming 5 things </a:t>
            </a:r>
            <a:r>
              <a:rPr lang="en-CA" sz="2000" kern="0" dirty="0">
                <a:latin typeface="Arial" panose="020B0604020202020204" pitchFamily="34" charset="0"/>
                <a:ea typeface="Times New Roman" panose="02020603050405020304" pitchFamily="18" charset="0"/>
                <a:cs typeface="Times New Roman" panose="02020603050405020304" pitchFamily="18" charset="0"/>
              </a:rPr>
              <a:t>we</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 can see around us, describe their colors, and shapes and keep our eyes moving slowly around the room</a:t>
            </a:r>
            <a:endParaRPr lang="en-CA"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If our eyes close or we go inward and start to drift, that’s a cue to open our eyes and orient outward.</a:t>
            </a:r>
            <a:endParaRPr lang="en-CA"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Movement-based skills may be helpful in preventing dissociation: standing instead of sitting, pressing feet firmly into the floor, pushing hands against thighs or chair or gently rocking or shifting weight.</a:t>
            </a:r>
            <a:endParaRPr lang="en-CA"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Gently using TIPP skills can also be trauma safe: applying cold water to wrists or face.</a:t>
            </a:r>
            <a:endParaRPr lang="en-CA"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16221647-AC14-2207-48C1-CC2A1771C37B}"/>
              </a:ext>
            </a:extLst>
          </p:cNvPr>
          <p:cNvSpPr txBox="1"/>
          <p:nvPr/>
        </p:nvSpPr>
        <p:spPr>
          <a:xfrm>
            <a:off x="154005" y="84841"/>
            <a:ext cx="11723570" cy="954107"/>
          </a:xfrm>
          <a:prstGeom prst="rect">
            <a:avLst/>
          </a:prstGeom>
          <a:noFill/>
        </p:spPr>
        <p:txBody>
          <a:bodyPr wrap="square">
            <a:spAutoFit/>
          </a:bodyPr>
          <a:lstStyle/>
          <a:p>
            <a:r>
              <a:rPr lang="en-US" sz="2800" kern="0" dirty="0">
                <a:solidFill>
                  <a:schemeClr val="bg1"/>
                </a:solidFill>
                <a:latin typeface="Arial" panose="020B0604020202020204" pitchFamily="34" charset="0"/>
                <a:cs typeface="Times New Roman" panose="02020603050405020304" pitchFamily="18" charset="0"/>
              </a:rPr>
              <a:t>W</a:t>
            </a:r>
            <a:r>
              <a:rPr lang="en-CA" sz="2800" kern="0" dirty="0">
                <a:solidFill>
                  <a:schemeClr val="bg1"/>
                </a:solidFill>
                <a:latin typeface="Arial" panose="020B0604020202020204" pitchFamily="34" charset="0"/>
                <a:cs typeface="Times New Roman" panose="02020603050405020304" pitchFamily="18" charset="0"/>
              </a:rPr>
              <a:t>hat can I do if when I try to use the DBT tools and skills I often end up dissociating?</a:t>
            </a:r>
            <a:endParaRPr lang="en-CA" sz="2800" dirty="0">
              <a:solidFill>
                <a:schemeClr val="bg1"/>
              </a:solidFill>
            </a:endParaRPr>
          </a:p>
        </p:txBody>
      </p:sp>
    </p:spTree>
    <p:extLst>
      <p:ext uri="{BB962C8B-B14F-4D97-AF65-F5344CB8AC3E}">
        <p14:creationId xmlns:p14="http://schemas.microsoft.com/office/powerpoint/2010/main" val="7016568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250C3-48F0-C1D8-A7C9-05EC674A597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B4E841-39EC-7D52-9A2C-F73B22C55E26}"/>
              </a:ext>
            </a:extLst>
          </p:cNvPr>
          <p:cNvSpPr>
            <a:spLocks noGrp="1"/>
          </p:cNvSpPr>
          <p:nvPr>
            <p:ph type="sldNum" sz="quarter" idx="12"/>
          </p:nvPr>
        </p:nvSpPr>
        <p:spPr/>
        <p:txBody>
          <a:bodyPr/>
          <a:lstStyle/>
          <a:p>
            <a:fld id="{8954F5B7-5279-43BB-AF99-55E064283C57}" type="slidenum">
              <a:rPr lang="en-CA" smtClean="0"/>
              <a:t>23</a:t>
            </a:fld>
            <a:endParaRPr lang="en-CA"/>
          </a:p>
        </p:txBody>
      </p:sp>
      <p:sp>
        <p:nvSpPr>
          <p:cNvPr id="4" name="TextBox 3">
            <a:extLst>
              <a:ext uri="{FF2B5EF4-FFF2-40B4-BE49-F238E27FC236}">
                <a16:creationId xmlns:a16="http://schemas.microsoft.com/office/drawing/2014/main" id="{54C6DFCA-631A-FAD3-27F9-6491B712C949}"/>
              </a:ext>
            </a:extLst>
          </p:cNvPr>
          <p:cNvSpPr txBox="1"/>
          <p:nvPr/>
        </p:nvSpPr>
        <p:spPr>
          <a:xfrm>
            <a:off x="0" y="0"/>
            <a:ext cx="12192000" cy="5389232"/>
          </a:xfrm>
          <a:prstGeom prst="rect">
            <a:avLst/>
          </a:prstGeom>
          <a:noFill/>
        </p:spPr>
        <p:txBody>
          <a:bodyPr wrap="square">
            <a:spAutoFit/>
          </a:bodyPr>
          <a:lstStyle/>
          <a:p>
            <a:pPr marL="342900" lvl="0" indent="-342900">
              <a:lnSpc>
                <a:spcPct val="107000"/>
              </a:lnSpc>
              <a:buFont typeface="Symbol" panose="05050102010706020507" pitchFamily="18" charset="2"/>
              <a:buChar char=""/>
            </a:pP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Using the self-soothing tool kit or distracting with the 5 senses: holding a textured object, tasting mint, or a sour candy.</a:t>
            </a:r>
            <a:endParaRPr lang="en-CA"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It’s helpful to start by deliberately practicing skills very briefly, 10 to 20 seconds, and then checking “Am I more or less present?” If dissociation increases, then stop we immediately and re-orient. </a:t>
            </a:r>
            <a:endParaRPr lang="en-CA"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CA" sz="2000" kern="0" dirty="0">
                <a:latin typeface="Arial" panose="020B0604020202020204" pitchFamily="34" charset="0"/>
                <a:ea typeface="Times New Roman" panose="02020603050405020304" pitchFamily="18" charset="0"/>
                <a:cs typeface="Times New Roman" panose="02020603050405020304" pitchFamily="18" charset="0"/>
              </a:rPr>
              <a:t>We can t</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ry to track early warning signs of dissociation by noticing fuzzy vision, heaviness, feeling far away, losing words or feeling suddenly calm/numb. The moment </a:t>
            </a:r>
            <a:r>
              <a:rPr lang="en-CA" sz="2000" kern="0" dirty="0">
                <a:latin typeface="Arial" panose="020B0604020202020204" pitchFamily="34" charset="0"/>
                <a:ea typeface="Times New Roman" panose="02020603050405020304" pitchFamily="18" charset="0"/>
                <a:cs typeface="Times New Roman" panose="02020603050405020304" pitchFamily="18" charset="0"/>
              </a:rPr>
              <a:t>we</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 notice these signs, the goal is not to push through the skill, but to come back to the room. We might also consider using “dissociation” as an intermediate holes diary card target. (or choose a dissociated part as an advanced holes diary card target.</a:t>
            </a:r>
            <a:endParaRPr lang="en-CA"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Don’t feel you have to push through or use the skills no matter what. Sometimes the most skillful thing is not using a DBT skill at all, but instead doing something grounding, relational, or activating: walking, talking to someone, listening to music, being in nature or doing a light task. </a:t>
            </a:r>
            <a:endParaRPr lang="en-CA"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If using skills makes us dissociate, that doesn’t mean DBT isn’t for </a:t>
            </a:r>
            <a:r>
              <a:rPr lang="en-CA" sz="2000" kern="0" dirty="0">
                <a:latin typeface="Arial" panose="020B0604020202020204" pitchFamily="34" charset="0"/>
                <a:ea typeface="Times New Roman" panose="02020603050405020304" pitchFamily="18" charset="0"/>
                <a:cs typeface="Times New Roman" panose="02020603050405020304" pitchFamily="18" charset="0"/>
              </a:rPr>
              <a:t>us</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 It means our nervous system needs a different entry point. It is equating “calm” with danger and needs slower pacing, </a:t>
            </a:r>
            <a:r>
              <a:rPr lang="en-CA" sz="2000" kern="0" dirty="0">
                <a:latin typeface="Arial" panose="020B0604020202020204" pitchFamily="34" charset="0"/>
                <a:ea typeface="Times New Roman" panose="02020603050405020304" pitchFamily="18" charset="0"/>
                <a:cs typeface="Times New Roman" panose="02020603050405020304" pitchFamily="18" charset="0"/>
              </a:rPr>
              <a:t>grounding</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 skills and integration with trauma-informed approaches such as IFS.</a:t>
            </a:r>
            <a:endParaRPr lang="en-CA" sz="20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1600" kern="100" dirty="0">
                <a:effectLst/>
                <a:latin typeface="Aptos" panose="020B0004020202020204" pitchFamily="34" charset="0"/>
                <a:ea typeface="Aptos" panose="020B0004020202020204" pitchFamily="34" charset="0"/>
                <a:cs typeface="Times New Roman" panose="02020603050405020304" pitchFamily="18" charset="0"/>
              </a:rPr>
              <a:t> </a:t>
            </a:r>
          </a:p>
        </p:txBody>
      </p:sp>
    </p:spTree>
    <p:extLst>
      <p:ext uri="{BB962C8B-B14F-4D97-AF65-F5344CB8AC3E}">
        <p14:creationId xmlns:p14="http://schemas.microsoft.com/office/powerpoint/2010/main" val="42259901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89D96-AFA7-CA85-C359-C4410453305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058DF5A-70CE-C24D-20D0-8D7F61C4756F}"/>
              </a:ext>
            </a:extLst>
          </p:cNvPr>
          <p:cNvSpPr txBox="1"/>
          <p:nvPr/>
        </p:nvSpPr>
        <p:spPr>
          <a:xfrm>
            <a:off x="359595" y="996862"/>
            <a:ext cx="11640620" cy="1077218"/>
          </a:xfrm>
          <a:prstGeom prst="rect">
            <a:avLst/>
          </a:prstGeom>
          <a:noFill/>
        </p:spPr>
        <p:txBody>
          <a:bodyPr wrap="square">
            <a:spAutoFit/>
          </a:bodyPr>
          <a:lstStyle/>
          <a:p>
            <a:r>
              <a:rPr lang="en-CA" sz="3200" dirty="0">
                <a:latin typeface="Arial" panose="020B0604020202020204" pitchFamily="34" charset="0"/>
                <a:cs typeface="Arial" panose="020B0604020202020204" pitchFamily="34" charset="0"/>
              </a:rPr>
              <a:t>We will only read out the following question, not the answer, and invite those interested to go to the website after the session</a:t>
            </a:r>
          </a:p>
        </p:txBody>
      </p:sp>
    </p:spTree>
    <p:extLst>
      <p:ext uri="{BB962C8B-B14F-4D97-AF65-F5344CB8AC3E}">
        <p14:creationId xmlns:p14="http://schemas.microsoft.com/office/powerpoint/2010/main" val="145718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8FD194-7FB1-533A-7AF7-3B03C80801DC}"/>
              </a:ext>
            </a:extLst>
          </p:cNvPr>
          <p:cNvSpPr>
            <a:spLocks noGrp="1"/>
          </p:cNvSpPr>
          <p:nvPr>
            <p:ph type="sldNum" sz="quarter" idx="12"/>
          </p:nvPr>
        </p:nvSpPr>
        <p:spPr/>
        <p:txBody>
          <a:bodyPr/>
          <a:lstStyle/>
          <a:p>
            <a:fld id="{8954F5B7-5279-43BB-AF99-55E064283C57}" type="slidenum">
              <a:rPr lang="en-CA" smtClean="0"/>
              <a:t>25</a:t>
            </a:fld>
            <a:endParaRPr lang="en-CA"/>
          </a:p>
        </p:txBody>
      </p:sp>
      <p:sp>
        <p:nvSpPr>
          <p:cNvPr id="4" name="TextBox 3">
            <a:extLst>
              <a:ext uri="{FF2B5EF4-FFF2-40B4-BE49-F238E27FC236}">
                <a16:creationId xmlns:a16="http://schemas.microsoft.com/office/drawing/2014/main" id="{75CA5055-0B67-1408-0D83-BF23F8E88EB5}"/>
              </a:ext>
            </a:extLst>
          </p:cNvPr>
          <p:cNvSpPr txBox="1"/>
          <p:nvPr/>
        </p:nvSpPr>
        <p:spPr>
          <a:xfrm>
            <a:off x="112296" y="147405"/>
            <a:ext cx="12079704" cy="954107"/>
          </a:xfrm>
          <a:prstGeom prst="rect">
            <a:avLst/>
          </a:prstGeom>
          <a:noFill/>
        </p:spPr>
        <p:txBody>
          <a:bodyPr wrap="square">
            <a:spAutoFit/>
          </a:bodyPr>
          <a:lstStyle/>
          <a:p>
            <a:r>
              <a:rPr lang="en-US" sz="2800" kern="0" dirty="0">
                <a:solidFill>
                  <a:schemeClr val="bg1"/>
                </a:solidFill>
                <a:latin typeface="Arial" panose="020B0604020202020204" pitchFamily="34" charset="0"/>
                <a:cs typeface="Times New Roman" panose="02020603050405020304" pitchFamily="18" charset="0"/>
              </a:rPr>
              <a:t>Some</a:t>
            </a:r>
            <a:r>
              <a:rPr lang="en-CA" sz="2800" kern="0" dirty="0">
                <a:solidFill>
                  <a:schemeClr val="bg1"/>
                </a:solidFill>
                <a:latin typeface="Arial" panose="020B0604020202020204" pitchFamily="34" charset="0"/>
                <a:cs typeface="Times New Roman" panose="02020603050405020304" pitchFamily="18" charset="0"/>
              </a:rPr>
              <a:t> people seem to have hard lives yet the are happy, others have everything and they are miserable. How do you explain that?</a:t>
            </a:r>
            <a:endParaRPr lang="en-CA" sz="2800" dirty="0">
              <a:solidFill>
                <a:schemeClr val="bg1"/>
              </a:solidFill>
            </a:endParaRPr>
          </a:p>
        </p:txBody>
      </p:sp>
      <p:sp>
        <p:nvSpPr>
          <p:cNvPr id="6" name="TextBox 5">
            <a:extLst>
              <a:ext uri="{FF2B5EF4-FFF2-40B4-BE49-F238E27FC236}">
                <a16:creationId xmlns:a16="http://schemas.microsoft.com/office/drawing/2014/main" id="{993BB5E3-C76C-C597-0868-23C44ADCB468}"/>
              </a:ext>
            </a:extLst>
          </p:cNvPr>
          <p:cNvSpPr txBox="1"/>
          <p:nvPr/>
        </p:nvSpPr>
        <p:spPr>
          <a:xfrm>
            <a:off x="192505" y="1223026"/>
            <a:ext cx="11999495" cy="5601533"/>
          </a:xfrm>
          <a:prstGeom prst="rect">
            <a:avLst/>
          </a:prstGeom>
          <a:noFill/>
        </p:spPr>
        <p:txBody>
          <a:bodyPr wrap="square">
            <a:spAutoFit/>
          </a:bodyPr>
          <a:lstStyle/>
          <a:p>
            <a:pPr marL="285750" indent="-285750" algn="l" rtl="0">
              <a:spcBef>
                <a:spcPts val="600"/>
              </a:spcBef>
              <a:buFont typeface="Arial" panose="020B0604020202020204" pitchFamily="34" charset="0"/>
              <a:buChar char="•"/>
            </a:pPr>
            <a:r>
              <a:rPr lang="en-US" sz="2000" b="0" i="0" dirty="0">
                <a:effectLst/>
                <a:latin typeface="Arial" panose="020B0604020202020204" pitchFamily="34" charset="0"/>
              </a:rPr>
              <a:t>According to psychologist Sonja Lyubomirsky’s who researches human happiness there is a 50-10-40 breakdown meaning:</a:t>
            </a:r>
          </a:p>
          <a:p>
            <a:pPr marL="285750" indent="-285750" algn="l" rtl="0">
              <a:spcBef>
                <a:spcPts val="600"/>
              </a:spcBef>
              <a:buFont typeface="Arial" panose="020B0604020202020204" pitchFamily="34" charset="0"/>
              <a:buChar char="•"/>
            </a:pPr>
            <a:r>
              <a:rPr lang="en-US" sz="2000" b="0" i="0" dirty="0">
                <a:effectLst/>
                <a:latin typeface="Arial" panose="020B0604020202020204" pitchFamily="34" charset="0"/>
              </a:rPr>
              <a:t>~50% of the differences in people’s long-term happiness (subjective well-being) are attributed to a genetic set point,  stable temperament and inherited tendencies toward positive or negative affect. This means half of baseline happiness levels are rooted in biology and personality traits. </a:t>
            </a:r>
            <a:endParaRPr lang="en-US" sz="2000" dirty="0">
              <a:latin typeface="Arial" panose="020B0604020202020204" pitchFamily="34" charset="0"/>
            </a:endParaRPr>
          </a:p>
          <a:p>
            <a:pPr marL="285750" indent="-285750" algn="l" rtl="0">
              <a:spcBef>
                <a:spcPts val="600"/>
              </a:spcBef>
              <a:buFont typeface="Arial" panose="020B0604020202020204" pitchFamily="34" charset="0"/>
              <a:buChar char="•"/>
            </a:pPr>
            <a:r>
              <a:rPr lang="en-US" sz="2000" b="0" i="0" dirty="0">
                <a:effectLst/>
                <a:latin typeface="Arial" panose="020B0604020202020204" pitchFamily="34" charset="0"/>
              </a:rPr>
              <a:t>~10% is influenced by life circumstances, things like income, health status, marital status, nationality, and other demographic conditions. These factors have surprisingly limited explanatory power for happiness in most research.</a:t>
            </a:r>
          </a:p>
          <a:p>
            <a:pPr marL="285750" indent="-285750" algn="l" rtl="0">
              <a:spcBef>
                <a:spcPts val="600"/>
              </a:spcBef>
              <a:buFont typeface="Arial" panose="020B0604020202020204" pitchFamily="34" charset="0"/>
              <a:buChar char="•"/>
            </a:pPr>
            <a:r>
              <a:rPr lang="en-US" sz="2000" b="0" i="0" dirty="0">
                <a:effectLst/>
                <a:latin typeface="Arial" panose="020B0604020202020204" pitchFamily="34" charset="0"/>
              </a:rPr>
              <a:t>~40% lies in the domain of intentional activities, voluntary thoughts, behaviors, goals, and practices people choose to cultivate (e.g., gratitude, relationships, kindness, mindfulness, engagement in meaningful goals). These activities are the part most under our control and the focus of interventions that can raise well-being. </a:t>
            </a:r>
          </a:p>
          <a:p>
            <a:pPr marL="285750" indent="-285750" algn="l" rtl="0">
              <a:spcBef>
                <a:spcPts val="600"/>
              </a:spcBef>
              <a:buFont typeface="Arial" panose="020B0604020202020204" pitchFamily="34" charset="0"/>
              <a:buChar char="•"/>
            </a:pPr>
            <a:r>
              <a:rPr lang="en-US" sz="2000" b="0" i="0" dirty="0">
                <a:effectLst/>
                <a:latin typeface="Arial" panose="020B0604020202020204" pitchFamily="34" charset="0"/>
              </a:rPr>
              <a:t>Lyubomirsky emphasizes that while genetics and circumstances set a baseline and context, deliberate, sustained activities and cognitive habits can meaningfully increase happiness over time. The 40% portion represents the “40 percent solution”, the idea that nearly half of what determines our happiness comes from what we do intentionally and thus is changeable through effort and practice. </a:t>
            </a:r>
            <a:br>
              <a:rPr lang="en-US" dirty="0"/>
            </a:br>
            <a:endParaRPr lang="en-CA" dirty="0"/>
          </a:p>
        </p:txBody>
      </p:sp>
    </p:spTree>
    <p:extLst>
      <p:ext uri="{BB962C8B-B14F-4D97-AF65-F5344CB8AC3E}">
        <p14:creationId xmlns:p14="http://schemas.microsoft.com/office/powerpoint/2010/main" val="39613463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DF9726-DDA5-7E3E-2558-C485C25D62E4}"/>
              </a:ext>
            </a:extLst>
          </p:cNvPr>
          <p:cNvSpPr>
            <a:spLocks noGrp="1"/>
          </p:cNvSpPr>
          <p:nvPr>
            <p:ph type="sldNum" sz="quarter" idx="12"/>
          </p:nvPr>
        </p:nvSpPr>
        <p:spPr/>
        <p:txBody>
          <a:bodyPr/>
          <a:lstStyle/>
          <a:p>
            <a:fld id="{8954F5B7-5279-43BB-AF99-55E064283C57}" type="slidenum">
              <a:rPr lang="en-CA" smtClean="0"/>
              <a:t>26</a:t>
            </a:fld>
            <a:endParaRPr lang="en-CA"/>
          </a:p>
        </p:txBody>
      </p:sp>
      <p:sp>
        <p:nvSpPr>
          <p:cNvPr id="4" name="TextBox 3">
            <a:extLst>
              <a:ext uri="{FF2B5EF4-FFF2-40B4-BE49-F238E27FC236}">
                <a16:creationId xmlns:a16="http://schemas.microsoft.com/office/drawing/2014/main" id="{488216E3-4679-8134-2FD7-D988FE1AACE5}"/>
              </a:ext>
            </a:extLst>
          </p:cNvPr>
          <p:cNvSpPr txBox="1"/>
          <p:nvPr/>
        </p:nvSpPr>
        <p:spPr>
          <a:xfrm>
            <a:off x="134754" y="656881"/>
            <a:ext cx="12192000" cy="5632311"/>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rPr>
              <a:t>The </a:t>
            </a:r>
            <a:r>
              <a:rPr lang="en-US" sz="2000" b="0" i="0" dirty="0">
                <a:effectLst/>
                <a:latin typeface="Arial" panose="020B0604020202020204" pitchFamily="34" charset="0"/>
              </a:rPr>
              <a:t>intentional activities that Lyubomirsky identifies as most reliably contributing to the “40% under our control” in her research </a:t>
            </a:r>
            <a:r>
              <a:rPr lang="en-US" sz="2000" dirty="0">
                <a:latin typeface="Arial" panose="020B0604020202020204" pitchFamily="34" charset="0"/>
              </a:rPr>
              <a:t>are:</a:t>
            </a:r>
            <a:r>
              <a:rPr lang="en-US" sz="2000" b="0" i="0" dirty="0">
                <a:effectLst/>
                <a:latin typeface="Arial" panose="020B0604020202020204" pitchFamily="34" charset="0"/>
              </a:rPr>
              <a:t> </a:t>
            </a:r>
          </a:p>
          <a:p>
            <a:pPr marL="285750" indent="-285750">
              <a:buFont typeface="Arial" panose="020B0604020202020204" pitchFamily="34" charset="0"/>
              <a:buChar char="•"/>
            </a:pPr>
            <a:r>
              <a:rPr lang="en-US" sz="2000" b="0" i="0" dirty="0">
                <a:solidFill>
                  <a:schemeClr val="bg1"/>
                </a:solidFill>
                <a:effectLst/>
                <a:latin typeface="Arial" panose="020B0604020202020204" pitchFamily="34" charset="0"/>
              </a:rPr>
              <a:t>1. Gratitude </a:t>
            </a:r>
            <a:r>
              <a:rPr lang="en-US" sz="2000" b="0" i="0" dirty="0">
                <a:effectLst/>
                <a:latin typeface="Arial" panose="020B0604020202020204" pitchFamily="34" charset="0"/>
              </a:rPr>
              <a:t>Regularly noticing and savoring what is good in one’s life (e.g., gratitude journaling, appreciation letters). → Shifts attention away from threat and scarcity. </a:t>
            </a:r>
          </a:p>
          <a:p>
            <a:pPr marL="285750" indent="-285750">
              <a:buFont typeface="Arial" panose="020B0604020202020204" pitchFamily="34" charset="0"/>
              <a:buChar char="•"/>
            </a:pPr>
            <a:r>
              <a:rPr lang="en-US" sz="2000" b="0" i="0" dirty="0">
                <a:solidFill>
                  <a:schemeClr val="bg1"/>
                </a:solidFill>
                <a:effectLst/>
                <a:latin typeface="Arial" panose="020B0604020202020204" pitchFamily="34" charset="0"/>
              </a:rPr>
              <a:t>2. Kindness &amp; Contribution </a:t>
            </a:r>
            <a:r>
              <a:rPr lang="en-US" sz="2000" b="0" i="0" dirty="0">
                <a:effectLst/>
                <a:latin typeface="Arial" panose="020B0604020202020204" pitchFamily="34" charset="0"/>
              </a:rPr>
              <a:t>Performing intentional acts of kindness and generosity. → Strengthens social bonds and sense of meaning. </a:t>
            </a:r>
          </a:p>
          <a:p>
            <a:pPr marL="285750" indent="-285750">
              <a:buFont typeface="Arial" panose="020B0604020202020204" pitchFamily="34" charset="0"/>
              <a:buChar char="•"/>
            </a:pPr>
            <a:r>
              <a:rPr lang="en-US" sz="2000" b="0" i="0" dirty="0">
                <a:solidFill>
                  <a:schemeClr val="bg1"/>
                </a:solidFill>
                <a:effectLst/>
                <a:latin typeface="Arial" panose="020B0604020202020204" pitchFamily="34" charset="0"/>
              </a:rPr>
              <a:t>3. Relationships </a:t>
            </a:r>
            <a:r>
              <a:rPr lang="en-US" sz="2000" b="0" i="0" dirty="0">
                <a:effectLst/>
                <a:latin typeface="Arial" panose="020B0604020202020204" pitchFamily="34" charset="0"/>
              </a:rPr>
              <a:t>Investing time and care in close, supportive relationships. → One of the strongest predictors of well-being across cultures. </a:t>
            </a:r>
          </a:p>
          <a:p>
            <a:pPr marL="285750" indent="-285750">
              <a:buFont typeface="Arial" panose="020B0604020202020204" pitchFamily="34" charset="0"/>
              <a:buChar char="•"/>
            </a:pPr>
            <a:r>
              <a:rPr lang="en-US" sz="2000" b="0" i="0" dirty="0">
                <a:solidFill>
                  <a:schemeClr val="bg1"/>
                </a:solidFill>
                <a:effectLst/>
                <a:latin typeface="Arial" panose="020B0604020202020204" pitchFamily="34" charset="0"/>
              </a:rPr>
              <a:t>4. Meaningful Goals </a:t>
            </a:r>
            <a:r>
              <a:rPr lang="en-US" sz="2000" b="0" i="0" dirty="0">
                <a:effectLst/>
                <a:latin typeface="Arial" panose="020B0604020202020204" pitchFamily="34" charset="0"/>
              </a:rPr>
              <a:t>Pursuing intrinsically meaningful, values-aligned goals rather than external rewards. → Increases engagement and purpose. </a:t>
            </a:r>
          </a:p>
          <a:p>
            <a:pPr marL="285750" indent="-285750">
              <a:buFont typeface="Arial" panose="020B0604020202020204" pitchFamily="34" charset="0"/>
              <a:buChar char="•"/>
            </a:pPr>
            <a:r>
              <a:rPr lang="en-US" sz="2000" b="0" i="0" dirty="0">
                <a:solidFill>
                  <a:schemeClr val="bg1"/>
                </a:solidFill>
                <a:effectLst/>
                <a:latin typeface="Arial" panose="020B0604020202020204" pitchFamily="34" charset="0"/>
              </a:rPr>
              <a:t>5. Mindset &amp; Cognitive Framing </a:t>
            </a:r>
            <a:r>
              <a:rPr lang="en-US" sz="2000" b="0" i="0" dirty="0">
                <a:effectLst/>
                <a:latin typeface="Arial" panose="020B0604020202020204" pitchFamily="34" charset="0"/>
              </a:rPr>
              <a:t>Cultivating optimism, reframing setbacks, and reducing rumination. → Directly alters emotional tone without changing circumstances. </a:t>
            </a:r>
          </a:p>
          <a:p>
            <a:pPr marL="285750" indent="-285750">
              <a:buFont typeface="Arial" panose="020B0604020202020204" pitchFamily="34" charset="0"/>
              <a:buChar char="•"/>
            </a:pPr>
            <a:r>
              <a:rPr lang="en-US" sz="2000" b="0" i="0" dirty="0">
                <a:solidFill>
                  <a:schemeClr val="bg1"/>
                </a:solidFill>
                <a:effectLst/>
                <a:latin typeface="Arial" panose="020B0604020202020204" pitchFamily="34" charset="0"/>
              </a:rPr>
              <a:t>6. Savoring &amp; Mindful Presence </a:t>
            </a:r>
            <a:r>
              <a:rPr lang="en-US" sz="2000" b="0" i="0" dirty="0">
                <a:effectLst/>
                <a:latin typeface="Arial" panose="020B0604020202020204" pitchFamily="34" charset="0"/>
              </a:rPr>
              <a:t>Fully inhabiting positive experiences as they occur. → Counteracts hedonic adaptation. </a:t>
            </a:r>
          </a:p>
          <a:p>
            <a:pPr marL="285750" indent="-285750">
              <a:buFont typeface="Arial" panose="020B0604020202020204" pitchFamily="34" charset="0"/>
              <a:buChar char="•"/>
            </a:pPr>
            <a:r>
              <a:rPr lang="en-US" sz="2000" b="0" i="0" dirty="0">
                <a:solidFill>
                  <a:schemeClr val="bg1"/>
                </a:solidFill>
                <a:effectLst/>
                <a:latin typeface="Arial" panose="020B0604020202020204" pitchFamily="34" charset="0"/>
              </a:rPr>
              <a:t>7. Physical Activity &amp; Self-Care </a:t>
            </a:r>
            <a:r>
              <a:rPr lang="en-US" sz="2000" b="0" i="0" dirty="0">
                <a:effectLst/>
                <a:latin typeface="Arial" panose="020B0604020202020204" pitchFamily="34" charset="0"/>
              </a:rPr>
              <a:t>Exercise, sleep, and basic bodily care. → Improves mood regulation and resilience.</a:t>
            </a:r>
          </a:p>
          <a:p>
            <a:pPr marL="285750" indent="-285750">
              <a:buFont typeface="Arial" panose="020B0604020202020204" pitchFamily="34" charset="0"/>
              <a:buChar char="•"/>
            </a:pPr>
            <a:r>
              <a:rPr lang="en-US" sz="2000" b="0" i="0" dirty="0">
                <a:solidFill>
                  <a:schemeClr val="bg1"/>
                </a:solidFill>
                <a:effectLst/>
                <a:latin typeface="Arial" panose="020B0604020202020204" pitchFamily="34" charset="0"/>
              </a:rPr>
              <a:t>8. Commitment &amp; Fit Practices </a:t>
            </a:r>
            <a:r>
              <a:rPr lang="en-US" sz="2000" b="0" i="0" dirty="0">
                <a:effectLst/>
                <a:latin typeface="Arial" panose="020B0604020202020204" pitchFamily="34" charset="0"/>
              </a:rPr>
              <a:t>work best when they fit the person and are done consistently but flexibly. → Happiness gains fade if activities become rote or externally imposed.</a:t>
            </a:r>
            <a:endParaRPr lang="en-CA" sz="2000" dirty="0"/>
          </a:p>
        </p:txBody>
      </p:sp>
      <p:sp>
        <p:nvSpPr>
          <p:cNvPr id="6" name="TextBox 5">
            <a:extLst>
              <a:ext uri="{FF2B5EF4-FFF2-40B4-BE49-F238E27FC236}">
                <a16:creationId xmlns:a16="http://schemas.microsoft.com/office/drawing/2014/main" id="{745C7E53-614C-F6DB-9FD6-CF8FDF5E3D7F}"/>
              </a:ext>
            </a:extLst>
          </p:cNvPr>
          <p:cNvSpPr txBox="1"/>
          <p:nvPr/>
        </p:nvSpPr>
        <p:spPr>
          <a:xfrm>
            <a:off x="1530418" y="0"/>
            <a:ext cx="9808143" cy="523220"/>
          </a:xfrm>
          <a:prstGeom prst="rect">
            <a:avLst/>
          </a:prstGeom>
          <a:noFill/>
        </p:spPr>
        <p:txBody>
          <a:bodyPr wrap="square">
            <a:spAutoFit/>
          </a:bodyPr>
          <a:lstStyle/>
          <a:p>
            <a:r>
              <a:rPr lang="en-US" sz="2800" dirty="0">
                <a:solidFill>
                  <a:schemeClr val="bg1"/>
                </a:solidFill>
                <a:latin typeface="Arial" panose="020B0604020202020204" pitchFamily="34" charset="0"/>
              </a:rPr>
              <a:t>HOW TO MAXIMIZE THE </a:t>
            </a:r>
            <a:r>
              <a:rPr lang="en-US" sz="2800" b="0" i="0" dirty="0">
                <a:solidFill>
                  <a:schemeClr val="bg1"/>
                </a:solidFill>
                <a:effectLst/>
                <a:latin typeface="Arial" panose="020B0604020202020204" pitchFamily="34" charset="0"/>
              </a:rPr>
              <a:t>40% UNDER OUR CONTROL</a:t>
            </a:r>
            <a:endParaRPr lang="en-CA" sz="2800" dirty="0">
              <a:solidFill>
                <a:schemeClr val="bg1"/>
              </a:solidFill>
            </a:endParaRPr>
          </a:p>
        </p:txBody>
      </p:sp>
    </p:spTree>
    <p:extLst>
      <p:ext uri="{BB962C8B-B14F-4D97-AF65-F5344CB8AC3E}">
        <p14:creationId xmlns:p14="http://schemas.microsoft.com/office/powerpoint/2010/main" val="18134995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398D2-7F00-104D-554D-F2370D76178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76F87EE-E382-0887-F4CB-F2282DEFE9A2}"/>
              </a:ext>
            </a:extLst>
          </p:cNvPr>
          <p:cNvSpPr txBox="1"/>
          <p:nvPr/>
        </p:nvSpPr>
        <p:spPr>
          <a:xfrm>
            <a:off x="6290014" y="429853"/>
            <a:ext cx="4842045" cy="707886"/>
          </a:xfrm>
          <a:prstGeom prst="rect">
            <a:avLst/>
          </a:prstGeom>
          <a:noFill/>
        </p:spPr>
        <p:txBody>
          <a:bodyPr wrap="square">
            <a:spAutoFit/>
          </a:bodyPr>
          <a:lstStyle/>
          <a:p>
            <a:r>
              <a:rPr lang="en-CA" sz="4000" dirty="0">
                <a:solidFill>
                  <a:schemeClr val="bg1"/>
                </a:solidFill>
              </a:rPr>
              <a:t>NEXT WEEK’S POLL </a:t>
            </a:r>
          </a:p>
        </p:txBody>
      </p:sp>
      <p:pic>
        <p:nvPicPr>
          <p:cNvPr id="4" name="Picture 3" descr="A screenshot of a computer&#10;&#10;Description automatically generated">
            <a:extLst>
              <a:ext uri="{FF2B5EF4-FFF2-40B4-BE49-F238E27FC236}">
                <a16:creationId xmlns:a16="http://schemas.microsoft.com/office/drawing/2014/main" id="{0FBD03AE-EEC8-CB28-3603-36626EA0DA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310" y="933650"/>
            <a:ext cx="4770656" cy="5722469"/>
          </a:xfrm>
          <a:prstGeom prst="rect">
            <a:avLst/>
          </a:prstGeom>
        </p:spPr>
      </p:pic>
      <p:sp>
        <p:nvSpPr>
          <p:cNvPr id="6" name="TextBox 5">
            <a:extLst>
              <a:ext uri="{FF2B5EF4-FFF2-40B4-BE49-F238E27FC236}">
                <a16:creationId xmlns:a16="http://schemas.microsoft.com/office/drawing/2014/main" id="{BE5FC5F2-1FF6-C7D2-249D-26164E84754C}"/>
              </a:ext>
            </a:extLst>
          </p:cNvPr>
          <p:cNvSpPr txBox="1"/>
          <p:nvPr/>
        </p:nvSpPr>
        <p:spPr>
          <a:xfrm>
            <a:off x="5284269" y="1164134"/>
            <a:ext cx="6381893" cy="5262979"/>
          </a:xfrm>
          <a:prstGeom prst="rect">
            <a:avLst/>
          </a:prstGeom>
          <a:noFill/>
        </p:spPr>
        <p:txBody>
          <a:bodyPr wrap="square">
            <a:spAutoFit/>
          </a:bodyPr>
          <a:lstStyle/>
          <a:p>
            <a:pPr marL="457200" indent="-457200">
              <a:buFont typeface="Arial" panose="020B0604020202020204" pitchFamily="34" charset="0"/>
              <a:buChar char="•"/>
            </a:pPr>
            <a:r>
              <a:rPr lang="en-CA" sz="2800" dirty="0"/>
              <a:t>Next week’s session looks at the importance of meaning in our lives. </a:t>
            </a:r>
          </a:p>
          <a:p>
            <a:pPr marL="457200" indent="-457200">
              <a:buFont typeface="Arial" panose="020B0604020202020204" pitchFamily="34" charset="0"/>
              <a:buChar char="•"/>
            </a:pPr>
            <a:r>
              <a:rPr lang="en-CA" sz="2800" dirty="0"/>
              <a:t>We will, as our poll, do the “Meaning in life questionnaire”</a:t>
            </a:r>
          </a:p>
          <a:p>
            <a:pPr marL="457200" indent="-457200">
              <a:buFont typeface="Arial" panose="020B0604020202020204" pitchFamily="34" charset="0"/>
              <a:buChar char="•"/>
            </a:pPr>
            <a:r>
              <a:rPr lang="en-CA" sz="2800" dirty="0"/>
              <a:t>As we did last week, we ask you to do the questionnaire at home and score it.</a:t>
            </a:r>
          </a:p>
          <a:p>
            <a:pPr marL="457200" indent="-457200">
              <a:buFont typeface="Arial" panose="020B0604020202020204" pitchFamily="34" charset="0"/>
              <a:buChar char="•"/>
            </a:pPr>
            <a:r>
              <a:rPr lang="en-CA" sz="2800" dirty="0"/>
              <a:t>If you would like you can anonymously share your score with next week as our poll.</a:t>
            </a:r>
          </a:p>
          <a:p>
            <a:pPr marL="457200" indent="-457200">
              <a:buFont typeface="Arial" panose="020B0604020202020204" pitchFamily="34" charset="0"/>
              <a:buChar char="•"/>
            </a:pPr>
            <a:r>
              <a:rPr lang="en-CA" sz="2800" dirty="0"/>
              <a:t>We will be emailing the following slides out to everyone. </a:t>
            </a:r>
          </a:p>
          <a:p>
            <a:pPr marL="285750" indent="-285750">
              <a:buFont typeface="Arial" panose="020B0604020202020204" pitchFamily="34" charset="0"/>
              <a:buChar char="•"/>
            </a:pPr>
            <a:endParaRPr lang="en-CA" sz="2800" dirty="0"/>
          </a:p>
        </p:txBody>
      </p:sp>
      <p:sp>
        <p:nvSpPr>
          <p:cNvPr id="2" name="Slide Number Placeholder 1">
            <a:extLst>
              <a:ext uri="{FF2B5EF4-FFF2-40B4-BE49-F238E27FC236}">
                <a16:creationId xmlns:a16="http://schemas.microsoft.com/office/drawing/2014/main" id="{888B0F06-8450-BE10-4F4C-1853F17CDCA5}"/>
              </a:ext>
            </a:extLst>
          </p:cNvPr>
          <p:cNvSpPr>
            <a:spLocks noGrp="1"/>
          </p:cNvSpPr>
          <p:nvPr>
            <p:ph type="sldNum" sz="quarter" idx="12"/>
          </p:nvPr>
        </p:nvSpPr>
        <p:spPr/>
        <p:txBody>
          <a:bodyPr/>
          <a:lstStyle/>
          <a:p>
            <a:fld id="{5B621ED0-B45F-441E-93E9-023E2B55C8A5}" type="slidenum">
              <a:rPr lang="en-CA" smtClean="0"/>
              <a:t>27</a:t>
            </a:fld>
            <a:endParaRPr lang="en-CA"/>
          </a:p>
        </p:txBody>
      </p:sp>
      <p:sp>
        <p:nvSpPr>
          <p:cNvPr id="7" name="TextBox 6">
            <a:extLst>
              <a:ext uri="{FF2B5EF4-FFF2-40B4-BE49-F238E27FC236}">
                <a16:creationId xmlns:a16="http://schemas.microsoft.com/office/drawing/2014/main" id="{3D93D56B-F825-6741-F5C5-C32DE235A8C0}"/>
              </a:ext>
            </a:extLst>
          </p:cNvPr>
          <p:cNvSpPr txBox="1"/>
          <p:nvPr/>
        </p:nvSpPr>
        <p:spPr>
          <a:xfrm>
            <a:off x="971613" y="156937"/>
            <a:ext cx="4842045" cy="646331"/>
          </a:xfrm>
          <a:prstGeom prst="rect">
            <a:avLst/>
          </a:prstGeom>
          <a:noFill/>
        </p:spPr>
        <p:txBody>
          <a:bodyPr wrap="square">
            <a:spAutoFit/>
          </a:bodyPr>
          <a:lstStyle/>
          <a:p>
            <a:r>
              <a:rPr lang="en-CA" sz="3600" dirty="0">
                <a:solidFill>
                  <a:srgbClr val="FF0000"/>
                </a:solidFill>
              </a:rPr>
              <a:t>PLEASE NOTE</a:t>
            </a:r>
          </a:p>
        </p:txBody>
      </p:sp>
    </p:spTree>
    <p:extLst>
      <p:ext uri="{BB962C8B-B14F-4D97-AF65-F5344CB8AC3E}">
        <p14:creationId xmlns:p14="http://schemas.microsoft.com/office/powerpoint/2010/main" val="1449135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72F0D3-A1FC-545A-1FC9-1FDEE952F23D}"/>
              </a:ext>
            </a:extLst>
          </p:cNvPr>
          <p:cNvSpPr>
            <a:spLocks noGrp="1"/>
          </p:cNvSpPr>
          <p:nvPr>
            <p:ph type="sldNum" sz="quarter" idx="12"/>
          </p:nvPr>
        </p:nvSpPr>
        <p:spPr/>
        <p:txBody>
          <a:bodyPr/>
          <a:lstStyle/>
          <a:p>
            <a:fld id="{8954F5B7-5279-43BB-AF99-55E064283C57}" type="slidenum">
              <a:rPr lang="en-CA" smtClean="0"/>
              <a:t>28</a:t>
            </a:fld>
            <a:endParaRPr lang="en-CA"/>
          </a:p>
        </p:txBody>
      </p:sp>
      <p:sp>
        <p:nvSpPr>
          <p:cNvPr id="4" name="TextBox 3">
            <a:extLst>
              <a:ext uri="{FF2B5EF4-FFF2-40B4-BE49-F238E27FC236}">
                <a16:creationId xmlns:a16="http://schemas.microsoft.com/office/drawing/2014/main" id="{2FC3F842-CBE7-448D-D943-CAD5AF7F9880}"/>
              </a:ext>
            </a:extLst>
          </p:cNvPr>
          <p:cNvSpPr txBox="1"/>
          <p:nvPr/>
        </p:nvSpPr>
        <p:spPr>
          <a:xfrm>
            <a:off x="65772" y="1812682"/>
            <a:ext cx="12060455" cy="2677656"/>
          </a:xfrm>
          <a:prstGeom prst="rect">
            <a:avLst/>
          </a:prstGeom>
          <a:noFill/>
        </p:spPr>
        <p:txBody>
          <a:bodyPr wrap="square">
            <a:spAutoFit/>
          </a:bodyPr>
          <a:lstStyle/>
          <a:p>
            <a:pPr marL="285750" indent="-285750">
              <a:buFont typeface="Arial" panose="020B0604020202020204" pitchFamily="34" charset="0"/>
              <a:buChar char="•"/>
            </a:pPr>
            <a:r>
              <a:rPr lang="en-US" sz="2800" b="0" i="0" dirty="0">
                <a:effectLst/>
                <a:latin typeface="Arial" panose="020B0604020202020204" pitchFamily="34" charset="0"/>
              </a:rPr>
              <a:t>The meaning in life questionnaire isn’t a test and there’s no ‘right’ score. It is a scale we’re hoping will encourage you to think about meaning in your life. Some people feel a strong sense of meaning but aren’t actively searching. Others are searching deeply but don’t yet feel they’ve found it. Both positions are deeply human, and both tell us something important about where we are right now.</a:t>
            </a:r>
            <a:endParaRPr lang="en-CA" sz="2800" dirty="0"/>
          </a:p>
        </p:txBody>
      </p:sp>
      <p:sp>
        <p:nvSpPr>
          <p:cNvPr id="6" name="TextBox 5">
            <a:extLst>
              <a:ext uri="{FF2B5EF4-FFF2-40B4-BE49-F238E27FC236}">
                <a16:creationId xmlns:a16="http://schemas.microsoft.com/office/drawing/2014/main" id="{3371E4E4-34A5-7CC0-7902-14AE6E773250}"/>
              </a:ext>
            </a:extLst>
          </p:cNvPr>
          <p:cNvSpPr txBox="1"/>
          <p:nvPr/>
        </p:nvSpPr>
        <p:spPr>
          <a:xfrm>
            <a:off x="632832" y="128337"/>
            <a:ext cx="11185635" cy="1138773"/>
          </a:xfrm>
          <a:prstGeom prst="rect">
            <a:avLst/>
          </a:prstGeom>
          <a:noFill/>
        </p:spPr>
        <p:txBody>
          <a:bodyPr wrap="square">
            <a:spAutoFit/>
          </a:bodyPr>
          <a:lstStyle/>
          <a:p>
            <a:r>
              <a:rPr lang="en-US" sz="4400" dirty="0">
                <a:solidFill>
                  <a:srgbClr val="222222"/>
                </a:solidFill>
                <a:latin typeface="Arial" panose="020B0604020202020204" pitchFamily="34" charset="0"/>
              </a:rPr>
              <a:t>                  NEXT WEEK’S POLL</a:t>
            </a:r>
          </a:p>
          <a:p>
            <a:pPr algn="ctr"/>
            <a:r>
              <a:rPr lang="en-US" sz="2400" b="0" i="0" dirty="0">
                <a:solidFill>
                  <a:srgbClr val="222222"/>
                </a:solidFill>
                <a:effectLst/>
                <a:latin typeface="Arial" panose="020B0604020202020204" pitchFamily="34" charset="0"/>
              </a:rPr>
              <a:t>The meaning of life questionnaire </a:t>
            </a:r>
            <a:endParaRPr lang="en-CA" sz="2400" dirty="0"/>
          </a:p>
        </p:txBody>
      </p:sp>
    </p:spTree>
    <p:extLst>
      <p:ext uri="{BB962C8B-B14F-4D97-AF65-F5344CB8AC3E}">
        <p14:creationId xmlns:p14="http://schemas.microsoft.com/office/powerpoint/2010/main" val="235717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DB3D33-DFED-8736-A2CC-BA96B5B7B874}"/>
              </a:ext>
            </a:extLst>
          </p:cNvPr>
          <p:cNvSpPr>
            <a:spLocks noGrp="1"/>
          </p:cNvSpPr>
          <p:nvPr>
            <p:ph type="sldNum" sz="quarter" idx="12"/>
          </p:nvPr>
        </p:nvSpPr>
        <p:spPr/>
        <p:txBody>
          <a:bodyPr/>
          <a:lstStyle/>
          <a:p>
            <a:fld id="{8954F5B7-5279-43BB-AF99-55E064283C57}" type="slidenum">
              <a:rPr lang="en-CA" smtClean="0"/>
              <a:t>29</a:t>
            </a:fld>
            <a:endParaRPr lang="en-CA"/>
          </a:p>
        </p:txBody>
      </p:sp>
      <p:pic>
        <p:nvPicPr>
          <p:cNvPr id="4" name="Picture 3">
            <a:extLst>
              <a:ext uri="{FF2B5EF4-FFF2-40B4-BE49-F238E27FC236}">
                <a16:creationId xmlns:a16="http://schemas.microsoft.com/office/drawing/2014/main" id="{91E50D82-E4D2-27D1-A169-A55C65ABAB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0570" y="0"/>
            <a:ext cx="5931430" cy="6858000"/>
          </a:xfrm>
          <a:prstGeom prst="rect">
            <a:avLst/>
          </a:prstGeom>
        </p:spPr>
      </p:pic>
      <p:pic>
        <p:nvPicPr>
          <p:cNvPr id="6" name="Picture 5">
            <a:extLst>
              <a:ext uri="{FF2B5EF4-FFF2-40B4-BE49-F238E27FC236}">
                <a16:creationId xmlns:a16="http://schemas.microsoft.com/office/drawing/2014/main" id="{D7AEE903-BB35-14FE-5D57-636019DCD7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260570" cy="6858000"/>
          </a:xfrm>
          <a:prstGeom prst="rect">
            <a:avLst/>
          </a:prstGeom>
        </p:spPr>
      </p:pic>
    </p:spTree>
    <p:extLst>
      <p:ext uri="{BB962C8B-B14F-4D97-AF65-F5344CB8AC3E}">
        <p14:creationId xmlns:p14="http://schemas.microsoft.com/office/powerpoint/2010/main" val="370317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3525E0-1ED9-FFD7-40BA-4FCF34A11B1B}"/>
              </a:ext>
            </a:extLst>
          </p:cNvPr>
          <p:cNvSpPr>
            <a:spLocks noGrp="1"/>
          </p:cNvSpPr>
          <p:nvPr>
            <p:ph type="ctrTitle" idx="4294967295"/>
          </p:nvPr>
        </p:nvSpPr>
        <p:spPr>
          <a:xfrm>
            <a:off x="58220" y="462337"/>
            <a:ext cx="12133780" cy="7222733"/>
          </a:xfrm>
        </p:spPr>
        <p:txBody>
          <a:bodyPr>
            <a:normAutofit fontScale="90000"/>
          </a:bodyPr>
          <a:lstStyle/>
          <a:p>
            <a:r>
              <a:rPr lang="en-CA" sz="2400" cap="none" dirty="0">
                <a:solidFill>
                  <a:schemeClr val="tx1"/>
                </a:solidFill>
                <a:latin typeface="Corbel" panose="020B0503020204020204" pitchFamily="34" charset="0"/>
              </a:rPr>
              <a:t>week 1- orientation and overview- sessions 1 and 2 of simple manual.</a:t>
            </a:r>
            <a:br>
              <a:rPr lang="en-CA" sz="2400" cap="none" dirty="0">
                <a:solidFill>
                  <a:schemeClr val="tx1"/>
                </a:solidFill>
                <a:latin typeface="Corbel" panose="020B0503020204020204" pitchFamily="34" charset="0"/>
              </a:rPr>
            </a:br>
            <a:r>
              <a:rPr lang="en-CA" sz="2400" cap="none" dirty="0">
                <a:solidFill>
                  <a:schemeClr val="tx1"/>
                </a:solidFill>
                <a:latin typeface="Corbel" panose="020B0503020204020204" pitchFamily="34" charset="0"/>
              </a:rPr>
              <a:t>week 2- introducing distress tolerance-p. 1-13 of dbt workbook and crisis plans-session 3 of the manual.</a:t>
            </a:r>
            <a:br>
              <a:rPr lang="en-CA" sz="2400" cap="none" dirty="0">
                <a:solidFill>
                  <a:schemeClr val="tx1"/>
                </a:solidFill>
                <a:latin typeface="Corbel" panose="020B0503020204020204" pitchFamily="34" charset="0"/>
              </a:rPr>
            </a:br>
            <a:r>
              <a:rPr lang="en-CA" sz="2400" cap="none" dirty="0">
                <a:solidFill>
                  <a:schemeClr val="tx1"/>
                </a:solidFill>
                <a:latin typeface="Corbel" panose="020B0503020204020204" pitchFamily="34" charset="0"/>
              </a:rPr>
              <a:t>week 3- the theoretical foundations of the simple course. session 4, 6, and 8 of the manual.</a:t>
            </a:r>
            <a:br>
              <a:rPr lang="en-CA" sz="2400" cap="none" dirty="0">
                <a:solidFill>
                  <a:schemeClr val="bg1"/>
                </a:solidFill>
                <a:latin typeface="Corbel" panose="020B0503020204020204" pitchFamily="34" charset="0"/>
              </a:rPr>
            </a:br>
            <a:r>
              <a:rPr lang="en-CA" sz="2400" cap="none" dirty="0">
                <a:solidFill>
                  <a:schemeClr val="tx1"/>
                </a:solidFill>
                <a:latin typeface="Corbel" panose="020B0503020204020204" pitchFamily="34" charset="0"/>
              </a:rPr>
              <a:t>week 4- </a:t>
            </a:r>
            <a:r>
              <a:rPr lang="en-US" sz="2400" cap="none" dirty="0">
                <a:solidFill>
                  <a:schemeClr val="tx1"/>
                </a:solidFill>
                <a:latin typeface="Corbel" panose="020B0503020204020204" pitchFamily="34" charset="0"/>
              </a:rPr>
              <a:t>distress tolerance p. 14-32 of dbt workbook. suicide prevention session 5 of the manual. our first practice- crisis plans.</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5- distress tolerance p. 33-46 of dbt workbook. introducing holes diary cards- session 7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6- distress tolerance p. 47-68 of dbt workbook. finding your diary card targets- session 9 of manual. our second practice- holes diary cards.</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7- introducing personality- session 10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8- distress tolerance p. 69-90 of dbt workbook. introducing chain analysis-session 11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9- what shapes personality-session 12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10-introducing mindfulness skills p.90-109 of dbt workbook. advanced chain analysis- session 13 of manual. our third practice-chain analysis.</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11- attachment theory- session 14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12- mindfulness skills p. 110-131 of dbt workbook. introducing rational mind remediation-session 15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13- the dynamic-maturational model of attachment and adaptation- session 16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14-mindfulness skills p. 131-147 of dbt workbook. reviewing all the tools-session 17 of manual. our fourth practice-rational mind remediation.</a:t>
            </a:r>
            <a:br>
              <a:rPr lang="en-US" sz="2400" cap="none" dirty="0">
                <a:solidFill>
                  <a:schemeClr val="tx1"/>
                </a:solidFill>
                <a:latin typeface="Corbel" panose="020B0503020204020204" pitchFamily="34" charset="0"/>
              </a:rPr>
            </a:br>
            <a:r>
              <a:rPr lang="en-US" sz="4400" cap="none" dirty="0">
                <a:solidFill>
                  <a:schemeClr val="bg1"/>
                </a:solidFill>
                <a:latin typeface="Corbel" panose="020B0503020204020204" pitchFamily="34" charset="0"/>
              </a:rPr>
              <a:t>week 15-stress-session 18 of manual. </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16-introducing emotion regulation skills p.148-182 of dbt workbook. introducing the goals diary card procedure-session 19 of manual.</a:t>
            </a:r>
            <a:br>
              <a:rPr lang="en-US" sz="2000" cap="none" dirty="0">
                <a:solidFill>
                  <a:schemeClr val="tx1"/>
                </a:solidFill>
                <a:latin typeface="Corbel" panose="020B0503020204020204" pitchFamily="34" charset="0"/>
              </a:rPr>
            </a:br>
            <a:br>
              <a:rPr lang="en-US" sz="2000" cap="none" dirty="0">
                <a:solidFill>
                  <a:schemeClr val="tx1"/>
                </a:solidFill>
              </a:rPr>
            </a:br>
            <a:r>
              <a:rPr lang="en-US" sz="2000" cap="none" dirty="0">
                <a:solidFill>
                  <a:schemeClr val="tx1"/>
                </a:solidFill>
              </a:rPr>
              <a:t> </a:t>
            </a:r>
            <a:br>
              <a:rPr lang="en-CA" sz="800" dirty="0"/>
            </a:br>
            <a:br>
              <a:rPr lang="en-CA" sz="1000" dirty="0"/>
            </a:br>
            <a:r>
              <a:rPr lang="en-US" sz="2000" dirty="0"/>
              <a:t>  </a:t>
            </a:r>
            <a:br>
              <a:rPr lang="en-CA" sz="1000" dirty="0"/>
            </a:br>
            <a:r>
              <a:rPr lang="en-US" sz="2000" dirty="0">
                <a:solidFill>
                  <a:schemeClr val="tx1"/>
                </a:solidFill>
                <a:latin typeface="Corbel" panose="020B0503020204020204" pitchFamily="34" charset="0"/>
              </a:rPr>
              <a:t> </a:t>
            </a:r>
            <a:r>
              <a:rPr lang="en-CA" sz="2000" dirty="0">
                <a:latin typeface="Corbel" panose="020B0503020204020204" pitchFamily="34" charset="0"/>
              </a:rPr>
              <a:t> </a:t>
            </a:r>
            <a:br>
              <a:rPr lang="en-CA" sz="2000" dirty="0"/>
            </a:br>
            <a:endParaRPr lang="en-CA" sz="2000" dirty="0"/>
          </a:p>
        </p:txBody>
      </p:sp>
      <p:sp>
        <p:nvSpPr>
          <p:cNvPr id="2" name="Slide Number Placeholder 1">
            <a:extLst>
              <a:ext uri="{FF2B5EF4-FFF2-40B4-BE49-F238E27FC236}">
                <a16:creationId xmlns:a16="http://schemas.microsoft.com/office/drawing/2014/main" id="{604F0F12-339F-6DB6-CACE-CC8FFA6A8F2D}"/>
              </a:ext>
            </a:extLst>
          </p:cNvPr>
          <p:cNvSpPr>
            <a:spLocks noGrp="1"/>
          </p:cNvSpPr>
          <p:nvPr>
            <p:ph type="sldNum" sz="quarter" idx="12"/>
          </p:nvPr>
        </p:nvSpPr>
        <p:spPr/>
        <p:txBody>
          <a:bodyPr/>
          <a:lstStyle/>
          <a:p>
            <a:fld id="{8954F5B7-5279-43BB-AF99-55E064283C57}" type="slidenum">
              <a:rPr lang="en-CA" smtClean="0"/>
              <a:t>3</a:t>
            </a:fld>
            <a:endParaRPr lang="en-CA"/>
          </a:p>
        </p:txBody>
      </p:sp>
    </p:spTree>
    <p:extLst>
      <p:ext uri="{BB962C8B-B14F-4D97-AF65-F5344CB8AC3E}">
        <p14:creationId xmlns:p14="http://schemas.microsoft.com/office/powerpoint/2010/main" val="37643584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3A4C41-F9AE-C225-0A6F-AC441F2BB672}"/>
              </a:ext>
            </a:extLst>
          </p:cNvPr>
          <p:cNvSpPr>
            <a:spLocks noGrp="1"/>
          </p:cNvSpPr>
          <p:nvPr>
            <p:ph type="sldNum" sz="quarter" idx="12"/>
          </p:nvPr>
        </p:nvSpPr>
        <p:spPr/>
        <p:txBody>
          <a:bodyPr/>
          <a:lstStyle/>
          <a:p>
            <a:fld id="{8954F5B7-5279-43BB-AF99-55E064283C57}" type="slidenum">
              <a:rPr lang="en-CA" smtClean="0"/>
              <a:t>30</a:t>
            </a:fld>
            <a:endParaRPr lang="en-CA"/>
          </a:p>
        </p:txBody>
      </p:sp>
      <p:sp>
        <p:nvSpPr>
          <p:cNvPr id="4" name="TextBox 3">
            <a:extLst>
              <a:ext uri="{FF2B5EF4-FFF2-40B4-BE49-F238E27FC236}">
                <a16:creationId xmlns:a16="http://schemas.microsoft.com/office/drawing/2014/main" id="{FE2F124B-B340-9872-04A1-3D7A6BBB75A9}"/>
              </a:ext>
            </a:extLst>
          </p:cNvPr>
          <p:cNvSpPr txBox="1"/>
          <p:nvPr/>
        </p:nvSpPr>
        <p:spPr>
          <a:xfrm>
            <a:off x="-51335" y="888504"/>
            <a:ext cx="12192000" cy="5078313"/>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rPr>
              <a:t>The MLQ-P consists of two subscales:</a:t>
            </a:r>
          </a:p>
          <a:p>
            <a:pPr marL="285750" indent="-285750">
              <a:buFont typeface="Arial" panose="020B0604020202020204" pitchFamily="34" charset="0"/>
              <a:buChar char="•"/>
            </a:pPr>
            <a:endParaRPr lang="en-US" b="0" i="0" dirty="0">
              <a:effectLst/>
              <a:latin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rPr>
              <a:t>1) </a:t>
            </a:r>
            <a:r>
              <a:rPr lang="en-US" b="0" i="0" dirty="0">
                <a:effectLst/>
                <a:latin typeface="Arial" panose="020B0604020202020204" pitchFamily="34" charset="0"/>
              </a:rPr>
              <a:t>Presence of Meaning (MLQ-P): Higher scores mean you feel your life is full of meaning and purpose.</a:t>
            </a: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r>
              <a:rPr lang="en-US" b="0" i="0" dirty="0">
                <a:effectLst/>
                <a:latin typeface="Arial" panose="020B0604020202020204" pitchFamily="34" charset="0"/>
              </a:rPr>
              <a:t>2) Search for Meaning (MLQ-S): Higher scores mean you are actively looking for meaning or purpose. </a:t>
            </a: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r>
              <a:rPr lang="en-US" b="0" i="0" dirty="0">
                <a:effectLst/>
                <a:latin typeface="Arial" panose="020B0604020202020204" pitchFamily="34" charset="0"/>
              </a:rPr>
              <a:t>Combined Patterns: High P / Low S (e.g., &gt;24 P, &lt;24 S): You feel your life has valued meaning and purpose, leading to high life satisfaction, optimism, and positive emotions. </a:t>
            </a: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r>
              <a:rPr lang="en-US" b="0" i="0" dirty="0">
                <a:effectLst/>
                <a:latin typeface="Arial" panose="020B0604020202020204" pitchFamily="34" charset="0"/>
              </a:rPr>
              <a:t>Low P / High S (e.g., &lt;24 P, &gt;24 S): You feel your life lacks meaning and are actively searching, which can cause distress and dissatisfaction, often a target in therapy. </a:t>
            </a: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r>
              <a:rPr lang="en-US" b="0" i="0" dirty="0">
                <a:effectLst/>
                <a:latin typeface="Arial" panose="020B0604020202020204" pitchFamily="34" charset="0"/>
              </a:rPr>
              <a:t>High P / High S: You have a sense of meaning but are still exploring or deepening it, common in transitional periods like adolescence.  </a:t>
            </a: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r>
              <a:rPr lang="en-US" b="0" i="0" dirty="0">
                <a:effectLst/>
                <a:latin typeface="Arial" panose="020B0604020202020204" pitchFamily="34" charset="0"/>
              </a:rPr>
              <a:t>How Scores are Calculated Scale: Items are rated 1 (Absolutely Untrue) to 7 (Absolutely True). </a:t>
            </a:r>
          </a:p>
          <a:p>
            <a:pPr marL="285750" indent="-285750">
              <a:buFont typeface="Arial" panose="020B0604020202020204" pitchFamily="34" charset="0"/>
              <a:buChar char="•"/>
            </a:pPr>
            <a:r>
              <a:rPr lang="en-US" b="0" i="0" dirty="0">
                <a:effectLst/>
                <a:latin typeface="Arial" panose="020B0604020202020204" pitchFamily="34" charset="0"/>
              </a:rPr>
              <a:t>Reverse Coding: Item 9 ("My life has no clear purpose") is reversed (e.g., a '1' becomes a '7’). </a:t>
            </a:r>
          </a:p>
          <a:p>
            <a:pPr marL="285750" indent="-285750">
              <a:buFont typeface="Arial" panose="020B0604020202020204" pitchFamily="34" charset="0"/>
              <a:buChar char="•"/>
            </a:pPr>
            <a:r>
              <a:rPr lang="en-US" b="0" i="0" dirty="0">
                <a:effectLst/>
                <a:latin typeface="Arial" panose="020B0604020202020204" pitchFamily="34" charset="0"/>
              </a:rPr>
              <a:t>Subscale Scores: Sum the items for each subscale (5 items per subscale, max 35 each). </a:t>
            </a:r>
            <a:endParaRPr lang="en-CA" dirty="0"/>
          </a:p>
        </p:txBody>
      </p:sp>
      <p:sp>
        <p:nvSpPr>
          <p:cNvPr id="6" name="TextBox 5">
            <a:extLst>
              <a:ext uri="{FF2B5EF4-FFF2-40B4-BE49-F238E27FC236}">
                <a16:creationId xmlns:a16="http://schemas.microsoft.com/office/drawing/2014/main" id="{19302C2C-07B8-2D6C-E8A1-C79BC058C054}"/>
              </a:ext>
            </a:extLst>
          </p:cNvPr>
          <p:cNvSpPr txBox="1"/>
          <p:nvPr/>
        </p:nvSpPr>
        <p:spPr>
          <a:xfrm>
            <a:off x="2670209" y="0"/>
            <a:ext cx="7076975" cy="584775"/>
          </a:xfrm>
          <a:prstGeom prst="rect">
            <a:avLst/>
          </a:prstGeom>
          <a:noFill/>
        </p:spPr>
        <p:txBody>
          <a:bodyPr wrap="square">
            <a:spAutoFit/>
          </a:bodyPr>
          <a:lstStyle/>
          <a:p>
            <a:r>
              <a:rPr lang="en-US" sz="3200" b="0" i="0" dirty="0">
                <a:solidFill>
                  <a:srgbClr val="222222"/>
                </a:solidFill>
                <a:effectLst/>
                <a:latin typeface="Arial" panose="020B0604020202020204" pitchFamily="34" charset="0"/>
              </a:rPr>
              <a:t>MLQ-P SCORE INTERPRETATION </a:t>
            </a:r>
            <a:endParaRPr lang="en-CA" sz="3200" dirty="0"/>
          </a:p>
        </p:txBody>
      </p:sp>
    </p:spTree>
    <p:extLst>
      <p:ext uri="{BB962C8B-B14F-4D97-AF65-F5344CB8AC3E}">
        <p14:creationId xmlns:p14="http://schemas.microsoft.com/office/powerpoint/2010/main" val="10996004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CD33F6-FCDA-5E29-A148-2C69420CBBAE}"/>
              </a:ext>
            </a:extLst>
          </p:cNvPr>
          <p:cNvSpPr>
            <a:spLocks noGrp="1"/>
          </p:cNvSpPr>
          <p:nvPr>
            <p:ph type="sldNum" sz="quarter" idx="12"/>
          </p:nvPr>
        </p:nvSpPr>
        <p:spPr/>
        <p:txBody>
          <a:bodyPr/>
          <a:lstStyle/>
          <a:p>
            <a:fld id="{8954F5B7-5279-43BB-AF99-55E064283C57}" type="slidenum">
              <a:rPr lang="en-CA" smtClean="0"/>
              <a:t>31</a:t>
            </a:fld>
            <a:endParaRPr lang="en-CA"/>
          </a:p>
        </p:txBody>
      </p:sp>
      <p:sp>
        <p:nvSpPr>
          <p:cNvPr id="4" name="TextBox 3">
            <a:extLst>
              <a:ext uri="{FF2B5EF4-FFF2-40B4-BE49-F238E27FC236}">
                <a16:creationId xmlns:a16="http://schemas.microsoft.com/office/drawing/2014/main" id="{68255DC2-162F-8868-1CF5-76B5AC2011F2}"/>
              </a:ext>
            </a:extLst>
          </p:cNvPr>
          <p:cNvSpPr txBox="1"/>
          <p:nvPr/>
        </p:nvSpPr>
        <p:spPr>
          <a:xfrm>
            <a:off x="385011" y="1114198"/>
            <a:ext cx="12192000" cy="3046988"/>
          </a:xfrm>
          <a:prstGeom prst="rect">
            <a:avLst/>
          </a:prstGeom>
          <a:noFill/>
        </p:spPr>
        <p:txBody>
          <a:bodyPr wrap="square">
            <a:spAutoFit/>
          </a:bodyPr>
          <a:lstStyle/>
          <a:p>
            <a:pPr marL="285750" indent="-285750">
              <a:buFont typeface="Arial" panose="020B0604020202020204" pitchFamily="34" charset="0"/>
              <a:buChar char="•"/>
            </a:pPr>
            <a:r>
              <a:rPr lang="en-US" sz="3200" b="0" i="0" dirty="0">
                <a:effectLst/>
                <a:latin typeface="Arial" panose="020B0604020202020204" pitchFamily="34" charset="0"/>
              </a:rPr>
              <a:t>The MLQ helps individuals and therapists understand</a:t>
            </a:r>
            <a:r>
              <a:rPr lang="en-US" sz="3200" dirty="0">
                <a:latin typeface="Arial" panose="020B0604020202020204" pitchFamily="34" charset="0"/>
              </a:rPr>
              <a:t> </a:t>
            </a:r>
          </a:p>
          <a:p>
            <a:pPr marL="285750" indent="-285750">
              <a:buFont typeface="Arial" panose="020B0604020202020204" pitchFamily="34" charset="0"/>
              <a:buChar char="•"/>
            </a:pPr>
            <a:r>
              <a:rPr lang="en-US" sz="3200" dirty="0">
                <a:latin typeface="Arial" panose="020B0604020202020204" pitchFamily="34" charset="0"/>
              </a:rPr>
              <a:t>1) their </a:t>
            </a:r>
            <a:r>
              <a:rPr lang="en-US" sz="3200" b="0" i="0" dirty="0">
                <a:effectLst/>
                <a:latin typeface="Arial" panose="020B0604020202020204" pitchFamily="34" charset="0"/>
              </a:rPr>
              <a:t>current sense of purpose</a:t>
            </a:r>
            <a:r>
              <a:rPr lang="en-US" sz="3200" dirty="0">
                <a:latin typeface="Arial" panose="020B0604020202020204" pitchFamily="34" charset="0"/>
              </a:rPr>
              <a:t> a</a:t>
            </a:r>
            <a:r>
              <a:rPr lang="en-US" sz="3200" b="0" i="0" dirty="0">
                <a:effectLst/>
                <a:latin typeface="Arial" panose="020B0604020202020204" pitchFamily="34" charset="0"/>
              </a:rPr>
              <a:t>nd </a:t>
            </a:r>
          </a:p>
          <a:p>
            <a:pPr marL="285750" indent="-285750">
              <a:buFont typeface="Arial" panose="020B0604020202020204" pitchFamily="34" charset="0"/>
              <a:buChar char="•"/>
            </a:pPr>
            <a:r>
              <a:rPr lang="en-US" sz="3200" b="0" i="0" dirty="0">
                <a:effectLst/>
                <a:latin typeface="Arial" panose="020B0604020202020204" pitchFamily="34" charset="0"/>
              </a:rPr>
              <a:t>2) Whether </a:t>
            </a:r>
            <a:r>
              <a:rPr lang="en-US" sz="3200" dirty="0">
                <a:latin typeface="Arial" panose="020B0604020202020204" pitchFamily="34" charset="0"/>
              </a:rPr>
              <a:t>they</a:t>
            </a:r>
            <a:r>
              <a:rPr lang="en-US" sz="3200" b="0" i="0" dirty="0">
                <a:effectLst/>
                <a:latin typeface="Arial" panose="020B0604020202020204" pitchFamily="34" charset="0"/>
              </a:rPr>
              <a:t> are satisfied with </a:t>
            </a:r>
            <a:r>
              <a:rPr lang="en-US" sz="3200" dirty="0">
                <a:latin typeface="Arial" panose="020B0604020202020204" pitchFamily="34" charset="0"/>
              </a:rPr>
              <a:t>their</a:t>
            </a:r>
            <a:r>
              <a:rPr lang="en-US" sz="3200" b="0" i="0" dirty="0">
                <a:effectLst/>
                <a:latin typeface="Arial" panose="020B0604020202020204" pitchFamily="34" charset="0"/>
              </a:rPr>
              <a:t> meaning or actively searching.</a:t>
            </a:r>
          </a:p>
          <a:p>
            <a:pPr marL="285750" indent="-285750">
              <a:buFont typeface="Arial" panose="020B0604020202020204" pitchFamily="34" charset="0"/>
              <a:buChar char="•"/>
            </a:pPr>
            <a:endParaRPr lang="en-US" sz="3200" dirty="0">
              <a:latin typeface="Arial" panose="020B0604020202020204" pitchFamily="34" charset="0"/>
            </a:endParaRPr>
          </a:p>
          <a:p>
            <a:pPr marL="285750" indent="-285750">
              <a:buFont typeface="Arial" panose="020B0604020202020204" pitchFamily="34" charset="0"/>
              <a:buChar char="•"/>
            </a:pPr>
            <a:r>
              <a:rPr lang="en-US" sz="3200" dirty="0">
                <a:latin typeface="Arial" panose="020B0604020202020204" pitchFamily="34" charset="0"/>
              </a:rPr>
              <a:t>H</a:t>
            </a:r>
            <a:r>
              <a:rPr lang="en-US" sz="3200" b="0" i="0" dirty="0">
                <a:effectLst/>
                <a:latin typeface="Arial" panose="020B0604020202020204" pitchFamily="34" charset="0"/>
              </a:rPr>
              <a:t>igher meaning is linked to better mental health. </a:t>
            </a:r>
            <a:endParaRPr lang="en-CA" sz="3200" dirty="0"/>
          </a:p>
        </p:txBody>
      </p:sp>
      <p:sp>
        <p:nvSpPr>
          <p:cNvPr id="6" name="TextBox 5">
            <a:extLst>
              <a:ext uri="{FF2B5EF4-FFF2-40B4-BE49-F238E27FC236}">
                <a16:creationId xmlns:a16="http://schemas.microsoft.com/office/drawing/2014/main" id="{AD3BEC7B-14CE-796A-AF34-A29349E7CCAC}"/>
              </a:ext>
            </a:extLst>
          </p:cNvPr>
          <p:cNvSpPr txBox="1"/>
          <p:nvPr/>
        </p:nvSpPr>
        <p:spPr>
          <a:xfrm>
            <a:off x="2889987" y="70404"/>
            <a:ext cx="6164980" cy="646331"/>
          </a:xfrm>
          <a:prstGeom prst="rect">
            <a:avLst/>
          </a:prstGeom>
          <a:noFill/>
        </p:spPr>
        <p:txBody>
          <a:bodyPr wrap="square">
            <a:spAutoFit/>
          </a:bodyPr>
          <a:lstStyle/>
          <a:p>
            <a:r>
              <a:rPr lang="en-US" sz="3600" b="0" i="0" dirty="0">
                <a:solidFill>
                  <a:srgbClr val="222222"/>
                </a:solidFill>
                <a:effectLst/>
                <a:latin typeface="Arial" panose="020B0604020202020204" pitchFamily="34" charset="0"/>
              </a:rPr>
              <a:t>WHY </a:t>
            </a:r>
            <a:r>
              <a:rPr lang="en-US" sz="3600" dirty="0">
                <a:solidFill>
                  <a:srgbClr val="222222"/>
                </a:solidFill>
                <a:latin typeface="Arial" panose="020B0604020202020204" pitchFamily="34" charset="0"/>
              </a:rPr>
              <a:t>THE MLQ-P</a:t>
            </a:r>
            <a:r>
              <a:rPr lang="en-US" sz="3600" b="0" i="0" dirty="0">
                <a:solidFill>
                  <a:srgbClr val="222222"/>
                </a:solidFill>
                <a:effectLst/>
                <a:latin typeface="Arial" panose="020B0604020202020204" pitchFamily="34" charset="0"/>
              </a:rPr>
              <a:t> MATTERS </a:t>
            </a:r>
            <a:endParaRPr lang="en-CA" sz="3600" dirty="0"/>
          </a:p>
        </p:txBody>
      </p:sp>
    </p:spTree>
    <p:extLst>
      <p:ext uri="{BB962C8B-B14F-4D97-AF65-F5344CB8AC3E}">
        <p14:creationId xmlns:p14="http://schemas.microsoft.com/office/powerpoint/2010/main" val="633477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FED19-CD15-48A9-8CDA-5346F852827A}"/>
              </a:ext>
            </a:extLst>
          </p:cNvPr>
          <p:cNvSpPr>
            <a:spLocks noGrp="1"/>
          </p:cNvSpPr>
          <p:nvPr>
            <p:ph type="title" idx="4294967295"/>
          </p:nvPr>
        </p:nvSpPr>
        <p:spPr>
          <a:xfrm>
            <a:off x="534256" y="130840"/>
            <a:ext cx="5919788" cy="933450"/>
          </a:xfrm>
        </p:spPr>
        <p:txBody>
          <a:bodyPr vert="horz" lIns="91440" tIns="45720" rIns="91440" bIns="45720" rtlCol="0" anchor="ctr">
            <a:normAutofit fontScale="90000"/>
          </a:bodyPr>
          <a:lstStyle/>
          <a:p>
            <a:r>
              <a:rPr lang="en-US" dirty="0">
                <a:solidFill>
                  <a:schemeClr val="bg1"/>
                </a:solidFill>
              </a:rPr>
              <a:t>What we will do today</a:t>
            </a:r>
          </a:p>
        </p:txBody>
      </p:sp>
      <p:sp>
        <p:nvSpPr>
          <p:cNvPr id="4" name="Content Placeholder 2">
            <a:extLst>
              <a:ext uri="{FF2B5EF4-FFF2-40B4-BE49-F238E27FC236}">
                <a16:creationId xmlns:a16="http://schemas.microsoft.com/office/drawing/2014/main" id="{263AB0DF-EF3F-4645-99EA-5E66371A1860}"/>
              </a:ext>
            </a:extLst>
          </p:cNvPr>
          <p:cNvSpPr txBox="1">
            <a:spLocks/>
          </p:cNvSpPr>
          <p:nvPr/>
        </p:nvSpPr>
        <p:spPr>
          <a:xfrm>
            <a:off x="6285541" y="833938"/>
            <a:ext cx="5642853" cy="6364840"/>
          </a:xfrm>
          <a:prstGeom prst="rect">
            <a:avLst/>
          </a:prstGeom>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defTabSz="457200">
              <a:spcBef>
                <a:spcPts val="0"/>
              </a:spcBef>
              <a:spcAft>
                <a:spcPts val="1000"/>
              </a:spcAft>
              <a:buClr>
                <a:schemeClr val="tx1"/>
              </a:buClr>
              <a:buNone/>
            </a:pPr>
            <a:r>
              <a:rPr lang="en-US" sz="3200" dirty="0"/>
              <a:t> </a:t>
            </a:r>
          </a:p>
          <a:p>
            <a:pPr defTabSz="457200">
              <a:spcBef>
                <a:spcPts val="0"/>
              </a:spcBef>
              <a:spcAft>
                <a:spcPts val="1000"/>
              </a:spcAft>
              <a:buClr>
                <a:schemeClr val="tx1"/>
              </a:buClr>
              <a:buFont typeface="Arial"/>
              <a:buChar char="•"/>
            </a:pPr>
            <a:r>
              <a:rPr lang="en-US" sz="3200" dirty="0"/>
              <a:t>Today we will talk about stress</a:t>
            </a:r>
          </a:p>
          <a:p>
            <a:pPr defTabSz="457200">
              <a:spcBef>
                <a:spcPts val="0"/>
              </a:spcBef>
              <a:spcAft>
                <a:spcPts val="1000"/>
              </a:spcAft>
              <a:buClr>
                <a:schemeClr val="tx1"/>
              </a:buClr>
              <a:buFont typeface="Arial"/>
              <a:buChar char="•"/>
            </a:pPr>
            <a:r>
              <a:rPr lang="en-US" sz="3200" dirty="0"/>
              <a:t>In 2 weeks, we’ll discuss </a:t>
            </a:r>
            <a:r>
              <a:rPr lang="en-US" sz="3200" dirty="0">
                <a:solidFill>
                  <a:schemeClr val="bg1"/>
                </a:solidFill>
              </a:rPr>
              <a:t>traumatic stress</a:t>
            </a:r>
            <a:r>
              <a:rPr lang="en-US" sz="3200" dirty="0"/>
              <a:t> </a:t>
            </a:r>
          </a:p>
          <a:p>
            <a:pPr defTabSz="457200">
              <a:spcBef>
                <a:spcPts val="0"/>
              </a:spcBef>
              <a:spcAft>
                <a:spcPts val="1000"/>
              </a:spcAft>
              <a:buClr>
                <a:schemeClr val="tx1"/>
              </a:buClr>
              <a:buFont typeface="Arial"/>
              <a:buChar char="•"/>
            </a:pPr>
            <a:r>
              <a:rPr lang="en-US" sz="3200" dirty="0"/>
              <a:t>in 4 weeks, we’ll explore</a:t>
            </a:r>
            <a:r>
              <a:rPr lang="en-US" sz="3200" dirty="0">
                <a:solidFill>
                  <a:schemeClr val="bg1"/>
                </a:solidFill>
              </a:rPr>
              <a:t> dissociation  </a:t>
            </a:r>
          </a:p>
          <a:p>
            <a:pPr marL="0" indent="0" defTabSz="457200">
              <a:spcBef>
                <a:spcPts val="0"/>
              </a:spcBef>
              <a:spcAft>
                <a:spcPts val="1000"/>
              </a:spcAft>
              <a:buClr>
                <a:schemeClr val="tx1"/>
              </a:buClr>
              <a:buNone/>
            </a:pPr>
            <a:endParaRPr lang="en-US" sz="2400" dirty="0"/>
          </a:p>
          <a:p>
            <a:pPr marL="0" indent="0" defTabSz="457200">
              <a:spcBef>
                <a:spcPts val="0"/>
              </a:spcBef>
              <a:spcAft>
                <a:spcPts val="1000"/>
              </a:spcAft>
              <a:buClr>
                <a:schemeClr val="tx1"/>
              </a:buClr>
              <a:buNone/>
            </a:pPr>
            <a:endParaRPr lang="en-US" sz="2400" dirty="0"/>
          </a:p>
          <a:p>
            <a:pPr defTabSz="457200">
              <a:spcBef>
                <a:spcPts val="0"/>
              </a:spcBef>
              <a:spcAft>
                <a:spcPts val="1000"/>
              </a:spcAft>
              <a:buClr>
                <a:schemeClr val="tx1"/>
              </a:buClr>
              <a:buFont typeface="Arial"/>
              <a:buChar char="•"/>
            </a:pPr>
            <a:endParaRPr lang="en-US" dirty="0"/>
          </a:p>
          <a:p>
            <a:pPr marL="0" indent="0" defTabSz="457200">
              <a:spcBef>
                <a:spcPts val="0"/>
              </a:spcBef>
              <a:spcAft>
                <a:spcPts val="1000"/>
              </a:spcAft>
              <a:buClr>
                <a:schemeClr val="tx1"/>
              </a:buClr>
              <a:buNone/>
            </a:pPr>
            <a:endParaRPr lang="en-US" dirty="0"/>
          </a:p>
          <a:p>
            <a:pPr defTabSz="457200">
              <a:spcBef>
                <a:spcPts val="0"/>
              </a:spcBef>
              <a:spcAft>
                <a:spcPts val="1000"/>
              </a:spcAft>
              <a:buClr>
                <a:schemeClr val="tx1"/>
              </a:buClr>
              <a:buFont typeface="Arial"/>
              <a:buChar char="•"/>
            </a:pPr>
            <a:endParaRPr lang="en-US" dirty="0"/>
          </a:p>
          <a:p>
            <a:pPr defTabSz="457200">
              <a:spcBef>
                <a:spcPts val="0"/>
              </a:spcBef>
              <a:spcAft>
                <a:spcPts val="1000"/>
              </a:spcAft>
              <a:buClr>
                <a:schemeClr val="tx1"/>
              </a:buClr>
              <a:buFont typeface="Arial"/>
              <a:buChar char="•"/>
            </a:pPr>
            <a:endParaRPr lang="en-US" dirty="0"/>
          </a:p>
        </p:txBody>
      </p:sp>
      <p:pic>
        <p:nvPicPr>
          <p:cNvPr id="7" name="Picture 6" descr="Standing brown bear">
            <a:extLst>
              <a:ext uri="{FF2B5EF4-FFF2-40B4-BE49-F238E27FC236}">
                <a16:creationId xmlns:a16="http://schemas.microsoft.com/office/drawing/2014/main" id="{6499B77D-3299-44B7-86D0-E265B7AAE653}"/>
              </a:ext>
            </a:extLst>
          </p:cNvPr>
          <p:cNvPicPr>
            <a:picLocks noChangeAspect="1"/>
          </p:cNvPicPr>
          <p:nvPr/>
        </p:nvPicPr>
        <p:blipFill rotWithShape="1">
          <a:blip r:embed="rId2"/>
          <a:srcRect l="18508" r="12244" b="2"/>
          <a:stretch/>
        </p:blipFill>
        <p:spPr>
          <a:xfrm>
            <a:off x="459391" y="1064290"/>
            <a:ext cx="5447070" cy="4306607"/>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3" name="Slide Number Placeholder 2">
            <a:extLst>
              <a:ext uri="{FF2B5EF4-FFF2-40B4-BE49-F238E27FC236}">
                <a16:creationId xmlns:a16="http://schemas.microsoft.com/office/drawing/2014/main" id="{133FBC93-107A-0FF9-040A-3F132208B709}"/>
              </a:ext>
            </a:extLst>
          </p:cNvPr>
          <p:cNvSpPr>
            <a:spLocks noGrp="1"/>
          </p:cNvSpPr>
          <p:nvPr>
            <p:ph type="sldNum" sz="quarter" idx="12"/>
          </p:nvPr>
        </p:nvSpPr>
        <p:spPr/>
        <p:txBody>
          <a:bodyPr/>
          <a:lstStyle/>
          <a:p>
            <a:fld id="{8954F5B7-5279-43BB-AF99-55E064283C57}" type="slidenum">
              <a:rPr lang="en-CA" smtClean="0"/>
              <a:t>32</a:t>
            </a:fld>
            <a:endParaRPr lang="en-CA"/>
          </a:p>
        </p:txBody>
      </p:sp>
    </p:spTree>
    <p:extLst>
      <p:ext uri="{BB962C8B-B14F-4D97-AF65-F5344CB8AC3E}">
        <p14:creationId xmlns:p14="http://schemas.microsoft.com/office/powerpoint/2010/main" val="7689121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F98FB6A-2858-4856-8E47-2ACC1EF9E292}"/>
              </a:ext>
            </a:extLst>
          </p:cNvPr>
          <p:cNvSpPr>
            <a:spLocks noGrp="1"/>
          </p:cNvSpPr>
          <p:nvPr>
            <p:ph type="title" idx="4294967295"/>
          </p:nvPr>
        </p:nvSpPr>
        <p:spPr>
          <a:xfrm>
            <a:off x="3984625" y="0"/>
            <a:ext cx="8207375" cy="987425"/>
          </a:xfrm>
        </p:spPr>
        <p:txBody>
          <a:bodyPr/>
          <a:lstStyle/>
          <a:p>
            <a:r>
              <a:rPr lang="en-CA" dirty="0"/>
              <a:t> </a:t>
            </a:r>
          </a:p>
        </p:txBody>
      </p:sp>
      <p:sp>
        <p:nvSpPr>
          <p:cNvPr id="3" name="Content Placeholder 2">
            <a:extLst>
              <a:ext uri="{FF2B5EF4-FFF2-40B4-BE49-F238E27FC236}">
                <a16:creationId xmlns:a16="http://schemas.microsoft.com/office/drawing/2014/main" id="{4CF4AEB5-F2BA-4B94-A0E0-B4A3B2B09344}"/>
              </a:ext>
            </a:extLst>
          </p:cNvPr>
          <p:cNvSpPr>
            <a:spLocks noGrp="1"/>
          </p:cNvSpPr>
          <p:nvPr>
            <p:ph idx="4294967295"/>
          </p:nvPr>
        </p:nvSpPr>
        <p:spPr>
          <a:xfrm>
            <a:off x="0" y="2297113"/>
            <a:ext cx="7735888" cy="2619375"/>
          </a:xfrm>
        </p:spPr>
        <p:txBody>
          <a:bodyPr vert="horz" lIns="91440" tIns="45720" rIns="91440" bIns="45720" rtlCol="0" anchor="ctr">
            <a:normAutofit fontScale="92500" lnSpcReduction="20000"/>
          </a:bodyPr>
          <a:lstStyle/>
          <a:p>
            <a:pPr marL="0" indent="0">
              <a:buNone/>
            </a:pPr>
            <a:endParaRPr lang="en-US" sz="2200" dirty="0"/>
          </a:p>
          <a:p>
            <a:pPr marL="0" indent="0">
              <a:buNone/>
            </a:pPr>
            <a:r>
              <a:rPr lang="en-US" sz="2200" dirty="0">
                <a:latin typeface="Arial" panose="020B0604020202020204" pitchFamily="34" charset="0"/>
                <a:cs typeface="Arial" panose="020B0604020202020204" pitchFamily="34" charset="0"/>
              </a:rPr>
              <a:t>“ Resilient individuals divine remedies for injuries; they know how to turn serious accidents to their advantage; that which does not kill them makes them stronger”</a:t>
            </a:r>
          </a:p>
          <a:p>
            <a:pPr marL="0" indent="0">
              <a:buNone/>
            </a:pPr>
            <a:r>
              <a:rPr lang="en-US" sz="2200" dirty="0">
                <a:latin typeface="Arial" panose="020B0604020202020204" pitchFamily="34" charset="0"/>
                <a:cs typeface="Arial" panose="020B0604020202020204" pitchFamily="34" charset="0"/>
              </a:rPr>
              <a:t>                                                                         Frederick Nietzsche Ecce Homo </a:t>
            </a:r>
          </a:p>
          <a:p>
            <a:pPr marL="0" indent="0">
              <a:buNone/>
            </a:pPr>
            <a:endParaRPr lang="en-US" sz="2400" dirty="0"/>
          </a:p>
          <a:p>
            <a:pPr marL="0" indent="0">
              <a:buNone/>
            </a:pPr>
            <a:r>
              <a:rPr lang="en-US" sz="2400" dirty="0"/>
              <a:t>  </a:t>
            </a:r>
          </a:p>
          <a:p>
            <a:pPr marL="0" indent="0">
              <a:buNone/>
            </a:pPr>
            <a:endParaRPr lang="en-US" dirty="0"/>
          </a:p>
          <a:p>
            <a:pPr marL="0" indent="0">
              <a:buNone/>
            </a:pPr>
            <a:endParaRPr lang="en-US" dirty="0"/>
          </a:p>
        </p:txBody>
      </p:sp>
      <p:pic>
        <p:nvPicPr>
          <p:cNvPr id="6" name="Picture 5">
            <a:extLst>
              <a:ext uri="{FF2B5EF4-FFF2-40B4-BE49-F238E27FC236}">
                <a16:creationId xmlns:a16="http://schemas.microsoft.com/office/drawing/2014/main" id="{8958C544-DD1E-4C59-B253-69F4A9AE9C76}"/>
              </a:ext>
            </a:extLst>
          </p:cNvPr>
          <p:cNvPicPr/>
          <p:nvPr/>
        </p:nvPicPr>
        <p:blipFill>
          <a:blip r:embed="rId3" r:link="rId4">
            <a:extLst>
              <a:ext uri="{28A0092B-C50C-407E-A947-70E740481C1C}">
                <a14:useLocalDpi xmlns:a14="http://schemas.microsoft.com/office/drawing/2010/main" val="0"/>
              </a:ext>
            </a:extLst>
          </a:blip>
          <a:stretch>
            <a:fillRect/>
          </a:stretch>
        </p:blipFill>
        <p:spPr bwMode="auto">
          <a:xfrm>
            <a:off x="145026" y="3218390"/>
            <a:ext cx="2893562" cy="3606339"/>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9" name="TextBox 8">
            <a:extLst>
              <a:ext uri="{FF2B5EF4-FFF2-40B4-BE49-F238E27FC236}">
                <a16:creationId xmlns:a16="http://schemas.microsoft.com/office/drawing/2014/main" id="{755D96AE-4968-4EEB-AAF1-D72EDE33568E}"/>
              </a:ext>
            </a:extLst>
          </p:cNvPr>
          <p:cNvSpPr txBox="1"/>
          <p:nvPr/>
        </p:nvSpPr>
        <p:spPr>
          <a:xfrm>
            <a:off x="3648935" y="5390787"/>
            <a:ext cx="6270021" cy="1384995"/>
          </a:xfrm>
          <a:prstGeom prst="rect">
            <a:avLst/>
          </a:prstGeom>
          <a:noFill/>
        </p:spPr>
        <p:txBody>
          <a:bodyPr wrap="square">
            <a:spAutoFit/>
          </a:bodyPr>
          <a:lstStyle/>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“The world breaks everyone and afterwards many are stronger at the broken places.”</a:t>
            </a:r>
          </a:p>
          <a:p>
            <a:pPr marL="0" indent="0">
              <a:buNone/>
            </a:pPr>
            <a:r>
              <a:rPr lang="en-US" sz="2000" dirty="0"/>
              <a:t>                                </a:t>
            </a:r>
            <a:r>
              <a:rPr lang="en-US" sz="2000" dirty="0">
                <a:latin typeface="Arial" panose="020B0604020202020204" pitchFamily="34" charset="0"/>
                <a:cs typeface="Arial" panose="020B0604020202020204" pitchFamily="34" charset="0"/>
              </a:rPr>
              <a:t>Ernest Hemingway – a farewell to arms   </a:t>
            </a:r>
          </a:p>
        </p:txBody>
      </p:sp>
      <p:pic>
        <p:nvPicPr>
          <p:cNvPr id="1026" name="Picture 2" descr="Ernest Hemingway (Author of The Old Man and the Sea)">
            <a:extLst>
              <a:ext uri="{FF2B5EF4-FFF2-40B4-BE49-F238E27FC236}">
                <a16:creationId xmlns:a16="http://schemas.microsoft.com/office/drawing/2014/main" id="{EC6D0108-AABE-4EEA-9B23-BA974FBC73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5729" y="2167871"/>
            <a:ext cx="3044739" cy="35356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ent, but not broken | OpentheWord.org">
            <a:extLst>
              <a:ext uri="{FF2B5EF4-FFF2-40B4-BE49-F238E27FC236}">
                <a16:creationId xmlns:a16="http://schemas.microsoft.com/office/drawing/2014/main" id="{780BCC0A-6276-4D72-A768-42A8B673E9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026" y="82218"/>
            <a:ext cx="7838768" cy="22112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108FF49-73C2-EE34-DFBA-191737EA5A5A}"/>
              </a:ext>
            </a:extLst>
          </p:cNvPr>
          <p:cNvSpPr txBox="1"/>
          <p:nvPr/>
        </p:nvSpPr>
        <p:spPr>
          <a:xfrm>
            <a:off x="8514065" y="325705"/>
            <a:ext cx="3147664" cy="1323439"/>
          </a:xfrm>
          <a:prstGeom prst="rect">
            <a:avLst/>
          </a:prstGeom>
          <a:noFill/>
        </p:spPr>
        <p:txBody>
          <a:bodyPr wrap="square">
            <a:spAutoFit/>
          </a:bodyPr>
          <a:lstStyle/>
          <a:p>
            <a:pPr algn="ctr" defTabSz="457200">
              <a:spcBef>
                <a:spcPts val="0"/>
              </a:spcBef>
              <a:spcAft>
                <a:spcPts val="1000"/>
              </a:spcAft>
              <a:buClr>
                <a:schemeClr val="tx1"/>
              </a:buClr>
            </a:pPr>
            <a:r>
              <a:rPr lang="en-US" sz="4000" dirty="0">
                <a:solidFill>
                  <a:schemeClr val="bg1"/>
                </a:solidFill>
              </a:rPr>
              <a:t>STRESS AND TRAUMA</a:t>
            </a:r>
          </a:p>
        </p:txBody>
      </p:sp>
      <p:sp>
        <p:nvSpPr>
          <p:cNvPr id="2" name="Slide Number Placeholder 1">
            <a:extLst>
              <a:ext uri="{FF2B5EF4-FFF2-40B4-BE49-F238E27FC236}">
                <a16:creationId xmlns:a16="http://schemas.microsoft.com/office/drawing/2014/main" id="{7B6BAFF9-BCD0-157B-A765-5F734F836D5C}"/>
              </a:ext>
            </a:extLst>
          </p:cNvPr>
          <p:cNvSpPr>
            <a:spLocks noGrp="1"/>
          </p:cNvSpPr>
          <p:nvPr>
            <p:ph type="sldNum" sz="quarter" idx="12"/>
          </p:nvPr>
        </p:nvSpPr>
        <p:spPr/>
        <p:txBody>
          <a:bodyPr/>
          <a:lstStyle/>
          <a:p>
            <a:fld id="{8954F5B7-5279-43BB-AF99-55E064283C57}" type="slidenum">
              <a:rPr lang="en-CA" smtClean="0"/>
              <a:t>33</a:t>
            </a:fld>
            <a:endParaRPr lang="en-CA"/>
          </a:p>
        </p:txBody>
      </p:sp>
    </p:spTree>
    <p:extLst>
      <p:ext uri="{BB962C8B-B14F-4D97-AF65-F5344CB8AC3E}">
        <p14:creationId xmlns:p14="http://schemas.microsoft.com/office/powerpoint/2010/main" val="46211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85E290-1F82-63BA-CCD4-95F5B0533CC8}"/>
              </a:ext>
            </a:extLst>
          </p:cNvPr>
          <p:cNvSpPr>
            <a:spLocks noGrp="1"/>
          </p:cNvSpPr>
          <p:nvPr>
            <p:ph type="sldNum" sz="quarter" idx="12"/>
          </p:nvPr>
        </p:nvSpPr>
        <p:spPr/>
        <p:txBody>
          <a:bodyPr/>
          <a:lstStyle/>
          <a:p>
            <a:fld id="{8954F5B7-5279-43BB-AF99-55E064283C57}" type="slidenum">
              <a:rPr lang="en-CA" smtClean="0"/>
              <a:t>34</a:t>
            </a:fld>
            <a:endParaRPr lang="en-CA"/>
          </a:p>
        </p:txBody>
      </p:sp>
      <p:sp>
        <p:nvSpPr>
          <p:cNvPr id="4" name="TextBox 3">
            <a:extLst>
              <a:ext uri="{FF2B5EF4-FFF2-40B4-BE49-F238E27FC236}">
                <a16:creationId xmlns:a16="http://schemas.microsoft.com/office/drawing/2014/main" id="{0BB61B0F-D6CB-18A9-537A-FB860E307C3C}"/>
              </a:ext>
            </a:extLst>
          </p:cNvPr>
          <p:cNvSpPr txBox="1"/>
          <p:nvPr/>
        </p:nvSpPr>
        <p:spPr>
          <a:xfrm>
            <a:off x="2127183" y="1206185"/>
            <a:ext cx="8742145" cy="646331"/>
          </a:xfrm>
          <a:prstGeom prst="rect">
            <a:avLst/>
          </a:prstGeom>
          <a:noFill/>
        </p:spPr>
        <p:txBody>
          <a:bodyPr wrap="square">
            <a:spAutoFit/>
          </a:bodyPr>
          <a:lstStyle/>
          <a:p>
            <a:r>
              <a:rPr lang="en-US" sz="3600" dirty="0">
                <a:solidFill>
                  <a:schemeClr val="bg1"/>
                </a:solidFill>
              </a:rPr>
              <a:t>INTRODUCTION TO STRESS AND TRAUMA</a:t>
            </a:r>
          </a:p>
        </p:txBody>
      </p:sp>
    </p:spTree>
    <p:extLst>
      <p:ext uri="{BB962C8B-B14F-4D97-AF65-F5344CB8AC3E}">
        <p14:creationId xmlns:p14="http://schemas.microsoft.com/office/powerpoint/2010/main" val="14522291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ABCAEE-DEE6-20DD-8413-05FB712466CA}"/>
              </a:ext>
            </a:extLst>
          </p:cNvPr>
          <p:cNvSpPr txBox="1"/>
          <p:nvPr/>
        </p:nvSpPr>
        <p:spPr>
          <a:xfrm>
            <a:off x="-40257" y="639797"/>
            <a:ext cx="12272514" cy="6494085"/>
          </a:xfrm>
          <a:prstGeom prst="rect">
            <a:avLst/>
          </a:prstGeom>
          <a:noFill/>
        </p:spPr>
        <p:txBody>
          <a:bodyPr wrap="square">
            <a:spAutoFit/>
          </a:bodyPr>
          <a:lstStyle/>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One of the goals of this course is to be a simple ”owners manual” to the mind.</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In our quest to survive and thrive in an often-hostile world we are constantly interacting with and being challenged by our environment. If each time we faced an environmental challenge, we had to figure out anew the best response to it, we would not survive. </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Our responses to our often-hostile world are therefor pre-programmed. Personality is what we call that pre-programming. Personality, along with the immune and endocrine systems, are our first line of defense or protection from environmental challenges. </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In the course, we’ve been exploring what leads to emotional dysregulation; those recurring patterns in our thinking, feeling, and behaving that constitute personality and cause us to fall into “holes.” </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So far, we’ve explored how personality is influenced by three important factors: 1) temperament; what we’re born with. 2) character; what happens to us and how the world treats us and 3) integration; how we reflect on, influence, and gradually change ourselves over time. </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We’ve discussed how personality “lives” in our 4 minds; the somatic, emotional, rational and self-aware minds and how instincts are the basis of emotions. </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We’ve also considered how attachment, an instinctive system shaped by our early caregivers, can either support emotional regulation or contribute to dysregulation when safety and connection are inconsistent or threatening. </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AB83B2F-0823-9E47-0C17-54F2610C1549}"/>
              </a:ext>
            </a:extLst>
          </p:cNvPr>
          <p:cNvSpPr txBox="1"/>
          <p:nvPr/>
        </p:nvSpPr>
        <p:spPr>
          <a:xfrm>
            <a:off x="740055" y="-29272"/>
            <a:ext cx="10392004" cy="523220"/>
          </a:xfrm>
          <a:prstGeom prst="rect">
            <a:avLst/>
          </a:prstGeom>
          <a:noFill/>
        </p:spPr>
        <p:txBody>
          <a:bodyPr wrap="square">
            <a:spAutoFit/>
          </a:bodyPr>
          <a:lstStyle/>
          <a:p>
            <a:pPr algn="ctr"/>
            <a:r>
              <a:rPr lang="en-CA" sz="2800" dirty="0">
                <a:solidFill>
                  <a:schemeClr val="bg1"/>
                </a:solidFill>
              </a:rPr>
              <a:t>STRESS TRAUMA  AND PERSONALITY</a:t>
            </a:r>
          </a:p>
        </p:txBody>
      </p:sp>
      <p:sp>
        <p:nvSpPr>
          <p:cNvPr id="2" name="Slide Number Placeholder 1">
            <a:extLst>
              <a:ext uri="{FF2B5EF4-FFF2-40B4-BE49-F238E27FC236}">
                <a16:creationId xmlns:a16="http://schemas.microsoft.com/office/drawing/2014/main" id="{14E52742-B121-4BBC-FF35-F0540C801E5C}"/>
              </a:ext>
            </a:extLst>
          </p:cNvPr>
          <p:cNvSpPr>
            <a:spLocks noGrp="1"/>
          </p:cNvSpPr>
          <p:nvPr>
            <p:ph type="sldNum" sz="quarter" idx="12"/>
          </p:nvPr>
        </p:nvSpPr>
        <p:spPr/>
        <p:txBody>
          <a:bodyPr/>
          <a:lstStyle/>
          <a:p>
            <a:fld id="{8954F5B7-5279-43BB-AF99-55E064283C57}" type="slidenum">
              <a:rPr lang="en-CA" smtClean="0"/>
              <a:t>35</a:t>
            </a:fld>
            <a:endParaRPr lang="en-CA"/>
          </a:p>
        </p:txBody>
      </p:sp>
    </p:spTree>
    <p:extLst>
      <p:ext uri="{BB962C8B-B14F-4D97-AF65-F5344CB8AC3E}">
        <p14:creationId xmlns:p14="http://schemas.microsoft.com/office/powerpoint/2010/main" val="17074771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2E65CC-FAE4-46F4-AB33-9B34261C7511}"/>
              </a:ext>
            </a:extLst>
          </p:cNvPr>
          <p:cNvSpPr>
            <a:spLocks noGrp="1"/>
          </p:cNvSpPr>
          <p:nvPr>
            <p:ph type="sldNum" sz="quarter" idx="12"/>
          </p:nvPr>
        </p:nvSpPr>
        <p:spPr/>
        <p:txBody>
          <a:bodyPr/>
          <a:lstStyle/>
          <a:p>
            <a:fld id="{8954F5B7-5279-43BB-AF99-55E064283C57}" type="slidenum">
              <a:rPr lang="en-CA" smtClean="0"/>
              <a:t>36</a:t>
            </a:fld>
            <a:endParaRPr lang="en-CA"/>
          </a:p>
        </p:txBody>
      </p:sp>
      <p:sp>
        <p:nvSpPr>
          <p:cNvPr id="4" name="TextBox 3">
            <a:extLst>
              <a:ext uri="{FF2B5EF4-FFF2-40B4-BE49-F238E27FC236}">
                <a16:creationId xmlns:a16="http://schemas.microsoft.com/office/drawing/2014/main" id="{FDF692CB-E7FA-7CF0-C289-D66B222466D2}"/>
              </a:ext>
            </a:extLst>
          </p:cNvPr>
          <p:cNvSpPr txBox="1"/>
          <p:nvPr/>
        </p:nvSpPr>
        <p:spPr>
          <a:xfrm>
            <a:off x="0" y="646331"/>
            <a:ext cx="12192000" cy="5663089"/>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US" sz="2200" b="0" i="0" dirty="0">
                <a:effectLst/>
                <a:latin typeface="Arial" panose="020B0604020202020204" pitchFamily="34" charset="0"/>
                <a:cs typeface="Arial" panose="020B0604020202020204" pitchFamily="34" charset="0"/>
              </a:rPr>
              <a:t>Today, we begin exploring another influence on our personalities and </a:t>
            </a:r>
            <a:r>
              <a:rPr lang="en-US" sz="2200" dirty="0">
                <a:latin typeface="Arial" panose="020B0604020202020204" pitchFamily="34" charset="0"/>
                <a:cs typeface="Arial" panose="020B0604020202020204" pitchFamily="34" charset="0"/>
              </a:rPr>
              <a:t>a major cause of</a:t>
            </a:r>
            <a:r>
              <a:rPr lang="en-US" sz="2200" b="0" i="0" dirty="0">
                <a:effectLst/>
                <a:latin typeface="Arial" panose="020B0604020202020204" pitchFamily="34" charset="0"/>
                <a:cs typeface="Arial" panose="020B0604020202020204" pitchFamily="34" charset="0"/>
              </a:rPr>
              <a:t> emotional dysregulation: stress and trauma. </a:t>
            </a:r>
          </a:p>
          <a:p>
            <a:pPr marL="285750" indent="-285750">
              <a:spcBef>
                <a:spcPts val="600"/>
              </a:spcBef>
              <a:buFont typeface="Arial" panose="020B0604020202020204" pitchFamily="34" charset="0"/>
              <a:buChar char="•"/>
            </a:pPr>
            <a:r>
              <a:rPr lang="en-US" sz="2200" dirty="0">
                <a:latin typeface="Arial" panose="020B0604020202020204" pitchFamily="34" charset="0"/>
                <a:cs typeface="Arial" panose="020B0604020202020204" pitchFamily="34" charset="0"/>
              </a:rPr>
              <a:t>Stress and trauma</a:t>
            </a:r>
            <a:r>
              <a:rPr lang="en-US" sz="2200" b="0" i="0" dirty="0">
                <a:effectLst/>
                <a:latin typeface="Arial" panose="020B0604020202020204" pitchFamily="34" charset="0"/>
                <a:cs typeface="Arial" panose="020B0604020202020204" pitchFamily="34" charset="0"/>
              </a:rPr>
              <a:t> affect another instinctive system, our fight, flight, freeze, and collapse responses. Stress and trauma don’t just live in our thoughts; they live in our nervous systems and bodies. They shape what feels safe, what feels dangerous, how quickly we react, and how hard it is to pause, reflect, and choose. </a:t>
            </a:r>
          </a:p>
          <a:p>
            <a:pPr marL="285750" indent="-285750">
              <a:spcBef>
                <a:spcPts val="600"/>
              </a:spcBef>
              <a:buFont typeface="Arial" panose="020B0604020202020204" pitchFamily="34" charset="0"/>
              <a:buChar char="•"/>
            </a:pPr>
            <a:r>
              <a:rPr lang="en-US" sz="2200" b="0" i="0" dirty="0">
                <a:effectLst/>
                <a:latin typeface="Arial" panose="020B0604020202020204" pitchFamily="34" charset="0"/>
                <a:cs typeface="Arial" panose="020B0604020202020204" pitchFamily="34" charset="0"/>
              </a:rPr>
              <a:t>If we want to understand ourselves more fully, why we fall into certain holes, why some situations overwhelm us, and what true healing and growth require, we need to understand stress and trauma. </a:t>
            </a:r>
          </a:p>
          <a:p>
            <a:pPr marL="285750" indent="-285750">
              <a:spcBef>
                <a:spcPts val="600"/>
              </a:spcBef>
              <a:buFont typeface="Arial" panose="020B0604020202020204" pitchFamily="34" charset="0"/>
              <a:buChar char="•"/>
            </a:pPr>
            <a:r>
              <a:rPr lang="en-US" sz="2200" dirty="0">
                <a:latin typeface="Arial" panose="020B0604020202020204" pitchFamily="34" charset="0"/>
                <a:cs typeface="Arial" panose="020B0604020202020204" pitchFamily="34" charset="0"/>
              </a:rPr>
              <a:t>As we continue the journey of trying to understand ourselves we may also want to remind ourselves why approaches like DBT and IFS are so essential in healing and growth. </a:t>
            </a:r>
          </a:p>
          <a:p>
            <a:pPr marL="285750" indent="-285750">
              <a:spcBef>
                <a:spcPts val="600"/>
              </a:spcBef>
              <a:buFont typeface="Arial" panose="020B0604020202020204" pitchFamily="34" charset="0"/>
              <a:buChar char="•"/>
            </a:pPr>
            <a:r>
              <a:rPr lang="en-US" sz="2200" dirty="0">
                <a:latin typeface="Arial" panose="020B0604020202020204" pitchFamily="34" charset="0"/>
                <a:cs typeface="Arial" panose="020B0604020202020204" pitchFamily="34" charset="0"/>
              </a:rPr>
              <a:t>Under conditions of stress, especially chronic or traumatic stress, our nervous systems are pulled out of balance. We shift out of calm, rational, flexible states and into survival modes. In DBT language, we move out of rational mind and into emotion mind. </a:t>
            </a:r>
          </a:p>
          <a:p>
            <a:pPr marL="285750" indent="-285750">
              <a:spcBef>
                <a:spcPts val="600"/>
              </a:spcBef>
              <a:buFont typeface="Arial" panose="020B0604020202020204" pitchFamily="34" charset="0"/>
              <a:buChar char="•"/>
            </a:pPr>
            <a:endParaRPr lang="en-CA" sz="2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5D80AA3-CDAB-48F5-B6BA-4ABC3E5A9D52}"/>
              </a:ext>
            </a:extLst>
          </p:cNvPr>
          <p:cNvSpPr txBox="1"/>
          <p:nvPr/>
        </p:nvSpPr>
        <p:spPr>
          <a:xfrm>
            <a:off x="3202806" y="105761"/>
            <a:ext cx="6155354" cy="523220"/>
          </a:xfrm>
          <a:prstGeom prst="rect">
            <a:avLst/>
          </a:prstGeom>
          <a:noFill/>
        </p:spPr>
        <p:txBody>
          <a:bodyPr wrap="square">
            <a:spAutoFit/>
          </a:bodyPr>
          <a:lstStyle/>
          <a:p>
            <a:r>
              <a:rPr lang="en-CA" sz="2800" dirty="0">
                <a:solidFill>
                  <a:schemeClr val="bg1"/>
                </a:solidFill>
              </a:rPr>
              <a:t>STRESS TRAUMA AND PERSONALITY</a:t>
            </a:r>
            <a:endParaRPr lang="en-CA" sz="2800" dirty="0"/>
          </a:p>
        </p:txBody>
      </p:sp>
    </p:spTree>
    <p:extLst>
      <p:ext uri="{BB962C8B-B14F-4D97-AF65-F5344CB8AC3E}">
        <p14:creationId xmlns:p14="http://schemas.microsoft.com/office/powerpoint/2010/main" val="27206496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91051-0C05-D95C-B298-A5FB3B136E6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55EB90-3FB7-C407-3723-424B31BC3AA0}"/>
              </a:ext>
            </a:extLst>
          </p:cNvPr>
          <p:cNvSpPr>
            <a:spLocks noGrp="1"/>
          </p:cNvSpPr>
          <p:nvPr>
            <p:ph type="sldNum" sz="quarter" idx="12"/>
          </p:nvPr>
        </p:nvSpPr>
        <p:spPr/>
        <p:txBody>
          <a:bodyPr/>
          <a:lstStyle/>
          <a:p>
            <a:fld id="{8954F5B7-5279-43BB-AF99-55E064283C57}" type="slidenum">
              <a:rPr lang="en-CA" smtClean="0"/>
              <a:t>37</a:t>
            </a:fld>
            <a:endParaRPr lang="en-CA"/>
          </a:p>
        </p:txBody>
      </p:sp>
      <p:sp>
        <p:nvSpPr>
          <p:cNvPr id="4" name="TextBox 3">
            <a:extLst>
              <a:ext uri="{FF2B5EF4-FFF2-40B4-BE49-F238E27FC236}">
                <a16:creationId xmlns:a16="http://schemas.microsoft.com/office/drawing/2014/main" id="{123C4233-ED6E-A00A-C4B3-EE6EB24D00C3}"/>
              </a:ext>
            </a:extLst>
          </p:cNvPr>
          <p:cNvSpPr txBox="1"/>
          <p:nvPr/>
        </p:nvSpPr>
        <p:spPr>
          <a:xfrm>
            <a:off x="0" y="646331"/>
            <a:ext cx="12192000" cy="3908762"/>
          </a:xfrm>
          <a:prstGeom prst="rect">
            <a:avLst/>
          </a:prstGeom>
          <a:noFill/>
        </p:spPr>
        <p:txBody>
          <a:bodyPr wrap="square">
            <a:spAutoFit/>
          </a:bodyPr>
          <a:lstStyle/>
          <a:p>
            <a:pPr marL="285750" indent="-285750" algn="l" rtl="0">
              <a:spcBef>
                <a:spcPts val="600"/>
              </a:spcBef>
              <a:buFont typeface="Arial" panose="020B0604020202020204" pitchFamily="34" charset="0"/>
              <a:buChar char="•"/>
            </a:pPr>
            <a:r>
              <a:rPr lang="en-US" sz="2200" dirty="0">
                <a:latin typeface="Arial" panose="020B0604020202020204" pitchFamily="34" charset="0"/>
                <a:cs typeface="Arial" panose="020B0604020202020204" pitchFamily="34" charset="0"/>
              </a:rPr>
              <a:t>DBT gives us practical tools and skills to stabilize our nervous system. These help us slow down, widen our window of tolerance, and regain enough balance to reflect rather than react. </a:t>
            </a:r>
          </a:p>
          <a:p>
            <a:pPr marL="285750" indent="-285750" algn="l" rtl="0">
              <a:spcBef>
                <a:spcPts val="600"/>
              </a:spcBef>
              <a:buFont typeface="Arial" panose="020B0604020202020204" pitchFamily="34" charset="0"/>
              <a:buChar char="•"/>
            </a:pPr>
            <a:r>
              <a:rPr lang="en-US" sz="2200" dirty="0">
                <a:latin typeface="Arial" panose="020B0604020202020204" pitchFamily="34" charset="0"/>
                <a:cs typeface="Arial" panose="020B0604020202020204" pitchFamily="34" charset="0"/>
              </a:rPr>
              <a:t>IFS, which we’ll begin exploring in week 21of the course, March 4</a:t>
            </a:r>
            <a:r>
              <a:rPr lang="en-US" sz="2200" baseline="30000" dirty="0">
                <a:latin typeface="Arial" panose="020B0604020202020204" pitchFamily="34" charset="0"/>
                <a:cs typeface="Arial" panose="020B0604020202020204" pitchFamily="34" charset="0"/>
              </a:rPr>
              <a:t>th</a:t>
            </a:r>
            <a:r>
              <a:rPr lang="en-US" sz="2200" dirty="0">
                <a:latin typeface="Arial" panose="020B0604020202020204" pitchFamily="34" charset="0"/>
                <a:cs typeface="Arial" panose="020B0604020202020204" pitchFamily="34" charset="0"/>
              </a:rPr>
              <a:t>, adds another layer. It helps us understand that under stress, different “parts” or “sub-personalities” that exist in our “internal family” take over and why, when stress is high, access to our real calm, clear and compassionate core Self becomes so difficult.</a:t>
            </a:r>
          </a:p>
          <a:p>
            <a:pPr marL="285750" indent="-285750" algn="l" rtl="0">
              <a:spcBef>
                <a:spcPts val="600"/>
              </a:spcBef>
              <a:buFont typeface="Arial" panose="020B0604020202020204" pitchFamily="34" charset="0"/>
              <a:buChar char="•"/>
            </a:pPr>
            <a:r>
              <a:rPr lang="en-US" sz="2200" dirty="0">
                <a:latin typeface="Arial" panose="020B0604020202020204" pitchFamily="34" charset="0"/>
                <a:cs typeface="Arial" panose="020B0604020202020204" pitchFamily="34" charset="0"/>
              </a:rPr>
              <a:t>Understanding stress and trauma helps us understand why the tools and skills sometimes feel so hard to use, why extreme parts of us sometimes take over, and why healing is not about forcing change, but about restoring safety.</a:t>
            </a:r>
            <a:endParaRPr lang="en-US" sz="2200" b="0" i="0" dirty="0">
              <a:effectLst/>
              <a:latin typeface="Arial" panose="020B0604020202020204" pitchFamily="34" charset="0"/>
              <a:cs typeface="Arial" panose="020B0604020202020204" pitchFamily="34" charset="0"/>
            </a:endParaRPr>
          </a:p>
          <a:p>
            <a:pPr>
              <a:buNone/>
            </a:pPr>
            <a:br>
              <a:rPr lang="en-US" sz="2000" dirty="0">
                <a:latin typeface="Arial" panose="020B0604020202020204" pitchFamily="34" charset="0"/>
                <a:cs typeface="Arial" panose="020B0604020202020204" pitchFamily="34" charset="0"/>
              </a:rPr>
            </a:br>
            <a:endParaRPr lang="en-CA" sz="2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17126F7-BE18-C95B-AB95-6F80EF059F4C}"/>
              </a:ext>
            </a:extLst>
          </p:cNvPr>
          <p:cNvSpPr txBox="1"/>
          <p:nvPr/>
        </p:nvSpPr>
        <p:spPr>
          <a:xfrm>
            <a:off x="3096929" y="0"/>
            <a:ext cx="6155354" cy="523220"/>
          </a:xfrm>
          <a:prstGeom prst="rect">
            <a:avLst/>
          </a:prstGeom>
          <a:noFill/>
        </p:spPr>
        <p:txBody>
          <a:bodyPr wrap="square">
            <a:spAutoFit/>
          </a:bodyPr>
          <a:lstStyle/>
          <a:p>
            <a:r>
              <a:rPr lang="en-CA" sz="2800" dirty="0">
                <a:solidFill>
                  <a:schemeClr val="bg1"/>
                </a:solidFill>
              </a:rPr>
              <a:t>STRESS TRAUMA AND PERSONALITY</a:t>
            </a:r>
            <a:endParaRPr lang="en-CA" sz="2800" dirty="0"/>
          </a:p>
        </p:txBody>
      </p:sp>
    </p:spTree>
    <p:extLst>
      <p:ext uri="{BB962C8B-B14F-4D97-AF65-F5344CB8AC3E}">
        <p14:creationId xmlns:p14="http://schemas.microsoft.com/office/powerpoint/2010/main" val="14122183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BDA7F0-5E5F-B79E-39F2-A908AA03EAE0}"/>
              </a:ext>
            </a:extLst>
          </p:cNvPr>
          <p:cNvSpPr txBox="1"/>
          <p:nvPr/>
        </p:nvSpPr>
        <p:spPr>
          <a:xfrm>
            <a:off x="5907641" y="788919"/>
            <a:ext cx="6094562" cy="6186309"/>
          </a:xfrm>
          <a:prstGeom prst="rect">
            <a:avLst/>
          </a:prstGeom>
          <a:noFill/>
        </p:spPr>
        <p:txBody>
          <a:bodyPr wrap="square">
            <a:spAutoFit/>
          </a:bodyPr>
          <a:lstStyle/>
          <a:p>
            <a:pPr marL="285750" indent="-285750">
              <a:buFont typeface="Arial" panose="020B0604020202020204" pitchFamily="34" charset="0"/>
              <a:buChar char="•"/>
            </a:pPr>
            <a:r>
              <a:rPr lang="en-US" sz="2400" dirty="0"/>
              <a:t>Defining stress</a:t>
            </a:r>
          </a:p>
          <a:p>
            <a:pPr marL="285750" indent="-285750">
              <a:buFont typeface="Arial" panose="020B0604020202020204" pitchFamily="34" charset="0"/>
              <a:buChar char="•"/>
            </a:pPr>
            <a:r>
              <a:rPr lang="en-US" sz="2400" dirty="0"/>
              <a:t>Stress, fear and anxiety</a:t>
            </a:r>
          </a:p>
          <a:p>
            <a:pPr marL="285750" indent="-285750">
              <a:buFont typeface="Arial" panose="020B0604020202020204" pitchFamily="34" charset="0"/>
              <a:buChar char="•"/>
            </a:pPr>
            <a:r>
              <a:rPr lang="en-US" sz="2400" dirty="0"/>
              <a:t>Diagnosing stress</a:t>
            </a:r>
          </a:p>
          <a:p>
            <a:pPr marL="285750" indent="-285750">
              <a:buFont typeface="Arial" panose="020B0604020202020204" pitchFamily="34" charset="0"/>
              <a:buChar char="•"/>
            </a:pPr>
            <a:r>
              <a:rPr lang="en-US" sz="2400" dirty="0"/>
              <a:t>Intensity and duration of stress</a:t>
            </a:r>
          </a:p>
          <a:p>
            <a:pPr marL="285750" indent="-285750">
              <a:buFont typeface="Arial" panose="020B0604020202020204" pitchFamily="34" charset="0"/>
              <a:buChar char="•"/>
            </a:pPr>
            <a:r>
              <a:rPr lang="en-US" sz="2400" dirty="0"/>
              <a:t>Types of stressors: socioeconomic, discrimination, gaslighting</a:t>
            </a:r>
          </a:p>
          <a:p>
            <a:pPr marL="285750" indent="-285750">
              <a:buFont typeface="Arial" panose="020B0604020202020204" pitchFamily="34" charset="0"/>
              <a:buChar char="•"/>
            </a:pPr>
            <a:r>
              <a:rPr lang="en-US" sz="2400" dirty="0"/>
              <a:t>Statistics, Gen Z and the stress epidemic</a:t>
            </a:r>
          </a:p>
          <a:p>
            <a:pPr marL="285750" indent="-285750">
              <a:buFont typeface="Arial" panose="020B0604020202020204" pitchFamily="34" charset="0"/>
              <a:buChar char="•"/>
            </a:pPr>
            <a:r>
              <a:rPr lang="en-US" sz="2400" dirty="0"/>
              <a:t>Assessing stress</a:t>
            </a:r>
          </a:p>
          <a:p>
            <a:pPr marL="285750" indent="-285750">
              <a:buFont typeface="Arial" panose="020B0604020202020204" pitchFamily="34" charset="0"/>
              <a:buChar char="•"/>
            </a:pPr>
            <a:r>
              <a:rPr lang="en-US" sz="2400" dirty="0"/>
              <a:t>The stress response</a:t>
            </a:r>
          </a:p>
          <a:p>
            <a:pPr marL="285750" indent="-285750">
              <a:buFont typeface="Arial" panose="020B0604020202020204" pitchFamily="34" charset="0"/>
              <a:buChar char="•"/>
            </a:pPr>
            <a:r>
              <a:rPr lang="en-US" sz="2400" dirty="0"/>
              <a:t>Polyvagal theory</a:t>
            </a:r>
          </a:p>
          <a:p>
            <a:pPr marL="285750" indent="-285750">
              <a:buFont typeface="Arial" panose="020B0604020202020204" pitchFamily="34" charset="0"/>
              <a:buChar char="•"/>
            </a:pPr>
            <a:r>
              <a:rPr lang="en-US" sz="2400" dirty="0"/>
              <a:t>Arousal states</a:t>
            </a:r>
          </a:p>
          <a:p>
            <a:pPr marL="285750" indent="-285750">
              <a:buFont typeface="Arial" panose="020B0604020202020204" pitchFamily="34" charset="0"/>
              <a:buChar char="•"/>
            </a:pPr>
            <a:r>
              <a:rPr lang="en-US" sz="2400" dirty="0"/>
              <a:t>How stress affects body and mind: signs and symptoms, performance</a:t>
            </a:r>
          </a:p>
          <a:p>
            <a:pPr marL="285750" indent="-285750">
              <a:buFont typeface="Arial" panose="020B0604020202020204" pitchFamily="34" charset="0"/>
              <a:buChar char="•"/>
            </a:pPr>
            <a:r>
              <a:rPr lang="en-US" sz="2400" dirty="0"/>
              <a:t>How stress affects children</a:t>
            </a:r>
          </a:p>
          <a:p>
            <a:pPr marL="285750" indent="-285750">
              <a:buFont typeface="Arial" panose="020B0604020202020204" pitchFamily="34" charset="0"/>
              <a:buChar char="•"/>
            </a:pPr>
            <a:r>
              <a:rPr lang="en-US" sz="2400" dirty="0"/>
              <a:t>Life history theory</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CA" dirty="0"/>
          </a:p>
        </p:txBody>
      </p:sp>
      <p:pic>
        <p:nvPicPr>
          <p:cNvPr id="5" name="Picture 4" descr="A close-up of words&#10;&#10;Description automatically generated">
            <a:extLst>
              <a:ext uri="{FF2B5EF4-FFF2-40B4-BE49-F238E27FC236}">
                <a16:creationId xmlns:a16="http://schemas.microsoft.com/office/drawing/2014/main" id="{505EC812-2FC4-5807-39E7-FCE88782B3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777" y="1746606"/>
            <a:ext cx="5055977" cy="4270934"/>
          </a:xfrm>
          <a:prstGeom prst="rect">
            <a:avLst/>
          </a:prstGeom>
        </p:spPr>
      </p:pic>
      <p:sp>
        <p:nvSpPr>
          <p:cNvPr id="7" name="TextBox 6">
            <a:extLst>
              <a:ext uri="{FF2B5EF4-FFF2-40B4-BE49-F238E27FC236}">
                <a16:creationId xmlns:a16="http://schemas.microsoft.com/office/drawing/2014/main" id="{DB5AF483-3799-0CC6-F8BD-0449E5541A1A}"/>
              </a:ext>
            </a:extLst>
          </p:cNvPr>
          <p:cNvSpPr txBox="1"/>
          <p:nvPr/>
        </p:nvSpPr>
        <p:spPr>
          <a:xfrm>
            <a:off x="625570" y="548983"/>
            <a:ext cx="4542390" cy="830997"/>
          </a:xfrm>
          <a:prstGeom prst="rect">
            <a:avLst/>
          </a:prstGeom>
          <a:noFill/>
        </p:spPr>
        <p:txBody>
          <a:bodyPr wrap="square">
            <a:spAutoFit/>
          </a:bodyPr>
          <a:lstStyle/>
          <a:p>
            <a:pPr algn="ctr"/>
            <a:r>
              <a:rPr lang="en-US" sz="4800" dirty="0">
                <a:solidFill>
                  <a:schemeClr val="bg1"/>
                </a:solidFill>
              </a:rPr>
              <a:t> TODAY</a:t>
            </a:r>
          </a:p>
        </p:txBody>
      </p:sp>
      <p:sp>
        <p:nvSpPr>
          <p:cNvPr id="2" name="Slide Number Placeholder 1">
            <a:extLst>
              <a:ext uri="{FF2B5EF4-FFF2-40B4-BE49-F238E27FC236}">
                <a16:creationId xmlns:a16="http://schemas.microsoft.com/office/drawing/2014/main" id="{2DFE65F2-A838-1DFD-68E0-E9F49F2DBCF1}"/>
              </a:ext>
            </a:extLst>
          </p:cNvPr>
          <p:cNvSpPr>
            <a:spLocks noGrp="1"/>
          </p:cNvSpPr>
          <p:nvPr>
            <p:ph type="sldNum" sz="quarter" idx="12"/>
          </p:nvPr>
        </p:nvSpPr>
        <p:spPr/>
        <p:txBody>
          <a:bodyPr/>
          <a:lstStyle/>
          <a:p>
            <a:fld id="{8954F5B7-5279-43BB-AF99-55E064283C57}" type="slidenum">
              <a:rPr lang="en-CA" smtClean="0"/>
              <a:t>38</a:t>
            </a:fld>
            <a:endParaRPr lang="en-CA"/>
          </a:p>
        </p:txBody>
      </p:sp>
    </p:spTree>
    <p:extLst>
      <p:ext uri="{BB962C8B-B14F-4D97-AF65-F5344CB8AC3E}">
        <p14:creationId xmlns:p14="http://schemas.microsoft.com/office/powerpoint/2010/main" val="20817240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9DF67F-36C0-BFBA-73F9-7CD75FFB11A3}"/>
              </a:ext>
            </a:extLst>
          </p:cNvPr>
          <p:cNvSpPr txBox="1"/>
          <p:nvPr/>
        </p:nvSpPr>
        <p:spPr>
          <a:xfrm>
            <a:off x="3943951" y="1138807"/>
            <a:ext cx="6097604" cy="707886"/>
          </a:xfrm>
          <a:prstGeom prst="rect">
            <a:avLst/>
          </a:prstGeom>
          <a:noFill/>
        </p:spPr>
        <p:txBody>
          <a:bodyPr wrap="square">
            <a:spAutoFit/>
          </a:bodyPr>
          <a:lstStyle/>
          <a:p>
            <a:r>
              <a:rPr lang="en-US" sz="4000" dirty="0">
                <a:solidFill>
                  <a:schemeClr val="bg1"/>
                </a:solidFill>
              </a:rPr>
              <a:t>DEFINING STRESS</a:t>
            </a:r>
          </a:p>
        </p:txBody>
      </p:sp>
      <p:sp>
        <p:nvSpPr>
          <p:cNvPr id="2" name="Slide Number Placeholder 1">
            <a:extLst>
              <a:ext uri="{FF2B5EF4-FFF2-40B4-BE49-F238E27FC236}">
                <a16:creationId xmlns:a16="http://schemas.microsoft.com/office/drawing/2014/main" id="{3832200D-C252-64A1-4C8F-8D67011B235F}"/>
              </a:ext>
            </a:extLst>
          </p:cNvPr>
          <p:cNvSpPr>
            <a:spLocks noGrp="1"/>
          </p:cNvSpPr>
          <p:nvPr>
            <p:ph type="sldNum" sz="quarter" idx="12"/>
          </p:nvPr>
        </p:nvSpPr>
        <p:spPr/>
        <p:txBody>
          <a:bodyPr/>
          <a:lstStyle/>
          <a:p>
            <a:fld id="{8954F5B7-5279-43BB-AF99-55E064283C57}" type="slidenum">
              <a:rPr lang="en-CA" smtClean="0"/>
              <a:t>39</a:t>
            </a:fld>
            <a:endParaRPr lang="en-CA"/>
          </a:p>
        </p:txBody>
      </p:sp>
    </p:spTree>
    <p:extLst>
      <p:ext uri="{BB962C8B-B14F-4D97-AF65-F5344CB8AC3E}">
        <p14:creationId xmlns:p14="http://schemas.microsoft.com/office/powerpoint/2010/main" val="1188149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BECFFDC-94DB-4DA3-94FE-22FEDDA8FA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14" name="Picture 13">
            <a:extLst>
              <a:ext uri="{FF2B5EF4-FFF2-40B4-BE49-F238E27FC236}">
                <a16:creationId xmlns:a16="http://schemas.microsoft.com/office/drawing/2014/main" id="{D58BB694-BCC8-4983-A3A5-BD21301C2C3A}"/>
              </a:ext>
            </a:extLst>
          </p:cNvPr>
          <p:cNvPicPr>
            <a:picLocks noChangeAspect="1"/>
          </p:cNvPicPr>
          <p:nvPr/>
        </p:nvPicPr>
        <p:blipFill rotWithShape="1">
          <a:blip r:embed="rId3"/>
          <a:srcRect t="5707" b="9706"/>
          <a:stretch/>
        </p:blipFill>
        <p:spPr>
          <a:xfrm>
            <a:off x="20" y="10"/>
            <a:ext cx="12191980" cy="6857990"/>
          </a:xfrm>
          <a:prstGeom prst="rect">
            <a:avLst/>
          </a:prstGeom>
        </p:spPr>
      </p:pic>
      <p:pic>
        <p:nvPicPr>
          <p:cNvPr id="21" name="Picture 20">
            <a:extLst>
              <a:ext uri="{FF2B5EF4-FFF2-40B4-BE49-F238E27FC236}">
                <a16:creationId xmlns:a16="http://schemas.microsoft.com/office/drawing/2014/main" id="{F28C5E77-0080-4457-B42A-3E5420A7C8D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3" name="Rectangle 22">
            <a:extLst>
              <a:ext uri="{FF2B5EF4-FFF2-40B4-BE49-F238E27FC236}">
                <a16:creationId xmlns:a16="http://schemas.microsoft.com/office/drawing/2014/main" id="{DE6F2CF7-0423-4CC7-90FD-1FEBA0CA5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712912" y="2125133"/>
            <a:ext cx="8736013" cy="2607734"/>
          </a:xfrm>
          <a:prstGeom prst="rect">
            <a:avLst/>
          </a:prstGeom>
          <a:solidFill>
            <a:schemeClr val="bg1">
              <a:alpha val="7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solidFill>
                <a:schemeClr val="tx1"/>
              </a:solidFill>
            </a:endParaRPr>
          </a:p>
        </p:txBody>
      </p:sp>
      <p:sp>
        <p:nvSpPr>
          <p:cNvPr id="2" name="Title 1">
            <a:extLst>
              <a:ext uri="{FF2B5EF4-FFF2-40B4-BE49-F238E27FC236}">
                <a16:creationId xmlns:a16="http://schemas.microsoft.com/office/drawing/2014/main" id="{0224CCB5-0216-435C-A274-E4AAD087DE6C}"/>
              </a:ext>
            </a:extLst>
          </p:cNvPr>
          <p:cNvSpPr>
            <a:spLocks noGrp="1"/>
          </p:cNvSpPr>
          <p:nvPr>
            <p:ph type="title" idx="4294967295"/>
          </p:nvPr>
        </p:nvSpPr>
        <p:spPr>
          <a:xfrm>
            <a:off x="1922991" y="2298700"/>
            <a:ext cx="8347076" cy="1595952"/>
          </a:xfrm>
        </p:spPr>
        <p:txBody>
          <a:bodyPr vert="horz" lIns="91440" tIns="45720" rIns="91440" bIns="45720" rtlCol="0" anchor="b">
            <a:normAutofit/>
          </a:bodyPr>
          <a:lstStyle/>
          <a:p>
            <a:pPr algn="ctr"/>
            <a:r>
              <a:rPr lang="en-US" sz="4800" dirty="0">
                <a:solidFill>
                  <a:schemeClr val="tx1"/>
                </a:solidFill>
              </a:rPr>
              <a:t>Warning about meditation</a:t>
            </a:r>
          </a:p>
        </p:txBody>
      </p:sp>
      <p:sp>
        <p:nvSpPr>
          <p:cNvPr id="3" name="Content Placeholder 2">
            <a:extLst>
              <a:ext uri="{FF2B5EF4-FFF2-40B4-BE49-F238E27FC236}">
                <a16:creationId xmlns:a16="http://schemas.microsoft.com/office/drawing/2014/main" id="{74F11673-781A-4E75-9364-EB7A8A42C616}"/>
              </a:ext>
            </a:extLst>
          </p:cNvPr>
          <p:cNvSpPr>
            <a:spLocks noGrp="1"/>
          </p:cNvSpPr>
          <p:nvPr>
            <p:ph idx="4294967295"/>
          </p:nvPr>
        </p:nvSpPr>
        <p:spPr>
          <a:xfrm>
            <a:off x="1918758" y="3894653"/>
            <a:ext cx="8355542" cy="664647"/>
          </a:xfrm>
        </p:spPr>
        <p:txBody>
          <a:bodyPr vert="horz" lIns="91440" tIns="45720" rIns="91440" bIns="45720" rtlCol="0" anchor="t">
            <a:normAutofit/>
          </a:bodyPr>
          <a:lstStyle/>
          <a:p>
            <a:pPr marL="0" indent="0" algn="ctr">
              <a:buNone/>
            </a:pPr>
            <a:r>
              <a:rPr lang="en-US" cap="all" dirty="0"/>
              <a:t>Feel free to skip it. Followed by a moment of silence </a:t>
            </a:r>
          </a:p>
        </p:txBody>
      </p:sp>
      <p:sp>
        <p:nvSpPr>
          <p:cNvPr id="4" name="Slide Number Placeholder 3">
            <a:extLst>
              <a:ext uri="{FF2B5EF4-FFF2-40B4-BE49-F238E27FC236}">
                <a16:creationId xmlns:a16="http://schemas.microsoft.com/office/drawing/2014/main" id="{8C897EA7-A8C5-691B-FABB-2CEF97D89E94}"/>
              </a:ext>
            </a:extLst>
          </p:cNvPr>
          <p:cNvSpPr>
            <a:spLocks noGrp="1"/>
          </p:cNvSpPr>
          <p:nvPr>
            <p:ph type="sldNum" sz="quarter" idx="12"/>
          </p:nvPr>
        </p:nvSpPr>
        <p:spPr/>
        <p:txBody>
          <a:bodyPr/>
          <a:lstStyle/>
          <a:p>
            <a:fld id="{8954F5B7-5279-43BB-AF99-55E064283C57}" type="slidenum">
              <a:rPr lang="en-CA" smtClean="0"/>
              <a:t>4</a:t>
            </a:fld>
            <a:endParaRPr lang="en-CA"/>
          </a:p>
        </p:txBody>
      </p:sp>
    </p:spTree>
    <p:extLst>
      <p:ext uri="{BB962C8B-B14F-4D97-AF65-F5344CB8AC3E}">
        <p14:creationId xmlns:p14="http://schemas.microsoft.com/office/powerpoint/2010/main" val="3142999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84F90-75F0-4E5C-A109-9C39C64841C9}"/>
              </a:ext>
            </a:extLst>
          </p:cNvPr>
          <p:cNvSpPr>
            <a:spLocks noGrp="1"/>
          </p:cNvSpPr>
          <p:nvPr>
            <p:ph type="title" idx="4294967295"/>
          </p:nvPr>
        </p:nvSpPr>
        <p:spPr>
          <a:xfrm>
            <a:off x="-843351" y="1037029"/>
            <a:ext cx="4116512" cy="1132184"/>
          </a:xfrm>
        </p:spPr>
        <p:txBody>
          <a:bodyPr>
            <a:noAutofit/>
          </a:bodyPr>
          <a:lstStyle/>
          <a:p>
            <a:pPr algn="ctr"/>
            <a:br>
              <a:rPr lang="en-US" sz="2800" dirty="0">
                <a:solidFill>
                  <a:schemeClr val="bg1"/>
                </a:solidFill>
              </a:rPr>
            </a:br>
            <a:r>
              <a:rPr lang="en-US" sz="2800" dirty="0">
                <a:solidFill>
                  <a:schemeClr val="bg1"/>
                </a:solidFill>
              </a:rPr>
              <a:t> SOME</a:t>
            </a:r>
            <a:br>
              <a:rPr lang="en-US" sz="2800" dirty="0">
                <a:solidFill>
                  <a:schemeClr val="bg1"/>
                </a:solidFill>
              </a:rPr>
            </a:br>
            <a:r>
              <a:rPr lang="en-US" sz="2800" dirty="0">
                <a:solidFill>
                  <a:schemeClr val="bg1"/>
                </a:solidFill>
              </a:rPr>
              <a:t>definitions </a:t>
            </a:r>
            <a:endParaRPr lang="en-CA" sz="2800" dirty="0">
              <a:solidFill>
                <a:schemeClr val="bg1"/>
              </a:solidFill>
            </a:endParaRPr>
          </a:p>
        </p:txBody>
      </p:sp>
      <p:sp>
        <p:nvSpPr>
          <p:cNvPr id="3" name="Content Placeholder 2">
            <a:extLst>
              <a:ext uri="{FF2B5EF4-FFF2-40B4-BE49-F238E27FC236}">
                <a16:creationId xmlns:a16="http://schemas.microsoft.com/office/drawing/2014/main" id="{B18422F8-AF74-4309-AA72-3DB0F805C50E}"/>
              </a:ext>
            </a:extLst>
          </p:cNvPr>
          <p:cNvSpPr>
            <a:spLocks noGrp="1"/>
          </p:cNvSpPr>
          <p:nvPr>
            <p:ph sz="half" idx="4294967295"/>
          </p:nvPr>
        </p:nvSpPr>
        <p:spPr>
          <a:xfrm>
            <a:off x="2525688" y="-101065"/>
            <a:ext cx="9762565" cy="6959065"/>
          </a:xfrm>
        </p:spPr>
        <p:txBody>
          <a:bodyPr>
            <a:normAutofit fontScale="85000" lnSpcReduction="10000"/>
          </a:bodyPr>
          <a:lstStyle/>
          <a:p>
            <a:pPr marL="0" indent="0">
              <a:lnSpc>
                <a:spcPct val="90000"/>
              </a:lnSpc>
              <a:spcBef>
                <a:spcPts val="0"/>
              </a:spcBef>
              <a:spcAft>
                <a:spcPts val="0"/>
              </a:spcAft>
              <a:buNone/>
            </a:pPr>
            <a:endParaRPr lang="en-US" dirty="0">
              <a:latin typeface="Arial" panose="020B0604020202020204" pitchFamily="34" charset="0"/>
              <a:cs typeface="Arial" panose="020B0604020202020204" pitchFamily="34" charset="0"/>
            </a:endParaRPr>
          </a:p>
          <a:p>
            <a:pPr>
              <a:spcBef>
                <a:spcPts val="0"/>
              </a:spcBef>
              <a:spcAft>
                <a:spcPts val="0"/>
              </a:spcAft>
            </a:pPr>
            <a:r>
              <a:rPr lang="en-US" dirty="0">
                <a:latin typeface="Arial" panose="020B0604020202020204" pitchFamily="34" charset="0"/>
                <a:cs typeface="Arial" panose="020B0604020202020204" pitchFamily="34" charset="0"/>
              </a:rPr>
              <a:t>Worldwide, stress is by far the most common cause of illness or feeling physically or emotionally unwell.</a:t>
            </a:r>
          </a:p>
          <a:p>
            <a:pPr marL="0" indent="0">
              <a:spcBef>
                <a:spcPts val="0"/>
              </a:spcBef>
              <a:spcAft>
                <a:spcPts val="0"/>
              </a:spcAft>
              <a:buNone/>
            </a:pPr>
            <a:endParaRPr lang="en-CA" dirty="0">
              <a:latin typeface="Arial" panose="020B0604020202020204" pitchFamily="34" charset="0"/>
              <a:cs typeface="Arial" panose="020B0604020202020204" pitchFamily="34" charset="0"/>
            </a:endParaRPr>
          </a:p>
          <a:p>
            <a:pPr>
              <a:spcBef>
                <a:spcPts val="0"/>
              </a:spcBef>
              <a:spcAft>
                <a:spcPts val="0"/>
              </a:spcAft>
            </a:pPr>
            <a:r>
              <a:rPr lang="en-US" b="1" dirty="0">
                <a:solidFill>
                  <a:schemeClr val="bg1"/>
                </a:solidFill>
                <a:latin typeface="Arial" panose="020B0604020202020204" pitchFamily="34" charset="0"/>
                <a:cs typeface="Arial" panose="020B0604020202020204" pitchFamily="34" charset="0"/>
              </a:rPr>
              <a:t>A stressor- </a:t>
            </a:r>
            <a:r>
              <a:rPr lang="en-US" b="1" dirty="0">
                <a:latin typeface="Arial" panose="020B0604020202020204" pitchFamily="34" charset="0"/>
                <a:cs typeface="Arial" panose="020B0604020202020204" pitchFamily="34" charset="0"/>
              </a:rPr>
              <a:t>is</a:t>
            </a:r>
            <a:r>
              <a:rPr lang="en-US" b="1" dirty="0">
                <a:solidFill>
                  <a:srgbClr val="FFC00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 physical or psychological challenge to the well being of an organism</a:t>
            </a:r>
          </a:p>
          <a:p>
            <a:pPr marL="0" indent="0">
              <a:lnSpc>
                <a:spcPct val="90000"/>
              </a:lnSpc>
              <a:spcBef>
                <a:spcPts val="0"/>
              </a:spcBef>
              <a:spcAft>
                <a:spcPts val="0"/>
              </a:spcAft>
              <a:buNone/>
            </a:pPr>
            <a:endParaRPr lang="en-US" dirty="0">
              <a:latin typeface="Arial" panose="020B0604020202020204" pitchFamily="34" charset="0"/>
              <a:cs typeface="Arial" panose="020B0604020202020204" pitchFamily="34" charset="0"/>
            </a:endParaRPr>
          </a:p>
          <a:p>
            <a:pPr>
              <a:lnSpc>
                <a:spcPct val="90000"/>
              </a:lnSpc>
              <a:spcBef>
                <a:spcPts val="0"/>
              </a:spcBef>
              <a:spcAft>
                <a:spcPts val="0"/>
              </a:spcAft>
            </a:pPr>
            <a:r>
              <a:rPr lang="en-US" b="1" dirty="0">
                <a:solidFill>
                  <a:schemeClr val="bg1"/>
                </a:solidFill>
                <a:latin typeface="Arial" panose="020B0604020202020204" pitchFamily="34" charset="0"/>
                <a:cs typeface="Arial" panose="020B0604020202020204" pitchFamily="34" charset="0"/>
              </a:rPr>
              <a:t>Stress</a:t>
            </a:r>
            <a:r>
              <a:rPr lang="en-US" dirty="0">
                <a:solidFill>
                  <a:schemeClr val="bg1"/>
                </a:solidFill>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is an organisms physiological and psychological reaction to a stressor .</a:t>
            </a:r>
          </a:p>
          <a:p>
            <a:pPr>
              <a:spcAft>
                <a:spcPts val="0"/>
              </a:spcAft>
            </a:pPr>
            <a:r>
              <a:rPr lang="en-US" dirty="0">
                <a:latin typeface="Arial" panose="020B0604020202020204" pitchFamily="34" charset="0"/>
                <a:cs typeface="Arial" panose="020B0604020202020204" pitchFamily="34" charset="0"/>
              </a:rPr>
              <a:t>Stressors and stress can be </a:t>
            </a:r>
            <a:r>
              <a:rPr lang="en-US" b="1" dirty="0">
                <a:solidFill>
                  <a:schemeClr val="bg1"/>
                </a:solidFill>
                <a:latin typeface="Arial" panose="020B0604020202020204" pitchFamily="34" charset="0"/>
                <a:cs typeface="Arial" panose="020B0604020202020204" pitchFamily="34" charset="0"/>
              </a:rPr>
              <a:t>acute, longer term or chronic </a:t>
            </a:r>
            <a:r>
              <a:rPr lang="en-US" b="1" dirty="0">
                <a:latin typeface="Arial" panose="020B0604020202020204" pitchFamily="34" charset="0"/>
                <a:cs typeface="Arial" panose="020B0604020202020204" pitchFamily="34" charset="0"/>
              </a:rPr>
              <a:t>and range from </a:t>
            </a:r>
            <a:r>
              <a:rPr lang="en-US" b="1" dirty="0">
                <a:solidFill>
                  <a:schemeClr val="bg1"/>
                </a:solidFill>
                <a:latin typeface="Arial" panose="020B0604020202020204" pitchFamily="34" charset="0"/>
                <a:cs typeface="Arial" panose="020B0604020202020204" pitchFamily="34" charset="0"/>
              </a:rPr>
              <a:t>mild to severe</a:t>
            </a:r>
            <a:r>
              <a:rPr lang="en-US" dirty="0">
                <a:latin typeface="Arial" panose="020B0604020202020204" pitchFamily="34" charset="0"/>
                <a:cs typeface="Arial" panose="020B0604020202020204" pitchFamily="34" charset="0"/>
              </a:rPr>
              <a:t>. Acute, lower intensity stressors are less damaging and even strengthen the organism. Chronic, high intensity stressors are more harmful to the organism. </a:t>
            </a:r>
          </a:p>
          <a:p>
            <a:pPr>
              <a:spcAft>
                <a:spcPts val="0"/>
              </a:spcAft>
            </a:pPr>
            <a:r>
              <a:rPr lang="en-US" b="1" dirty="0">
                <a:solidFill>
                  <a:schemeClr val="bg1"/>
                </a:solidFill>
                <a:latin typeface="Arial" panose="020B0604020202020204" pitchFamily="34" charset="0"/>
                <a:cs typeface="Arial" panose="020B0604020202020204" pitchFamily="34" charset="0"/>
              </a:rPr>
              <a:t>Antifragility</a:t>
            </a:r>
            <a:r>
              <a:rPr lang="en-US" dirty="0">
                <a:latin typeface="Arial" panose="020B0604020202020204" pitchFamily="34" charset="0"/>
                <a:cs typeface="Arial" panose="020B0604020202020204" pitchFamily="34" charset="0"/>
              </a:rPr>
              <a:t> means benefiting from stress, shocks, or disorder, growing stronger instead of just resisting damage. Something fragile breaks under stress. Something robust resists stress but doesn’t improve. Something antifragile improves because of stress. </a:t>
            </a:r>
          </a:p>
          <a:p>
            <a:pPr>
              <a:spcAft>
                <a:spcPts val="0"/>
              </a:spcAft>
            </a:pPr>
            <a:r>
              <a:rPr lang="en-US" b="1" dirty="0">
                <a:solidFill>
                  <a:schemeClr val="bg1"/>
                </a:solidFill>
                <a:latin typeface="Arial" panose="020B0604020202020204" pitchFamily="34" charset="0"/>
                <a:cs typeface="Arial" panose="020B0604020202020204" pitchFamily="34" charset="0"/>
              </a:rPr>
              <a:t>Resilience</a:t>
            </a:r>
            <a:r>
              <a:rPr lang="en-US" dirty="0">
                <a:solidFill>
                  <a:schemeClr val="bg1"/>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 capacity to withstand or to recover quickly from stressful circumstances</a:t>
            </a:r>
          </a:p>
          <a:p>
            <a:pPr>
              <a:spcAft>
                <a:spcPts val="0"/>
              </a:spcAft>
            </a:pPr>
            <a:r>
              <a:rPr lang="en-US" b="1" dirty="0">
                <a:solidFill>
                  <a:schemeClr val="bg1"/>
                </a:solidFill>
                <a:latin typeface="Arial" panose="020B0604020202020204" pitchFamily="34" charset="0"/>
                <a:cs typeface="Arial" panose="020B0604020202020204" pitchFamily="34" charset="0"/>
              </a:rPr>
              <a:t>Eustress</a:t>
            </a:r>
            <a:r>
              <a:rPr lang="en-US" dirty="0">
                <a:solidFill>
                  <a:schemeClr val="bg1"/>
                </a:solidFill>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is physical or psychological stress that benefits or strengthens the organism (ex. exercise or engaging in an intellectually or emotionally challenging activity)</a:t>
            </a:r>
          </a:p>
          <a:p>
            <a:pPr>
              <a:spcAft>
                <a:spcPts val="0"/>
              </a:spcAft>
            </a:pPr>
            <a:r>
              <a:rPr lang="en-US" b="1" dirty="0">
                <a:solidFill>
                  <a:schemeClr val="bg1"/>
                </a:solidFill>
                <a:latin typeface="Arial" panose="020B0604020202020204" pitchFamily="34" charset="0"/>
                <a:cs typeface="Arial" panose="020B0604020202020204" pitchFamily="34" charset="0"/>
              </a:rPr>
              <a:t>Distress</a:t>
            </a:r>
            <a:r>
              <a:rPr lang="en-US" dirty="0">
                <a:solidFill>
                  <a:schemeClr val="bg1"/>
                </a:solidFill>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Is an aversive state of stress to which the person cannot fully adapt but which may not have long term negative effects</a:t>
            </a:r>
          </a:p>
          <a:p>
            <a:pPr>
              <a:spcAft>
                <a:spcPts val="0"/>
              </a:spcAft>
            </a:pPr>
            <a:r>
              <a:rPr lang="en-US" b="1" dirty="0">
                <a:solidFill>
                  <a:schemeClr val="bg1"/>
                </a:solidFill>
                <a:latin typeface="Arial" panose="020B0604020202020204" pitchFamily="34" charset="0"/>
                <a:cs typeface="Arial" panose="020B0604020202020204" pitchFamily="34" charset="0"/>
              </a:rPr>
              <a:t>Traumatic stress- </a:t>
            </a:r>
            <a:r>
              <a:rPr lang="en-US" b="1" dirty="0">
                <a:latin typeface="Arial" panose="020B0604020202020204" pitchFamily="34" charset="0"/>
                <a:cs typeface="Arial" panose="020B0604020202020204" pitchFamily="34" charset="0"/>
              </a:rPr>
              <a:t>is </a:t>
            </a:r>
            <a:r>
              <a:rPr lang="en-US" dirty="0">
                <a:latin typeface="Arial" panose="020B0604020202020204" pitchFamily="34" charset="0"/>
                <a:cs typeface="Arial" panose="020B0604020202020204" pitchFamily="34" charset="0"/>
              </a:rPr>
              <a:t>a stressor that emotionally overwhelms the individual’s coping mechanisms and may have long term consequences such as PTSD or complex PTSD </a:t>
            </a:r>
          </a:p>
          <a:p>
            <a:pPr>
              <a:spcAft>
                <a:spcPts val="0"/>
              </a:spcAft>
            </a:pPr>
            <a:r>
              <a:rPr lang="en-US" b="1" dirty="0">
                <a:solidFill>
                  <a:schemeClr val="bg1"/>
                </a:solidFill>
                <a:latin typeface="Arial" panose="020B0604020202020204" pitchFamily="34" charset="0"/>
                <a:cs typeface="Arial" panose="020B0604020202020204" pitchFamily="34" charset="0"/>
              </a:rPr>
              <a:t>Stress coping resources </a:t>
            </a:r>
            <a:r>
              <a:rPr lang="en-US" dirty="0">
                <a:latin typeface="Arial" panose="020B0604020202020204" pitchFamily="34" charset="0"/>
                <a:cs typeface="Arial" panose="020B0604020202020204" pitchFamily="34" charset="0"/>
              </a:rPr>
              <a:t>– determine how people cope with stress. They include attachment style, coping skills, social supports, socioeconomic factors etc.. These resources determine, for each person, the point at which eustress becomes distress, and distress, traumatic stress</a:t>
            </a:r>
          </a:p>
          <a:p>
            <a:pPr>
              <a:lnSpc>
                <a:spcPct val="90000"/>
              </a:lnSpc>
            </a:pPr>
            <a:endParaRPr lang="en-US" dirty="0"/>
          </a:p>
          <a:p>
            <a:pPr>
              <a:lnSpc>
                <a:spcPct val="90000"/>
              </a:lnSpc>
            </a:pPr>
            <a:endParaRPr lang="en-CA" sz="1400" dirty="0"/>
          </a:p>
        </p:txBody>
      </p:sp>
      <p:pic>
        <p:nvPicPr>
          <p:cNvPr id="1026" name="Picture 2" descr="Psychological stress - Wikipedia">
            <a:extLst>
              <a:ext uri="{FF2B5EF4-FFF2-40B4-BE49-F238E27FC236}">
                <a16:creationId xmlns:a16="http://schemas.microsoft.com/office/drawing/2014/main" id="{D27B6D96-3A0F-4C40-B25F-FCDEE0AC727E}"/>
              </a:ext>
            </a:extLst>
          </p:cNvPr>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bwMode="auto">
          <a:xfrm>
            <a:off x="81013" y="2169213"/>
            <a:ext cx="2348422" cy="22742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89DB7150-2A50-0FC5-9EF4-97139B869626}"/>
              </a:ext>
            </a:extLst>
          </p:cNvPr>
          <p:cNvSpPr>
            <a:spLocks noGrp="1"/>
          </p:cNvSpPr>
          <p:nvPr>
            <p:ph type="sldNum" sz="quarter" idx="12"/>
          </p:nvPr>
        </p:nvSpPr>
        <p:spPr/>
        <p:txBody>
          <a:bodyPr/>
          <a:lstStyle/>
          <a:p>
            <a:fld id="{8954F5B7-5279-43BB-AF99-55E064283C57}" type="slidenum">
              <a:rPr lang="en-CA" smtClean="0"/>
              <a:t>40</a:t>
            </a:fld>
            <a:endParaRPr lang="en-CA"/>
          </a:p>
        </p:txBody>
      </p:sp>
    </p:spTree>
    <p:extLst>
      <p:ext uri="{BB962C8B-B14F-4D97-AF65-F5344CB8AC3E}">
        <p14:creationId xmlns:p14="http://schemas.microsoft.com/office/powerpoint/2010/main" val="3595988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2DAB87-10A9-720E-3BCE-17E41D41F6C5}"/>
              </a:ext>
            </a:extLst>
          </p:cNvPr>
          <p:cNvSpPr txBox="1"/>
          <p:nvPr/>
        </p:nvSpPr>
        <p:spPr>
          <a:xfrm>
            <a:off x="3031958" y="1360188"/>
            <a:ext cx="7067349" cy="707886"/>
          </a:xfrm>
          <a:prstGeom prst="rect">
            <a:avLst/>
          </a:prstGeom>
          <a:noFill/>
        </p:spPr>
        <p:txBody>
          <a:bodyPr wrap="square">
            <a:spAutoFit/>
          </a:bodyPr>
          <a:lstStyle/>
          <a:p>
            <a:r>
              <a:rPr lang="en-US" sz="4000" dirty="0">
                <a:solidFill>
                  <a:schemeClr val="bg1"/>
                </a:solidFill>
              </a:rPr>
              <a:t>STRESS, FEAR AND ANXIETY</a:t>
            </a:r>
          </a:p>
        </p:txBody>
      </p:sp>
      <p:sp>
        <p:nvSpPr>
          <p:cNvPr id="2" name="Slide Number Placeholder 1">
            <a:extLst>
              <a:ext uri="{FF2B5EF4-FFF2-40B4-BE49-F238E27FC236}">
                <a16:creationId xmlns:a16="http://schemas.microsoft.com/office/drawing/2014/main" id="{EC3905F5-9571-2E5C-BCFB-63435E4CD532}"/>
              </a:ext>
            </a:extLst>
          </p:cNvPr>
          <p:cNvSpPr>
            <a:spLocks noGrp="1"/>
          </p:cNvSpPr>
          <p:nvPr>
            <p:ph type="sldNum" sz="quarter" idx="12"/>
          </p:nvPr>
        </p:nvSpPr>
        <p:spPr/>
        <p:txBody>
          <a:bodyPr/>
          <a:lstStyle/>
          <a:p>
            <a:fld id="{8954F5B7-5279-43BB-AF99-55E064283C57}" type="slidenum">
              <a:rPr lang="en-CA" smtClean="0"/>
              <a:t>41</a:t>
            </a:fld>
            <a:endParaRPr lang="en-CA"/>
          </a:p>
        </p:txBody>
      </p:sp>
    </p:spTree>
    <p:extLst>
      <p:ext uri="{BB962C8B-B14F-4D97-AF65-F5344CB8AC3E}">
        <p14:creationId xmlns:p14="http://schemas.microsoft.com/office/powerpoint/2010/main" val="11423897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exas Tech Sport Psychology auf Twitter: &amp;quot;Anxiety disorders are one of the  most common mental health concerns for student athletes. Can you tell the  difference between stress and anxiety?&amp;quot; #stress #anxiety #wreckthestigma #">
            <a:extLst>
              <a:ext uri="{FF2B5EF4-FFF2-40B4-BE49-F238E27FC236}">
                <a16:creationId xmlns:a16="http://schemas.microsoft.com/office/drawing/2014/main" id="{EB895B94-6D77-4527-AADF-B70A3AC1382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5549" y="956360"/>
            <a:ext cx="4933387" cy="5565495"/>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28218BD0-5AA3-421D-8219-5786014EAA02}"/>
              </a:ext>
            </a:extLst>
          </p:cNvPr>
          <p:cNvSpPr>
            <a:spLocks noGrp="1"/>
          </p:cNvSpPr>
          <p:nvPr>
            <p:ph idx="4294967295"/>
          </p:nvPr>
        </p:nvSpPr>
        <p:spPr>
          <a:xfrm>
            <a:off x="5305191" y="118503"/>
            <a:ext cx="6886809" cy="6771736"/>
          </a:xfrm>
        </p:spPr>
        <p:txBody>
          <a:bodyPr>
            <a:normAutofit/>
          </a:bodyPr>
          <a:lstStyle/>
          <a:p>
            <a:pPr marL="0" indent="0">
              <a:buNone/>
            </a:pPr>
            <a:endParaRPr lang="en-CA" dirty="0"/>
          </a:p>
          <a:p>
            <a:endParaRPr lang="en-CA" dirty="0"/>
          </a:p>
          <a:p>
            <a:endParaRPr lang="en-CA" dirty="0"/>
          </a:p>
        </p:txBody>
      </p:sp>
      <p:sp>
        <p:nvSpPr>
          <p:cNvPr id="4" name="Title 3">
            <a:extLst>
              <a:ext uri="{FF2B5EF4-FFF2-40B4-BE49-F238E27FC236}">
                <a16:creationId xmlns:a16="http://schemas.microsoft.com/office/drawing/2014/main" id="{A4C2F2E7-1D65-4ED7-8114-ED1B4542D1A6}"/>
              </a:ext>
            </a:extLst>
          </p:cNvPr>
          <p:cNvSpPr>
            <a:spLocks noGrp="1"/>
          </p:cNvSpPr>
          <p:nvPr>
            <p:ph type="title" idx="4294967295"/>
          </p:nvPr>
        </p:nvSpPr>
        <p:spPr>
          <a:xfrm>
            <a:off x="-132054" y="451535"/>
            <a:ext cx="5437245" cy="504825"/>
          </a:xfrm>
        </p:spPr>
        <p:txBody>
          <a:bodyPr>
            <a:noAutofit/>
          </a:bodyPr>
          <a:lstStyle/>
          <a:p>
            <a:pPr algn="ctr"/>
            <a:r>
              <a:rPr lang="en-CA" sz="3200" dirty="0">
                <a:solidFill>
                  <a:schemeClr val="bg1"/>
                </a:solidFill>
              </a:rPr>
              <a:t> Stress, anxiety and fear  </a:t>
            </a:r>
          </a:p>
        </p:txBody>
      </p:sp>
      <p:sp>
        <p:nvSpPr>
          <p:cNvPr id="2" name="Slide Number Placeholder 1">
            <a:extLst>
              <a:ext uri="{FF2B5EF4-FFF2-40B4-BE49-F238E27FC236}">
                <a16:creationId xmlns:a16="http://schemas.microsoft.com/office/drawing/2014/main" id="{F26CF02D-56AB-1BCB-AC00-6DEC197BB9F7}"/>
              </a:ext>
            </a:extLst>
          </p:cNvPr>
          <p:cNvSpPr>
            <a:spLocks noGrp="1"/>
          </p:cNvSpPr>
          <p:nvPr>
            <p:ph type="sldNum" sz="quarter" idx="12"/>
          </p:nvPr>
        </p:nvSpPr>
        <p:spPr/>
        <p:txBody>
          <a:bodyPr/>
          <a:lstStyle/>
          <a:p>
            <a:fld id="{8954F5B7-5279-43BB-AF99-55E064283C57}" type="slidenum">
              <a:rPr lang="en-CA" smtClean="0"/>
              <a:t>42</a:t>
            </a:fld>
            <a:endParaRPr lang="en-CA"/>
          </a:p>
        </p:txBody>
      </p:sp>
      <p:sp>
        <p:nvSpPr>
          <p:cNvPr id="5" name="TextBox 4">
            <a:extLst>
              <a:ext uri="{FF2B5EF4-FFF2-40B4-BE49-F238E27FC236}">
                <a16:creationId xmlns:a16="http://schemas.microsoft.com/office/drawing/2014/main" id="{FB4DC52C-9E68-9914-CEBE-9A3F25E99905}"/>
              </a:ext>
            </a:extLst>
          </p:cNvPr>
          <p:cNvSpPr txBox="1"/>
          <p:nvPr/>
        </p:nvSpPr>
        <p:spPr>
          <a:xfrm>
            <a:off x="5636539" y="421211"/>
            <a:ext cx="5941995" cy="6001643"/>
          </a:xfrm>
          <a:prstGeom prst="rect">
            <a:avLst/>
          </a:prstGeom>
          <a:noFill/>
        </p:spPr>
        <p:txBody>
          <a:bodyPr wrap="square">
            <a:spAutoFit/>
          </a:bodyPr>
          <a:lstStyle/>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Stress</a:t>
            </a:r>
            <a:r>
              <a:rPr lang="en-US" sz="2400" dirty="0">
                <a:latin typeface="Arial" panose="020B0604020202020204" pitchFamily="34" charset="0"/>
                <a:cs typeface="Arial" panose="020B0604020202020204" pitchFamily="34" charset="0"/>
              </a:rPr>
              <a:t> is a normal reaction to challenges in life. It can cause physical and emotional symptoms, but it usually settles when the situation improves.</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Anxiety</a:t>
            </a:r>
            <a:r>
              <a:rPr lang="en-US" sz="2400" dirty="0">
                <a:latin typeface="Arial" panose="020B0604020202020204" pitchFamily="34" charset="0"/>
                <a:cs typeface="Arial" panose="020B0604020202020204" pitchFamily="34" charset="0"/>
              </a:rPr>
              <a:t> is different. It is when worry and physical symptoms become excessive and long-lasting, often continuing even when there is no clear threat. </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Fear </a:t>
            </a:r>
            <a:r>
              <a:rPr lang="en-US" sz="2400" dirty="0">
                <a:latin typeface="Arial" panose="020B0604020202020204" pitchFamily="34" charset="0"/>
                <a:cs typeface="Arial" panose="020B0604020202020204" pitchFamily="34" charset="0"/>
              </a:rPr>
              <a:t>is usually brief and linked to a clear danger, while anxiety tends to linger and feel more vague or uncertain.</a:t>
            </a:r>
            <a:endParaRPr lang="en-CA"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Trauma, chronic stress, and attachment difficulties can disrupt the body’s stress system, making people more vulnerable to anxiety and depression later in life.</a:t>
            </a:r>
          </a:p>
        </p:txBody>
      </p:sp>
    </p:spTree>
    <p:extLst>
      <p:ext uri="{BB962C8B-B14F-4D97-AF65-F5344CB8AC3E}">
        <p14:creationId xmlns:p14="http://schemas.microsoft.com/office/powerpoint/2010/main" val="2572874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DDF3CB-1B82-B307-A53B-7867707B1B92}"/>
              </a:ext>
            </a:extLst>
          </p:cNvPr>
          <p:cNvSpPr txBox="1"/>
          <p:nvPr/>
        </p:nvSpPr>
        <p:spPr>
          <a:xfrm>
            <a:off x="0" y="264816"/>
            <a:ext cx="5481477" cy="954107"/>
          </a:xfrm>
          <a:prstGeom prst="rect">
            <a:avLst/>
          </a:prstGeom>
          <a:noFill/>
        </p:spPr>
        <p:txBody>
          <a:bodyPr wrap="square">
            <a:spAutoFit/>
          </a:bodyPr>
          <a:lstStyle/>
          <a:p>
            <a:pPr algn="ctr"/>
            <a:r>
              <a:rPr lang="en-US" sz="2800" dirty="0">
                <a:solidFill>
                  <a:schemeClr val="bg1"/>
                </a:solidFill>
              </a:rPr>
              <a:t>STRESS AND EMOTIONAL DYSREGULATION</a:t>
            </a:r>
            <a:endParaRPr lang="en-CA" sz="2800" dirty="0">
              <a:solidFill>
                <a:schemeClr val="bg1"/>
              </a:solidFill>
            </a:endParaRPr>
          </a:p>
        </p:txBody>
      </p:sp>
      <p:graphicFrame>
        <p:nvGraphicFramePr>
          <p:cNvPr id="8" name="Diagram 7">
            <a:extLst>
              <a:ext uri="{FF2B5EF4-FFF2-40B4-BE49-F238E27FC236}">
                <a16:creationId xmlns:a16="http://schemas.microsoft.com/office/drawing/2014/main" id="{A4D4696E-CC0B-106C-44BE-1BEAE27CF007}"/>
              </a:ext>
            </a:extLst>
          </p:cNvPr>
          <p:cNvGraphicFramePr/>
          <p:nvPr>
            <p:extLst>
              <p:ext uri="{D42A27DB-BD31-4B8C-83A1-F6EECF244321}">
                <p14:modId xmlns:p14="http://schemas.microsoft.com/office/powerpoint/2010/main" val="341690249"/>
              </p:ext>
            </p:extLst>
          </p:nvPr>
        </p:nvGraphicFramePr>
        <p:xfrm>
          <a:off x="0" y="1351743"/>
          <a:ext cx="4883993" cy="5227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Arrow: Down 8">
            <a:extLst>
              <a:ext uri="{FF2B5EF4-FFF2-40B4-BE49-F238E27FC236}">
                <a16:creationId xmlns:a16="http://schemas.microsoft.com/office/drawing/2014/main" id="{AE2F6516-BDE4-2C9E-41DE-77F9E5872413}"/>
              </a:ext>
            </a:extLst>
          </p:cNvPr>
          <p:cNvSpPr/>
          <p:nvPr/>
        </p:nvSpPr>
        <p:spPr>
          <a:xfrm flipH="1" flipV="1">
            <a:off x="1749210" y="2473603"/>
            <a:ext cx="631352" cy="822385"/>
          </a:xfrm>
          <a:prstGeom prst="downArrow">
            <a:avLst>
              <a:gd name="adj1" fmla="val 50000"/>
              <a:gd name="adj2" fmla="val 420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Arrow: Down 9">
            <a:extLst>
              <a:ext uri="{FF2B5EF4-FFF2-40B4-BE49-F238E27FC236}">
                <a16:creationId xmlns:a16="http://schemas.microsoft.com/office/drawing/2014/main" id="{97435B3D-94AC-1198-4129-F70BB4B72ACA}"/>
              </a:ext>
            </a:extLst>
          </p:cNvPr>
          <p:cNvSpPr/>
          <p:nvPr/>
        </p:nvSpPr>
        <p:spPr>
          <a:xfrm flipH="1" flipV="1">
            <a:off x="1749210" y="4423173"/>
            <a:ext cx="631352" cy="822385"/>
          </a:xfrm>
          <a:prstGeom prst="downArrow">
            <a:avLst>
              <a:gd name="adj1" fmla="val 50000"/>
              <a:gd name="adj2" fmla="val 420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Arrow: Down 10">
            <a:extLst>
              <a:ext uri="{FF2B5EF4-FFF2-40B4-BE49-F238E27FC236}">
                <a16:creationId xmlns:a16="http://schemas.microsoft.com/office/drawing/2014/main" id="{A62FEEAB-BDEB-C82E-C271-B58D6A7756AE}"/>
              </a:ext>
            </a:extLst>
          </p:cNvPr>
          <p:cNvSpPr/>
          <p:nvPr/>
        </p:nvSpPr>
        <p:spPr>
          <a:xfrm>
            <a:off x="2400042" y="4456894"/>
            <a:ext cx="592391" cy="8223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Arrow: Down 11">
            <a:extLst>
              <a:ext uri="{FF2B5EF4-FFF2-40B4-BE49-F238E27FC236}">
                <a16:creationId xmlns:a16="http://schemas.microsoft.com/office/drawing/2014/main" id="{750B60BE-877D-CB29-68DD-119EC125C35F}"/>
              </a:ext>
            </a:extLst>
          </p:cNvPr>
          <p:cNvSpPr/>
          <p:nvPr/>
        </p:nvSpPr>
        <p:spPr>
          <a:xfrm>
            <a:off x="2400042" y="2554813"/>
            <a:ext cx="592391" cy="8223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Slide Number Placeholder 1">
            <a:extLst>
              <a:ext uri="{FF2B5EF4-FFF2-40B4-BE49-F238E27FC236}">
                <a16:creationId xmlns:a16="http://schemas.microsoft.com/office/drawing/2014/main" id="{53BD83AC-AF9D-AC7F-0DE6-0F42036A4FCE}"/>
              </a:ext>
            </a:extLst>
          </p:cNvPr>
          <p:cNvSpPr>
            <a:spLocks noGrp="1"/>
          </p:cNvSpPr>
          <p:nvPr>
            <p:ph type="sldNum" sz="quarter" idx="12"/>
          </p:nvPr>
        </p:nvSpPr>
        <p:spPr/>
        <p:txBody>
          <a:bodyPr/>
          <a:lstStyle/>
          <a:p>
            <a:fld id="{8954F5B7-5279-43BB-AF99-55E064283C57}" type="slidenum">
              <a:rPr lang="en-CA" smtClean="0"/>
              <a:t>43</a:t>
            </a:fld>
            <a:endParaRPr lang="en-CA"/>
          </a:p>
        </p:txBody>
      </p:sp>
      <p:sp>
        <p:nvSpPr>
          <p:cNvPr id="4" name="TextBox 3">
            <a:extLst>
              <a:ext uri="{FF2B5EF4-FFF2-40B4-BE49-F238E27FC236}">
                <a16:creationId xmlns:a16="http://schemas.microsoft.com/office/drawing/2014/main" id="{5AE8873F-63D2-3A09-C1DE-62849E2F5569}"/>
              </a:ext>
            </a:extLst>
          </p:cNvPr>
          <p:cNvSpPr txBox="1"/>
          <p:nvPr/>
        </p:nvSpPr>
        <p:spPr>
          <a:xfrm>
            <a:off x="5392475" y="664498"/>
            <a:ext cx="6713843" cy="5262979"/>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When emotions are </a:t>
            </a:r>
            <a:r>
              <a:rPr lang="en-US" sz="2400" b="1" dirty="0">
                <a:latin typeface="Arial" panose="020B0604020202020204" pitchFamily="34" charset="0"/>
                <a:cs typeface="Arial" panose="020B0604020202020204" pitchFamily="34" charset="0"/>
              </a:rPr>
              <a:t>dysregulated</a:t>
            </a:r>
            <a:r>
              <a:rPr lang="en-US" sz="2400" dirty="0">
                <a:latin typeface="Arial" panose="020B0604020202020204" pitchFamily="34" charset="0"/>
                <a:cs typeface="Arial" panose="020B0604020202020204" pitchFamily="34" charset="0"/>
              </a:rPr>
              <a:t>, the body stays stuck in a high-alert or shut-down state instead of calm and balanced.</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Because of this, the brain interprets everyday situations as </a:t>
            </a:r>
            <a:r>
              <a:rPr lang="en-US" sz="2400" b="1" dirty="0">
                <a:latin typeface="Arial" panose="020B0604020202020204" pitchFamily="34" charset="0"/>
                <a:cs typeface="Arial" panose="020B0604020202020204" pitchFamily="34" charset="0"/>
              </a:rPr>
              <a:t>dangerous or overwhelming</a:t>
            </a:r>
            <a:r>
              <a:rPr lang="en-US" sz="2400" dirty="0">
                <a:latin typeface="Arial" panose="020B0604020202020204" pitchFamily="34" charset="0"/>
                <a:cs typeface="Arial" panose="020B0604020202020204" pitchFamily="34" charset="0"/>
              </a:rPr>
              <a:t>, triggering a </a:t>
            </a:r>
            <a:r>
              <a:rPr lang="en-US" sz="2400" b="1" dirty="0">
                <a:latin typeface="Arial" panose="020B0604020202020204" pitchFamily="34" charset="0"/>
                <a:cs typeface="Arial" panose="020B0604020202020204" pitchFamily="34" charset="0"/>
              </a:rPr>
              <a:t>strong stress response</a:t>
            </a:r>
            <a:r>
              <a:rPr lang="en-US" sz="24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People in this state also have </a:t>
            </a:r>
            <a:r>
              <a:rPr lang="en-US" sz="2400" b="1" dirty="0">
                <a:latin typeface="Arial" panose="020B0604020202020204" pitchFamily="34" charset="0"/>
                <a:cs typeface="Arial" panose="020B0604020202020204" pitchFamily="34" charset="0"/>
              </a:rPr>
              <a:t>more difficulty using healthy coping strategies</a:t>
            </a:r>
            <a:r>
              <a:rPr lang="en-US" sz="2400" dirty="0">
                <a:latin typeface="Arial" panose="020B0604020202020204" pitchFamily="34" charset="0"/>
                <a:cs typeface="Arial" panose="020B0604020202020204" pitchFamily="34" charset="0"/>
              </a:rPr>
              <a:t>, which makes stress last longer. This creates a </a:t>
            </a:r>
            <a:r>
              <a:rPr lang="en-US" sz="2400" b="1" dirty="0">
                <a:latin typeface="Arial" panose="020B0604020202020204" pitchFamily="34" charset="0"/>
                <a:cs typeface="Arial" panose="020B0604020202020204" pitchFamily="34" charset="0"/>
              </a:rPr>
              <a:t>vicious cycle</a:t>
            </a:r>
            <a:r>
              <a:rPr lang="en-US" sz="2400" dirty="0">
                <a:latin typeface="Arial" panose="020B0604020202020204" pitchFamily="34" charset="0"/>
                <a:cs typeface="Arial" panose="020B0604020202020204" pitchFamily="34" charset="0"/>
              </a:rPr>
              <a:t>: stronger stress, poorer coping, and more ongoing stress.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Research shows that people with </a:t>
            </a:r>
            <a:r>
              <a:rPr lang="en-US" sz="2400" b="1" dirty="0">
                <a:latin typeface="Arial" panose="020B0604020202020204" pitchFamily="34" charset="0"/>
                <a:cs typeface="Arial" panose="020B0604020202020204" pitchFamily="34" charset="0"/>
              </a:rPr>
              <a:t>early life adversity</a:t>
            </a:r>
            <a:r>
              <a:rPr lang="en-US" sz="2400" dirty="0">
                <a:latin typeface="Arial" panose="020B0604020202020204" pitchFamily="34" charset="0"/>
                <a:cs typeface="Arial" panose="020B0604020202020204" pitchFamily="34" charset="0"/>
              </a:rPr>
              <a:t> have much stronger stress hormone responses even to mild stressors</a:t>
            </a:r>
            <a:endParaRPr lang="en-C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43768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8455C5-27DA-1231-4930-12ADF4817F0A}"/>
              </a:ext>
            </a:extLst>
          </p:cNvPr>
          <p:cNvSpPr txBox="1"/>
          <p:nvPr/>
        </p:nvSpPr>
        <p:spPr>
          <a:xfrm>
            <a:off x="3616691" y="965553"/>
            <a:ext cx="6097604" cy="707886"/>
          </a:xfrm>
          <a:prstGeom prst="rect">
            <a:avLst/>
          </a:prstGeom>
          <a:noFill/>
        </p:spPr>
        <p:txBody>
          <a:bodyPr wrap="square">
            <a:spAutoFit/>
          </a:bodyPr>
          <a:lstStyle/>
          <a:p>
            <a:r>
              <a:rPr lang="en-US" sz="4000" dirty="0">
                <a:solidFill>
                  <a:schemeClr val="bg1"/>
                </a:solidFill>
              </a:rPr>
              <a:t>DIAGNOSING STRESS</a:t>
            </a:r>
          </a:p>
        </p:txBody>
      </p:sp>
      <p:sp>
        <p:nvSpPr>
          <p:cNvPr id="2" name="Slide Number Placeholder 1">
            <a:extLst>
              <a:ext uri="{FF2B5EF4-FFF2-40B4-BE49-F238E27FC236}">
                <a16:creationId xmlns:a16="http://schemas.microsoft.com/office/drawing/2014/main" id="{5E94C54C-5632-47FA-F660-6F83A4E751B9}"/>
              </a:ext>
            </a:extLst>
          </p:cNvPr>
          <p:cNvSpPr>
            <a:spLocks noGrp="1"/>
          </p:cNvSpPr>
          <p:nvPr>
            <p:ph type="sldNum" sz="quarter" idx="12"/>
          </p:nvPr>
        </p:nvSpPr>
        <p:spPr/>
        <p:txBody>
          <a:bodyPr/>
          <a:lstStyle/>
          <a:p>
            <a:fld id="{8954F5B7-5279-43BB-AF99-55E064283C57}" type="slidenum">
              <a:rPr lang="en-CA" smtClean="0"/>
              <a:t>44</a:t>
            </a:fld>
            <a:endParaRPr lang="en-CA"/>
          </a:p>
        </p:txBody>
      </p:sp>
      <p:sp>
        <p:nvSpPr>
          <p:cNvPr id="5" name="TextBox 4">
            <a:extLst>
              <a:ext uri="{FF2B5EF4-FFF2-40B4-BE49-F238E27FC236}">
                <a16:creationId xmlns:a16="http://schemas.microsoft.com/office/drawing/2014/main" id="{FD6F3C4F-2088-E662-9C2D-4C37DAAECEBA}"/>
              </a:ext>
            </a:extLst>
          </p:cNvPr>
          <p:cNvSpPr txBox="1"/>
          <p:nvPr/>
        </p:nvSpPr>
        <p:spPr>
          <a:xfrm>
            <a:off x="2173856" y="2148302"/>
            <a:ext cx="8261949" cy="830997"/>
          </a:xfrm>
          <a:prstGeom prst="rect">
            <a:avLst/>
          </a:prstGeom>
          <a:noFill/>
        </p:spPr>
        <p:txBody>
          <a:bodyPr wrap="square">
            <a:spAutoFit/>
          </a:bodyPr>
          <a:lstStyle/>
          <a:p>
            <a:r>
              <a:rPr lang="en-US" sz="2400" dirty="0"/>
              <a:t>How does the diagnostic and statistical manual- DSM categorize stress related disorders?</a:t>
            </a:r>
          </a:p>
        </p:txBody>
      </p:sp>
    </p:spTree>
    <p:extLst>
      <p:ext uri="{BB962C8B-B14F-4D97-AF65-F5344CB8AC3E}">
        <p14:creationId xmlns:p14="http://schemas.microsoft.com/office/powerpoint/2010/main" val="32758970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66F8A3-72E2-450C-BDE1-78A6482BDCEA}"/>
              </a:ext>
            </a:extLst>
          </p:cNvPr>
          <p:cNvSpPr>
            <a:spLocks noGrp="1"/>
          </p:cNvSpPr>
          <p:nvPr>
            <p:ph type="title" idx="4294967295"/>
          </p:nvPr>
        </p:nvSpPr>
        <p:spPr>
          <a:xfrm>
            <a:off x="115662" y="193258"/>
            <a:ext cx="5879698" cy="1800226"/>
          </a:xfrm>
        </p:spPr>
        <p:txBody>
          <a:bodyPr>
            <a:normAutofit/>
          </a:bodyPr>
          <a:lstStyle/>
          <a:p>
            <a:pPr algn="ctr"/>
            <a:r>
              <a:rPr lang="en-US" sz="2800" dirty="0">
                <a:solidFill>
                  <a:schemeClr val="bg1"/>
                </a:solidFill>
              </a:rPr>
              <a:t>DIAGNOSING STRESS</a:t>
            </a:r>
            <a:br>
              <a:rPr lang="en-US" sz="2800" dirty="0">
                <a:solidFill>
                  <a:schemeClr val="bg1"/>
                </a:solidFill>
              </a:rPr>
            </a:br>
            <a:endParaRPr lang="en-CA" sz="2800" dirty="0">
              <a:solidFill>
                <a:schemeClr val="tx1"/>
              </a:solidFill>
            </a:endParaRPr>
          </a:p>
        </p:txBody>
      </p:sp>
      <p:sp>
        <p:nvSpPr>
          <p:cNvPr id="9" name="TextBox 8">
            <a:extLst>
              <a:ext uri="{FF2B5EF4-FFF2-40B4-BE49-F238E27FC236}">
                <a16:creationId xmlns:a16="http://schemas.microsoft.com/office/drawing/2014/main" id="{F186E906-DB96-C9A4-7D2E-BB2156061B20}"/>
              </a:ext>
            </a:extLst>
          </p:cNvPr>
          <p:cNvSpPr txBox="1"/>
          <p:nvPr/>
        </p:nvSpPr>
        <p:spPr>
          <a:xfrm>
            <a:off x="5474805" y="18035"/>
            <a:ext cx="6466479" cy="6740307"/>
          </a:xfrm>
          <a:prstGeom prst="rect">
            <a:avLst/>
          </a:prstGeom>
          <a:noFill/>
        </p:spPr>
        <p:txBody>
          <a:bodyPr wrap="square">
            <a:spAutoFit/>
          </a:bodyPr>
          <a:lstStyle/>
          <a:p>
            <a:pPr marL="285750" indent="-285750">
              <a:buFont typeface="Arial" panose="020B0604020202020204" pitchFamily="34" charset="0"/>
              <a:buChar char="•"/>
            </a:pPr>
            <a:r>
              <a:rPr lang="en-US" sz="2400" dirty="0"/>
              <a:t>Stress contributes to all mental health problems, but in some conditions, it plays a central role.</a:t>
            </a:r>
          </a:p>
          <a:p>
            <a:pPr marL="285750" indent="-285750">
              <a:buFont typeface="Arial" panose="020B0604020202020204" pitchFamily="34" charset="0"/>
              <a:buChar char="•"/>
            </a:pPr>
            <a:r>
              <a:rPr lang="en-US" sz="2400" dirty="0"/>
              <a:t>This happens especially when stress is chronic, severe, or traumatic. </a:t>
            </a:r>
          </a:p>
          <a:p>
            <a:pPr marL="285750" indent="-285750">
              <a:buFont typeface="Arial" panose="020B0604020202020204" pitchFamily="34" charset="0"/>
              <a:buChar char="•"/>
            </a:pPr>
            <a:r>
              <a:rPr lang="en-US" sz="2400" dirty="0"/>
              <a:t>Stress plays a central role in</a:t>
            </a:r>
            <a:r>
              <a:rPr lang="en-US" sz="2400" dirty="0">
                <a:solidFill>
                  <a:schemeClr val="bg1"/>
                </a:solidFill>
              </a:rPr>
              <a:t>: “anxiety disorders”- </a:t>
            </a:r>
            <a:r>
              <a:rPr lang="en-US" sz="2400" dirty="0"/>
              <a:t>panic disorder, generalized anxiety disorder, social phobia, specific phobias.</a:t>
            </a:r>
          </a:p>
          <a:p>
            <a:pPr marL="285750" indent="-285750">
              <a:buFont typeface="Arial" panose="020B0604020202020204" pitchFamily="34" charset="0"/>
              <a:buChar char="•"/>
            </a:pPr>
            <a:r>
              <a:rPr lang="en-US" sz="2400" dirty="0">
                <a:solidFill>
                  <a:schemeClr val="bg1"/>
                </a:solidFill>
              </a:rPr>
              <a:t>“Obsessive-compulsive, stereotypic and related disorders”- </a:t>
            </a:r>
            <a:r>
              <a:rPr lang="en-US" sz="2400" dirty="0"/>
              <a:t>obsessive-compulsive disorder, body dysmorphia, hoarding, hair pulling, skin picking.</a:t>
            </a:r>
          </a:p>
          <a:p>
            <a:pPr marL="285750" indent="-285750">
              <a:buFont typeface="Arial" panose="020B0604020202020204" pitchFamily="34" charset="0"/>
              <a:buChar char="•"/>
            </a:pPr>
            <a:r>
              <a:rPr lang="en-US" sz="2400" dirty="0">
                <a:solidFill>
                  <a:schemeClr val="bg1"/>
                </a:solidFill>
              </a:rPr>
              <a:t>“Trauma and stress related disorders”- </a:t>
            </a:r>
            <a:r>
              <a:rPr lang="en-US" sz="2400" dirty="0"/>
              <a:t>PTSD, acute stress disorder, adjustment disorders, reactive attachment disorders</a:t>
            </a:r>
          </a:p>
          <a:p>
            <a:pPr marL="285750" indent="-285750">
              <a:buFont typeface="Arial" panose="020B0604020202020204" pitchFamily="34" charset="0"/>
              <a:buChar char="•"/>
            </a:pPr>
            <a:r>
              <a:rPr lang="en-US" sz="2400" dirty="0">
                <a:solidFill>
                  <a:schemeClr val="bg1"/>
                </a:solidFill>
              </a:rPr>
              <a:t>“Dissociative disorders”- </a:t>
            </a:r>
            <a:r>
              <a:rPr lang="en-US" sz="2400" dirty="0"/>
              <a:t>dissociative identity disorder, depersonalization/derealization, dissociative amnesia </a:t>
            </a:r>
          </a:p>
        </p:txBody>
      </p:sp>
      <p:pic>
        <p:nvPicPr>
          <p:cNvPr id="3" name="Picture 2" descr="A close-up of words&#10;&#10;Description automatically generated">
            <a:extLst>
              <a:ext uri="{FF2B5EF4-FFF2-40B4-BE49-F238E27FC236}">
                <a16:creationId xmlns:a16="http://schemas.microsoft.com/office/drawing/2014/main" id="{272A32A4-4CA3-9CAA-8D16-C7A9F27F4D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716" y="1578634"/>
            <a:ext cx="5089035" cy="4421273"/>
          </a:xfrm>
          <a:prstGeom prst="rect">
            <a:avLst/>
          </a:prstGeom>
        </p:spPr>
      </p:pic>
      <p:sp>
        <p:nvSpPr>
          <p:cNvPr id="2" name="Slide Number Placeholder 1">
            <a:extLst>
              <a:ext uri="{FF2B5EF4-FFF2-40B4-BE49-F238E27FC236}">
                <a16:creationId xmlns:a16="http://schemas.microsoft.com/office/drawing/2014/main" id="{447A279C-E409-E520-4923-78256AB61626}"/>
              </a:ext>
            </a:extLst>
          </p:cNvPr>
          <p:cNvSpPr>
            <a:spLocks noGrp="1"/>
          </p:cNvSpPr>
          <p:nvPr>
            <p:ph type="sldNum" sz="quarter" idx="12"/>
          </p:nvPr>
        </p:nvSpPr>
        <p:spPr/>
        <p:txBody>
          <a:bodyPr/>
          <a:lstStyle/>
          <a:p>
            <a:fld id="{8954F5B7-5279-43BB-AF99-55E064283C57}" type="slidenum">
              <a:rPr lang="en-CA" smtClean="0"/>
              <a:t>45</a:t>
            </a:fld>
            <a:endParaRPr lang="en-CA"/>
          </a:p>
        </p:txBody>
      </p:sp>
    </p:spTree>
    <p:extLst>
      <p:ext uri="{BB962C8B-B14F-4D97-AF65-F5344CB8AC3E}">
        <p14:creationId xmlns:p14="http://schemas.microsoft.com/office/powerpoint/2010/main" val="300763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BC3B8B5-A8BB-0EF3-8388-13287B39BF37}"/>
              </a:ext>
            </a:extLst>
          </p:cNvPr>
          <p:cNvSpPr>
            <a:spLocks noGrp="1"/>
          </p:cNvSpPr>
          <p:nvPr>
            <p:ph type="sldNum" sz="quarter" idx="12"/>
          </p:nvPr>
        </p:nvSpPr>
        <p:spPr/>
        <p:txBody>
          <a:bodyPr/>
          <a:lstStyle/>
          <a:p>
            <a:fld id="{8954F5B7-5279-43BB-AF99-55E064283C57}" type="slidenum">
              <a:rPr lang="en-CA" smtClean="0"/>
              <a:t>46</a:t>
            </a:fld>
            <a:endParaRPr lang="en-CA"/>
          </a:p>
        </p:txBody>
      </p:sp>
      <p:sp>
        <p:nvSpPr>
          <p:cNvPr id="4" name="TextBox 3">
            <a:extLst>
              <a:ext uri="{FF2B5EF4-FFF2-40B4-BE49-F238E27FC236}">
                <a16:creationId xmlns:a16="http://schemas.microsoft.com/office/drawing/2014/main" id="{D2A96204-2867-CFDD-AE96-518FE80B05FE}"/>
              </a:ext>
            </a:extLst>
          </p:cNvPr>
          <p:cNvSpPr txBox="1"/>
          <p:nvPr/>
        </p:nvSpPr>
        <p:spPr>
          <a:xfrm>
            <a:off x="1873422" y="1264935"/>
            <a:ext cx="8785505" cy="646331"/>
          </a:xfrm>
          <a:prstGeom prst="rect">
            <a:avLst/>
          </a:prstGeom>
          <a:noFill/>
        </p:spPr>
        <p:txBody>
          <a:bodyPr wrap="square">
            <a:spAutoFit/>
          </a:bodyPr>
          <a:lstStyle/>
          <a:p>
            <a:r>
              <a:rPr lang="en-US" sz="3600" dirty="0">
                <a:solidFill>
                  <a:schemeClr val="bg1"/>
                </a:solidFill>
              </a:rPr>
              <a:t>1. INTENSITY AND 2. DURATION OF STRESS</a:t>
            </a:r>
          </a:p>
        </p:txBody>
      </p:sp>
    </p:spTree>
    <p:extLst>
      <p:ext uri="{BB962C8B-B14F-4D97-AF65-F5344CB8AC3E}">
        <p14:creationId xmlns:p14="http://schemas.microsoft.com/office/powerpoint/2010/main" val="27477324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A716B8C-0DC2-56F5-9272-020331865B81}"/>
              </a:ext>
            </a:extLst>
          </p:cNvPr>
          <p:cNvSpPr txBox="1"/>
          <p:nvPr/>
        </p:nvSpPr>
        <p:spPr>
          <a:xfrm>
            <a:off x="266227" y="444240"/>
            <a:ext cx="5405015" cy="523220"/>
          </a:xfrm>
          <a:prstGeom prst="rect">
            <a:avLst/>
          </a:prstGeom>
          <a:noFill/>
        </p:spPr>
        <p:txBody>
          <a:bodyPr wrap="square">
            <a:spAutoFit/>
          </a:bodyPr>
          <a:lstStyle/>
          <a:p>
            <a:pPr algn="ctr"/>
            <a:r>
              <a:rPr lang="en-US" sz="2800" dirty="0">
                <a:solidFill>
                  <a:schemeClr val="bg1"/>
                </a:solidFill>
              </a:rPr>
              <a:t>1. INTENSITY OF STRESS</a:t>
            </a:r>
            <a:endParaRPr lang="en-CA" sz="2800" dirty="0"/>
          </a:p>
        </p:txBody>
      </p:sp>
      <p:sp>
        <p:nvSpPr>
          <p:cNvPr id="7" name="TextBox 6">
            <a:extLst>
              <a:ext uri="{FF2B5EF4-FFF2-40B4-BE49-F238E27FC236}">
                <a16:creationId xmlns:a16="http://schemas.microsoft.com/office/drawing/2014/main" id="{4A0A24B6-7108-27B4-646D-0D84BC3CEA84}"/>
              </a:ext>
            </a:extLst>
          </p:cNvPr>
          <p:cNvSpPr txBox="1"/>
          <p:nvPr/>
        </p:nvSpPr>
        <p:spPr>
          <a:xfrm>
            <a:off x="5403824" y="75905"/>
            <a:ext cx="6625886" cy="6524863"/>
          </a:xfrm>
          <a:prstGeom prst="rect">
            <a:avLst/>
          </a:prstGeom>
          <a:noFill/>
        </p:spPr>
        <p:txBody>
          <a:bodyPr wrap="square">
            <a:spAutoFit/>
          </a:bodyPr>
          <a:lstStyle/>
          <a:p>
            <a:pPr marL="285750" indent="-28575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Perceived stress </a:t>
            </a:r>
            <a:r>
              <a:rPr lang="en-US" sz="2200" dirty="0">
                <a:latin typeface="Arial" panose="020B0604020202020204" pitchFamily="34" charset="0"/>
                <a:cs typeface="Arial" panose="020B0604020202020204" pitchFamily="34" charset="0"/>
              </a:rPr>
              <a:t>=intensity + duration of stress – coping resources available to the individual </a:t>
            </a:r>
            <a:endParaRPr lang="en-CA" sz="2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The perceived stress scale </a:t>
            </a:r>
            <a:r>
              <a:rPr lang="en-US" sz="2200" dirty="0">
                <a:latin typeface="Arial" panose="020B0604020202020204" pitchFamily="34" charset="0"/>
                <a:cs typeface="Arial" panose="020B0604020202020204" pitchFamily="34" charset="0"/>
              </a:rPr>
              <a:t>measures a person stress level or the degree to which situations in their life are perceived as stressful. Factors affecting the stress level include intensity and duration of the stressor, coping skills and the person’s baseline physiological activation patterns (temperament + character)</a:t>
            </a:r>
          </a:p>
          <a:p>
            <a:pPr marL="285750" indent="-28575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Positive or  eustress </a:t>
            </a:r>
            <a:r>
              <a:rPr lang="en-US" sz="2200" dirty="0">
                <a:latin typeface="Arial" panose="020B0604020202020204" pitchFamily="34" charset="0"/>
                <a:cs typeface="Arial" panose="020B0604020202020204" pitchFamily="34" charset="0"/>
              </a:rPr>
              <a:t>is associated with brief increases in heart rate, intensified focus, and mild elevations in levels of stress hormones.</a:t>
            </a:r>
          </a:p>
          <a:p>
            <a:pPr marL="285750" indent="-28575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Tolerable stress (aka. Distress) </a:t>
            </a:r>
            <a:r>
              <a:rPr lang="en-US" sz="2200" dirty="0">
                <a:latin typeface="Arial" panose="020B0604020202020204" pitchFamily="34" charset="0"/>
                <a:cs typeface="Arial" panose="020B0604020202020204" pitchFamily="34" charset="0"/>
              </a:rPr>
              <a:t>is associated with serious but temporary stress responses mitigated by positive buffering influences for example self-regulation skills or supportive relationships.</a:t>
            </a:r>
          </a:p>
          <a:p>
            <a:pPr marL="285750" indent="-28575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Toxic stress </a:t>
            </a:r>
            <a:r>
              <a:rPr lang="en-US" sz="2200" dirty="0">
                <a:latin typeface="Arial" panose="020B0604020202020204" pitchFamily="34" charset="0"/>
                <a:cs typeface="Arial" panose="020B0604020202020204" pitchFamily="34" charset="0"/>
              </a:rPr>
              <a:t>involves intense and prolonged activation of stress response systems without sufficient positive buffering influences.</a:t>
            </a:r>
          </a:p>
        </p:txBody>
      </p:sp>
      <p:pic>
        <p:nvPicPr>
          <p:cNvPr id="3" name="Picture 2" descr="A questionnaire with text on it&#10;&#10;Description automatically generated">
            <a:extLst>
              <a:ext uri="{FF2B5EF4-FFF2-40B4-BE49-F238E27FC236}">
                <a16:creationId xmlns:a16="http://schemas.microsoft.com/office/drawing/2014/main" id="{D81D782F-3C38-813B-D7D3-8B6278399C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227" y="1061049"/>
            <a:ext cx="4883289" cy="5539719"/>
          </a:xfrm>
          <a:prstGeom prst="rect">
            <a:avLst/>
          </a:prstGeom>
        </p:spPr>
      </p:pic>
      <p:sp>
        <p:nvSpPr>
          <p:cNvPr id="2" name="Slide Number Placeholder 1">
            <a:extLst>
              <a:ext uri="{FF2B5EF4-FFF2-40B4-BE49-F238E27FC236}">
                <a16:creationId xmlns:a16="http://schemas.microsoft.com/office/drawing/2014/main" id="{0F65FEB8-7B7C-0368-D564-3493DA6D77EF}"/>
              </a:ext>
            </a:extLst>
          </p:cNvPr>
          <p:cNvSpPr>
            <a:spLocks noGrp="1"/>
          </p:cNvSpPr>
          <p:nvPr>
            <p:ph type="sldNum" sz="quarter" idx="12"/>
          </p:nvPr>
        </p:nvSpPr>
        <p:spPr/>
        <p:txBody>
          <a:bodyPr/>
          <a:lstStyle/>
          <a:p>
            <a:fld id="{8954F5B7-5279-43BB-AF99-55E064283C57}" type="slidenum">
              <a:rPr lang="en-CA" smtClean="0"/>
              <a:t>47</a:t>
            </a:fld>
            <a:endParaRPr lang="en-CA"/>
          </a:p>
        </p:txBody>
      </p:sp>
    </p:spTree>
    <p:extLst>
      <p:ext uri="{BB962C8B-B14F-4D97-AF65-F5344CB8AC3E}">
        <p14:creationId xmlns:p14="http://schemas.microsoft.com/office/powerpoint/2010/main" val="29504325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in on ~The Mess Of Stress~">
            <a:extLst>
              <a:ext uri="{FF2B5EF4-FFF2-40B4-BE49-F238E27FC236}">
                <a16:creationId xmlns:a16="http://schemas.microsoft.com/office/drawing/2014/main" id="{AD9EC17F-378C-4070-BED1-D59C64BFB63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65112" y="121430"/>
            <a:ext cx="5606134" cy="33075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ercer Island Psychology | Stress Management Strategies">
            <a:extLst>
              <a:ext uri="{FF2B5EF4-FFF2-40B4-BE49-F238E27FC236}">
                <a16:creationId xmlns:a16="http://schemas.microsoft.com/office/drawing/2014/main" id="{8098DED7-7620-4B33-9305-C659B2C42EC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65112" y="3598887"/>
            <a:ext cx="5606134" cy="30607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09783F6-47F5-8CDD-000B-7AD2D62D7F86}"/>
              </a:ext>
            </a:extLst>
          </p:cNvPr>
          <p:cNvSpPr txBox="1"/>
          <p:nvPr/>
        </p:nvSpPr>
        <p:spPr>
          <a:xfrm>
            <a:off x="942096" y="0"/>
            <a:ext cx="4884793" cy="523220"/>
          </a:xfrm>
          <a:prstGeom prst="rect">
            <a:avLst/>
          </a:prstGeom>
          <a:noFill/>
        </p:spPr>
        <p:txBody>
          <a:bodyPr wrap="square">
            <a:spAutoFit/>
          </a:bodyPr>
          <a:lstStyle/>
          <a:p>
            <a:r>
              <a:rPr lang="en-US" sz="2800" dirty="0">
                <a:solidFill>
                  <a:schemeClr val="bg1"/>
                </a:solidFill>
              </a:rPr>
              <a:t>2.DURATION OF STRESS</a:t>
            </a:r>
            <a:endParaRPr lang="en-CA" sz="2800" dirty="0">
              <a:solidFill>
                <a:schemeClr val="bg1"/>
              </a:solidFill>
            </a:endParaRPr>
          </a:p>
        </p:txBody>
      </p:sp>
      <p:sp>
        <p:nvSpPr>
          <p:cNvPr id="2" name="Slide Number Placeholder 1">
            <a:extLst>
              <a:ext uri="{FF2B5EF4-FFF2-40B4-BE49-F238E27FC236}">
                <a16:creationId xmlns:a16="http://schemas.microsoft.com/office/drawing/2014/main" id="{FDC75EE7-10BA-44E1-CDD0-A4AD5EA1C2B5}"/>
              </a:ext>
            </a:extLst>
          </p:cNvPr>
          <p:cNvSpPr>
            <a:spLocks noGrp="1"/>
          </p:cNvSpPr>
          <p:nvPr>
            <p:ph type="sldNum" sz="quarter" idx="12"/>
          </p:nvPr>
        </p:nvSpPr>
        <p:spPr/>
        <p:txBody>
          <a:bodyPr/>
          <a:lstStyle/>
          <a:p>
            <a:fld id="{8954F5B7-5279-43BB-AF99-55E064283C57}" type="slidenum">
              <a:rPr lang="en-CA" smtClean="0"/>
              <a:t>48</a:t>
            </a:fld>
            <a:endParaRPr lang="en-CA"/>
          </a:p>
        </p:txBody>
      </p:sp>
      <p:sp>
        <p:nvSpPr>
          <p:cNvPr id="6" name="TextBox 5">
            <a:extLst>
              <a:ext uri="{FF2B5EF4-FFF2-40B4-BE49-F238E27FC236}">
                <a16:creationId xmlns:a16="http://schemas.microsoft.com/office/drawing/2014/main" id="{6D26C646-BEC6-A5CB-02A3-58B60B6393CD}"/>
              </a:ext>
            </a:extLst>
          </p:cNvPr>
          <p:cNvSpPr txBox="1"/>
          <p:nvPr/>
        </p:nvSpPr>
        <p:spPr>
          <a:xfrm>
            <a:off x="123811" y="594358"/>
            <a:ext cx="5875246" cy="6370975"/>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The stress response is part of our </a:t>
            </a:r>
            <a:r>
              <a:rPr lang="en-US" sz="2400" b="1" dirty="0">
                <a:latin typeface="Arial" panose="020B0604020202020204" pitchFamily="34" charset="0"/>
                <a:cs typeface="Arial" panose="020B0604020202020204" pitchFamily="34" charset="0"/>
              </a:rPr>
              <a:t>fight-or-flight system</a:t>
            </a:r>
            <a:r>
              <a:rPr lang="en-US" sz="24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2400" b="1" dirty="0">
                <a:latin typeface="Arial" panose="020B0604020202020204" pitchFamily="34" charset="0"/>
                <a:cs typeface="Arial" panose="020B0604020202020204" pitchFamily="34" charset="0"/>
              </a:rPr>
              <a:t>Short-term stress</a:t>
            </a:r>
            <a:r>
              <a:rPr lang="en-US" sz="2400" dirty="0">
                <a:latin typeface="Arial" panose="020B0604020202020204" pitchFamily="34" charset="0"/>
                <a:cs typeface="Arial" panose="020B0604020202020204" pitchFamily="34" charset="0"/>
              </a:rPr>
              <a:t> is normal, helpful, and supports survival.</a:t>
            </a:r>
          </a:p>
          <a:p>
            <a:pPr marL="285750" indent="-285750">
              <a:buFont typeface="Arial" panose="020B0604020202020204" pitchFamily="34" charset="0"/>
              <a:buChar char="•"/>
            </a:pPr>
            <a:r>
              <a:rPr lang="en-US" sz="2400" b="1" dirty="0">
                <a:latin typeface="Arial" panose="020B0604020202020204" pitchFamily="34" charset="0"/>
                <a:cs typeface="Arial" panose="020B0604020202020204" pitchFamily="34" charset="0"/>
              </a:rPr>
              <a:t>Long-term stress</a:t>
            </a:r>
            <a:r>
              <a:rPr lang="en-US" sz="2400" dirty="0">
                <a:latin typeface="Arial" panose="020B0604020202020204" pitchFamily="34" charset="0"/>
                <a:cs typeface="Arial" panose="020B0604020202020204" pitchFamily="34" charset="0"/>
              </a:rPr>
              <a:t> can develop when stressors are chronic, emotions are poorly regulated, or stress and dysregulation reinforce each other in a vicious cycle.</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As stress becomes </a:t>
            </a:r>
            <a:r>
              <a:rPr lang="en-US" sz="2400" b="1" dirty="0">
                <a:latin typeface="Arial" panose="020B0604020202020204" pitchFamily="34" charset="0"/>
                <a:cs typeface="Arial" panose="020B0604020202020204" pitchFamily="34" charset="0"/>
              </a:rPr>
              <a:t>more intense and long-lasting</a:t>
            </a:r>
            <a:r>
              <a:rPr lang="en-US" sz="2400" dirty="0">
                <a:latin typeface="Arial" panose="020B0604020202020204" pitchFamily="34" charset="0"/>
                <a:cs typeface="Arial" panose="020B0604020202020204" pitchFamily="34" charset="0"/>
              </a:rPr>
              <a:t>, the stress system becomes dysregulated and causes </a:t>
            </a:r>
            <a:r>
              <a:rPr lang="en-US" sz="2400" b="1" dirty="0">
                <a:latin typeface="Arial" panose="020B0604020202020204" pitchFamily="34" charset="0"/>
                <a:cs typeface="Arial" panose="020B0604020202020204" pitchFamily="34" charset="0"/>
              </a:rPr>
              <a:t>physical and psychological harm</a:t>
            </a:r>
            <a:r>
              <a:rPr lang="en-US" sz="24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2400" b="1" dirty="0">
                <a:latin typeface="Arial" panose="020B0604020202020204" pitchFamily="34" charset="0"/>
                <a:cs typeface="Arial" panose="020B0604020202020204" pitchFamily="34" charset="0"/>
              </a:rPr>
              <a:t>Severe or toxic stress</a:t>
            </a:r>
            <a:r>
              <a:rPr lang="en-US" sz="2400" dirty="0">
                <a:latin typeface="Arial" panose="020B0604020202020204" pitchFamily="34" charset="0"/>
                <a:cs typeface="Arial" panose="020B0604020202020204" pitchFamily="34" charset="0"/>
              </a:rPr>
              <a:t> can eventually lead to </a:t>
            </a:r>
            <a:r>
              <a:rPr lang="en-US" sz="2400" b="1" dirty="0">
                <a:latin typeface="Arial" panose="020B0604020202020204" pitchFamily="34" charset="0"/>
                <a:cs typeface="Arial" panose="020B0604020202020204" pitchFamily="34" charset="0"/>
              </a:rPr>
              <a:t>shutdown states</a:t>
            </a:r>
            <a:r>
              <a:rPr lang="en-US" sz="2400" dirty="0">
                <a:latin typeface="Arial" panose="020B0604020202020204" pitchFamily="34" charset="0"/>
                <a:cs typeface="Arial" panose="020B0604020202020204" pitchFamily="34" charset="0"/>
              </a:rPr>
              <a:t>, such as depression, dissociation, or emotional collapse</a:t>
            </a:r>
            <a:endParaRPr lang="en-C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50066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FC40D4-53CA-CA7E-8482-22266C4F3589}"/>
              </a:ext>
            </a:extLst>
          </p:cNvPr>
          <p:cNvSpPr>
            <a:spLocks noGrp="1"/>
          </p:cNvSpPr>
          <p:nvPr>
            <p:ph type="sldNum" sz="quarter" idx="12"/>
          </p:nvPr>
        </p:nvSpPr>
        <p:spPr/>
        <p:txBody>
          <a:bodyPr/>
          <a:lstStyle/>
          <a:p>
            <a:fld id="{8954F5B7-5279-43BB-AF99-55E064283C57}" type="slidenum">
              <a:rPr lang="en-CA" smtClean="0"/>
              <a:t>49</a:t>
            </a:fld>
            <a:endParaRPr lang="en-CA"/>
          </a:p>
        </p:txBody>
      </p:sp>
      <p:sp>
        <p:nvSpPr>
          <p:cNvPr id="4" name="TextBox 3">
            <a:extLst>
              <a:ext uri="{FF2B5EF4-FFF2-40B4-BE49-F238E27FC236}">
                <a16:creationId xmlns:a16="http://schemas.microsoft.com/office/drawing/2014/main" id="{AF61660B-AED2-1BBE-FC25-332A0C82510F}"/>
              </a:ext>
            </a:extLst>
          </p:cNvPr>
          <p:cNvSpPr txBox="1"/>
          <p:nvPr/>
        </p:nvSpPr>
        <p:spPr>
          <a:xfrm>
            <a:off x="2281186" y="1134030"/>
            <a:ext cx="8126128" cy="3005438"/>
          </a:xfrm>
          <a:prstGeom prst="rect">
            <a:avLst/>
          </a:prstGeom>
          <a:noFill/>
        </p:spPr>
        <p:txBody>
          <a:bodyPr wrap="square">
            <a:spAutoFit/>
          </a:bodyPr>
          <a:lstStyle/>
          <a:p>
            <a:pPr>
              <a:lnSpc>
                <a:spcPct val="107000"/>
              </a:lnSpc>
              <a:spcAft>
                <a:spcPts val="800"/>
              </a:spcAft>
              <a:buNone/>
            </a:pPr>
            <a:r>
              <a:rPr lang="en-CA" sz="4000" b="1" kern="0" dirty="0">
                <a:effectLst/>
                <a:ea typeface="Times New Roman" panose="02020603050405020304" pitchFamily="18" charset="0"/>
                <a:cs typeface="Times New Roman" panose="02020603050405020304" pitchFamily="18" charset="0"/>
              </a:rPr>
              <a:t>          Stress has three layers</a:t>
            </a:r>
            <a:endParaRPr lang="en-CA" sz="4000" kern="100" dirty="0">
              <a:effectLst/>
              <a:ea typeface="Aptos" panose="020B0004020202020204" pitchFamily="34" charset="0"/>
              <a:cs typeface="Times New Roman" panose="02020603050405020304" pitchFamily="18" charset="0"/>
            </a:endParaRPr>
          </a:p>
          <a:p>
            <a:pPr marL="342900" indent="-342900">
              <a:lnSpc>
                <a:spcPct val="107000"/>
              </a:lnSpc>
              <a:spcAft>
                <a:spcPts val="800"/>
              </a:spcAft>
              <a:buSzPts val="1000"/>
              <a:buFont typeface="Symbol" panose="05050102010706020507" pitchFamily="18" charset="2"/>
              <a:buChar char=""/>
              <a:tabLst>
                <a:tab pos="457200" algn="l"/>
              </a:tabLst>
            </a:pPr>
            <a:r>
              <a:rPr lang="en-CA" sz="4000" kern="0" dirty="0">
                <a:effectLst/>
                <a:ea typeface="Times New Roman" panose="02020603050405020304" pitchFamily="18" charset="0"/>
                <a:cs typeface="Times New Roman" panose="02020603050405020304" pitchFamily="18" charset="0"/>
              </a:rPr>
              <a:t>World (what happened)</a:t>
            </a:r>
            <a:r>
              <a:rPr lang="en-CA" sz="4000" kern="0" dirty="0">
                <a:ea typeface="Times New Roman" panose="02020603050405020304" pitchFamily="18" charset="0"/>
                <a:cs typeface="Times New Roman" panose="02020603050405020304" pitchFamily="18" charset="0"/>
              </a:rPr>
              <a:t> </a:t>
            </a:r>
          </a:p>
          <a:p>
            <a:pPr marL="342900" indent="-342900">
              <a:lnSpc>
                <a:spcPct val="107000"/>
              </a:lnSpc>
              <a:spcAft>
                <a:spcPts val="800"/>
              </a:spcAft>
              <a:buSzPts val="1000"/>
              <a:buFont typeface="Symbol" panose="05050102010706020507" pitchFamily="18" charset="2"/>
              <a:buChar char=""/>
              <a:tabLst>
                <a:tab pos="457200" algn="l"/>
              </a:tabLst>
            </a:pPr>
            <a:r>
              <a:rPr lang="en-CA" sz="4000" kern="0" dirty="0">
                <a:ea typeface="Times New Roman" panose="02020603050405020304" pitchFamily="18" charset="0"/>
                <a:cs typeface="Times New Roman" panose="02020603050405020304" pitchFamily="18" charset="0"/>
              </a:rPr>
              <a:t>Body (arousal)</a:t>
            </a:r>
            <a:endParaRPr lang="en-CA" sz="4000" kern="100" dirty="0">
              <a:ea typeface="Times New Roman" panose="02020603050405020304" pitchFamily="18" charset="0"/>
              <a:cs typeface="Times New Roman" panose="02020603050405020304" pitchFamily="18" charset="0"/>
            </a:endParaRPr>
          </a:p>
          <a:p>
            <a:pPr marL="342900" indent="-342900">
              <a:lnSpc>
                <a:spcPct val="107000"/>
              </a:lnSpc>
              <a:spcAft>
                <a:spcPts val="800"/>
              </a:spcAft>
              <a:buSzPts val="1000"/>
              <a:buFont typeface="Symbol" panose="05050102010706020507" pitchFamily="18" charset="2"/>
              <a:buChar char=""/>
              <a:tabLst>
                <a:tab pos="457200" algn="l"/>
              </a:tabLst>
            </a:pPr>
            <a:r>
              <a:rPr lang="en-CA" sz="4000" kern="0" dirty="0">
                <a:effectLst/>
                <a:ea typeface="Times New Roman" panose="02020603050405020304" pitchFamily="18" charset="0"/>
                <a:cs typeface="Times New Roman" panose="02020603050405020304" pitchFamily="18" charset="0"/>
              </a:rPr>
              <a:t>Identity (what it made of me)</a:t>
            </a:r>
            <a:endParaRPr lang="en-CA" sz="4000"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66876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F91BC83-91E0-4D56-B49C-DF4925F2CE51}"/>
              </a:ext>
            </a:extLst>
          </p:cNvPr>
          <p:cNvSpPr>
            <a:spLocks noGrp="1"/>
          </p:cNvSpPr>
          <p:nvPr>
            <p:ph type="body" idx="4294967295"/>
          </p:nvPr>
        </p:nvSpPr>
        <p:spPr>
          <a:xfrm>
            <a:off x="1057358" y="603361"/>
            <a:ext cx="1973179" cy="565150"/>
          </a:xfrm>
        </p:spPr>
        <p:txBody>
          <a:bodyPr>
            <a:normAutofit/>
          </a:bodyPr>
          <a:lstStyle/>
          <a:p>
            <a:pPr marL="0" indent="0">
              <a:buNone/>
            </a:pPr>
            <a:r>
              <a:rPr lang="en-CA" sz="1800" b="0" dirty="0"/>
              <a:t>    </a:t>
            </a:r>
            <a:r>
              <a:rPr lang="en-CA" sz="1600" b="0" dirty="0"/>
              <a:t>CRISIS RISK</a:t>
            </a:r>
          </a:p>
        </p:txBody>
      </p:sp>
      <p:pic>
        <p:nvPicPr>
          <p:cNvPr id="5" name="Content Placeholder 4">
            <a:extLst>
              <a:ext uri="{FF2B5EF4-FFF2-40B4-BE49-F238E27FC236}">
                <a16:creationId xmlns:a16="http://schemas.microsoft.com/office/drawing/2014/main" id="{5B9C4A2B-6E6B-457C-925B-8FF29D93B560}"/>
              </a:ext>
            </a:extLst>
          </p:cNvPr>
          <p:cNvPicPr>
            <a:picLocks noGrp="1" noChangeAspect="1"/>
          </p:cNvPicPr>
          <p:nvPr>
            <p:ph sz="half" idx="4294967295"/>
          </p:nvPr>
        </p:nvPicPr>
        <p:blipFill>
          <a:blip r:embed="rId2"/>
          <a:stretch>
            <a:fillRect/>
          </a:stretch>
        </p:blipFill>
        <p:spPr>
          <a:xfrm>
            <a:off x="439608" y="995827"/>
            <a:ext cx="3250721" cy="1763849"/>
          </a:xfrm>
          <a:prstGeom prst="rect">
            <a:avLst/>
          </a:prstGeom>
        </p:spPr>
      </p:pic>
      <p:sp>
        <p:nvSpPr>
          <p:cNvPr id="10" name="Text Placeholder 9">
            <a:extLst>
              <a:ext uri="{FF2B5EF4-FFF2-40B4-BE49-F238E27FC236}">
                <a16:creationId xmlns:a16="http://schemas.microsoft.com/office/drawing/2014/main" id="{35965CB7-0C1D-4980-B028-D3A415CAECAF}"/>
              </a:ext>
            </a:extLst>
          </p:cNvPr>
          <p:cNvSpPr>
            <a:spLocks noGrp="1"/>
          </p:cNvSpPr>
          <p:nvPr>
            <p:ph type="body" sz="quarter" idx="4294967295"/>
          </p:nvPr>
        </p:nvSpPr>
        <p:spPr>
          <a:xfrm>
            <a:off x="1003312" y="2870472"/>
            <a:ext cx="2905125" cy="338555"/>
          </a:xfrm>
        </p:spPr>
        <p:txBody>
          <a:bodyPr>
            <a:normAutofit/>
          </a:bodyPr>
          <a:lstStyle/>
          <a:p>
            <a:pPr marL="0" indent="0">
              <a:buNone/>
            </a:pPr>
            <a:r>
              <a:rPr lang="en-CA" sz="1600" b="0" dirty="0"/>
              <a:t>ENERGY RESERVES</a:t>
            </a:r>
          </a:p>
        </p:txBody>
      </p:sp>
      <p:sp>
        <p:nvSpPr>
          <p:cNvPr id="2" name="Title 1">
            <a:extLst>
              <a:ext uri="{FF2B5EF4-FFF2-40B4-BE49-F238E27FC236}">
                <a16:creationId xmlns:a16="http://schemas.microsoft.com/office/drawing/2014/main" id="{64C7542B-4591-418D-80B1-C3621AEAD4A3}"/>
              </a:ext>
            </a:extLst>
          </p:cNvPr>
          <p:cNvSpPr>
            <a:spLocks noGrp="1"/>
          </p:cNvSpPr>
          <p:nvPr>
            <p:ph type="title" idx="4294967295"/>
          </p:nvPr>
        </p:nvSpPr>
        <p:spPr>
          <a:xfrm>
            <a:off x="0" y="-115838"/>
            <a:ext cx="7523128" cy="1000869"/>
          </a:xfrm>
        </p:spPr>
        <p:txBody>
          <a:bodyPr>
            <a:normAutofit/>
          </a:bodyPr>
          <a:lstStyle/>
          <a:p>
            <a:pPr algn="ctr"/>
            <a:r>
              <a:rPr lang="en-CA" sz="2000" dirty="0">
                <a:solidFill>
                  <a:schemeClr val="bg1"/>
                </a:solidFill>
              </a:rPr>
              <a:t>Check in regularly with your Personal dashboard                </a:t>
            </a:r>
            <a:endParaRPr lang="en-CA" sz="2000" dirty="0">
              <a:solidFill>
                <a:schemeClr val="bg1"/>
              </a:solidFill>
              <a:latin typeface="+mn-lt"/>
            </a:endParaRPr>
          </a:p>
        </p:txBody>
      </p:sp>
      <p:pic>
        <p:nvPicPr>
          <p:cNvPr id="18" name="Content Placeholder 17">
            <a:extLst>
              <a:ext uri="{FF2B5EF4-FFF2-40B4-BE49-F238E27FC236}">
                <a16:creationId xmlns:a16="http://schemas.microsoft.com/office/drawing/2014/main" id="{B21F4047-060B-493B-AB29-EB6B15D4353E}"/>
              </a:ext>
            </a:extLst>
          </p:cNvPr>
          <p:cNvPicPr>
            <a:picLocks noGrp="1"/>
          </p:cNvPicPr>
          <p:nvPr>
            <p:ph sz="quarter" idx="4294967295"/>
          </p:nvPr>
        </p:nvPicPr>
        <p:blipFill>
          <a:blip r:embed="rId3" r:link="rId4">
            <a:extLst>
              <a:ext uri="{28A0092B-C50C-407E-A947-70E740481C1C}">
                <a14:useLocalDpi xmlns:a14="http://schemas.microsoft.com/office/drawing/2010/main" val="0"/>
              </a:ext>
            </a:extLst>
          </a:blip>
          <a:srcRect/>
          <a:stretch>
            <a:fillRect/>
          </a:stretch>
        </p:blipFill>
        <p:spPr bwMode="auto">
          <a:xfrm>
            <a:off x="422899" y="3208559"/>
            <a:ext cx="3242095" cy="1692955"/>
          </a:xfrm>
          <a:prstGeom prst="rect">
            <a:avLst/>
          </a:prstGeom>
          <a:noFill/>
          <a:ln>
            <a:noFill/>
          </a:ln>
        </p:spPr>
      </p:pic>
      <p:pic>
        <p:nvPicPr>
          <p:cNvPr id="11" name="Picture 10" descr="A picture containing text, device, gauge, meter&#10;&#10;Description automatically generated">
            <a:extLst>
              <a:ext uri="{FF2B5EF4-FFF2-40B4-BE49-F238E27FC236}">
                <a16:creationId xmlns:a16="http://schemas.microsoft.com/office/drawing/2014/main" id="{2468C70B-C883-487B-A2C8-8C63C331E2B6}"/>
              </a:ext>
            </a:extLst>
          </p:cNvPr>
          <p:cNvPicPr>
            <a:picLocks noChangeAspect="1"/>
          </p:cNvPicPr>
          <p:nvPr/>
        </p:nvPicPr>
        <p:blipFill>
          <a:blip r:embed="rId5"/>
          <a:stretch>
            <a:fillRect/>
          </a:stretch>
        </p:blipFill>
        <p:spPr>
          <a:xfrm>
            <a:off x="4186541" y="995827"/>
            <a:ext cx="3194694" cy="1763849"/>
          </a:xfrm>
          <a:prstGeom prst="rect">
            <a:avLst/>
          </a:prstGeom>
        </p:spPr>
      </p:pic>
      <p:sp>
        <p:nvSpPr>
          <p:cNvPr id="9" name="TextBox 8">
            <a:extLst>
              <a:ext uri="{FF2B5EF4-FFF2-40B4-BE49-F238E27FC236}">
                <a16:creationId xmlns:a16="http://schemas.microsoft.com/office/drawing/2014/main" id="{6C1C22E4-2EFB-7F5B-664D-860604C8E71D}"/>
              </a:ext>
            </a:extLst>
          </p:cNvPr>
          <p:cNvSpPr txBox="1"/>
          <p:nvPr/>
        </p:nvSpPr>
        <p:spPr>
          <a:xfrm>
            <a:off x="4548232" y="601875"/>
            <a:ext cx="3095536" cy="338554"/>
          </a:xfrm>
          <a:prstGeom prst="rect">
            <a:avLst/>
          </a:prstGeom>
          <a:noFill/>
        </p:spPr>
        <p:txBody>
          <a:bodyPr wrap="square">
            <a:spAutoFit/>
          </a:bodyPr>
          <a:lstStyle/>
          <a:p>
            <a:r>
              <a:rPr lang="en-CA" sz="1600" dirty="0"/>
              <a:t>WINDOW OF TOLERANCE</a:t>
            </a:r>
          </a:p>
        </p:txBody>
      </p:sp>
      <p:sp>
        <p:nvSpPr>
          <p:cNvPr id="13" name="TextBox 12">
            <a:extLst>
              <a:ext uri="{FF2B5EF4-FFF2-40B4-BE49-F238E27FC236}">
                <a16:creationId xmlns:a16="http://schemas.microsoft.com/office/drawing/2014/main" id="{6656713A-3AE6-D08A-EBD9-54FCEAD86C8F}"/>
              </a:ext>
            </a:extLst>
          </p:cNvPr>
          <p:cNvSpPr txBox="1"/>
          <p:nvPr/>
        </p:nvSpPr>
        <p:spPr>
          <a:xfrm>
            <a:off x="8808133" y="603361"/>
            <a:ext cx="2905125" cy="369332"/>
          </a:xfrm>
          <a:prstGeom prst="rect">
            <a:avLst/>
          </a:prstGeom>
          <a:noFill/>
        </p:spPr>
        <p:txBody>
          <a:bodyPr wrap="square">
            <a:spAutoFit/>
          </a:bodyPr>
          <a:lstStyle/>
          <a:p>
            <a:pPr algn="ctr"/>
            <a:endParaRPr lang="en-CA" dirty="0"/>
          </a:p>
        </p:txBody>
      </p:sp>
      <p:sp>
        <p:nvSpPr>
          <p:cNvPr id="14" name="TextBox 13">
            <a:extLst>
              <a:ext uri="{FF2B5EF4-FFF2-40B4-BE49-F238E27FC236}">
                <a16:creationId xmlns:a16="http://schemas.microsoft.com/office/drawing/2014/main" id="{0A57B957-D4CF-7C90-6B0B-FABAE201F352}"/>
              </a:ext>
            </a:extLst>
          </p:cNvPr>
          <p:cNvSpPr txBox="1"/>
          <p:nvPr/>
        </p:nvSpPr>
        <p:spPr>
          <a:xfrm>
            <a:off x="7659339" y="388329"/>
            <a:ext cx="4500538" cy="6217087"/>
          </a:xfrm>
          <a:prstGeom prst="rect">
            <a:avLst/>
          </a:prstGeom>
          <a:noFill/>
        </p:spPr>
        <p:txBody>
          <a:bodyPr wrap="square">
            <a:spAutoFit/>
          </a:bodyPr>
          <a:lstStyle/>
          <a:p>
            <a:r>
              <a:rPr lang="en-CA" dirty="0"/>
              <a:t>Spend a few moments checking in with yourself by asking:</a:t>
            </a:r>
          </a:p>
          <a:p>
            <a:endParaRPr lang="en-CA" dirty="0"/>
          </a:p>
          <a:p>
            <a:r>
              <a:rPr lang="en-CA" dirty="0">
                <a:solidFill>
                  <a:schemeClr val="bg1"/>
                </a:solidFill>
              </a:rPr>
              <a:t>1)</a:t>
            </a:r>
            <a:r>
              <a:rPr lang="en-CA" dirty="0"/>
              <a:t>What is the current risk that I’ll experience a state of crisis ?</a:t>
            </a:r>
          </a:p>
          <a:p>
            <a:pPr marL="342900" indent="-342900">
              <a:buAutoNum type="alphaLcParenR"/>
            </a:pPr>
            <a:r>
              <a:rPr lang="en-CA" dirty="0"/>
              <a:t>Low b) Moderate c) high d) very high e) extreme</a:t>
            </a:r>
          </a:p>
          <a:p>
            <a:pPr marL="342900" indent="-342900">
              <a:buAutoNum type="alphaLcParenR"/>
            </a:pPr>
            <a:endParaRPr lang="en-CA" dirty="0"/>
          </a:p>
          <a:p>
            <a:r>
              <a:rPr lang="en-CA" dirty="0">
                <a:solidFill>
                  <a:schemeClr val="bg1"/>
                </a:solidFill>
              </a:rPr>
              <a:t>2) </a:t>
            </a:r>
            <a:r>
              <a:rPr lang="en-CA" dirty="0"/>
              <a:t>Am I in the window of tolerance?</a:t>
            </a:r>
          </a:p>
          <a:p>
            <a:r>
              <a:rPr lang="en-CA" dirty="0"/>
              <a:t>a) Yes  b) I’m a little outside c) very outside</a:t>
            </a:r>
          </a:p>
          <a:p>
            <a:endParaRPr lang="en-CA" dirty="0"/>
          </a:p>
          <a:p>
            <a:r>
              <a:rPr lang="en-CA" dirty="0">
                <a:solidFill>
                  <a:schemeClr val="bg1"/>
                </a:solidFill>
              </a:rPr>
              <a:t>3) </a:t>
            </a:r>
            <a:r>
              <a:rPr lang="en-CA" dirty="0"/>
              <a:t>Where is my energy tank right now?</a:t>
            </a:r>
          </a:p>
          <a:p>
            <a:pPr marL="457200" indent="-457200">
              <a:buAutoNum type="alphaLcParenR"/>
            </a:pPr>
            <a:r>
              <a:rPr lang="en-CA" dirty="0"/>
              <a:t>Full b) ¾ c) ½ d) near empty</a:t>
            </a:r>
          </a:p>
          <a:p>
            <a:pPr marL="457200" indent="-457200">
              <a:buAutoNum type="alphaLcParenR"/>
            </a:pPr>
            <a:endParaRPr lang="en-CA" dirty="0"/>
          </a:p>
          <a:p>
            <a:r>
              <a:rPr lang="en-CA" dirty="0">
                <a:solidFill>
                  <a:schemeClr val="bg1"/>
                </a:solidFill>
              </a:rPr>
              <a:t>4) </a:t>
            </a:r>
            <a:r>
              <a:rPr lang="en-CA" dirty="0"/>
              <a:t>Have I been tracking my targets using the holes diary card ? how would I rate my targets right now?</a:t>
            </a:r>
          </a:p>
          <a:p>
            <a:endParaRPr lang="en-CA" dirty="0"/>
          </a:p>
          <a:p>
            <a:r>
              <a:rPr lang="en-CA" dirty="0">
                <a:solidFill>
                  <a:schemeClr val="bg1"/>
                </a:solidFill>
              </a:rPr>
              <a:t>5) </a:t>
            </a:r>
            <a:r>
              <a:rPr lang="en-CA" dirty="0"/>
              <a:t>How well am I focusing on what I’m doing. (for example, the course)  </a:t>
            </a:r>
          </a:p>
          <a:p>
            <a:pPr marL="342900" indent="-342900">
              <a:buAutoNum type="alphaLcParenR"/>
            </a:pPr>
            <a:endParaRPr lang="en-CA" sz="2000" dirty="0"/>
          </a:p>
          <a:p>
            <a:endParaRPr lang="en-CA" dirty="0"/>
          </a:p>
        </p:txBody>
      </p:sp>
      <p:sp>
        <p:nvSpPr>
          <p:cNvPr id="17" name="TextBox 16">
            <a:extLst>
              <a:ext uri="{FF2B5EF4-FFF2-40B4-BE49-F238E27FC236}">
                <a16:creationId xmlns:a16="http://schemas.microsoft.com/office/drawing/2014/main" id="{A0952846-C81F-53E6-4612-60BCEAC1B84B}"/>
              </a:ext>
            </a:extLst>
          </p:cNvPr>
          <p:cNvSpPr txBox="1"/>
          <p:nvPr/>
        </p:nvSpPr>
        <p:spPr>
          <a:xfrm>
            <a:off x="4716610" y="2815074"/>
            <a:ext cx="2314327" cy="338554"/>
          </a:xfrm>
          <a:prstGeom prst="rect">
            <a:avLst/>
          </a:prstGeom>
          <a:noFill/>
        </p:spPr>
        <p:txBody>
          <a:bodyPr wrap="square">
            <a:spAutoFit/>
          </a:bodyPr>
          <a:lstStyle/>
          <a:p>
            <a:r>
              <a:rPr lang="en-US" sz="1600" dirty="0"/>
              <a:t>R</a:t>
            </a:r>
            <a:r>
              <a:rPr lang="en-CA" sz="1600" dirty="0"/>
              <a:t>ATING MY TARGETS</a:t>
            </a:r>
          </a:p>
        </p:txBody>
      </p:sp>
      <p:pic>
        <p:nvPicPr>
          <p:cNvPr id="3" name="Picture 2">
            <a:extLst>
              <a:ext uri="{FF2B5EF4-FFF2-40B4-BE49-F238E27FC236}">
                <a16:creationId xmlns:a16="http://schemas.microsoft.com/office/drawing/2014/main" id="{07A63FD9-A676-BE60-30FE-3B3773FC10EA}"/>
              </a:ext>
            </a:extLst>
          </p:cNvPr>
          <p:cNvPicPr/>
          <p:nvPr/>
        </p:nvPicPr>
        <p:blipFill>
          <a:blip r:embed="rId6" r:link="rId7">
            <a:extLst>
              <a:ext uri="{28A0092B-C50C-407E-A947-70E740481C1C}">
                <a14:useLocalDpi xmlns:a14="http://schemas.microsoft.com/office/drawing/2010/main" val="0"/>
              </a:ext>
            </a:extLst>
          </a:blip>
          <a:stretch>
            <a:fillRect/>
          </a:stretch>
        </p:blipFill>
        <p:spPr bwMode="auto">
          <a:xfrm>
            <a:off x="4186541" y="3196486"/>
            <a:ext cx="3250721" cy="1692955"/>
          </a:xfrm>
          <a:prstGeom prst="rect">
            <a:avLst/>
          </a:prstGeom>
          <a:noFill/>
        </p:spPr>
      </p:pic>
      <p:sp>
        <p:nvSpPr>
          <p:cNvPr id="4" name="Slide Number Placeholder 3">
            <a:extLst>
              <a:ext uri="{FF2B5EF4-FFF2-40B4-BE49-F238E27FC236}">
                <a16:creationId xmlns:a16="http://schemas.microsoft.com/office/drawing/2014/main" id="{3B3EBB2C-BEDC-A24F-6BBA-E14B1273A1C8}"/>
              </a:ext>
            </a:extLst>
          </p:cNvPr>
          <p:cNvSpPr>
            <a:spLocks noGrp="1"/>
          </p:cNvSpPr>
          <p:nvPr>
            <p:ph type="sldNum" sz="quarter" idx="12"/>
          </p:nvPr>
        </p:nvSpPr>
        <p:spPr/>
        <p:txBody>
          <a:bodyPr/>
          <a:lstStyle/>
          <a:p>
            <a:fld id="{F48A3050-3C4F-4E17-905D-E7C5B5406460}" type="slidenum">
              <a:rPr lang="en-CA" smtClean="0"/>
              <a:t>5</a:t>
            </a:fld>
            <a:endParaRPr lang="en-CA"/>
          </a:p>
        </p:txBody>
      </p:sp>
      <p:pic>
        <p:nvPicPr>
          <p:cNvPr id="7" name="Picture 6">
            <a:extLst>
              <a:ext uri="{FF2B5EF4-FFF2-40B4-BE49-F238E27FC236}">
                <a16:creationId xmlns:a16="http://schemas.microsoft.com/office/drawing/2014/main" id="{FF2A5F93-253E-3476-973D-671E2C97A3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02381" y="5338324"/>
            <a:ext cx="3281507" cy="1478357"/>
          </a:xfrm>
          <a:prstGeom prst="rect">
            <a:avLst/>
          </a:prstGeom>
        </p:spPr>
      </p:pic>
      <p:sp>
        <p:nvSpPr>
          <p:cNvPr id="12" name="TextBox 11">
            <a:extLst>
              <a:ext uri="{FF2B5EF4-FFF2-40B4-BE49-F238E27FC236}">
                <a16:creationId xmlns:a16="http://schemas.microsoft.com/office/drawing/2014/main" id="{09D55D97-5F5F-CFAE-C92C-BF4DAEA6B3F3}"/>
              </a:ext>
            </a:extLst>
          </p:cNvPr>
          <p:cNvSpPr txBox="1"/>
          <p:nvPr/>
        </p:nvSpPr>
        <p:spPr>
          <a:xfrm>
            <a:off x="3103606" y="4981065"/>
            <a:ext cx="2514600" cy="338554"/>
          </a:xfrm>
          <a:prstGeom prst="rect">
            <a:avLst/>
          </a:prstGeom>
          <a:noFill/>
        </p:spPr>
        <p:txBody>
          <a:bodyPr wrap="square">
            <a:spAutoFit/>
          </a:bodyPr>
          <a:lstStyle/>
          <a:p>
            <a:r>
              <a:rPr lang="en-US" sz="1600" dirty="0"/>
              <a:t>ATTENTION METER</a:t>
            </a:r>
            <a:endParaRPr lang="en-CA" sz="1600" dirty="0"/>
          </a:p>
        </p:txBody>
      </p:sp>
      <p:sp>
        <p:nvSpPr>
          <p:cNvPr id="16" name="TextBox 15">
            <a:extLst>
              <a:ext uri="{FF2B5EF4-FFF2-40B4-BE49-F238E27FC236}">
                <a16:creationId xmlns:a16="http://schemas.microsoft.com/office/drawing/2014/main" id="{F2FD4A89-38C1-4DD7-5619-EA9864BBCBE0}"/>
              </a:ext>
            </a:extLst>
          </p:cNvPr>
          <p:cNvSpPr txBox="1"/>
          <p:nvPr/>
        </p:nvSpPr>
        <p:spPr>
          <a:xfrm>
            <a:off x="2885687" y="5347889"/>
            <a:ext cx="6133070" cy="369332"/>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 attention I’m paying</a:t>
            </a:r>
            <a:endParaRPr lang="en-CA" dirty="0">
              <a:solidFill>
                <a:schemeClr val="bg1"/>
              </a:solidFill>
            </a:endParaRPr>
          </a:p>
        </p:txBody>
      </p:sp>
      <p:sp>
        <p:nvSpPr>
          <p:cNvPr id="20" name="TextBox 19">
            <a:extLst>
              <a:ext uri="{FF2B5EF4-FFF2-40B4-BE49-F238E27FC236}">
                <a16:creationId xmlns:a16="http://schemas.microsoft.com/office/drawing/2014/main" id="{61A24372-0E9F-A335-F8FB-742A3A4DFECA}"/>
              </a:ext>
            </a:extLst>
          </p:cNvPr>
          <p:cNvSpPr txBox="1"/>
          <p:nvPr/>
        </p:nvSpPr>
        <p:spPr>
          <a:xfrm>
            <a:off x="2959444" y="6399473"/>
            <a:ext cx="6133070" cy="369332"/>
          </a:xfrm>
          <a:prstGeom prst="rect">
            <a:avLst/>
          </a:prstGeom>
          <a:noFill/>
        </p:spPr>
        <p:txBody>
          <a:bodyPr wrap="square">
            <a:spAutoFit/>
          </a:bodyPr>
          <a:lstStyle/>
          <a:p>
            <a:r>
              <a:rPr lang="en-US" sz="1800" dirty="0">
                <a:solidFill>
                  <a:schemeClr val="bg1"/>
                </a:solidFill>
                <a:latin typeface="Arial" panose="020B0604020202020204" pitchFamily="34" charset="0"/>
                <a:cs typeface="Arial" panose="020B0604020202020204" pitchFamily="34" charset="0"/>
              </a:rPr>
              <a:t>100</a:t>
            </a:r>
            <a:endParaRPr lang="en-CA" dirty="0"/>
          </a:p>
        </p:txBody>
      </p:sp>
      <p:sp>
        <p:nvSpPr>
          <p:cNvPr id="22" name="TextBox 21">
            <a:extLst>
              <a:ext uri="{FF2B5EF4-FFF2-40B4-BE49-F238E27FC236}">
                <a16:creationId xmlns:a16="http://schemas.microsoft.com/office/drawing/2014/main" id="{865FCAC4-7291-40A3-E501-B8EEFE4C76D2}"/>
              </a:ext>
            </a:extLst>
          </p:cNvPr>
          <p:cNvSpPr txBox="1"/>
          <p:nvPr/>
        </p:nvSpPr>
        <p:spPr>
          <a:xfrm>
            <a:off x="4862384" y="6422854"/>
            <a:ext cx="6133070" cy="369332"/>
          </a:xfrm>
          <a:prstGeom prst="rect">
            <a:avLst/>
          </a:prstGeom>
          <a:noFill/>
        </p:spPr>
        <p:txBody>
          <a:bodyPr wrap="square">
            <a:spAutoFit/>
          </a:bodyPr>
          <a:lstStyle/>
          <a:p>
            <a:r>
              <a:rPr lang="en-US" sz="1800" dirty="0">
                <a:solidFill>
                  <a:schemeClr val="bg1"/>
                </a:solidFill>
                <a:latin typeface="Arial" panose="020B0604020202020204" pitchFamily="34" charset="0"/>
                <a:cs typeface="Arial" panose="020B0604020202020204" pitchFamily="34" charset="0"/>
              </a:rPr>
              <a:t> 0</a:t>
            </a:r>
            <a:endParaRPr lang="en-CA" dirty="0"/>
          </a:p>
        </p:txBody>
      </p:sp>
    </p:spTree>
    <p:extLst>
      <p:ext uri="{BB962C8B-B14F-4D97-AF65-F5344CB8AC3E}">
        <p14:creationId xmlns:p14="http://schemas.microsoft.com/office/powerpoint/2010/main" val="2809312734"/>
      </p:ext>
    </p:extLst>
  </p:cSld>
  <p:clrMapOvr>
    <a:masterClrMapping/>
  </p:clrMapOvr>
  <mc:AlternateContent xmlns:mc="http://schemas.openxmlformats.org/markup-compatibility/2006" xmlns:p14="http://schemas.microsoft.com/office/powerpoint/2010/main">
    <mc:Choice Requires="p14">
      <p:transition spd="med" p14:dur="700" advTm="87897">
        <p:fade/>
      </p:transition>
    </mc:Choice>
    <mc:Fallback xmlns="">
      <p:transition spd="med" advTm="8789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E750E5-6A5A-E953-A229-38500C89E61B}"/>
              </a:ext>
            </a:extLst>
          </p:cNvPr>
          <p:cNvSpPr>
            <a:spLocks noGrp="1"/>
          </p:cNvSpPr>
          <p:nvPr>
            <p:ph type="sldNum" sz="quarter" idx="12"/>
          </p:nvPr>
        </p:nvSpPr>
        <p:spPr/>
        <p:txBody>
          <a:bodyPr/>
          <a:lstStyle/>
          <a:p>
            <a:fld id="{8954F5B7-5279-43BB-AF99-55E064283C57}" type="slidenum">
              <a:rPr lang="en-CA" smtClean="0"/>
              <a:t>50</a:t>
            </a:fld>
            <a:endParaRPr lang="en-CA"/>
          </a:p>
        </p:txBody>
      </p:sp>
      <p:sp>
        <p:nvSpPr>
          <p:cNvPr id="4" name="TextBox 3">
            <a:extLst>
              <a:ext uri="{FF2B5EF4-FFF2-40B4-BE49-F238E27FC236}">
                <a16:creationId xmlns:a16="http://schemas.microsoft.com/office/drawing/2014/main" id="{47269741-C762-44B7-34C8-273E01577ECD}"/>
              </a:ext>
            </a:extLst>
          </p:cNvPr>
          <p:cNvSpPr txBox="1"/>
          <p:nvPr/>
        </p:nvSpPr>
        <p:spPr>
          <a:xfrm>
            <a:off x="3000274" y="1770964"/>
            <a:ext cx="7269480" cy="721736"/>
          </a:xfrm>
          <a:prstGeom prst="rect">
            <a:avLst/>
          </a:prstGeom>
          <a:noFill/>
        </p:spPr>
        <p:txBody>
          <a:bodyPr wrap="square">
            <a:spAutoFit/>
          </a:bodyPr>
          <a:lstStyle/>
          <a:p>
            <a:pPr>
              <a:lnSpc>
                <a:spcPct val="107000"/>
              </a:lnSpc>
              <a:spcAft>
                <a:spcPts val="800"/>
              </a:spcAft>
              <a:buSzPts val="1000"/>
              <a:tabLst>
                <a:tab pos="457200" algn="l"/>
              </a:tabLst>
            </a:pPr>
            <a:r>
              <a:rPr lang="en-CA" sz="4000" kern="0" dirty="0">
                <a:effectLst/>
                <a:ea typeface="Times New Roman" panose="02020603050405020304" pitchFamily="18" charset="0"/>
                <a:cs typeface="Times New Roman" panose="02020603050405020304" pitchFamily="18" charset="0"/>
              </a:rPr>
              <a:t>WORLD (WHAT HAPPENED)</a:t>
            </a:r>
            <a:r>
              <a:rPr lang="en-CA" sz="4000" kern="0" dirty="0">
                <a:ea typeface="Times New Roman" panose="02020603050405020304" pitchFamily="18" charset="0"/>
                <a:cs typeface="Times New Roman" panose="02020603050405020304" pitchFamily="18" charset="0"/>
              </a:rPr>
              <a:t> </a:t>
            </a:r>
          </a:p>
        </p:txBody>
      </p:sp>
      <p:sp>
        <p:nvSpPr>
          <p:cNvPr id="6" name="TextBox 5">
            <a:extLst>
              <a:ext uri="{FF2B5EF4-FFF2-40B4-BE49-F238E27FC236}">
                <a16:creationId xmlns:a16="http://schemas.microsoft.com/office/drawing/2014/main" id="{65BC83FF-EE3E-6618-4D3A-699CE1F2CE5B}"/>
              </a:ext>
            </a:extLst>
          </p:cNvPr>
          <p:cNvSpPr txBox="1"/>
          <p:nvPr/>
        </p:nvSpPr>
        <p:spPr>
          <a:xfrm>
            <a:off x="3674444" y="2669224"/>
            <a:ext cx="6097604" cy="584775"/>
          </a:xfrm>
          <a:prstGeom prst="rect">
            <a:avLst/>
          </a:prstGeom>
          <a:noFill/>
        </p:spPr>
        <p:txBody>
          <a:bodyPr wrap="square">
            <a:spAutoFit/>
          </a:bodyPr>
          <a:lstStyle/>
          <a:p>
            <a:r>
              <a:rPr lang="en-CA" sz="3200" b="1" kern="0" dirty="0">
                <a:effectLst/>
                <a:latin typeface="+mj-lt"/>
                <a:ea typeface="Times New Roman" panose="02020603050405020304" pitchFamily="18" charset="0"/>
              </a:rPr>
              <a:t>What has life done to us?</a:t>
            </a:r>
            <a:endParaRPr lang="en-CA" sz="3200" dirty="0">
              <a:latin typeface="+mj-lt"/>
            </a:endParaRPr>
          </a:p>
        </p:txBody>
      </p:sp>
    </p:spTree>
    <p:extLst>
      <p:ext uri="{BB962C8B-B14F-4D97-AF65-F5344CB8AC3E}">
        <p14:creationId xmlns:p14="http://schemas.microsoft.com/office/powerpoint/2010/main" val="20014687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BF53B1-EDCE-EED5-2C18-E7F95A5FEEFD}"/>
              </a:ext>
            </a:extLst>
          </p:cNvPr>
          <p:cNvSpPr txBox="1"/>
          <p:nvPr/>
        </p:nvSpPr>
        <p:spPr>
          <a:xfrm>
            <a:off x="176463" y="365041"/>
            <a:ext cx="11839073" cy="1323439"/>
          </a:xfrm>
          <a:prstGeom prst="rect">
            <a:avLst/>
          </a:prstGeom>
          <a:noFill/>
        </p:spPr>
        <p:txBody>
          <a:bodyPr wrap="square">
            <a:spAutoFit/>
          </a:bodyPr>
          <a:lstStyle/>
          <a:p>
            <a:pPr algn="ctr"/>
            <a:r>
              <a:rPr lang="en-US" sz="4000" dirty="0">
                <a:solidFill>
                  <a:schemeClr val="bg1"/>
                </a:solidFill>
              </a:rPr>
              <a:t>VARIETY OF STRESSORS: SOCIOECONOMIC, DISCRIMINATION, GASLIGHTING, ETC.</a:t>
            </a:r>
          </a:p>
        </p:txBody>
      </p:sp>
      <p:sp>
        <p:nvSpPr>
          <p:cNvPr id="2" name="Slide Number Placeholder 1">
            <a:extLst>
              <a:ext uri="{FF2B5EF4-FFF2-40B4-BE49-F238E27FC236}">
                <a16:creationId xmlns:a16="http://schemas.microsoft.com/office/drawing/2014/main" id="{87647FFB-A6D3-2541-B71C-334C86BC4A3C}"/>
              </a:ext>
            </a:extLst>
          </p:cNvPr>
          <p:cNvSpPr>
            <a:spLocks noGrp="1"/>
          </p:cNvSpPr>
          <p:nvPr>
            <p:ph type="sldNum" sz="quarter" idx="12"/>
          </p:nvPr>
        </p:nvSpPr>
        <p:spPr/>
        <p:txBody>
          <a:bodyPr/>
          <a:lstStyle/>
          <a:p>
            <a:fld id="{8954F5B7-5279-43BB-AF99-55E064283C57}" type="slidenum">
              <a:rPr lang="en-CA" smtClean="0"/>
              <a:t>51</a:t>
            </a:fld>
            <a:endParaRPr lang="en-CA"/>
          </a:p>
        </p:txBody>
      </p:sp>
    </p:spTree>
    <p:extLst>
      <p:ext uri="{BB962C8B-B14F-4D97-AF65-F5344CB8AC3E}">
        <p14:creationId xmlns:p14="http://schemas.microsoft.com/office/powerpoint/2010/main" val="32571995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Mental Health First Aid England on Twitter: &amp;quot;Stress can come from a range  of sources - even happy events. Check out some of the common sources of  stress and some steps you">
            <a:extLst>
              <a:ext uri="{FF2B5EF4-FFF2-40B4-BE49-F238E27FC236}">
                <a16:creationId xmlns:a16="http://schemas.microsoft.com/office/drawing/2014/main" id="{52F7BC06-F3B2-4DE6-82D1-07A7188970D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3838" y="914400"/>
            <a:ext cx="5549039" cy="559941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1821CDC-9224-1227-B82E-0113B8BCF3DC}"/>
              </a:ext>
            </a:extLst>
          </p:cNvPr>
          <p:cNvSpPr txBox="1"/>
          <p:nvPr/>
        </p:nvSpPr>
        <p:spPr>
          <a:xfrm>
            <a:off x="782930" y="229618"/>
            <a:ext cx="4418799" cy="584775"/>
          </a:xfrm>
          <a:prstGeom prst="rect">
            <a:avLst/>
          </a:prstGeom>
          <a:noFill/>
        </p:spPr>
        <p:txBody>
          <a:bodyPr wrap="square">
            <a:spAutoFit/>
          </a:bodyPr>
          <a:lstStyle/>
          <a:p>
            <a:r>
              <a:rPr lang="en-US" sz="3200" dirty="0">
                <a:solidFill>
                  <a:schemeClr val="bg1"/>
                </a:solidFill>
              </a:rPr>
              <a:t> TYPES</a:t>
            </a:r>
            <a:r>
              <a:rPr lang="en-CA" sz="3200" dirty="0">
                <a:solidFill>
                  <a:schemeClr val="bg1"/>
                </a:solidFill>
              </a:rPr>
              <a:t> OF STRESSORS</a:t>
            </a:r>
          </a:p>
        </p:txBody>
      </p:sp>
      <p:sp>
        <p:nvSpPr>
          <p:cNvPr id="9" name="TextBox 8">
            <a:extLst>
              <a:ext uri="{FF2B5EF4-FFF2-40B4-BE49-F238E27FC236}">
                <a16:creationId xmlns:a16="http://schemas.microsoft.com/office/drawing/2014/main" id="{EA69D577-9EBA-C7AE-6161-E6D5E16931BC}"/>
              </a:ext>
            </a:extLst>
          </p:cNvPr>
          <p:cNvSpPr txBox="1"/>
          <p:nvPr/>
        </p:nvSpPr>
        <p:spPr>
          <a:xfrm>
            <a:off x="5903523" y="151004"/>
            <a:ext cx="6288477" cy="7140416"/>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Many different things can cause stress. Stress isn’t only triggered by negative events,  positive life changes like marriage, having a baby, starting a new job, moving, or traveling can also be stressful.</a:t>
            </a:r>
          </a:p>
          <a:p>
            <a:r>
              <a:rPr lang="en-US" sz="20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Common stressor include:</a:t>
            </a:r>
          </a:p>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1. Sensory inputs </a:t>
            </a:r>
            <a:r>
              <a:rPr lang="en-US" sz="2000" dirty="0">
                <a:latin typeface="Arial" panose="020B0604020202020204" pitchFamily="34" charset="0"/>
                <a:cs typeface="Arial" panose="020B0604020202020204" pitchFamily="34" charset="0"/>
              </a:rPr>
              <a:t>such as pain, bright lights, noise, temperature extremes</a:t>
            </a:r>
          </a:p>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2. Environmental circumstances </a:t>
            </a:r>
            <a:r>
              <a:rPr lang="en-US" sz="2000" dirty="0">
                <a:latin typeface="Arial" panose="020B0604020202020204" pitchFamily="34" charset="0"/>
                <a:cs typeface="Arial" panose="020B0604020202020204" pitchFamily="34" charset="0"/>
              </a:rPr>
              <a:t>such as food, water, or housing insecurity, pollution, and lack of freedom or mobility.</a:t>
            </a:r>
          </a:p>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3. Social circumstances </a:t>
            </a:r>
            <a:r>
              <a:rPr lang="en-US" sz="2000" dirty="0">
                <a:latin typeface="Arial" panose="020B0604020202020204" pitchFamily="34" charset="0"/>
                <a:cs typeface="Arial" panose="020B0604020202020204" pitchFamily="34" charset="0"/>
              </a:rPr>
              <a:t>such as dealing with difficult people, break ups, divorce, marriage, births, deaths.</a:t>
            </a:r>
          </a:p>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4. Life experiences </a:t>
            </a:r>
            <a:r>
              <a:rPr lang="en-US" sz="2000" dirty="0">
                <a:latin typeface="Arial" panose="020B0604020202020204" pitchFamily="34" charset="0"/>
                <a:cs typeface="Arial" panose="020B0604020202020204" pitchFamily="34" charset="0"/>
              </a:rPr>
              <a:t>such as poverty, unemployment, insufficient sleep.</a:t>
            </a:r>
          </a:p>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5. Adverse experiences during development </a:t>
            </a:r>
            <a:r>
              <a:rPr lang="en-US" sz="2000" dirty="0">
                <a:latin typeface="Arial" panose="020B0604020202020204" pitchFamily="34" charset="0"/>
                <a:cs typeface="Arial" panose="020B0604020202020204" pitchFamily="34" charset="0"/>
              </a:rPr>
              <a:t>such as maternal exposure to trauma or toxic substances, attachment issues, infant/child abuse and neglect.</a:t>
            </a:r>
          </a:p>
          <a:p>
            <a:r>
              <a:rPr lang="en-US" sz="2000" dirty="0"/>
              <a:t> </a:t>
            </a:r>
          </a:p>
          <a:p>
            <a:endParaRPr lang="en-US" sz="2000" dirty="0"/>
          </a:p>
          <a:p>
            <a:pPr marL="285750" indent="-285750">
              <a:buFont typeface="Arial" panose="020B0604020202020204" pitchFamily="34" charset="0"/>
              <a:buChar char="•"/>
            </a:pPr>
            <a:endParaRPr lang="en-CA" dirty="0"/>
          </a:p>
        </p:txBody>
      </p:sp>
      <p:sp>
        <p:nvSpPr>
          <p:cNvPr id="2" name="Slide Number Placeholder 1">
            <a:extLst>
              <a:ext uri="{FF2B5EF4-FFF2-40B4-BE49-F238E27FC236}">
                <a16:creationId xmlns:a16="http://schemas.microsoft.com/office/drawing/2014/main" id="{DDCC31B2-0EA5-A920-FDBD-C3E9800EF3BA}"/>
              </a:ext>
            </a:extLst>
          </p:cNvPr>
          <p:cNvSpPr>
            <a:spLocks noGrp="1"/>
          </p:cNvSpPr>
          <p:nvPr>
            <p:ph type="sldNum" sz="quarter" idx="12"/>
          </p:nvPr>
        </p:nvSpPr>
        <p:spPr/>
        <p:txBody>
          <a:bodyPr/>
          <a:lstStyle/>
          <a:p>
            <a:fld id="{8954F5B7-5279-43BB-AF99-55E064283C57}" type="slidenum">
              <a:rPr lang="en-CA" smtClean="0"/>
              <a:t>52</a:t>
            </a:fld>
            <a:endParaRPr lang="en-CA"/>
          </a:p>
        </p:txBody>
      </p:sp>
    </p:spTree>
    <p:extLst>
      <p:ext uri="{BB962C8B-B14F-4D97-AF65-F5344CB8AC3E}">
        <p14:creationId xmlns:p14="http://schemas.microsoft.com/office/powerpoint/2010/main" val="21225108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A6539-51E0-4822-9AD2-E467EF2BCAFC}"/>
              </a:ext>
            </a:extLst>
          </p:cNvPr>
          <p:cNvSpPr>
            <a:spLocks noGrp="1"/>
          </p:cNvSpPr>
          <p:nvPr>
            <p:ph type="title" idx="4294967295"/>
          </p:nvPr>
        </p:nvSpPr>
        <p:spPr>
          <a:xfrm>
            <a:off x="0" y="215900"/>
            <a:ext cx="4597879" cy="1593850"/>
          </a:xfrm>
        </p:spPr>
        <p:txBody>
          <a:bodyPr vert="horz" lIns="91440" tIns="45720" rIns="91440" bIns="45720" rtlCol="0" anchor="ctr">
            <a:normAutofit/>
          </a:bodyPr>
          <a:lstStyle/>
          <a:p>
            <a:pPr algn="ctr"/>
            <a:r>
              <a:rPr lang="en-US" sz="2800" dirty="0">
                <a:solidFill>
                  <a:schemeClr val="bg1"/>
                </a:solidFill>
              </a:rPr>
              <a:t> THE WORLD’S #1</a:t>
            </a:r>
            <a:br>
              <a:rPr lang="en-US" sz="2800" dirty="0">
                <a:solidFill>
                  <a:schemeClr val="bg1"/>
                </a:solidFill>
              </a:rPr>
            </a:br>
            <a:r>
              <a:rPr lang="en-US" sz="2800" dirty="0">
                <a:solidFill>
                  <a:schemeClr val="bg1"/>
                </a:solidFill>
              </a:rPr>
              <a:t>Stressor </a:t>
            </a:r>
          </a:p>
        </p:txBody>
      </p:sp>
      <p:sp>
        <p:nvSpPr>
          <p:cNvPr id="3" name="Content Placeholder 2">
            <a:extLst>
              <a:ext uri="{FF2B5EF4-FFF2-40B4-BE49-F238E27FC236}">
                <a16:creationId xmlns:a16="http://schemas.microsoft.com/office/drawing/2014/main" id="{B6FD22F4-F94C-460F-A7BC-2369702BB2C2}"/>
              </a:ext>
            </a:extLst>
          </p:cNvPr>
          <p:cNvSpPr>
            <a:spLocks noGrp="1"/>
          </p:cNvSpPr>
          <p:nvPr>
            <p:ph idx="4294967295"/>
          </p:nvPr>
        </p:nvSpPr>
        <p:spPr>
          <a:xfrm>
            <a:off x="4748817" y="215900"/>
            <a:ext cx="7446180" cy="6797615"/>
          </a:xfrm>
        </p:spPr>
        <p:txBody>
          <a:bodyPr vert="horz" lIns="91440" tIns="45720" rIns="91440" bIns="45720" rtlCol="0" anchor="ctr">
            <a:normAutofit/>
          </a:bodyPr>
          <a:lstStyle/>
          <a:p>
            <a:r>
              <a:rPr lang="en-US" sz="2400" dirty="0">
                <a:latin typeface="Arial" panose="020B0604020202020204" pitchFamily="34" charset="0"/>
                <a:cs typeface="Arial" panose="020B0604020202020204" pitchFamily="34" charset="0"/>
              </a:rPr>
              <a:t>Humans are driven by instincts, such as seeking, attachment, and fight-or-flight, to get what we need to survive.</a:t>
            </a:r>
          </a:p>
          <a:p>
            <a:r>
              <a:rPr lang="en-US" sz="2400" dirty="0">
                <a:latin typeface="Arial" panose="020B0604020202020204" pitchFamily="34" charset="0"/>
                <a:cs typeface="Arial" panose="020B0604020202020204" pitchFamily="34" charset="0"/>
              </a:rPr>
              <a:t>How a society distributes resources strongly affects how stressful life is for its people. Inequality and economic injustice create chronic stress and are among the biggest causes of illness worldwide.</a:t>
            </a:r>
          </a:p>
          <a:p>
            <a:r>
              <a:rPr lang="en-US" sz="2400" dirty="0">
                <a:latin typeface="Arial" panose="020B0604020202020204" pitchFamily="34" charset="0"/>
                <a:cs typeface="Arial" panose="020B0604020202020204" pitchFamily="34" charset="0"/>
              </a:rPr>
              <a:t>Chronic stress makes it harder for people to think clearly, plan, and do the difficult things needed to change their situation. As a result, escaping poverty through “willpower alone” is very rare.</a:t>
            </a:r>
          </a:p>
          <a:p>
            <a:r>
              <a:rPr lang="en-US" sz="2400" dirty="0">
                <a:latin typeface="Arial" panose="020B0604020202020204" pitchFamily="34" charset="0"/>
                <a:cs typeface="Arial" panose="020B0604020202020204" pitchFamily="34" charset="0"/>
              </a:rPr>
              <a:t>Upward mobility depends on social justice, and as inequality rises, upward mobility falls</a:t>
            </a:r>
          </a:p>
          <a:p>
            <a:endParaRPr lang="en-US" dirty="0"/>
          </a:p>
        </p:txBody>
      </p:sp>
      <p:pic>
        <p:nvPicPr>
          <p:cNvPr id="2050" name="Picture 2" descr="APA&amp;#39;s Advocacy on Socioeconomic Status">
            <a:extLst>
              <a:ext uri="{FF2B5EF4-FFF2-40B4-BE49-F238E27FC236}">
                <a16:creationId xmlns:a16="http://schemas.microsoft.com/office/drawing/2014/main" id="{5C063861-3E82-4A84-BEEA-47621A1E68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938" y="1631117"/>
            <a:ext cx="4446941" cy="359576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A0C2871-9740-374B-5146-B4AA5E858BCE}"/>
              </a:ext>
            </a:extLst>
          </p:cNvPr>
          <p:cNvSpPr>
            <a:spLocks noGrp="1"/>
          </p:cNvSpPr>
          <p:nvPr>
            <p:ph type="sldNum" sz="quarter" idx="12"/>
          </p:nvPr>
        </p:nvSpPr>
        <p:spPr/>
        <p:txBody>
          <a:bodyPr/>
          <a:lstStyle/>
          <a:p>
            <a:fld id="{8954F5B7-5279-43BB-AF99-55E064283C57}" type="slidenum">
              <a:rPr lang="en-CA" smtClean="0"/>
              <a:t>53</a:t>
            </a:fld>
            <a:endParaRPr lang="en-CA"/>
          </a:p>
        </p:txBody>
      </p:sp>
    </p:spTree>
    <p:extLst>
      <p:ext uri="{BB962C8B-B14F-4D97-AF65-F5344CB8AC3E}">
        <p14:creationId xmlns:p14="http://schemas.microsoft.com/office/powerpoint/2010/main" val="3615047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959D85-840F-44F9-BC3D-4539770EA7F4}"/>
              </a:ext>
            </a:extLst>
          </p:cNvPr>
          <p:cNvSpPr>
            <a:spLocks noGrp="1"/>
          </p:cNvSpPr>
          <p:nvPr>
            <p:ph type="title" idx="4294967295"/>
          </p:nvPr>
        </p:nvSpPr>
        <p:spPr>
          <a:xfrm>
            <a:off x="821467" y="-287206"/>
            <a:ext cx="11309231" cy="1123950"/>
          </a:xfrm>
        </p:spPr>
        <p:txBody>
          <a:bodyPr>
            <a:normAutofit/>
          </a:bodyPr>
          <a:lstStyle/>
          <a:p>
            <a:r>
              <a:rPr lang="en-US" sz="2400" dirty="0">
                <a:solidFill>
                  <a:schemeClr val="bg1"/>
                </a:solidFill>
              </a:rPr>
              <a:t>Why Socioeconomic stress is the most important health concern</a:t>
            </a:r>
            <a:endParaRPr lang="en-CA" sz="2400" dirty="0">
              <a:solidFill>
                <a:schemeClr val="bg1"/>
              </a:solidFill>
            </a:endParaRPr>
          </a:p>
        </p:txBody>
      </p:sp>
      <p:pic>
        <p:nvPicPr>
          <p:cNvPr id="8" name="Content Placeholder 7">
            <a:extLst>
              <a:ext uri="{FF2B5EF4-FFF2-40B4-BE49-F238E27FC236}">
                <a16:creationId xmlns:a16="http://schemas.microsoft.com/office/drawing/2014/main" id="{9E51C7A6-542D-4097-8921-160123B5ACBC}"/>
              </a:ext>
            </a:extLst>
          </p:cNvPr>
          <p:cNvPicPr>
            <a:picLocks noGrp="1" noChangeAspect="1"/>
          </p:cNvPicPr>
          <p:nvPr>
            <p:ph idx="4294967295"/>
          </p:nvPr>
        </p:nvPicPr>
        <p:blipFill>
          <a:blip r:embed="rId3"/>
          <a:stretch>
            <a:fillRect/>
          </a:stretch>
        </p:blipFill>
        <p:spPr>
          <a:xfrm>
            <a:off x="4158807" y="2925796"/>
            <a:ext cx="3925888" cy="3949514"/>
          </a:xfrm>
          <a:prstGeom prst="rect">
            <a:avLst/>
          </a:prstGeom>
        </p:spPr>
      </p:pic>
      <p:pic>
        <p:nvPicPr>
          <p:cNvPr id="9" name="Content Placeholder 7">
            <a:extLst>
              <a:ext uri="{FF2B5EF4-FFF2-40B4-BE49-F238E27FC236}">
                <a16:creationId xmlns:a16="http://schemas.microsoft.com/office/drawing/2014/main" id="{C2CF01A5-94B8-42D6-B8E8-42E78EB772C4}"/>
              </a:ext>
            </a:extLst>
          </p:cNvPr>
          <p:cNvPicPr>
            <a:picLocks noChangeAspect="1"/>
          </p:cNvPicPr>
          <p:nvPr/>
        </p:nvPicPr>
        <p:blipFill>
          <a:blip r:embed="rId4"/>
          <a:stretch>
            <a:fillRect/>
          </a:stretch>
        </p:blipFill>
        <p:spPr>
          <a:xfrm>
            <a:off x="61302" y="2925796"/>
            <a:ext cx="4107305" cy="3929976"/>
          </a:xfrm>
          <a:prstGeom prst="rect">
            <a:avLst/>
          </a:prstGeom>
        </p:spPr>
      </p:pic>
      <p:pic>
        <p:nvPicPr>
          <p:cNvPr id="1026" name="Picture 2" descr="Why The Rich Live Longer">
            <a:extLst>
              <a:ext uri="{FF2B5EF4-FFF2-40B4-BE49-F238E27FC236}">
                <a16:creationId xmlns:a16="http://schemas.microsoft.com/office/drawing/2014/main" id="{0A9AFC7F-3775-F367-3040-E84214F119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4895" y="2925795"/>
            <a:ext cx="4107306" cy="39299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3CEFB29-C017-47F3-2C90-35420E44CE79}"/>
              </a:ext>
            </a:extLst>
          </p:cNvPr>
          <p:cNvSpPr txBox="1"/>
          <p:nvPr/>
        </p:nvSpPr>
        <p:spPr>
          <a:xfrm>
            <a:off x="8818139" y="3793314"/>
            <a:ext cx="2027273" cy="369332"/>
          </a:xfrm>
          <a:prstGeom prst="rect">
            <a:avLst/>
          </a:prstGeom>
          <a:noFill/>
        </p:spPr>
        <p:txBody>
          <a:bodyPr wrap="square">
            <a:spAutoFit/>
          </a:bodyPr>
          <a:lstStyle/>
          <a:p>
            <a:r>
              <a:rPr lang="en-US" b="1" dirty="0">
                <a:solidFill>
                  <a:schemeClr val="bg1"/>
                </a:solidFill>
              </a:rPr>
              <a:t>Whitehall studies</a:t>
            </a:r>
            <a:endParaRPr lang="en-CA" dirty="0"/>
          </a:p>
        </p:txBody>
      </p:sp>
      <p:sp>
        <p:nvSpPr>
          <p:cNvPr id="4" name="TextBox 3">
            <a:extLst>
              <a:ext uri="{FF2B5EF4-FFF2-40B4-BE49-F238E27FC236}">
                <a16:creationId xmlns:a16="http://schemas.microsoft.com/office/drawing/2014/main" id="{7E961EA7-89CF-B519-6EB2-76206669F432}"/>
              </a:ext>
            </a:extLst>
          </p:cNvPr>
          <p:cNvSpPr txBox="1"/>
          <p:nvPr/>
        </p:nvSpPr>
        <p:spPr>
          <a:xfrm>
            <a:off x="7983163" y="651446"/>
            <a:ext cx="4046003" cy="2308324"/>
          </a:xfrm>
          <a:prstGeom prst="rect">
            <a:avLst/>
          </a:prstGeom>
          <a:noFill/>
        </p:spPr>
        <p:txBody>
          <a:bodyPr wrap="square">
            <a:spAutoFit/>
          </a:bodyPr>
          <a:lstStyle/>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3. </a:t>
            </a:r>
            <a:r>
              <a:rPr lang="en-US" dirty="0">
                <a:latin typeface="Arial" panose="020B0604020202020204" pitchFamily="34" charset="0"/>
                <a:cs typeface="Arial" panose="020B0604020202020204" pitchFamily="34" charset="0"/>
              </a:rPr>
              <a:t>The Whitehall studies of British civil servants clearly showed that the more control you have over your life, the longer and healthier life you live.</a:t>
            </a:r>
            <a:r>
              <a:rPr lang="en-US" sz="18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Longevity and health depends on a person’s place in the social hierarchy.</a:t>
            </a:r>
            <a:endParaRPr lang="en-CA"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6AFD177-41E9-2C9B-3774-08B504B08300}"/>
              </a:ext>
            </a:extLst>
          </p:cNvPr>
          <p:cNvSpPr txBox="1"/>
          <p:nvPr/>
        </p:nvSpPr>
        <p:spPr>
          <a:xfrm>
            <a:off x="4210307" y="651446"/>
            <a:ext cx="3874388" cy="1754326"/>
          </a:xfrm>
          <a:prstGeom prst="rect">
            <a:avLst/>
          </a:prstGeom>
          <a:noFill/>
        </p:spPr>
        <p:txBody>
          <a:bodyPr wrap="square">
            <a:spAutoFit/>
          </a:bodyPr>
          <a:lstStyle/>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2. The social factors and circumstances that impact </a:t>
            </a:r>
            <a:r>
              <a:rPr lang="en-US" dirty="0">
                <a:latin typeface="Arial" panose="020B0604020202020204" pitchFamily="34" charset="0"/>
                <a:cs typeface="Arial" panose="020B0604020202020204" pitchFamily="34" charset="0"/>
              </a:rPr>
              <a:t>your</a:t>
            </a:r>
            <a:r>
              <a:rPr lang="en-US" sz="1800" dirty="0">
                <a:latin typeface="Arial" panose="020B0604020202020204" pitchFamily="34" charset="0"/>
                <a:cs typeface="Arial" panose="020B0604020202020204" pitchFamily="34" charset="0"/>
              </a:rPr>
              <a:t> health are</a:t>
            </a:r>
            <a:r>
              <a:rPr lang="en-US" dirty="0">
                <a:latin typeface="Arial" panose="020B0604020202020204" pitchFamily="34" charset="0"/>
                <a:cs typeface="Arial" panose="020B0604020202020204" pitchFamily="34" charset="0"/>
              </a:rPr>
              <a:t> called </a:t>
            </a:r>
            <a:r>
              <a:rPr lang="en-US" dirty="0">
                <a:solidFill>
                  <a:schemeClr val="bg1"/>
                </a:solidFill>
                <a:latin typeface="Arial" panose="020B0604020202020204" pitchFamily="34" charset="0"/>
                <a:cs typeface="Arial" panose="020B0604020202020204" pitchFamily="34" charset="0"/>
              </a:rPr>
              <a:t>social determinants of health</a:t>
            </a:r>
            <a:r>
              <a:rPr lang="en-US"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most important social determinants of health include:</a:t>
            </a:r>
            <a:endParaRPr lang="en-CA"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DB2E488A-AB86-1CCD-02A2-7BEDA835CA14}"/>
              </a:ext>
            </a:extLst>
          </p:cNvPr>
          <p:cNvSpPr txBox="1"/>
          <p:nvPr/>
        </p:nvSpPr>
        <p:spPr>
          <a:xfrm>
            <a:off x="61302" y="605596"/>
            <a:ext cx="3925888" cy="2031325"/>
          </a:xfrm>
          <a:prstGeom prst="rect">
            <a:avLst/>
          </a:prstGeom>
          <a:noFill/>
        </p:spPr>
        <p:txBody>
          <a:bodyPr wrap="square">
            <a:spAutoFit/>
          </a:bodyPr>
          <a:lstStyle/>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1. “</a:t>
            </a:r>
            <a:r>
              <a:rPr lang="en-US" dirty="0">
                <a:latin typeface="Arial" panose="020B0604020202020204" pitchFamily="34" charset="0"/>
                <a:cs typeface="Arial" panose="020B0604020202020204" pitchFamily="34" charset="0"/>
              </a:rPr>
              <a:t>Y</a:t>
            </a:r>
            <a:r>
              <a:rPr lang="en-US" sz="1800" dirty="0">
                <a:latin typeface="Arial" panose="020B0604020202020204" pitchFamily="34" charset="0"/>
                <a:cs typeface="Arial" panose="020B0604020202020204" pitchFamily="34" charset="0"/>
              </a:rPr>
              <a:t>our Life” and how stressful it is, is the variable that has the biggest impact on your health.</a:t>
            </a: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The health care </a:t>
            </a:r>
            <a:r>
              <a:rPr lang="en-US" dirty="0">
                <a:latin typeface="Arial" panose="020B0604020202020204" pitchFamily="34" charset="0"/>
                <a:cs typeface="Arial" panose="020B0604020202020204" pitchFamily="34" charset="0"/>
              </a:rPr>
              <a:t>you</a:t>
            </a:r>
            <a:r>
              <a:rPr lang="en-US" sz="1800" dirty="0">
                <a:latin typeface="Arial" panose="020B0604020202020204" pitchFamily="34" charset="0"/>
                <a:cs typeface="Arial" panose="020B0604020202020204" pitchFamily="34" charset="0"/>
              </a:rPr>
              <a:t> receive, </a:t>
            </a:r>
            <a:r>
              <a:rPr lang="en-US" dirty="0">
                <a:latin typeface="Arial" panose="020B0604020202020204" pitchFamily="34" charset="0"/>
                <a:cs typeface="Arial" panose="020B0604020202020204" pitchFamily="34" charset="0"/>
              </a:rPr>
              <a:t>your</a:t>
            </a:r>
            <a:r>
              <a:rPr lang="en-US" sz="1800" dirty="0">
                <a:latin typeface="Arial" panose="020B0604020202020204" pitchFamily="34" charset="0"/>
                <a:cs typeface="Arial" panose="020B0604020202020204" pitchFamily="34" charset="0"/>
              </a:rPr>
              <a:t> biology and </a:t>
            </a:r>
            <a:r>
              <a:rPr lang="en-US" dirty="0">
                <a:latin typeface="Arial" panose="020B0604020202020204" pitchFamily="34" charset="0"/>
                <a:cs typeface="Arial" panose="020B0604020202020204" pitchFamily="34" charset="0"/>
              </a:rPr>
              <a:t>your</a:t>
            </a:r>
            <a:r>
              <a:rPr lang="en-US" sz="1800" dirty="0">
                <a:latin typeface="Arial" panose="020B0604020202020204" pitchFamily="34" charset="0"/>
                <a:cs typeface="Arial" panose="020B0604020202020204" pitchFamily="34" charset="0"/>
              </a:rPr>
              <a:t> physical environment are comparatively less important factors </a:t>
            </a:r>
            <a:endParaRPr lang="en-CA"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5FB91956-6B36-1618-8DA1-76CBE1B14910}"/>
              </a:ext>
            </a:extLst>
          </p:cNvPr>
          <p:cNvSpPr>
            <a:spLocks noGrp="1"/>
          </p:cNvSpPr>
          <p:nvPr>
            <p:ph type="sldNum" sz="quarter" idx="12"/>
          </p:nvPr>
        </p:nvSpPr>
        <p:spPr/>
        <p:txBody>
          <a:bodyPr/>
          <a:lstStyle/>
          <a:p>
            <a:fld id="{8954F5B7-5279-43BB-AF99-55E064283C57}" type="slidenum">
              <a:rPr lang="en-CA" smtClean="0"/>
              <a:t>54</a:t>
            </a:fld>
            <a:endParaRPr lang="en-CA"/>
          </a:p>
        </p:txBody>
      </p:sp>
    </p:spTree>
    <p:extLst>
      <p:ext uri="{BB962C8B-B14F-4D97-AF65-F5344CB8AC3E}">
        <p14:creationId xmlns:p14="http://schemas.microsoft.com/office/powerpoint/2010/main" val="427753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8C668FA-2417-47B5-B454-2D55FC17FF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7FEBA57-8992-46BB-BCF0-5A83FE8E01E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a:extLst>
              <a:ext uri="{FF2B5EF4-FFF2-40B4-BE49-F238E27FC236}">
                <a16:creationId xmlns:a16="http://schemas.microsoft.com/office/drawing/2014/main" id="{2B4CDDF6-55C3-415A-8D8B-7E03C3D616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hart, bar chart&#10;&#10;Description automatically generated">
            <a:extLst>
              <a:ext uri="{FF2B5EF4-FFF2-40B4-BE49-F238E27FC236}">
                <a16:creationId xmlns:a16="http://schemas.microsoft.com/office/drawing/2014/main" id="{DA446EBE-42E4-4BB4-BA29-9B772D5A7B28}"/>
              </a:ext>
            </a:extLst>
          </p:cNvPr>
          <p:cNvPicPr>
            <a:picLocks noChangeAspect="1"/>
          </p:cNvPicPr>
          <p:nvPr/>
        </p:nvPicPr>
        <p:blipFill>
          <a:blip r:embed="rId4"/>
          <a:stretch>
            <a:fillRect/>
          </a:stretch>
        </p:blipFill>
        <p:spPr>
          <a:xfrm>
            <a:off x="-3175" y="53251"/>
            <a:ext cx="12185649" cy="6856214"/>
          </a:xfrm>
          <a:prstGeom prst="rect">
            <a:avLst/>
          </a:prstGeom>
        </p:spPr>
      </p:pic>
      <p:sp>
        <p:nvSpPr>
          <p:cNvPr id="6" name="TextBox 5">
            <a:extLst>
              <a:ext uri="{FF2B5EF4-FFF2-40B4-BE49-F238E27FC236}">
                <a16:creationId xmlns:a16="http://schemas.microsoft.com/office/drawing/2014/main" id="{6AA2F549-0480-880F-16CA-A41E4C8A1E0D}"/>
              </a:ext>
            </a:extLst>
          </p:cNvPr>
          <p:cNvSpPr txBox="1"/>
          <p:nvPr/>
        </p:nvSpPr>
        <p:spPr>
          <a:xfrm>
            <a:off x="2487481" y="0"/>
            <a:ext cx="8054162" cy="584775"/>
          </a:xfrm>
          <a:prstGeom prst="rect">
            <a:avLst/>
          </a:prstGeom>
          <a:noFill/>
        </p:spPr>
        <p:txBody>
          <a:bodyPr wrap="square">
            <a:spAutoFit/>
          </a:bodyPr>
          <a:lstStyle/>
          <a:p>
            <a:r>
              <a:rPr lang="en-CA" sz="3200" dirty="0"/>
              <a:t>COMMON BUT OVERLOOKED STRESSORS</a:t>
            </a:r>
          </a:p>
        </p:txBody>
      </p:sp>
      <p:sp>
        <p:nvSpPr>
          <p:cNvPr id="3" name="TextBox 2">
            <a:extLst>
              <a:ext uri="{FF2B5EF4-FFF2-40B4-BE49-F238E27FC236}">
                <a16:creationId xmlns:a16="http://schemas.microsoft.com/office/drawing/2014/main" id="{324070FE-5CE9-A447-6299-D8B35CA88884}"/>
              </a:ext>
            </a:extLst>
          </p:cNvPr>
          <p:cNvSpPr txBox="1"/>
          <p:nvPr/>
        </p:nvSpPr>
        <p:spPr>
          <a:xfrm>
            <a:off x="4539062" y="131414"/>
            <a:ext cx="3449000" cy="461665"/>
          </a:xfrm>
          <a:prstGeom prst="rect">
            <a:avLst/>
          </a:prstGeom>
          <a:noFill/>
        </p:spPr>
        <p:txBody>
          <a:bodyPr wrap="square">
            <a:spAutoFit/>
          </a:bodyPr>
          <a:lstStyle/>
          <a:p>
            <a:r>
              <a:rPr lang="en-US" sz="2400" b="1" dirty="0">
                <a:solidFill>
                  <a:schemeClr val="bg1"/>
                </a:solidFill>
              </a:rPr>
              <a:t>EVERYDAY STRESSORS </a:t>
            </a:r>
            <a:endParaRPr lang="en-CA" sz="2400" dirty="0"/>
          </a:p>
        </p:txBody>
      </p:sp>
      <p:sp>
        <p:nvSpPr>
          <p:cNvPr id="2" name="Slide Number Placeholder 1">
            <a:extLst>
              <a:ext uri="{FF2B5EF4-FFF2-40B4-BE49-F238E27FC236}">
                <a16:creationId xmlns:a16="http://schemas.microsoft.com/office/drawing/2014/main" id="{5D800F06-DBE6-6427-6FCD-6704A27DC14F}"/>
              </a:ext>
            </a:extLst>
          </p:cNvPr>
          <p:cNvSpPr>
            <a:spLocks noGrp="1"/>
          </p:cNvSpPr>
          <p:nvPr>
            <p:ph type="sldNum" sz="quarter" idx="12"/>
          </p:nvPr>
        </p:nvSpPr>
        <p:spPr/>
        <p:txBody>
          <a:bodyPr/>
          <a:lstStyle/>
          <a:p>
            <a:fld id="{8954F5B7-5279-43BB-AF99-55E064283C57}" type="slidenum">
              <a:rPr lang="en-CA" smtClean="0"/>
              <a:t>55</a:t>
            </a:fld>
            <a:endParaRPr lang="en-CA"/>
          </a:p>
        </p:txBody>
      </p:sp>
    </p:spTree>
    <p:extLst>
      <p:ext uri="{BB962C8B-B14F-4D97-AF65-F5344CB8AC3E}">
        <p14:creationId xmlns:p14="http://schemas.microsoft.com/office/powerpoint/2010/main" val="31815553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bar chart&#10;&#10;Description automatically generated">
            <a:extLst>
              <a:ext uri="{FF2B5EF4-FFF2-40B4-BE49-F238E27FC236}">
                <a16:creationId xmlns:a16="http://schemas.microsoft.com/office/drawing/2014/main" id="{C9E054CB-F555-4161-A45D-BB5AB48B693D}"/>
              </a:ext>
            </a:extLst>
          </p:cNvPr>
          <p:cNvPicPr>
            <a:picLocks noChangeAspect="1"/>
          </p:cNvPicPr>
          <p:nvPr/>
        </p:nvPicPr>
        <p:blipFill>
          <a:blip r:embed="rId2"/>
          <a:stretch>
            <a:fillRect/>
          </a:stretch>
        </p:blipFill>
        <p:spPr>
          <a:xfrm>
            <a:off x="473837" y="478274"/>
            <a:ext cx="11237976" cy="5897880"/>
          </a:xfrm>
          <a:prstGeom prst="rect">
            <a:avLst/>
          </a:prstGeom>
        </p:spPr>
      </p:pic>
      <p:sp>
        <p:nvSpPr>
          <p:cNvPr id="2" name="Slide Number Placeholder 1">
            <a:extLst>
              <a:ext uri="{FF2B5EF4-FFF2-40B4-BE49-F238E27FC236}">
                <a16:creationId xmlns:a16="http://schemas.microsoft.com/office/drawing/2014/main" id="{A66CCA6B-921F-9AD9-3ACF-DFB6F3CD9E07}"/>
              </a:ext>
            </a:extLst>
          </p:cNvPr>
          <p:cNvSpPr>
            <a:spLocks noGrp="1"/>
          </p:cNvSpPr>
          <p:nvPr>
            <p:ph type="sldNum" sz="quarter" idx="12"/>
          </p:nvPr>
        </p:nvSpPr>
        <p:spPr/>
        <p:txBody>
          <a:bodyPr/>
          <a:lstStyle/>
          <a:p>
            <a:fld id="{8954F5B7-5279-43BB-AF99-55E064283C57}" type="slidenum">
              <a:rPr lang="en-CA" smtClean="0"/>
              <a:t>56</a:t>
            </a:fld>
            <a:endParaRPr lang="en-CA"/>
          </a:p>
        </p:txBody>
      </p:sp>
    </p:spTree>
    <p:extLst>
      <p:ext uri="{BB962C8B-B14F-4D97-AF65-F5344CB8AC3E}">
        <p14:creationId xmlns:p14="http://schemas.microsoft.com/office/powerpoint/2010/main" val="32163405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8C668FA-2417-47B5-B454-2D55FC17FF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7FEBA57-8992-46BB-BCF0-5A83FE8E01E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a:extLst>
              <a:ext uri="{FF2B5EF4-FFF2-40B4-BE49-F238E27FC236}">
                <a16:creationId xmlns:a16="http://schemas.microsoft.com/office/drawing/2014/main" id="{2B4CDDF6-55C3-415A-8D8B-7E03C3D616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application&#10;&#10;Description automatically generated">
            <a:extLst>
              <a:ext uri="{FF2B5EF4-FFF2-40B4-BE49-F238E27FC236}">
                <a16:creationId xmlns:a16="http://schemas.microsoft.com/office/drawing/2014/main" id="{4002DBAF-3668-4FED-AD24-04F68A081F80}"/>
              </a:ext>
            </a:extLst>
          </p:cNvPr>
          <p:cNvPicPr>
            <a:picLocks noChangeAspect="1"/>
          </p:cNvPicPr>
          <p:nvPr/>
        </p:nvPicPr>
        <p:blipFill>
          <a:blip r:embed="rId3"/>
          <a:stretch>
            <a:fillRect/>
          </a:stretch>
        </p:blipFill>
        <p:spPr>
          <a:xfrm>
            <a:off x="3175" y="0"/>
            <a:ext cx="12185650" cy="6858000"/>
          </a:xfrm>
          <a:prstGeom prst="rect">
            <a:avLst/>
          </a:prstGeom>
        </p:spPr>
      </p:pic>
      <p:sp>
        <p:nvSpPr>
          <p:cNvPr id="2" name="Slide Number Placeholder 1">
            <a:extLst>
              <a:ext uri="{FF2B5EF4-FFF2-40B4-BE49-F238E27FC236}">
                <a16:creationId xmlns:a16="http://schemas.microsoft.com/office/drawing/2014/main" id="{AF07D330-D935-8FC1-592E-14139EE9BDA3}"/>
              </a:ext>
            </a:extLst>
          </p:cNvPr>
          <p:cNvSpPr>
            <a:spLocks noGrp="1"/>
          </p:cNvSpPr>
          <p:nvPr>
            <p:ph type="sldNum" sz="quarter" idx="12"/>
          </p:nvPr>
        </p:nvSpPr>
        <p:spPr/>
        <p:txBody>
          <a:bodyPr/>
          <a:lstStyle/>
          <a:p>
            <a:fld id="{8954F5B7-5279-43BB-AF99-55E064283C57}" type="slidenum">
              <a:rPr lang="en-CA" smtClean="0"/>
              <a:t>57</a:t>
            </a:fld>
            <a:endParaRPr lang="en-CA"/>
          </a:p>
        </p:txBody>
      </p:sp>
    </p:spTree>
    <p:extLst>
      <p:ext uri="{BB962C8B-B14F-4D97-AF65-F5344CB8AC3E}">
        <p14:creationId xmlns:p14="http://schemas.microsoft.com/office/powerpoint/2010/main" val="1848661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507F4B1-3C78-4B95-A8B6-7F96E5305514}"/>
              </a:ext>
            </a:extLst>
          </p:cNvPr>
          <p:cNvSpPr>
            <a:spLocks noGrp="1"/>
          </p:cNvSpPr>
          <p:nvPr>
            <p:ph type="title" idx="4294967295"/>
          </p:nvPr>
        </p:nvSpPr>
        <p:spPr>
          <a:xfrm>
            <a:off x="207017" y="194962"/>
            <a:ext cx="2986962" cy="835763"/>
          </a:xfrm>
        </p:spPr>
        <p:txBody>
          <a:bodyPr>
            <a:noAutofit/>
          </a:bodyPr>
          <a:lstStyle/>
          <a:p>
            <a:r>
              <a:rPr lang="en-US" sz="3600" dirty="0">
                <a:solidFill>
                  <a:schemeClr val="bg1"/>
                </a:solidFill>
              </a:rPr>
              <a:t>G</a:t>
            </a:r>
            <a:r>
              <a:rPr lang="en-CA" sz="3600" dirty="0">
                <a:solidFill>
                  <a:schemeClr val="bg1"/>
                </a:solidFill>
              </a:rPr>
              <a:t>ASLIGHTING</a:t>
            </a:r>
          </a:p>
        </p:txBody>
      </p:sp>
      <p:sp>
        <p:nvSpPr>
          <p:cNvPr id="3" name="TextBox 2">
            <a:extLst>
              <a:ext uri="{FF2B5EF4-FFF2-40B4-BE49-F238E27FC236}">
                <a16:creationId xmlns:a16="http://schemas.microsoft.com/office/drawing/2014/main" id="{54043CE0-DF32-6BF2-230A-BAB0770955CB}"/>
              </a:ext>
            </a:extLst>
          </p:cNvPr>
          <p:cNvSpPr txBox="1"/>
          <p:nvPr/>
        </p:nvSpPr>
        <p:spPr>
          <a:xfrm>
            <a:off x="3387436" y="58846"/>
            <a:ext cx="8804564" cy="6740307"/>
          </a:xfrm>
          <a:prstGeom prst="rect">
            <a:avLst/>
          </a:prstGeom>
          <a:noFill/>
        </p:spPr>
        <p:txBody>
          <a:bodyPr wrap="square">
            <a:spAutoFit/>
          </a:bodyPr>
          <a:lstStyle/>
          <a:p>
            <a:pPr marL="285750" indent="-285750">
              <a:buFont typeface="Arial" panose="020B0604020202020204" pitchFamily="34" charset="0"/>
              <a:buChar char="•"/>
            </a:pPr>
            <a:r>
              <a:rPr lang="en-CA" sz="2400" dirty="0"/>
              <a:t>The term “gaslighting” comes from the title of the 1938 British stage play “gaslight” in which a male character uses psychological manipulation to make a female character question her sanity.</a:t>
            </a:r>
          </a:p>
          <a:p>
            <a:pPr marL="285750" indent="-285750">
              <a:buFont typeface="Arial" panose="020B0604020202020204" pitchFamily="34" charset="0"/>
              <a:buChar char="•"/>
            </a:pPr>
            <a:r>
              <a:rPr lang="en-US" sz="2400" dirty="0"/>
              <a:t>Gas lighting is when one person, for their own gain, intentionally tries to twist another person's perception of reality.</a:t>
            </a:r>
            <a:endParaRPr lang="en-CA" sz="2400" dirty="0"/>
          </a:p>
          <a:p>
            <a:pPr marL="285750" indent="-285750">
              <a:buFont typeface="Arial" panose="020B0604020202020204" pitchFamily="34" charset="0"/>
              <a:buChar char="•"/>
            </a:pPr>
            <a:r>
              <a:rPr lang="en-US" sz="2400" dirty="0"/>
              <a:t>Typical gas lighting statements include: "you're overreacting", "you need help", "you're upset over nothing", "you must be confused again", "you're so dramatic", "I never said that", "why are you so defensive?", "It's your fault", "you're so sensitive", "stop imagining things“, "I was just joking", "you’re remembering things wrong", "it's always something with you".</a:t>
            </a:r>
            <a:endParaRPr lang="en-CA" sz="2400" dirty="0"/>
          </a:p>
          <a:p>
            <a:pPr marL="285750" indent="-285750">
              <a:buFont typeface="Arial" panose="020B0604020202020204" pitchFamily="34" charset="0"/>
              <a:buChar char="•"/>
            </a:pPr>
            <a:r>
              <a:rPr lang="en-US" sz="2400" dirty="0"/>
              <a:t>Gas lighting is a form of emotional abuse and a chronic stressor in many relationships. </a:t>
            </a:r>
          </a:p>
          <a:p>
            <a:pPr marL="285750" indent="-285750">
              <a:buFont typeface="Arial" panose="020B0604020202020204" pitchFamily="34" charset="0"/>
              <a:buChar char="•"/>
            </a:pPr>
            <a:r>
              <a:rPr lang="en-US" sz="2400" dirty="0"/>
              <a:t>Other examples of subtle common emotional abuse include 1) withholding affection as a punishment, 2) not telling a person what they did wrong but expecting them to ask for forgiveness, 3) intentionally being forgetful about things and events that are important to the other person and 4) being patronizing.</a:t>
            </a:r>
            <a:endParaRPr lang="en-CA" sz="2400" dirty="0"/>
          </a:p>
        </p:txBody>
      </p:sp>
      <p:pic>
        <p:nvPicPr>
          <p:cNvPr id="3074" name="Picture 2" descr="What Is The Origin Of The Word Gaslighting">
            <a:extLst>
              <a:ext uri="{FF2B5EF4-FFF2-40B4-BE49-F238E27FC236}">
                <a16:creationId xmlns:a16="http://schemas.microsoft.com/office/drawing/2014/main" id="{9598E8D8-2125-00C8-E120-A591CB709E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017" y="902260"/>
            <a:ext cx="3180419" cy="47584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2206846-73B8-DA65-96FB-890A4D0BD9EB}"/>
              </a:ext>
            </a:extLst>
          </p:cNvPr>
          <p:cNvSpPr txBox="1"/>
          <p:nvPr/>
        </p:nvSpPr>
        <p:spPr>
          <a:xfrm>
            <a:off x="709006" y="5771074"/>
            <a:ext cx="1917754" cy="369332"/>
          </a:xfrm>
          <a:prstGeom prst="rect">
            <a:avLst/>
          </a:prstGeom>
          <a:noFill/>
        </p:spPr>
        <p:txBody>
          <a:bodyPr wrap="square">
            <a:spAutoFit/>
          </a:bodyPr>
          <a:lstStyle/>
          <a:p>
            <a:r>
              <a:rPr lang="en-US" dirty="0">
                <a:hlinkClick r:id="rId4"/>
              </a:rPr>
              <a:t>Gaslighting quiz</a:t>
            </a:r>
            <a:endParaRPr lang="en-CA" dirty="0"/>
          </a:p>
        </p:txBody>
      </p:sp>
      <p:sp>
        <p:nvSpPr>
          <p:cNvPr id="2" name="Slide Number Placeholder 1">
            <a:extLst>
              <a:ext uri="{FF2B5EF4-FFF2-40B4-BE49-F238E27FC236}">
                <a16:creationId xmlns:a16="http://schemas.microsoft.com/office/drawing/2014/main" id="{DBB53A08-9795-F450-2193-EAE21409F2B3}"/>
              </a:ext>
            </a:extLst>
          </p:cNvPr>
          <p:cNvSpPr>
            <a:spLocks noGrp="1"/>
          </p:cNvSpPr>
          <p:nvPr>
            <p:ph type="sldNum" sz="quarter" idx="12"/>
          </p:nvPr>
        </p:nvSpPr>
        <p:spPr/>
        <p:txBody>
          <a:bodyPr/>
          <a:lstStyle/>
          <a:p>
            <a:fld id="{8954F5B7-5279-43BB-AF99-55E064283C57}" type="slidenum">
              <a:rPr lang="en-CA" smtClean="0"/>
              <a:t>58</a:t>
            </a:fld>
            <a:endParaRPr lang="en-CA"/>
          </a:p>
        </p:txBody>
      </p:sp>
    </p:spTree>
    <p:extLst>
      <p:ext uri="{BB962C8B-B14F-4D97-AF65-F5344CB8AC3E}">
        <p14:creationId xmlns:p14="http://schemas.microsoft.com/office/powerpoint/2010/main" val="26165802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olice officers in riot gear&#10;&#10;Description automatically generated">
            <a:extLst>
              <a:ext uri="{FF2B5EF4-FFF2-40B4-BE49-F238E27FC236}">
                <a16:creationId xmlns:a16="http://schemas.microsoft.com/office/drawing/2014/main" id="{529A3F13-21E4-83EA-59A2-80A9142CF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852" y="1571162"/>
            <a:ext cx="3578130" cy="3233752"/>
          </a:xfrm>
          <a:prstGeom prst="rect">
            <a:avLst/>
          </a:prstGeom>
        </p:spPr>
      </p:pic>
      <p:sp>
        <p:nvSpPr>
          <p:cNvPr id="7" name="TextBox 6">
            <a:extLst>
              <a:ext uri="{FF2B5EF4-FFF2-40B4-BE49-F238E27FC236}">
                <a16:creationId xmlns:a16="http://schemas.microsoft.com/office/drawing/2014/main" id="{8C4FD9D7-571C-866E-FED9-03D2FC786723}"/>
              </a:ext>
            </a:extLst>
          </p:cNvPr>
          <p:cNvSpPr txBox="1"/>
          <p:nvPr/>
        </p:nvSpPr>
        <p:spPr>
          <a:xfrm>
            <a:off x="126343" y="700712"/>
            <a:ext cx="4132054" cy="523220"/>
          </a:xfrm>
          <a:prstGeom prst="rect">
            <a:avLst/>
          </a:prstGeom>
          <a:noFill/>
        </p:spPr>
        <p:txBody>
          <a:bodyPr wrap="square">
            <a:spAutoFit/>
          </a:bodyPr>
          <a:lstStyle/>
          <a:p>
            <a:r>
              <a:rPr lang="en-US" sz="2800" dirty="0">
                <a:solidFill>
                  <a:schemeClr val="bg1"/>
                </a:solidFill>
              </a:rPr>
              <a:t>WORK RELATED STRESS</a:t>
            </a:r>
            <a:endParaRPr lang="en-CA" sz="2800" dirty="0"/>
          </a:p>
        </p:txBody>
      </p:sp>
      <p:sp>
        <p:nvSpPr>
          <p:cNvPr id="4" name="TextBox 3">
            <a:extLst>
              <a:ext uri="{FF2B5EF4-FFF2-40B4-BE49-F238E27FC236}">
                <a16:creationId xmlns:a16="http://schemas.microsoft.com/office/drawing/2014/main" id="{8F8BFB58-11F9-7AA8-C98A-78048BD77CE1}"/>
              </a:ext>
            </a:extLst>
          </p:cNvPr>
          <p:cNvSpPr txBox="1"/>
          <p:nvPr/>
        </p:nvSpPr>
        <p:spPr>
          <a:xfrm>
            <a:off x="1199073" y="4976155"/>
            <a:ext cx="2501660" cy="369332"/>
          </a:xfrm>
          <a:prstGeom prst="rect">
            <a:avLst/>
          </a:prstGeom>
          <a:noFill/>
        </p:spPr>
        <p:txBody>
          <a:bodyPr wrap="square">
            <a:spAutoFit/>
          </a:bodyPr>
          <a:lstStyle/>
          <a:p>
            <a:r>
              <a:rPr lang="en-US" sz="1800" dirty="0">
                <a:solidFill>
                  <a:schemeClr val="bg1"/>
                </a:solidFill>
                <a:hlinkClick r:id="rId3"/>
              </a:rPr>
              <a:t>Work related stress link</a:t>
            </a:r>
            <a:endParaRPr lang="en-CA" dirty="0"/>
          </a:p>
        </p:txBody>
      </p:sp>
      <p:sp>
        <p:nvSpPr>
          <p:cNvPr id="2" name="Slide Number Placeholder 1">
            <a:extLst>
              <a:ext uri="{FF2B5EF4-FFF2-40B4-BE49-F238E27FC236}">
                <a16:creationId xmlns:a16="http://schemas.microsoft.com/office/drawing/2014/main" id="{5EA947ED-28A5-70A5-075A-3E8CFCF89CCD}"/>
              </a:ext>
            </a:extLst>
          </p:cNvPr>
          <p:cNvSpPr>
            <a:spLocks noGrp="1"/>
          </p:cNvSpPr>
          <p:nvPr>
            <p:ph type="sldNum" sz="quarter" idx="12"/>
          </p:nvPr>
        </p:nvSpPr>
        <p:spPr/>
        <p:txBody>
          <a:bodyPr/>
          <a:lstStyle/>
          <a:p>
            <a:fld id="{8954F5B7-5279-43BB-AF99-55E064283C57}" type="slidenum">
              <a:rPr lang="en-CA" smtClean="0"/>
              <a:t>59</a:t>
            </a:fld>
            <a:endParaRPr lang="en-CA"/>
          </a:p>
        </p:txBody>
      </p:sp>
      <p:sp>
        <p:nvSpPr>
          <p:cNvPr id="6" name="Rectangle 1">
            <a:extLst>
              <a:ext uri="{FF2B5EF4-FFF2-40B4-BE49-F238E27FC236}">
                <a16:creationId xmlns:a16="http://schemas.microsoft.com/office/drawing/2014/main" id="{3E258687-53B0-4A83-AB07-56CFA838B3F8}"/>
              </a:ext>
            </a:extLst>
          </p:cNvPr>
          <p:cNvSpPr>
            <a:spLocks noChangeArrowheads="1"/>
          </p:cNvSpPr>
          <p:nvPr/>
        </p:nvSpPr>
        <p:spPr bwMode="auto">
          <a:xfrm>
            <a:off x="4446872" y="330141"/>
            <a:ext cx="7618785" cy="637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i="0" u="none" strike="noStrike" cap="none" normalizeH="0" baseline="0" dirty="0">
                <a:ln>
                  <a:noFill/>
                </a:ln>
                <a:solidFill>
                  <a:schemeClr val="bg1"/>
                </a:solidFill>
                <a:effectLst/>
                <a:latin typeface="Arial" panose="020B0604020202020204" pitchFamily="34" charset="0"/>
              </a:rPr>
              <a:t>Operational or occupational stress injury </a:t>
            </a:r>
            <a:r>
              <a:rPr kumimoji="0" lang="en-US" altLang="en-US" sz="2400" i="0" u="none" strike="noStrike" cap="none" normalizeH="0" baseline="0" dirty="0">
                <a:ln>
                  <a:noFill/>
                </a:ln>
                <a:solidFill>
                  <a:schemeClr val="tx1"/>
                </a:solidFill>
                <a:effectLst/>
                <a:latin typeface="Arial" panose="020B0604020202020204" pitchFamily="34" charset="0"/>
              </a:rPr>
              <a:t>refers to lasting psychological harm from doing high-stress service work, such as policing, firefighting, emergency response, or frontline healthcare.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i="0" u="none" strike="noStrike" cap="none" normalizeH="0" baseline="0" dirty="0">
                <a:ln>
                  <a:noFill/>
                </a:ln>
                <a:solidFill>
                  <a:schemeClr val="bg1"/>
                </a:solidFill>
                <a:effectLst/>
                <a:latin typeface="Arial" panose="020B0604020202020204" pitchFamily="34" charset="0"/>
              </a:rPr>
              <a:t>Moral injury or moral distress </a:t>
            </a:r>
            <a:r>
              <a:rPr kumimoji="0" lang="en-US" altLang="en-US" sz="2400" i="0" u="none" strike="noStrike" cap="none" normalizeH="0" baseline="0" dirty="0">
                <a:ln>
                  <a:noFill/>
                </a:ln>
                <a:solidFill>
                  <a:schemeClr val="tx1"/>
                </a:solidFill>
                <a:effectLst/>
                <a:latin typeface="Arial" panose="020B0604020202020204" pitchFamily="34" charset="0"/>
              </a:rPr>
              <a:t>happens when people act in ways,</a:t>
            </a:r>
            <a:r>
              <a:rPr kumimoji="0" lang="en-US" altLang="en-US" sz="2400" i="0" u="none" strike="noStrike" cap="none" normalizeH="0" dirty="0">
                <a:ln>
                  <a:noFill/>
                </a:ln>
                <a:solidFill>
                  <a:schemeClr val="tx1"/>
                </a:solidFill>
                <a:effectLst/>
                <a:latin typeface="Arial" panose="020B0604020202020204" pitchFamily="34" charset="0"/>
              </a:rPr>
              <a:t> </a:t>
            </a:r>
            <a:r>
              <a:rPr kumimoji="0" lang="en-US" altLang="en-US" sz="2400" i="0" u="none" strike="noStrike" cap="none" normalizeH="0" baseline="0" dirty="0">
                <a:ln>
                  <a:noFill/>
                </a:ln>
                <a:solidFill>
                  <a:schemeClr val="tx1"/>
                </a:solidFill>
                <a:effectLst/>
                <a:latin typeface="Arial" panose="020B0604020202020204" pitchFamily="34" charset="0"/>
              </a:rPr>
              <a:t>or witness situations,</a:t>
            </a:r>
            <a:r>
              <a:rPr kumimoji="0" lang="en-US" altLang="en-US" sz="2400" i="0" u="none" strike="noStrike" cap="none" normalizeH="0" dirty="0">
                <a:ln>
                  <a:noFill/>
                </a:ln>
                <a:solidFill>
                  <a:schemeClr val="tx1"/>
                </a:solidFill>
                <a:effectLst/>
                <a:latin typeface="Arial" panose="020B0604020202020204" pitchFamily="34" charset="0"/>
              </a:rPr>
              <a:t> </a:t>
            </a:r>
            <a:r>
              <a:rPr kumimoji="0" lang="en-US" altLang="en-US" sz="2400" i="0" u="none" strike="noStrike" cap="none" normalizeH="0" baseline="0" dirty="0">
                <a:ln>
                  <a:noFill/>
                </a:ln>
                <a:solidFill>
                  <a:schemeClr val="tx1"/>
                </a:solidFill>
                <a:effectLst/>
                <a:latin typeface="Arial" panose="020B0604020202020204" pitchFamily="34" charset="0"/>
              </a:rPr>
              <a:t>that violate their deeply held values; moral injury is more severe, while moral distress is usually milder.</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i="0" u="none" strike="noStrike" cap="none" normalizeH="0" baseline="0" dirty="0">
                <a:ln>
                  <a:noFill/>
                </a:ln>
                <a:solidFill>
                  <a:schemeClr val="bg1"/>
                </a:solidFill>
                <a:effectLst/>
                <a:latin typeface="Arial" panose="020B0604020202020204" pitchFamily="34" charset="0"/>
              </a:rPr>
              <a:t>Burnout</a:t>
            </a:r>
            <a:r>
              <a:rPr kumimoji="0" lang="en-US" altLang="en-US" sz="2400" i="0" u="none" strike="noStrike" cap="none" normalizeH="0" baseline="0" dirty="0">
                <a:ln>
                  <a:noFill/>
                </a:ln>
                <a:solidFill>
                  <a:schemeClr val="tx1"/>
                </a:solidFill>
                <a:effectLst/>
                <a:latin typeface="Arial" panose="020B0604020202020204" pitchFamily="34" charset="0"/>
              </a:rPr>
              <a:t> is emotional, physical, and mental exhaustion caused by prolonged stress, often related to work or caregiving, and is not the same as depression, even though they can look similar.</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40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i="0" u="none" strike="noStrike" cap="none" normalizeH="0" baseline="0" dirty="0">
                <a:ln>
                  <a:noFill/>
                </a:ln>
                <a:solidFill>
                  <a:schemeClr val="tx1"/>
                </a:solidFill>
                <a:effectLst/>
                <a:latin typeface="Arial" panose="020B0604020202020204" pitchFamily="34" charset="0"/>
              </a:rPr>
              <a:t>Leadership and workplace culture matter greatly: abusive, exploitative, or psychologically unhealthy leadership can severely damage morale and mental health.</a:t>
            </a:r>
          </a:p>
        </p:txBody>
      </p:sp>
    </p:spTree>
    <p:extLst>
      <p:ext uri="{BB962C8B-B14F-4D97-AF65-F5344CB8AC3E}">
        <p14:creationId xmlns:p14="http://schemas.microsoft.com/office/powerpoint/2010/main" val="3006706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CA23D4-44BE-C1DA-8311-F0910F434119}"/>
              </a:ext>
            </a:extLst>
          </p:cNvPr>
          <p:cNvSpPr txBox="1"/>
          <p:nvPr/>
        </p:nvSpPr>
        <p:spPr>
          <a:xfrm>
            <a:off x="0" y="0"/>
            <a:ext cx="12192000" cy="7109639"/>
          </a:xfrm>
          <a:prstGeom prst="rect">
            <a:avLst/>
          </a:prstGeom>
          <a:noFill/>
        </p:spPr>
        <p:txBody>
          <a:bodyPr wrap="square">
            <a:spAutoFit/>
          </a:bodyPr>
          <a:lstStyle/>
          <a:p>
            <a:pPr algn="l" rtl="0">
              <a:spcBef>
                <a:spcPts val="600"/>
              </a:spcBef>
              <a:buNone/>
            </a:pPr>
            <a:r>
              <a:rPr lang="en-US" sz="2400" b="0" i="0" dirty="0">
                <a:solidFill>
                  <a:srgbClr val="222222"/>
                </a:solidFill>
                <a:effectLst/>
                <a:latin typeface="Arial" panose="020B0604020202020204" pitchFamily="34" charset="0"/>
              </a:rPr>
              <a:t>5-MINUTE MINDFULNESS PRACTICE: SETTLING A STRESSED NERVOUS SYSTEM</a:t>
            </a:r>
            <a:br>
              <a:rPr lang="en-US" b="0" i="0" dirty="0">
                <a:solidFill>
                  <a:srgbClr val="222222"/>
                </a:solidFill>
                <a:effectLst/>
                <a:latin typeface="Arial" panose="020B0604020202020204" pitchFamily="34" charset="0"/>
              </a:rPr>
            </a:br>
            <a:br>
              <a:rPr lang="en-US" b="0" i="0" dirty="0">
                <a:solidFill>
                  <a:srgbClr val="222222"/>
                </a:solidFill>
                <a:effectLst/>
                <a:latin typeface="Arial" panose="020B0604020202020204" pitchFamily="34" charset="0"/>
              </a:rPr>
            </a:br>
            <a:r>
              <a:rPr lang="en-US" b="0" i="0" dirty="0">
                <a:effectLst/>
                <a:latin typeface="Arial" panose="020B0604020202020204" pitchFamily="34" charset="0"/>
              </a:rPr>
              <a:t>Let’s take a few minutes to pause together.</a:t>
            </a:r>
            <a:br>
              <a:rPr lang="en-US" b="0" i="0" dirty="0">
                <a:effectLst/>
                <a:latin typeface="Arial" panose="020B0604020202020204" pitchFamily="34" charset="0"/>
              </a:rPr>
            </a:br>
            <a:br>
              <a:rPr lang="en-US" b="0" i="0" dirty="0">
                <a:effectLst/>
                <a:latin typeface="Arial" panose="020B0604020202020204" pitchFamily="34" charset="0"/>
              </a:rPr>
            </a:br>
            <a:r>
              <a:rPr lang="en-US" b="0" i="0" dirty="0">
                <a:effectLst/>
                <a:latin typeface="Arial" panose="020B0604020202020204" pitchFamily="34" charset="0"/>
              </a:rPr>
              <a:t>You don’t need to change anything or do this perfectly. Just allow yourself to arrive.</a:t>
            </a:r>
            <a:br>
              <a:rPr lang="en-US" b="0" i="0" dirty="0">
                <a:solidFill>
                  <a:srgbClr val="222222"/>
                </a:solidFill>
                <a:effectLst/>
                <a:latin typeface="Arial" panose="020B0604020202020204" pitchFamily="34" charset="0"/>
              </a:rPr>
            </a:br>
            <a:br>
              <a:rPr lang="en-US" b="0" i="0" dirty="0">
                <a:solidFill>
                  <a:srgbClr val="222222"/>
                </a:solidFill>
                <a:effectLst/>
                <a:latin typeface="Arial" panose="020B0604020202020204" pitchFamily="34" charset="0"/>
              </a:rPr>
            </a:br>
            <a:r>
              <a:rPr lang="en-US" b="0" i="0" dirty="0">
                <a:solidFill>
                  <a:srgbClr val="222222"/>
                </a:solidFill>
                <a:effectLst/>
                <a:latin typeface="Arial" panose="020B0604020202020204" pitchFamily="34" charset="0"/>
              </a:rPr>
              <a:t>Minute 1: Arriving</a:t>
            </a:r>
            <a:br>
              <a:rPr lang="en-US" b="0" i="0" dirty="0">
                <a:solidFill>
                  <a:srgbClr val="222222"/>
                </a:solidFill>
                <a:effectLst/>
                <a:latin typeface="Arial" panose="020B0604020202020204" pitchFamily="34" charset="0"/>
              </a:rPr>
            </a:br>
            <a:br>
              <a:rPr lang="en-US" b="0" i="0" dirty="0">
                <a:solidFill>
                  <a:srgbClr val="222222"/>
                </a:solidFill>
                <a:effectLst/>
                <a:latin typeface="Arial" panose="020B0604020202020204" pitchFamily="34" charset="0"/>
              </a:rPr>
            </a:br>
            <a:r>
              <a:rPr lang="en-US" b="0" i="0" dirty="0">
                <a:effectLst/>
                <a:latin typeface="Arial" panose="020B0604020202020204" pitchFamily="34" charset="0"/>
              </a:rPr>
              <a:t>Begin by noticing the surface supporting you — the chair beneath you, your feet on the floor.</a:t>
            </a:r>
            <a:br>
              <a:rPr lang="en-US" b="0" i="0" dirty="0">
                <a:effectLst/>
                <a:latin typeface="Arial" panose="020B0604020202020204" pitchFamily="34" charset="0"/>
              </a:rPr>
            </a:br>
            <a:br>
              <a:rPr lang="en-US" b="0" i="0" dirty="0">
                <a:effectLst/>
                <a:latin typeface="Arial" panose="020B0604020202020204" pitchFamily="34" charset="0"/>
              </a:rPr>
            </a:br>
            <a:r>
              <a:rPr lang="en-US" b="0" i="0" dirty="0">
                <a:effectLst/>
                <a:latin typeface="Arial" panose="020B0604020202020204" pitchFamily="34" charset="0"/>
              </a:rPr>
              <a:t>If it feels okay, let your eyes gently close, or soften your gaze.</a:t>
            </a:r>
            <a:br>
              <a:rPr lang="en-US" b="0" i="0" dirty="0">
                <a:effectLst/>
                <a:latin typeface="Arial" panose="020B0604020202020204" pitchFamily="34" charset="0"/>
              </a:rPr>
            </a:br>
            <a:br>
              <a:rPr lang="en-US" b="0" i="0" dirty="0">
                <a:effectLst/>
                <a:latin typeface="Arial" panose="020B0604020202020204" pitchFamily="34" charset="0"/>
              </a:rPr>
            </a:br>
            <a:r>
              <a:rPr lang="en-US" b="0" i="0" dirty="0">
                <a:effectLst/>
                <a:latin typeface="Arial" panose="020B0604020202020204" pitchFamily="34" charset="0"/>
              </a:rPr>
              <a:t>Take one slow breath in through the nose… and a longer breath out through the mouth.</a:t>
            </a:r>
            <a:br>
              <a:rPr lang="en-US" b="0" i="0" dirty="0">
                <a:effectLst/>
                <a:latin typeface="Arial" panose="020B0604020202020204" pitchFamily="34" charset="0"/>
              </a:rPr>
            </a:br>
            <a:br>
              <a:rPr lang="en-US" b="0" i="0" dirty="0">
                <a:effectLst/>
                <a:latin typeface="Arial" panose="020B0604020202020204" pitchFamily="34" charset="0"/>
              </a:rPr>
            </a:br>
            <a:r>
              <a:rPr lang="en-US" b="0" i="0" dirty="0">
                <a:effectLst/>
                <a:latin typeface="Arial" panose="020B0604020202020204" pitchFamily="34" charset="0"/>
              </a:rPr>
              <a:t>Again — in… and out.</a:t>
            </a:r>
            <a:br>
              <a:rPr lang="en-US" b="0" i="0" dirty="0">
                <a:effectLst/>
                <a:latin typeface="Arial" panose="020B0604020202020204" pitchFamily="34" charset="0"/>
              </a:rPr>
            </a:br>
            <a:br>
              <a:rPr lang="en-US" b="0" i="0" dirty="0">
                <a:effectLst/>
                <a:latin typeface="Arial" panose="020B0604020202020204" pitchFamily="34" charset="0"/>
              </a:rPr>
            </a:br>
            <a:r>
              <a:rPr lang="en-US" b="0" i="0" dirty="0">
                <a:effectLst/>
                <a:latin typeface="Arial" panose="020B0604020202020204" pitchFamily="34" charset="0"/>
              </a:rPr>
              <a:t>We’re not trying to relax yet. We’re just letting the nervous system know: nothing else is required of you right now.</a:t>
            </a:r>
            <a:br>
              <a:rPr lang="en-US" b="0" i="0" dirty="0">
                <a:solidFill>
                  <a:srgbClr val="222222"/>
                </a:solidFill>
                <a:effectLst/>
                <a:latin typeface="Arial" panose="020B0604020202020204" pitchFamily="34" charset="0"/>
              </a:rPr>
            </a:br>
            <a:br>
              <a:rPr lang="en-US" b="0" i="0" dirty="0">
                <a:solidFill>
                  <a:srgbClr val="222222"/>
                </a:solidFill>
                <a:effectLst/>
                <a:latin typeface="Arial" panose="020B0604020202020204" pitchFamily="34" charset="0"/>
              </a:rPr>
            </a:br>
            <a:r>
              <a:rPr lang="en-US" b="0" i="0" dirty="0">
                <a:solidFill>
                  <a:srgbClr val="222222"/>
                </a:solidFill>
                <a:effectLst/>
                <a:latin typeface="Arial" panose="020B0604020202020204" pitchFamily="34" charset="0"/>
              </a:rPr>
              <a:t>Minute 2: Noticing Stress in the Body</a:t>
            </a:r>
            <a:br>
              <a:rPr lang="en-US" b="0" i="0" dirty="0">
                <a:solidFill>
                  <a:srgbClr val="222222"/>
                </a:solidFill>
                <a:effectLst/>
                <a:latin typeface="Arial" panose="020B0604020202020204" pitchFamily="34" charset="0"/>
              </a:rPr>
            </a:br>
            <a:br>
              <a:rPr lang="en-US" b="0" i="0" dirty="0">
                <a:solidFill>
                  <a:srgbClr val="222222"/>
                </a:solidFill>
                <a:effectLst/>
                <a:latin typeface="Arial" panose="020B0604020202020204" pitchFamily="34" charset="0"/>
              </a:rPr>
            </a:br>
            <a:r>
              <a:rPr lang="en-US" b="0" i="0" dirty="0">
                <a:effectLst/>
                <a:latin typeface="Arial" panose="020B0604020202020204" pitchFamily="34" charset="0"/>
              </a:rPr>
              <a:t>Bring your attention into your body.</a:t>
            </a:r>
            <a:br>
              <a:rPr lang="en-US" b="0" i="0" dirty="0">
                <a:effectLst/>
                <a:latin typeface="Arial" panose="020B0604020202020204" pitchFamily="34" charset="0"/>
              </a:rPr>
            </a:br>
            <a:br>
              <a:rPr lang="en-US" b="0" i="0" dirty="0">
                <a:effectLst/>
                <a:latin typeface="Arial" panose="020B0604020202020204" pitchFamily="34" charset="0"/>
              </a:rPr>
            </a:br>
            <a:r>
              <a:rPr lang="en-US" b="0" i="0" dirty="0">
                <a:effectLst/>
                <a:latin typeface="Arial" panose="020B0604020202020204" pitchFamily="34" charset="0"/>
              </a:rPr>
              <a:t>Notice where stress is most present today.</a:t>
            </a:r>
            <a:br>
              <a:rPr lang="en-US" b="0" i="0" dirty="0">
                <a:solidFill>
                  <a:srgbClr val="222222"/>
                </a:solidFill>
                <a:effectLst/>
                <a:latin typeface="Arial" panose="020B0604020202020204" pitchFamily="34" charset="0"/>
              </a:rPr>
            </a:br>
            <a:br>
              <a:rPr lang="en-US" b="0" i="0" dirty="0">
                <a:solidFill>
                  <a:srgbClr val="222222"/>
                </a:solidFill>
                <a:effectLst/>
                <a:latin typeface="Arial" panose="020B0604020202020204" pitchFamily="34" charset="0"/>
              </a:rPr>
            </a:br>
            <a:endParaRPr lang="en-CA" dirty="0"/>
          </a:p>
        </p:txBody>
      </p:sp>
      <p:sp>
        <p:nvSpPr>
          <p:cNvPr id="2" name="Slide Number Placeholder 1">
            <a:extLst>
              <a:ext uri="{FF2B5EF4-FFF2-40B4-BE49-F238E27FC236}">
                <a16:creationId xmlns:a16="http://schemas.microsoft.com/office/drawing/2014/main" id="{6ABCAC76-9ED7-27D2-86B9-432C25ECDD06}"/>
              </a:ext>
            </a:extLst>
          </p:cNvPr>
          <p:cNvSpPr>
            <a:spLocks noGrp="1"/>
          </p:cNvSpPr>
          <p:nvPr>
            <p:ph type="sldNum" sz="quarter" idx="12"/>
          </p:nvPr>
        </p:nvSpPr>
        <p:spPr/>
        <p:txBody>
          <a:bodyPr/>
          <a:lstStyle/>
          <a:p>
            <a:fld id="{8954F5B7-5279-43BB-AF99-55E064283C57}" type="slidenum">
              <a:rPr lang="en-CA" smtClean="0"/>
              <a:t>6</a:t>
            </a:fld>
            <a:endParaRPr lang="en-CA"/>
          </a:p>
        </p:txBody>
      </p:sp>
    </p:spTree>
    <p:extLst>
      <p:ext uri="{BB962C8B-B14F-4D97-AF65-F5344CB8AC3E}">
        <p14:creationId xmlns:p14="http://schemas.microsoft.com/office/powerpoint/2010/main" val="11575497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6537EC-501D-A0E9-CF34-042A96479D01}"/>
              </a:ext>
            </a:extLst>
          </p:cNvPr>
          <p:cNvSpPr txBox="1"/>
          <p:nvPr/>
        </p:nvSpPr>
        <p:spPr>
          <a:xfrm>
            <a:off x="35859" y="671691"/>
            <a:ext cx="12129247" cy="6186309"/>
          </a:xfrm>
          <a:prstGeom prst="rect">
            <a:avLst/>
          </a:prstGeom>
          <a:noFill/>
        </p:spPr>
        <p:txBody>
          <a:bodyPr wrap="square">
            <a:spAutoFit/>
          </a:bodyPr>
          <a:lstStyle/>
          <a:p>
            <a:pPr marL="285750" indent="-285750">
              <a:buFont typeface="Arial" panose="020B0604020202020204" pitchFamily="34" charset="0"/>
              <a:buChar char="•"/>
            </a:pPr>
            <a:r>
              <a:rPr lang="en-US" b="0" i="0" dirty="0">
                <a:effectLst/>
                <a:latin typeface="Arial" panose="020B0604020202020204" pitchFamily="34" charset="0"/>
              </a:rPr>
              <a:t>Being </a:t>
            </a:r>
            <a:r>
              <a:rPr lang="en-US" b="0" i="0" dirty="0">
                <a:solidFill>
                  <a:schemeClr val="bg1"/>
                </a:solidFill>
                <a:effectLst/>
                <a:latin typeface="Arial" panose="020B0604020202020204" pitchFamily="34" charset="0"/>
              </a:rPr>
              <a:t>neurodivergent </a:t>
            </a:r>
            <a:r>
              <a:rPr lang="en-US" b="0" i="0" dirty="0">
                <a:effectLst/>
                <a:latin typeface="Arial" panose="020B0604020202020204" pitchFamily="34" charset="0"/>
              </a:rPr>
              <a:t>(for example, autistic, ADHD, dyslexic) often means moving through a world that is designed with neurotypical norms and expectations in mind. Social rules, school systems, workplaces, and even sensory environments (lighting, noise, schedules) are usually tailored for typical ways of processing information and relating to others. </a:t>
            </a:r>
          </a:p>
          <a:p>
            <a:pPr marL="285750" indent="-285750">
              <a:buFont typeface="Arial" panose="020B0604020202020204" pitchFamily="34" charset="0"/>
              <a:buChar char="•"/>
            </a:pPr>
            <a:r>
              <a:rPr lang="en-US" b="0" i="0" dirty="0">
                <a:effectLst/>
                <a:latin typeface="Arial" panose="020B0604020202020204" pitchFamily="34" charset="0"/>
              </a:rPr>
              <a:t>For neurodivergent people, this creates a constant background stressor, a need to mask differences, adapt to environments that overload or misunderstand them, or repeatedly repair small ruptures in social and professional interactions. Over time, this ongoing mismatch functions like chronic stress, even when no single event looks dramatic from the outside.</a:t>
            </a:r>
          </a:p>
          <a:p>
            <a:pPr marL="285750" indent="-285750">
              <a:buFont typeface="Arial" panose="020B0604020202020204" pitchFamily="34" charset="0"/>
              <a:buChar char="•"/>
            </a:pPr>
            <a:r>
              <a:rPr lang="en-US" b="0" i="0" dirty="0">
                <a:effectLst/>
                <a:latin typeface="Arial" panose="020B0604020202020204" pitchFamily="34" charset="0"/>
              </a:rPr>
              <a:t>By the same token, there are other life experiences where the everyday environment is misaligned with one’s capacities, expectations, or identity. These too can function as chronic stressors</a:t>
            </a:r>
            <a:r>
              <a:rPr lang="en-US" dirty="0">
                <a:latin typeface="Arial" panose="020B0604020202020204" pitchFamily="34" charset="0"/>
              </a:rPr>
              <a:t>, they include</a:t>
            </a:r>
            <a:r>
              <a:rPr lang="en-US" b="0" i="0" dirty="0">
                <a:effectLst/>
                <a:latin typeface="Arial" panose="020B0604020202020204" pitchFamily="34" charset="0"/>
              </a:rPr>
              <a:t>:</a:t>
            </a:r>
          </a:p>
          <a:p>
            <a:pPr marL="285750" indent="-285750">
              <a:buFont typeface="Arial" panose="020B0604020202020204" pitchFamily="34" charset="0"/>
              <a:buChar char="•"/>
            </a:pPr>
            <a:r>
              <a:rPr lang="en-US" b="0" i="0" dirty="0">
                <a:solidFill>
                  <a:schemeClr val="bg1"/>
                </a:solidFill>
                <a:effectLst/>
                <a:latin typeface="Arial" panose="020B0604020202020204" pitchFamily="34" charset="0"/>
              </a:rPr>
              <a:t>Immigration</a:t>
            </a:r>
            <a:r>
              <a:rPr lang="en-US" b="0" i="0" dirty="0">
                <a:effectLst/>
                <a:latin typeface="Arial" panose="020B0604020202020204" pitchFamily="34" charset="0"/>
              </a:rPr>
              <a:t> to an unfamiliar culture: navigating a language barrier, new norms, different values, and possible discrimination means that even simple interactions can carry strain.</a:t>
            </a:r>
          </a:p>
          <a:p>
            <a:pPr marL="285750" indent="-285750">
              <a:buFont typeface="Arial" panose="020B0604020202020204" pitchFamily="34" charset="0"/>
              <a:buChar char="•"/>
            </a:pPr>
            <a:r>
              <a:rPr lang="en-US" b="0" i="0" dirty="0">
                <a:effectLst/>
                <a:latin typeface="Arial" panose="020B0604020202020204" pitchFamily="34" charset="0"/>
              </a:rPr>
              <a:t>Living with a visible or invisible</a:t>
            </a:r>
            <a:r>
              <a:rPr lang="en-US" b="0" i="0" dirty="0">
                <a:solidFill>
                  <a:schemeClr val="bg1"/>
                </a:solidFill>
                <a:effectLst/>
                <a:latin typeface="Arial" panose="020B0604020202020204" pitchFamily="34" charset="0"/>
              </a:rPr>
              <a:t> disability</a:t>
            </a:r>
            <a:r>
              <a:rPr lang="en-US" b="0" i="0" dirty="0">
                <a:effectLst/>
                <a:latin typeface="Arial" panose="020B0604020202020204" pitchFamily="34" charset="0"/>
              </a:rPr>
              <a:t>: constant negotiation with spaces, systems, and attitudes that aren’t accessible.</a:t>
            </a:r>
          </a:p>
          <a:p>
            <a:pPr marL="285750" indent="-285750">
              <a:buFont typeface="Arial" panose="020B0604020202020204" pitchFamily="34" charset="0"/>
              <a:buChar char="•"/>
            </a:pPr>
            <a:r>
              <a:rPr lang="en-US" b="0" i="0" dirty="0">
                <a:effectLst/>
                <a:latin typeface="Arial" panose="020B0604020202020204" pitchFamily="34" charset="0"/>
              </a:rPr>
              <a:t>Belonging to a stigmatized </a:t>
            </a:r>
            <a:r>
              <a:rPr lang="en-US" b="0" i="0" dirty="0">
                <a:solidFill>
                  <a:schemeClr val="bg1"/>
                </a:solidFill>
                <a:effectLst/>
                <a:latin typeface="Arial" panose="020B0604020202020204" pitchFamily="34" charset="0"/>
              </a:rPr>
              <a:t>minority group</a:t>
            </a:r>
            <a:r>
              <a:rPr lang="en-US" b="0" i="0" dirty="0">
                <a:effectLst/>
                <a:latin typeface="Arial" panose="020B0604020202020204" pitchFamily="34" charset="0"/>
              </a:rPr>
              <a:t>: dealing with prejudice, microaggressions, or the burden of representation.</a:t>
            </a:r>
          </a:p>
          <a:p>
            <a:pPr marL="285750" indent="-285750">
              <a:buFont typeface="Arial" panose="020B0604020202020204" pitchFamily="34" charset="0"/>
              <a:buChar char="•"/>
            </a:pPr>
            <a:r>
              <a:rPr lang="en-US" b="0" i="0" dirty="0">
                <a:solidFill>
                  <a:schemeClr val="bg1"/>
                </a:solidFill>
                <a:effectLst/>
                <a:latin typeface="Arial" panose="020B0604020202020204" pitchFamily="34" charset="0"/>
              </a:rPr>
              <a:t>Chronic illness: </a:t>
            </a:r>
            <a:r>
              <a:rPr lang="en-US" b="0" i="0" dirty="0">
                <a:effectLst/>
                <a:latin typeface="Arial" panose="020B0604020202020204" pitchFamily="34" charset="0"/>
              </a:rPr>
              <a:t>the daily management of symptoms, medical appointments, and limited energy narrows life choices.</a:t>
            </a:r>
          </a:p>
          <a:p>
            <a:pPr marL="285750" indent="-285750">
              <a:buFont typeface="Arial" panose="020B0604020202020204" pitchFamily="34" charset="0"/>
              <a:buChar char="•"/>
            </a:pPr>
            <a:r>
              <a:rPr lang="en-US" b="0" i="0" dirty="0">
                <a:solidFill>
                  <a:schemeClr val="bg1"/>
                </a:solidFill>
                <a:effectLst/>
                <a:latin typeface="Arial" panose="020B0604020202020204" pitchFamily="34" charset="0"/>
              </a:rPr>
              <a:t>Gender or sexual identity </a:t>
            </a:r>
            <a:r>
              <a:rPr lang="en-US" b="0" i="0" dirty="0">
                <a:effectLst/>
                <a:latin typeface="Arial" panose="020B0604020202020204" pitchFamily="34" charset="0"/>
              </a:rPr>
              <a:t>not affirmed by mainstream culture: the stress of concealment, invalidation, or outright hostility.</a:t>
            </a:r>
          </a:p>
          <a:p>
            <a:pPr marL="285750" indent="-285750">
              <a:buFont typeface="Arial" panose="020B0604020202020204" pitchFamily="34" charset="0"/>
              <a:buChar char="•"/>
            </a:pPr>
            <a:r>
              <a:rPr lang="en-US" b="0" i="0" dirty="0">
                <a:effectLst/>
                <a:latin typeface="Arial" panose="020B0604020202020204" pitchFamily="34" charset="0"/>
              </a:rPr>
              <a:t>In each of these cases, the stress isn’t only from specific events, but from the continuous friction between the individual’s way of being and the larger environment’s design or expectations.</a:t>
            </a:r>
            <a:endParaRPr lang="en-CA" dirty="0"/>
          </a:p>
        </p:txBody>
      </p:sp>
      <p:sp>
        <p:nvSpPr>
          <p:cNvPr id="4" name="TextBox 3">
            <a:extLst>
              <a:ext uri="{FF2B5EF4-FFF2-40B4-BE49-F238E27FC236}">
                <a16:creationId xmlns:a16="http://schemas.microsoft.com/office/drawing/2014/main" id="{E289411B-894B-0AA6-A862-53DB6F00E4E7}"/>
              </a:ext>
            </a:extLst>
          </p:cNvPr>
          <p:cNvSpPr txBox="1"/>
          <p:nvPr/>
        </p:nvSpPr>
        <p:spPr>
          <a:xfrm>
            <a:off x="2377889" y="0"/>
            <a:ext cx="8092888" cy="584775"/>
          </a:xfrm>
          <a:prstGeom prst="rect">
            <a:avLst/>
          </a:prstGeom>
          <a:noFill/>
        </p:spPr>
        <p:txBody>
          <a:bodyPr wrap="square">
            <a:spAutoFit/>
          </a:bodyPr>
          <a:lstStyle/>
          <a:p>
            <a:r>
              <a:rPr lang="en-US" sz="3200" dirty="0">
                <a:solidFill>
                  <a:schemeClr val="bg1"/>
                </a:solidFill>
              </a:rPr>
              <a:t>FREQUENTLY UNRECOGNIZED STRESSORS</a:t>
            </a:r>
            <a:endParaRPr lang="en-CA" sz="3200" dirty="0"/>
          </a:p>
        </p:txBody>
      </p:sp>
      <p:sp>
        <p:nvSpPr>
          <p:cNvPr id="2" name="Slide Number Placeholder 1">
            <a:extLst>
              <a:ext uri="{FF2B5EF4-FFF2-40B4-BE49-F238E27FC236}">
                <a16:creationId xmlns:a16="http://schemas.microsoft.com/office/drawing/2014/main" id="{BEAC7DF1-1C73-377E-35A3-041F1FE82879}"/>
              </a:ext>
            </a:extLst>
          </p:cNvPr>
          <p:cNvSpPr>
            <a:spLocks noGrp="1"/>
          </p:cNvSpPr>
          <p:nvPr>
            <p:ph type="sldNum" sz="quarter" idx="12"/>
          </p:nvPr>
        </p:nvSpPr>
        <p:spPr/>
        <p:txBody>
          <a:bodyPr/>
          <a:lstStyle/>
          <a:p>
            <a:fld id="{8954F5B7-5279-43BB-AF99-55E064283C57}" type="slidenum">
              <a:rPr lang="en-CA" smtClean="0"/>
              <a:t>60</a:t>
            </a:fld>
            <a:endParaRPr lang="en-CA"/>
          </a:p>
        </p:txBody>
      </p:sp>
    </p:spTree>
    <p:extLst>
      <p:ext uri="{BB962C8B-B14F-4D97-AF65-F5344CB8AC3E}">
        <p14:creationId xmlns:p14="http://schemas.microsoft.com/office/powerpoint/2010/main" val="10065468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0DD467-E406-AA33-662E-99D55C7A521C}"/>
              </a:ext>
            </a:extLst>
          </p:cNvPr>
          <p:cNvSpPr>
            <a:spLocks noGrp="1"/>
          </p:cNvSpPr>
          <p:nvPr>
            <p:ph type="sldNum" sz="quarter" idx="12"/>
          </p:nvPr>
        </p:nvSpPr>
        <p:spPr/>
        <p:txBody>
          <a:bodyPr/>
          <a:lstStyle/>
          <a:p>
            <a:fld id="{8954F5B7-5279-43BB-AF99-55E064283C57}" type="slidenum">
              <a:rPr lang="en-CA" smtClean="0"/>
              <a:t>61</a:t>
            </a:fld>
            <a:endParaRPr lang="en-CA"/>
          </a:p>
        </p:txBody>
      </p:sp>
      <p:sp>
        <p:nvSpPr>
          <p:cNvPr id="4" name="TextBox 3">
            <a:extLst>
              <a:ext uri="{FF2B5EF4-FFF2-40B4-BE49-F238E27FC236}">
                <a16:creationId xmlns:a16="http://schemas.microsoft.com/office/drawing/2014/main" id="{E90A7F8E-92E0-048D-3718-11FEC792923F}"/>
              </a:ext>
            </a:extLst>
          </p:cNvPr>
          <p:cNvSpPr txBox="1"/>
          <p:nvPr/>
        </p:nvSpPr>
        <p:spPr>
          <a:xfrm>
            <a:off x="413886" y="875180"/>
            <a:ext cx="11550315" cy="646331"/>
          </a:xfrm>
          <a:prstGeom prst="rect">
            <a:avLst/>
          </a:prstGeom>
          <a:noFill/>
        </p:spPr>
        <p:txBody>
          <a:bodyPr wrap="square">
            <a:spAutoFit/>
          </a:bodyPr>
          <a:lstStyle/>
          <a:p>
            <a:r>
              <a:rPr lang="en-CA" sz="3600" kern="0" dirty="0">
                <a:effectLst/>
                <a:latin typeface="Arial" panose="020B0604020202020204" pitchFamily="34" charset="0"/>
                <a:ea typeface="Times New Roman" panose="02020603050405020304" pitchFamily="18" charset="0"/>
                <a:cs typeface="Arial" panose="020B0604020202020204" pitchFamily="34" charset="0"/>
              </a:rPr>
              <a:t>Take 30 seconds and just notice what that stirred in you</a:t>
            </a:r>
            <a:r>
              <a:rPr lang="en-CA" sz="1800" kern="0" dirty="0">
                <a:effectLst/>
                <a:latin typeface="Times New Roman" panose="02020603050405020304" pitchFamily="18" charset="0"/>
                <a:ea typeface="Times New Roman" panose="02020603050405020304" pitchFamily="18" charset="0"/>
              </a:rPr>
              <a:t>.</a:t>
            </a:r>
            <a:endParaRPr lang="en-CA" dirty="0"/>
          </a:p>
        </p:txBody>
      </p:sp>
    </p:spTree>
    <p:extLst>
      <p:ext uri="{BB962C8B-B14F-4D97-AF65-F5344CB8AC3E}">
        <p14:creationId xmlns:p14="http://schemas.microsoft.com/office/powerpoint/2010/main" val="2702838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8E3689-2625-CF9E-D41E-E876A8A442F0}"/>
              </a:ext>
            </a:extLst>
          </p:cNvPr>
          <p:cNvSpPr txBox="1"/>
          <p:nvPr/>
        </p:nvSpPr>
        <p:spPr>
          <a:xfrm>
            <a:off x="1087655" y="878925"/>
            <a:ext cx="10801951" cy="707886"/>
          </a:xfrm>
          <a:prstGeom prst="rect">
            <a:avLst/>
          </a:prstGeom>
          <a:noFill/>
        </p:spPr>
        <p:txBody>
          <a:bodyPr wrap="square">
            <a:spAutoFit/>
          </a:bodyPr>
          <a:lstStyle/>
          <a:p>
            <a:r>
              <a:rPr lang="en-US" sz="4000" dirty="0">
                <a:solidFill>
                  <a:schemeClr val="bg1"/>
                </a:solidFill>
              </a:rPr>
              <a:t>STATISTICS, GEN Z AND THE STRESS EPIDEMIC</a:t>
            </a:r>
          </a:p>
        </p:txBody>
      </p:sp>
      <p:sp>
        <p:nvSpPr>
          <p:cNvPr id="2" name="Slide Number Placeholder 1">
            <a:extLst>
              <a:ext uri="{FF2B5EF4-FFF2-40B4-BE49-F238E27FC236}">
                <a16:creationId xmlns:a16="http://schemas.microsoft.com/office/drawing/2014/main" id="{EA7C6256-AEDA-C9B6-28FE-9B4B42B28670}"/>
              </a:ext>
            </a:extLst>
          </p:cNvPr>
          <p:cNvSpPr>
            <a:spLocks noGrp="1"/>
          </p:cNvSpPr>
          <p:nvPr>
            <p:ph type="sldNum" sz="quarter" idx="12"/>
          </p:nvPr>
        </p:nvSpPr>
        <p:spPr/>
        <p:txBody>
          <a:bodyPr/>
          <a:lstStyle/>
          <a:p>
            <a:fld id="{8954F5B7-5279-43BB-AF99-55E064283C57}" type="slidenum">
              <a:rPr lang="en-CA" smtClean="0"/>
              <a:t>62</a:t>
            </a:fld>
            <a:endParaRPr lang="en-CA"/>
          </a:p>
        </p:txBody>
      </p:sp>
      <p:sp>
        <p:nvSpPr>
          <p:cNvPr id="5" name="TextBox 4">
            <a:extLst>
              <a:ext uri="{FF2B5EF4-FFF2-40B4-BE49-F238E27FC236}">
                <a16:creationId xmlns:a16="http://schemas.microsoft.com/office/drawing/2014/main" id="{42697A77-A741-9EF5-F881-9BC4C506D52D}"/>
              </a:ext>
            </a:extLst>
          </p:cNvPr>
          <p:cNvSpPr txBox="1"/>
          <p:nvPr/>
        </p:nvSpPr>
        <p:spPr>
          <a:xfrm>
            <a:off x="2231366" y="1924016"/>
            <a:ext cx="7729268" cy="954107"/>
          </a:xfrm>
          <a:prstGeom prst="rect">
            <a:avLst/>
          </a:prstGeom>
          <a:noFill/>
        </p:spPr>
        <p:txBody>
          <a:bodyPr wrap="square">
            <a:spAutoFit/>
          </a:bodyPr>
          <a:lstStyle/>
          <a:p>
            <a:r>
              <a:rPr lang="en-CA" sz="2800" dirty="0"/>
              <a:t>Is it true that the younger generations are more stressed than the older ones ?</a:t>
            </a:r>
          </a:p>
        </p:txBody>
      </p:sp>
    </p:spTree>
    <p:extLst>
      <p:ext uri="{BB962C8B-B14F-4D97-AF65-F5344CB8AC3E}">
        <p14:creationId xmlns:p14="http://schemas.microsoft.com/office/powerpoint/2010/main" val="35489064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tress in America 2022: Concerned for the future, beset by inflation">
            <a:extLst>
              <a:ext uri="{FF2B5EF4-FFF2-40B4-BE49-F238E27FC236}">
                <a16:creationId xmlns:a16="http://schemas.microsoft.com/office/drawing/2014/main" id="{851A4B59-18E9-32D1-FC0E-310E2BD4AF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739" y="750497"/>
            <a:ext cx="11249245" cy="58659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D0EF72E-A54B-E7D8-FF66-ED3C9AC7FEA6}"/>
              </a:ext>
            </a:extLst>
          </p:cNvPr>
          <p:cNvSpPr txBox="1"/>
          <p:nvPr/>
        </p:nvSpPr>
        <p:spPr>
          <a:xfrm>
            <a:off x="0" y="129397"/>
            <a:ext cx="12076981" cy="461665"/>
          </a:xfrm>
          <a:prstGeom prst="rect">
            <a:avLst/>
          </a:prstGeom>
          <a:noFill/>
        </p:spPr>
        <p:txBody>
          <a:bodyPr wrap="square">
            <a:spAutoFit/>
          </a:bodyPr>
          <a:lstStyle/>
          <a:p>
            <a:r>
              <a:rPr lang="en-CA" sz="2400" dirty="0">
                <a:solidFill>
                  <a:schemeClr val="bg1"/>
                </a:solidFill>
              </a:rPr>
              <a:t>  % OF  WOMEN AND MEN WHO REPORT BEING OVERWHELMED BY STRESS BY AGE 2022</a:t>
            </a:r>
          </a:p>
        </p:txBody>
      </p:sp>
      <p:sp>
        <p:nvSpPr>
          <p:cNvPr id="2" name="Slide Number Placeholder 1">
            <a:extLst>
              <a:ext uri="{FF2B5EF4-FFF2-40B4-BE49-F238E27FC236}">
                <a16:creationId xmlns:a16="http://schemas.microsoft.com/office/drawing/2014/main" id="{B524D4DF-A88B-86AA-E79C-2B46C62122C9}"/>
              </a:ext>
            </a:extLst>
          </p:cNvPr>
          <p:cNvSpPr>
            <a:spLocks noGrp="1"/>
          </p:cNvSpPr>
          <p:nvPr>
            <p:ph type="sldNum" sz="quarter" idx="12"/>
          </p:nvPr>
        </p:nvSpPr>
        <p:spPr/>
        <p:txBody>
          <a:bodyPr/>
          <a:lstStyle/>
          <a:p>
            <a:fld id="{8954F5B7-5279-43BB-AF99-55E064283C57}" type="slidenum">
              <a:rPr lang="en-CA" smtClean="0"/>
              <a:t>63</a:t>
            </a:fld>
            <a:endParaRPr lang="en-CA"/>
          </a:p>
        </p:txBody>
      </p:sp>
    </p:spTree>
    <p:extLst>
      <p:ext uri="{BB962C8B-B14F-4D97-AF65-F5344CB8AC3E}">
        <p14:creationId xmlns:p14="http://schemas.microsoft.com/office/powerpoint/2010/main" val="8309258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showing the number of people in the same direction&#10;&#10;Description automatically generated with medium confidence">
            <a:extLst>
              <a:ext uri="{FF2B5EF4-FFF2-40B4-BE49-F238E27FC236}">
                <a16:creationId xmlns:a16="http://schemas.microsoft.com/office/drawing/2014/main" id="{2411722D-D28E-0F63-1F1A-346BE503C0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80" y="1233577"/>
            <a:ext cx="11507638" cy="5313872"/>
          </a:xfrm>
          <a:prstGeom prst="rect">
            <a:avLst/>
          </a:prstGeom>
        </p:spPr>
      </p:pic>
      <p:sp>
        <p:nvSpPr>
          <p:cNvPr id="5" name="TextBox 4">
            <a:extLst>
              <a:ext uri="{FF2B5EF4-FFF2-40B4-BE49-F238E27FC236}">
                <a16:creationId xmlns:a16="http://schemas.microsoft.com/office/drawing/2014/main" id="{37CDB320-572D-077F-B1E1-A3B85D8714F4}"/>
              </a:ext>
            </a:extLst>
          </p:cNvPr>
          <p:cNvSpPr txBox="1"/>
          <p:nvPr/>
        </p:nvSpPr>
        <p:spPr>
          <a:xfrm>
            <a:off x="237225" y="0"/>
            <a:ext cx="11717547" cy="954107"/>
          </a:xfrm>
          <a:prstGeom prst="rect">
            <a:avLst/>
          </a:prstGeom>
          <a:noFill/>
        </p:spPr>
        <p:txBody>
          <a:bodyPr wrap="square">
            <a:spAutoFit/>
          </a:bodyPr>
          <a:lstStyle/>
          <a:p>
            <a:pPr algn="ctr"/>
            <a:r>
              <a:rPr lang="en-CA" sz="2800" dirty="0">
                <a:solidFill>
                  <a:schemeClr val="bg1"/>
                </a:solidFill>
              </a:rPr>
              <a:t>  REPORTED STRESS LEVEL ON A 0-10 SCALE FOR </a:t>
            </a:r>
          </a:p>
          <a:p>
            <a:pPr algn="ctr"/>
            <a:r>
              <a:rPr lang="en-CA" sz="2800" dirty="0">
                <a:solidFill>
                  <a:schemeClr val="bg1"/>
                </a:solidFill>
              </a:rPr>
              <a:t>GEN Z  (11-26 Y.O.) vs. ALL ADULTS FROM 2018-20</a:t>
            </a:r>
          </a:p>
        </p:txBody>
      </p:sp>
      <p:sp>
        <p:nvSpPr>
          <p:cNvPr id="2" name="Slide Number Placeholder 1">
            <a:extLst>
              <a:ext uri="{FF2B5EF4-FFF2-40B4-BE49-F238E27FC236}">
                <a16:creationId xmlns:a16="http://schemas.microsoft.com/office/drawing/2014/main" id="{2BDAF368-8D45-31ED-05CD-B156C64DF607}"/>
              </a:ext>
            </a:extLst>
          </p:cNvPr>
          <p:cNvSpPr>
            <a:spLocks noGrp="1"/>
          </p:cNvSpPr>
          <p:nvPr>
            <p:ph type="sldNum" sz="quarter" idx="12"/>
          </p:nvPr>
        </p:nvSpPr>
        <p:spPr/>
        <p:txBody>
          <a:bodyPr/>
          <a:lstStyle/>
          <a:p>
            <a:fld id="{8954F5B7-5279-43BB-AF99-55E064283C57}" type="slidenum">
              <a:rPr lang="en-CA" smtClean="0"/>
              <a:t>64</a:t>
            </a:fld>
            <a:endParaRPr lang="en-CA"/>
          </a:p>
        </p:txBody>
      </p:sp>
    </p:spTree>
    <p:extLst>
      <p:ext uri="{BB962C8B-B14F-4D97-AF65-F5344CB8AC3E}">
        <p14:creationId xmlns:p14="http://schemas.microsoft.com/office/powerpoint/2010/main" val="9621990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ress in America™ 2020: A National Mental Health Crisis">
            <a:extLst>
              <a:ext uri="{FF2B5EF4-FFF2-40B4-BE49-F238E27FC236}">
                <a16:creationId xmlns:a16="http://schemas.microsoft.com/office/drawing/2014/main" id="{8086AD07-E184-D609-EC34-F096EFAB6B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64234"/>
            <a:ext cx="11430000" cy="59794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9AC3354-2D37-8F09-2EA6-DB46E5C0B37D}"/>
              </a:ext>
            </a:extLst>
          </p:cNvPr>
          <p:cNvSpPr txBox="1"/>
          <p:nvPr/>
        </p:nvSpPr>
        <p:spPr>
          <a:xfrm>
            <a:off x="629728" y="98658"/>
            <a:ext cx="10696756" cy="461665"/>
          </a:xfrm>
          <a:prstGeom prst="rect">
            <a:avLst/>
          </a:prstGeom>
          <a:noFill/>
        </p:spPr>
        <p:txBody>
          <a:bodyPr wrap="square">
            <a:spAutoFit/>
          </a:bodyPr>
          <a:lstStyle/>
          <a:p>
            <a:r>
              <a:rPr lang="en-CA" sz="2400" dirty="0">
                <a:solidFill>
                  <a:schemeClr val="bg1"/>
                </a:solidFill>
              </a:rPr>
              <a:t> % OF ADULTS REPORTING WORSENING MENTAL HEALTH BY GENERATION 2020 </a:t>
            </a:r>
          </a:p>
        </p:txBody>
      </p:sp>
      <p:sp>
        <p:nvSpPr>
          <p:cNvPr id="2" name="Slide Number Placeholder 1">
            <a:extLst>
              <a:ext uri="{FF2B5EF4-FFF2-40B4-BE49-F238E27FC236}">
                <a16:creationId xmlns:a16="http://schemas.microsoft.com/office/drawing/2014/main" id="{01AE34DD-8BEA-739D-86A6-85255391AE12}"/>
              </a:ext>
            </a:extLst>
          </p:cNvPr>
          <p:cNvSpPr>
            <a:spLocks noGrp="1"/>
          </p:cNvSpPr>
          <p:nvPr>
            <p:ph type="sldNum" sz="quarter" idx="12"/>
          </p:nvPr>
        </p:nvSpPr>
        <p:spPr/>
        <p:txBody>
          <a:bodyPr/>
          <a:lstStyle/>
          <a:p>
            <a:fld id="{8954F5B7-5279-43BB-AF99-55E064283C57}" type="slidenum">
              <a:rPr lang="en-CA" smtClean="0"/>
              <a:t>65</a:t>
            </a:fld>
            <a:endParaRPr lang="en-CA"/>
          </a:p>
        </p:txBody>
      </p:sp>
    </p:spTree>
    <p:extLst>
      <p:ext uri="{BB962C8B-B14F-4D97-AF65-F5344CB8AC3E}">
        <p14:creationId xmlns:p14="http://schemas.microsoft.com/office/powerpoint/2010/main" val="38043734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different colored bars&#10;&#10;Description automatically generated">
            <a:extLst>
              <a:ext uri="{FF2B5EF4-FFF2-40B4-BE49-F238E27FC236}">
                <a16:creationId xmlns:a16="http://schemas.microsoft.com/office/drawing/2014/main" id="{FA7644EB-C798-ED4E-BF72-6B152ACE2E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5600" y="724620"/>
            <a:ext cx="9499257" cy="5943600"/>
          </a:xfrm>
          <a:prstGeom prst="rect">
            <a:avLst/>
          </a:prstGeom>
        </p:spPr>
      </p:pic>
      <p:sp>
        <p:nvSpPr>
          <p:cNvPr id="5" name="TextBox 4">
            <a:extLst>
              <a:ext uri="{FF2B5EF4-FFF2-40B4-BE49-F238E27FC236}">
                <a16:creationId xmlns:a16="http://schemas.microsoft.com/office/drawing/2014/main" id="{943FA187-9001-14C8-3FE6-797E7A0708CF}"/>
              </a:ext>
            </a:extLst>
          </p:cNvPr>
          <p:cNvSpPr txBox="1"/>
          <p:nvPr/>
        </p:nvSpPr>
        <p:spPr>
          <a:xfrm>
            <a:off x="1009289" y="189780"/>
            <a:ext cx="10161919" cy="400110"/>
          </a:xfrm>
          <a:prstGeom prst="rect">
            <a:avLst/>
          </a:prstGeom>
          <a:noFill/>
        </p:spPr>
        <p:txBody>
          <a:bodyPr wrap="square">
            <a:spAutoFit/>
          </a:bodyPr>
          <a:lstStyle/>
          <a:p>
            <a:r>
              <a:rPr lang="en-CA" sz="2000" dirty="0"/>
              <a:t> </a:t>
            </a:r>
            <a:r>
              <a:rPr lang="en-CA" sz="2000" dirty="0">
                <a:solidFill>
                  <a:schemeClr val="bg1"/>
                </a:solidFill>
              </a:rPr>
              <a:t>STRATEGIES USED BY MILLENIALS(born 1980-95)/ALL AMERICANS TO COPE WITH STRESS </a:t>
            </a:r>
          </a:p>
        </p:txBody>
      </p:sp>
      <p:sp>
        <p:nvSpPr>
          <p:cNvPr id="2" name="Slide Number Placeholder 1">
            <a:extLst>
              <a:ext uri="{FF2B5EF4-FFF2-40B4-BE49-F238E27FC236}">
                <a16:creationId xmlns:a16="http://schemas.microsoft.com/office/drawing/2014/main" id="{55027AF1-4999-3BC5-C677-863C0915F3CF}"/>
              </a:ext>
            </a:extLst>
          </p:cNvPr>
          <p:cNvSpPr>
            <a:spLocks noGrp="1"/>
          </p:cNvSpPr>
          <p:nvPr>
            <p:ph type="sldNum" sz="quarter" idx="12"/>
          </p:nvPr>
        </p:nvSpPr>
        <p:spPr/>
        <p:txBody>
          <a:bodyPr/>
          <a:lstStyle/>
          <a:p>
            <a:fld id="{8954F5B7-5279-43BB-AF99-55E064283C57}" type="slidenum">
              <a:rPr lang="en-CA" smtClean="0"/>
              <a:t>66</a:t>
            </a:fld>
            <a:endParaRPr lang="en-CA"/>
          </a:p>
        </p:txBody>
      </p:sp>
    </p:spTree>
    <p:extLst>
      <p:ext uri="{BB962C8B-B14F-4D97-AF65-F5344CB8AC3E}">
        <p14:creationId xmlns:p14="http://schemas.microsoft.com/office/powerpoint/2010/main" val="17094852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6A3A04-A4DD-2BBD-27A2-F5AFDD49DC04}"/>
              </a:ext>
            </a:extLst>
          </p:cNvPr>
          <p:cNvSpPr>
            <a:spLocks noGrp="1"/>
          </p:cNvSpPr>
          <p:nvPr>
            <p:ph type="title" idx="4294967295"/>
          </p:nvPr>
        </p:nvSpPr>
        <p:spPr>
          <a:xfrm>
            <a:off x="77253" y="0"/>
            <a:ext cx="4525292" cy="1455738"/>
          </a:xfrm>
        </p:spPr>
        <p:txBody>
          <a:bodyPr>
            <a:normAutofit/>
          </a:bodyPr>
          <a:lstStyle/>
          <a:p>
            <a:pPr algn="ctr"/>
            <a:r>
              <a:rPr lang="en-CA" sz="2800" dirty="0">
                <a:solidFill>
                  <a:schemeClr val="bg1"/>
                </a:solidFill>
              </a:rPr>
              <a:t>gen Z’s  </a:t>
            </a:r>
            <a:br>
              <a:rPr lang="en-CA" sz="2800" dirty="0">
                <a:solidFill>
                  <a:schemeClr val="bg1"/>
                </a:solidFill>
              </a:rPr>
            </a:br>
            <a:r>
              <a:rPr lang="en-CA" sz="2800" dirty="0">
                <a:solidFill>
                  <a:schemeClr val="bg1"/>
                </a:solidFill>
              </a:rPr>
              <a:t>mental health</a:t>
            </a:r>
          </a:p>
        </p:txBody>
      </p:sp>
      <p:sp>
        <p:nvSpPr>
          <p:cNvPr id="6" name="Content Placeholder 5">
            <a:extLst>
              <a:ext uri="{FF2B5EF4-FFF2-40B4-BE49-F238E27FC236}">
                <a16:creationId xmlns:a16="http://schemas.microsoft.com/office/drawing/2014/main" id="{BDDC6B4B-E899-A024-3890-3F43E0E36915}"/>
              </a:ext>
            </a:extLst>
          </p:cNvPr>
          <p:cNvSpPr>
            <a:spLocks noGrp="1"/>
          </p:cNvSpPr>
          <p:nvPr>
            <p:ph sz="half" idx="4294967295"/>
          </p:nvPr>
        </p:nvSpPr>
        <p:spPr>
          <a:xfrm>
            <a:off x="4395511" y="245133"/>
            <a:ext cx="7647632" cy="6960781"/>
          </a:xfrm>
        </p:spPr>
        <p:txBody>
          <a:bodyPr>
            <a:normAutofit/>
          </a:bodyPr>
          <a:lstStyle/>
          <a:p>
            <a:pPr marL="0" indent="0">
              <a:buNone/>
            </a:pPr>
            <a:r>
              <a:rPr lang="en-CA" sz="2400" dirty="0">
                <a:latin typeface="Arial" panose="020B0604020202020204" pitchFamily="34" charset="0"/>
                <a:cs typeface="Arial" panose="020B0604020202020204" pitchFamily="34" charset="0"/>
              </a:rPr>
              <a:t> </a:t>
            </a:r>
          </a:p>
          <a:p>
            <a:r>
              <a:rPr lang="en-US" sz="2400" dirty="0">
                <a:latin typeface="Arial" panose="020B0604020202020204" pitchFamily="34" charset="0"/>
                <a:cs typeface="Arial" panose="020B0604020202020204" pitchFamily="34" charset="0"/>
              </a:rPr>
              <a:t>Gen Z (or iGen) includes people born between about 1997 and 2012. </a:t>
            </a:r>
          </a:p>
          <a:p>
            <a:r>
              <a:rPr lang="en-US" sz="2400" dirty="0">
                <a:latin typeface="Arial" panose="020B0604020202020204" pitchFamily="34" charset="0"/>
                <a:cs typeface="Arial" panose="020B0604020202020204" pitchFamily="34" charset="0"/>
              </a:rPr>
              <a:t>Rates of anxiety, depression, and suicidality have risen sharply in this generation, especially among girls. Many factors may be contributing, including changes in parenting, social media and smartphones, academic pressure, biological factors, and worry about the future.</a:t>
            </a:r>
          </a:p>
          <a:p>
            <a:r>
              <a:rPr lang="en-US" sz="2400" dirty="0">
                <a:latin typeface="Arial" panose="020B0604020202020204" pitchFamily="34" charset="0"/>
                <a:cs typeface="Arial" panose="020B0604020202020204" pitchFamily="34" charset="0"/>
              </a:rPr>
              <a:t>Some researchers suggest that an increased focus on emotional safety may reduce opportunities for young people to learn resilience through difficult experiences.</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The causes for Gen Z’s deteriorating mental health are complex and multifactorial, making this an important topic for discussion rather than simple answers.</a:t>
            </a:r>
            <a:endParaRPr lang="en-CA" sz="2400" dirty="0">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9DB2CFA9-4255-EEF8-535B-5B5A4C5B376E}"/>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269359" y="1257673"/>
            <a:ext cx="3934046" cy="506818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CF64DF9-B506-65B4-94A2-8BE47DAFC3D8}"/>
              </a:ext>
            </a:extLst>
          </p:cNvPr>
          <p:cNvSpPr>
            <a:spLocks noGrp="1"/>
          </p:cNvSpPr>
          <p:nvPr>
            <p:ph type="sldNum" sz="quarter" idx="12"/>
          </p:nvPr>
        </p:nvSpPr>
        <p:spPr/>
        <p:txBody>
          <a:bodyPr/>
          <a:lstStyle/>
          <a:p>
            <a:fld id="{8954F5B7-5279-43BB-AF99-55E064283C57}" type="slidenum">
              <a:rPr lang="en-CA" smtClean="0"/>
              <a:t>67</a:t>
            </a:fld>
            <a:endParaRPr lang="en-CA"/>
          </a:p>
        </p:txBody>
      </p:sp>
    </p:spTree>
    <p:extLst>
      <p:ext uri="{BB962C8B-B14F-4D97-AF65-F5344CB8AC3E}">
        <p14:creationId xmlns:p14="http://schemas.microsoft.com/office/powerpoint/2010/main" val="252231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B591D674-E13A-96CB-1E36-90BB60DB0307}"/>
              </a:ext>
            </a:extLst>
          </p:cNvPr>
          <p:cNvSpPr>
            <a:spLocks noChangeArrowheads="1"/>
          </p:cNvSpPr>
          <p:nvPr/>
        </p:nvSpPr>
        <p:spPr bwMode="auto">
          <a:xfrm>
            <a:off x="296117" y="900352"/>
            <a:ext cx="12102353" cy="560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a:ln>
                  <a:noFill/>
                </a:ln>
                <a:effectLst/>
                <a:latin typeface="Arial" panose="020B0604020202020204" pitchFamily="34" charset="0"/>
                <a:cs typeface="Arial" panose="020B0604020202020204" pitchFamily="34" charset="0"/>
              </a:rPr>
              <a:t>There are several overlapping reasons why Gen Z (and even younger generations) tend to report higher stress compared to older cohorts like Boomers</a:t>
            </a:r>
            <a:endParaRPr lang="en-US" altLang="en-US" sz="2000" dirty="0">
              <a:latin typeface="Arial" panose="020B0604020202020204" pitchFamily="34" charset="0"/>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1. Technology &amp; Social Media:</a:t>
            </a:r>
            <a:r>
              <a:rPr lang="en-US" altLang="en-US" sz="2000" dirty="0">
                <a:solidFill>
                  <a:schemeClr val="bg1"/>
                </a:solidFill>
                <a:cs typeface="Arial" panose="020B0604020202020204" pitchFamily="34" charset="0"/>
              </a:rPr>
              <a:t> </a:t>
            </a:r>
            <a:r>
              <a:rPr kumimoji="0" lang="en-US" altLang="en-US" sz="2000" b="0" i="0" u="none" strike="noStrike" cap="none" normalizeH="0" baseline="0" dirty="0">
                <a:ln>
                  <a:noFill/>
                </a:ln>
                <a:effectLst/>
                <a:latin typeface="Arial" panose="020B0604020202020204" pitchFamily="34" charset="0"/>
                <a:cs typeface="Arial" panose="020B0604020202020204" pitchFamily="34" charset="0"/>
              </a:rPr>
              <a:t>Constant comparison: Platforms amplify curated success, beauty, and lifestyles, fueling insecurity.</a:t>
            </a:r>
            <a:r>
              <a:rPr lang="en-US" altLang="en-US" sz="2000" dirty="0">
                <a:latin typeface="Arial" panose="020B0604020202020204" pitchFamily="34" charset="0"/>
                <a:cs typeface="Arial" panose="020B0604020202020204" pitchFamily="34" charset="0"/>
              </a:rPr>
              <a:t> </a:t>
            </a:r>
            <a:r>
              <a:rPr kumimoji="0" lang="en-US" altLang="en-US" sz="2000" b="0" i="0" u="none" strike="noStrike" cap="none" normalizeH="0" baseline="0" dirty="0">
                <a:ln>
                  <a:noFill/>
                </a:ln>
                <a:effectLst/>
                <a:latin typeface="Arial" panose="020B0604020202020204" pitchFamily="34" charset="0"/>
                <a:cs typeface="Arial" panose="020B0604020202020204" pitchFamily="34" charset="0"/>
              </a:rPr>
              <a:t>24/7 connectivity: No escape from peer pressure, bullying, or news of crises.</a:t>
            </a:r>
            <a:r>
              <a:rPr lang="en-US" altLang="en-US" sz="2000" dirty="0">
                <a:cs typeface="Arial" panose="020B0604020202020204" pitchFamily="34" charset="0"/>
              </a:rPr>
              <a:t> </a:t>
            </a:r>
            <a:r>
              <a:rPr kumimoji="0" lang="en-US" altLang="en-US" sz="2000" b="0" i="0" u="none" strike="noStrike" cap="none" normalizeH="0" baseline="0" dirty="0">
                <a:ln>
                  <a:noFill/>
                </a:ln>
                <a:effectLst/>
                <a:latin typeface="Arial" panose="020B0604020202020204" pitchFamily="34" charset="0"/>
                <a:cs typeface="Arial" panose="020B0604020202020204" pitchFamily="34" charset="0"/>
              </a:rPr>
              <a:t>Attention economy: Apps are designed to maximize engagement, which keeps stress levels chronically high.</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2. Economic &amp; Career Pressures</a:t>
            </a:r>
            <a:r>
              <a:rPr lang="en-US" altLang="en-US" sz="2000" dirty="0">
                <a:solidFill>
                  <a:schemeClr val="bg1"/>
                </a:solidFill>
                <a:cs typeface="Arial" panose="020B0604020202020204" pitchFamily="34" charset="0"/>
              </a:rPr>
              <a:t>: </a:t>
            </a:r>
            <a:r>
              <a:rPr kumimoji="0" lang="en-US" altLang="en-US" sz="2000" b="0" i="0" u="none" strike="noStrike" cap="none" normalizeH="0" baseline="0" dirty="0">
                <a:ln>
                  <a:noFill/>
                </a:ln>
                <a:effectLst/>
                <a:latin typeface="Arial" panose="020B0604020202020204" pitchFamily="34" charset="0"/>
                <a:cs typeface="Arial" panose="020B0604020202020204" pitchFamily="34" charset="0"/>
              </a:rPr>
              <a:t>Precarious jobs: Gig economy, automation fears, fewer stable careers.</a:t>
            </a:r>
            <a:r>
              <a:rPr lang="en-US" altLang="en-US" sz="2000" dirty="0">
                <a:cs typeface="Arial" panose="020B0604020202020204" pitchFamily="34" charset="0"/>
              </a:rPr>
              <a:t> </a:t>
            </a:r>
            <a:r>
              <a:rPr kumimoji="0" lang="en-US" altLang="en-US" sz="2000" b="0" i="0" u="none" strike="noStrike" cap="none" normalizeH="0" baseline="0" dirty="0">
                <a:ln>
                  <a:noFill/>
                </a:ln>
                <a:effectLst/>
                <a:latin typeface="Arial" panose="020B0604020202020204" pitchFamily="34" charset="0"/>
                <a:cs typeface="Arial" panose="020B0604020202020204" pitchFamily="34" charset="0"/>
              </a:rPr>
              <a:t>Cost of living: Housing, education, and healthcare costs have risen far faster than wages.</a:t>
            </a:r>
            <a:r>
              <a:rPr lang="en-US" altLang="en-US" sz="2000" dirty="0">
                <a:cs typeface="Arial" panose="020B0604020202020204" pitchFamily="34" charset="0"/>
              </a:rPr>
              <a:t> </a:t>
            </a:r>
            <a:r>
              <a:rPr kumimoji="0" lang="en-US" altLang="en-US" sz="2000" b="0" i="0" u="none" strike="noStrike" cap="none" normalizeH="0" baseline="0" dirty="0">
                <a:ln>
                  <a:noFill/>
                </a:ln>
                <a:effectLst/>
                <a:latin typeface="Arial" panose="020B0604020202020204" pitchFamily="34" charset="0"/>
                <a:cs typeface="Arial" panose="020B0604020202020204" pitchFamily="34" charset="0"/>
              </a:rPr>
              <a:t>Debt burdens: Especially student debt in many countries, creating early financial anxiety.</a:t>
            </a:r>
            <a:endParaRPr lang="en-US" altLang="en-US" sz="2000" dirty="0">
              <a:latin typeface="Arial" panose="020B0604020202020204" pitchFamily="34" charset="0"/>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a:ln>
                  <a:noFill/>
                </a:ln>
                <a:solidFill>
                  <a:schemeClr val="bg1"/>
                </a:solidFill>
                <a:effectLst/>
                <a:cs typeface="Arial" panose="020B0604020202020204" pitchFamily="34" charset="0"/>
              </a:rPr>
              <a:t>3. </a:t>
            </a:r>
            <a:r>
              <a:rPr kumimoji="0" lang="en-US" altLang="en-US" sz="2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Global Uncertainty</a:t>
            </a:r>
            <a:r>
              <a:rPr lang="en-US" altLang="en-US" sz="2000" dirty="0">
                <a:solidFill>
                  <a:schemeClr val="bg1"/>
                </a:solidFill>
                <a:cs typeface="Arial" panose="020B0604020202020204" pitchFamily="34" charset="0"/>
              </a:rPr>
              <a:t>: </a:t>
            </a:r>
            <a:r>
              <a:rPr kumimoji="0" lang="en-US" altLang="en-US" sz="2000" b="0" i="0" u="none" strike="noStrike" cap="none" normalizeH="0" baseline="0" dirty="0">
                <a:ln>
                  <a:noFill/>
                </a:ln>
                <a:effectLst/>
                <a:latin typeface="Arial" panose="020B0604020202020204" pitchFamily="34" charset="0"/>
                <a:cs typeface="Arial" panose="020B0604020202020204" pitchFamily="34" charset="0"/>
              </a:rPr>
              <a:t>Climate anxiety: Feeling responsible for or powerless against existential threats.</a:t>
            </a:r>
            <a:r>
              <a:rPr lang="en-US" altLang="en-US" sz="2000" dirty="0">
                <a:cs typeface="Arial" panose="020B0604020202020204" pitchFamily="34" charset="0"/>
              </a:rPr>
              <a:t> </a:t>
            </a:r>
            <a:r>
              <a:rPr kumimoji="0" lang="en-US" altLang="en-US" sz="2000" b="0" i="0" u="none" strike="noStrike" cap="none" normalizeH="0" baseline="0" dirty="0">
                <a:ln>
                  <a:noFill/>
                </a:ln>
                <a:effectLst/>
                <a:latin typeface="Arial" panose="020B0604020202020204" pitchFamily="34" charset="0"/>
                <a:cs typeface="Arial" panose="020B0604020202020204" pitchFamily="34" charset="0"/>
              </a:rPr>
              <a:t>Political polarization: Growing up amid culture wars and instability.</a:t>
            </a:r>
            <a:r>
              <a:rPr lang="en-US" altLang="en-US" sz="2000" dirty="0">
                <a:cs typeface="Arial" panose="020B0604020202020204" pitchFamily="34" charset="0"/>
              </a:rPr>
              <a:t> </a:t>
            </a:r>
            <a:r>
              <a:rPr kumimoji="0" lang="en-US" altLang="en-US" sz="2000" b="0" i="0" u="none" strike="noStrike" cap="none" normalizeH="0" baseline="0" dirty="0">
                <a:ln>
                  <a:noFill/>
                </a:ln>
                <a:effectLst/>
                <a:latin typeface="Arial" panose="020B0604020202020204" pitchFamily="34" charset="0"/>
                <a:cs typeface="Arial" panose="020B0604020202020204" pitchFamily="34" charset="0"/>
              </a:rPr>
              <a:t>Polycrisis awareness: Social media and news amplify awareness of overlapping global crises (pandemics, wars,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effectLst/>
                <a:latin typeface="Arial" panose="020B0604020202020204" pitchFamily="34" charset="0"/>
                <a:cs typeface="Arial" panose="020B0604020202020204" pitchFamily="34" charset="0"/>
              </a:rPr>
              <a:t>     inequality).</a:t>
            </a:r>
            <a:endParaRPr lang="en-US" altLang="en-US" sz="2000" dirty="0">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a:ln>
                  <a:noFill/>
                </a:ln>
                <a:solidFill>
                  <a:schemeClr val="bg1"/>
                </a:solidFill>
                <a:effectLst/>
                <a:latin typeface="Arial" panose="020B0604020202020204" pitchFamily="34" charset="0"/>
                <a:cs typeface="Arial" panose="020B0604020202020204" pitchFamily="34" charset="0"/>
              </a:rPr>
              <a:t>4. Family &amp; Social Changes</a:t>
            </a:r>
            <a:r>
              <a:rPr lang="en-US" altLang="en-US" sz="2000" dirty="0">
                <a:solidFill>
                  <a:schemeClr val="bg1"/>
                </a:solidFill>
                <a:cs typeface="Arial" panose="020B0604020202020204" pitchFamily="34" charset="0"/>
              </a:rPr>
              <a:t>: </a:t>
            </a:r>
            <a:r>
              <a:rPr kumimoji="0" lang="en-US" altLang="en-US" sz="2000" b="0" i="0" u="none" strike="noStrike" cap="none" normalizeH="0" baseline="0" dirty="0">
                <a:ln>
                  <a:noFill/>
                </a:ln>
                <a:effectLst/>
                <a:latin typeface="Arial" panose="020B0604020202020204" pitchFamily="34" charset="0"/>
                <a:cs typeface="Arial" panose="020B0604020202020204" pitchFamily="34" charset="0"/>
              </a:rPr>
              <a:t>Less unstructured play: More supervised, structured childhoods reduce resilience-building experiences.</a:t>
            </a:r>
            <a:r>
              <a:rPr lang="en-US" altLang="en-US" sz="2000" dirty="0">
                <a:cs typeface="Arial" panose="020B0604020202020204" pitchFamily="34" charset="0"/>
              </a:rPr>
              <a:t> </a:t>
            </a:r>
            <a:r>
              <a:rPr kumimoji="0" lang="en-US" altLang="en-US" sz="2000" b="0" i="0" u="none" strike="noStrike" cap="none" normalizeH="0" baseline="0" dirty="0">
                <a:ln>
                  <a:noFill/>
                </a:ln>
                <a:effectLst/>
                <a:latin typeface="Arial" panose="020B0604020202020204" pitchFamily="34" charset="0"/>
                <a:cs typeface="Arial" panose="020B0604020202020204" pitchFamily="34" charset="0"/>
              </a:rPr>
              <a:t>Later milestones: Delayed financial independence, marriage, or home ownership create feelings of being “behind.”</a:t>
            </a:r>
            <a:r>
              <a:rPr lang="en-US" altLang="en-US" sz="2000" dirty="0">
                <a:cs typeface="Arial" panose="020B0604020202020204" pitchFamily="34" charset="0"/>
              </a:rPr>
              <a:t> </a:t>
            </a:r>
            <a:r>
              <a:rPr kumimoji="0" lang="en-US" altLang="en-US" sz="2000" b="0" i="0" u="none" strike="noStrike" cap="none" normalizeH="0" baseline="0" dirty="0">
                <a:ln>
                  <a:noFill/>
                </a:ln>
                <a:effectLst/>
                <a:latin typeface="Arial" panose="020B0604020202020204" pitchFamily="34" charset="0"/>
                <a:cs typeface="Arial" panose="020B0604020202020204" pitchFamily="34" charset="0"/>
              </a:rPr>
              <a:t>Higher expectations: Pressure to “achieve” academically, socially, and professionally in a hyper-competitive environment.</a:t>
            </a: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9D420E83-89DE-A15B-257B-564E3F3DC035}"/>
              </a:ext>
            </a:extLst>
          </p:cNvPr>
          <p:cNvSpPr txBox="1"/>
          <p:nvPr/>
        </p:nvSpPr>
        <p:spPr>
          <a:xfrm>
            <a:off x="3530301" y="352648"/>
            <a:ext cx="6096000" cy="523220"/>
          </a:xfrm>
          <a:prstGeom prst="rect">
            <a:avLst/>
          </a:prstGeom>
          <a:noFill/>
        </p:spPr>
        <p:txBody>
          <a:bodyPr wrap="square">
            <a:spAutoFit/>
          </a:bodyPr>
          <a:lstStyle/>
          <a:p>
            <a:r>
              <a:rPr kumimoji="0" lang="en-US" altLang="en-US" sz="28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WHY GEN Z IS SO STRESSED</a:t>
            </a:r>
            <a:endParaRPr lang="en-CA" sz="2800" dirty="0"/>
          </a:p>
        </p:txBody>
      </p:sp>
      <p:sp>
        <p:nvSpPr>
          <p:cNvPr id="2" name="Slide Number Placeholder 1">
            <a:extLst>
              <a:ext uri="{FF2B5EF4-FFF2-40B4-BE49-F238E27FC236}">
                <a16:creationId xmlns:a16="http://schemas.microsoft.com/office/drawing/2014/main" id="{E37C07AA-7E2D-7CEF-B028-FE363452F442}"/>
              </a:ext>
            </a:extLst>
          </p:cNvPr>
          <p:cNvSpPr>
            <a:spLocks noGrp="1"/>
          </p:cNvSpPr>
          <p:nvPr>
            <p:ph type="sldNum" sz="quarter" idx="12"/>
          </p:nvPr>
        </p:nvSpPr>
        <p:spPr/>
        <p:txBody>
          <a:bodyPr/>
          <a:lstStyle/>
          <a:p>
            <a:fld id="{8954F5B7-5279-43BB-AF99-55E064283C57}" type="slidenum">
              <a:rPr lang="en-CA" smtClean="0"/>
              <a:t>68</a:t>
            </a:fld>
            <a:endParaRPr lang="en-CA"/>
          </a:p>
        </p:txBody>
      </p:sp>
    </p:spTree>
    <p:extLst>
      <p:ext uri="{BB962C8B-B14F-4D97-AF65-F5344CB8AC3E}">
        <p14:creationId xmlns:p14="http://schemas.microsoft.com/office/powerpoint/2010/main" val="11948771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2E7BAC2-C9EB-BCC8-1C30-6B4E3DAAD049}"/>
              </a:ext>
            </a:extLst>
          </p:cNvPr>
          <p:cNvSpPr txBox="1"/>
          <p:nvPr/>
        </p:nvSpPr>
        <p:spPr>
          <a:xfrm>
            <a:off x="340086" y="589027"/>
            <a:ext cx="6141026" cy="646331"/>
          </a:xfrm>
          <a:prstGeom prst="rect">
            <a:avLst/>
          </a:prstGeom>
          <a:noFill/>
        </p:spPr>
        <p:txBody>
          <a:bodyPr wrap="square">
            <a:spAutoFit/>
          </a:bodyPr>
          <a:lstStyle/>
          <a:p>
            <a:r>
              <a:rPr lang="en-US" sz="3600" dirty="0">
                <a:solidFill>
                  <a:schemeClr val="bg1"/>
                </a:solidFill>
              </a:rPr>
              <a:t>ALGORITHMS AND STRESS</a:t>
            </a:r>
            <a:endParaRPr lang="en-CA" sz="3600" dirty="0">
              <a:solidFill>
                <a:schemeClr val="bg1"/>
              </a:solidFill>
            </a:endParaRPr>
          </a:p>
        </p:txBody>
      </p:sp>
      <p:sp>
        <p:nvSpPr>
          <p:cNvPr id="2" name="Slide Number Placeholder 1">
            <a:extLst>
              <a:ext uri="{FF2B5EF4-FFF2-40B4-BE49-F238E27FC236}">
                <a16:creationId xmlns:a16="http://schemas.microsoft.com/office/drawing/2014/main" id="{F7D625DB-8DE6-24AD-C187-5F923247F173}"/>
              </a:ext>
            </a:extLst>
          </p:cNvPr>
          <p:cNvSpPr>
            <a:spLocks noGrp="1"/>
          </p:cNvSpPr>
          <p:nvPr>
            <p:ph type="sldNum" sz="quarter" idx="12"/>
          </p:nvPr>
        </p:nvSpPr>
        <p:spPr/>
        <p:txBody>
          <a:bodyPr/>
          <a:lstStyle/>
          <a:p>
            <a:fld id="{8954F5B7-5279-43BB-AF99-55E064283C57}" type="slidenum">
              <a:rPr lang="en-CA" smtClean="0"/>
              <a:t>69</a:t>
            </a:fld>
            <a:endParaRPr lang="en-CA"/>
          </a:p>
        </p:txBody>
      </p:sp>
      <p:sp>
        <p:nvSpPr>
          <p:cNvPr id="6" name="TextBox 5">
            <a:extLst>
              <a:ext uri="{FF2B5EF4-FFF2-40B4-BE49-F238E27FC236}">
                <a16:creationId xmlns:a16="http://schemas.microsoft.com/office/drawing/2014/main" id="{6F516C3B-3B12-B25F-14B7-F62E5B5F6371}"/>
              </a:ext>
            </a:extLst>
          </p:cNvPr>
          <p:cNvSpPr txBox="1"/>
          <p:nvPr/>
        </p:nvSpPr>
        <p:spPr>
          <a:xfrm>
            <a:off x="6096000" y="70021"/>
            <a:ext cx="5579645" cy="6370975"/>
          </a:xfrm>
          <a:prstGeom prst="rect">
            <a:avLst/>
          </a:prstGeom>
          <a:noFill/>
        </p:spPr>
        <p:txBody>
          <a:bodyPr wrap="square">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Social media algorithms are designed to keep people engaged, but in doing so they often increase stress.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They tend to show content that reinforces existing beliefs and amplifies strong emotions like fear or anger, which keeps the body in a fight-or-flight state.</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The constant stream of information and notifications can be overwhelming, leading to mental overload and reduced clarity.</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Algorithms also promote social comparison and validation seeking, which can increase anxiety about self-worth and social status.</a:t>
            </a:r>
            <a:endParaRPr lang="en-CA" sz="24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72169918-FF75-2E17-C63B-DB2A01ED73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086" y="1455760"/>
            <a:ext cx="5579645" cy="3726141"/>
          </a:xfrm>
          <a:prstGeom prst="rect">
            <a:avLst/>
          </a:prstGeom>
        </p:spPr>
      </p:pic>
    </p:spTree>
    <p:extLst>
      <p:ext uri="{BB962C8B-B14F-4D97-AF65-F5344CB8AC3E}">
        <p14:creationId xmlns:p14="http://schemas.microsoft.com/office/powerpoint/2010/main" val="3153170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AA829-61AE-C61B-3027-DD483C95C28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ADBAF73-1D9F-302A-DD14-19398A541BB6}"/>
              </a:ext>
            </a:extLst>
          </p:cNvPr>
          <p:cNvSpPr txBox="1"/>
          <p:nvPr/>
        </p:nvSpPr>
        <p:spPr>
          <a:xfrm>
            <a:off x="0" y="0"/>
            <a:ext cx="12192000" cy="7109639"/>
          </a:xfrm>
          <a:prstGeom prst="rect">
            <a:avLst/>
          </a:prstGeom>
          <a:noFill/>
        </p:spPr>
        <p:txBody>
          <a:bodyPr wrap="square">
            <a:spAutoFit/>
          </a:bodyPr>
          <a:lstStyle/>
          <a:p>
            <a:pPr algn="l" rtl="0">
              <a:spcBef>
                <a:spcPts val="600"/>
              </a:spcBef>
              <a:buNone/>
            </a:pPr>
            <a:r>
              <a:rPr lang="en-US" sz="2400" b="0" i="0" dirty="0">
                <a:solidFill>
                  <a:srgbClr val="222222"/>
                </a:solidFill>
                <a:effectLst/>
                <a:latin typeface="Arial" panose="020B0604020202020204" pitchFamily="34" charset="0"/>
              </a:rPr>
              <a:t>5-MINUTE MINDFULNESS PRACTICE: SETTLING A STRESSED NERVOUS SYSTEM</a:t>
            </a:r>
            <a:br>
              <a:rPr lang="en-US" b="0" i="0" dirty="0">
                <a:solidFill>
                  <a:srgbClr val="222222"/>
                </a:solidFill>
                <a:effectLst/>
                <a:latin typeface="Arial" panose="020B0604020202020204" pitchFamily="34" charset="0"/>
              </a:rPr>
            </a:br>
            <a:br>
              <a:rPr lang="en-US" b="0" i="0" dirty="0">
                <a:solidFill>
                  <a:srgbClr val="222222"/>
                </a:solidFill>
                <a:effectLst/>
                <a:latin typeface="Arial" panose="020B0604020202020204" pitchFamily="34" charset="0"/>
              </a:rPr>
            </a:br>
            <a:r>
              <a:rPr lang="en-US" b="0" i="0" dirty="0">
                <a:effectLst/>
                <a:latin typeface="Arial" panose="020B0604020202020204" pitchFamily="34" charset="0"/>
              </a:rPr>
              <a:t>You might feel it as tightness, pressure, heat, heaviness, buzzing, or numbness.</a:t>
            </a:r>
            <a:br>
              <a:rPr lang="en-US" b="0" i="0" dirty="0">
                <a:effectLst/>
                <a:latin typeface="Arial" panose="020B0604020202020204" pitchFamily="34" charset="0"/>
              </a:rPr>
            </a:br>
            <a:br>
              <a:rPr lang="en-US" b="0" i="0" dirty="0">
                <a:effectLst/>
                <a:latin typeface="Arial" panose="020B0604020202020204" pitchFamily="34" charset="0"/>
              </a:rPr>
            </a:br>
            <a:r>
              <a:rPr lang="en-US" b="0" i="0" dirty="0">
                <a:effectLst/>
                <a:latin typeface="Arial" panose="020B0604020202020204" pitchFamily="34" charset="0"/>
              </a:rPr>
              <a:t>There’s no need to analyze it. Just notice.</a:t>
            </a:r>
            <a:br>
              <a:rPr lang="en-US" b="0" i="0" dirty="0">
                <a:effectLst/>
                <a:latin typeface="Arial" panose="020B0604020202020204" pitchFamily="34" charset="0"/>
              </a:rPr>
            </a:br>
            <a:br>
              <a:rPr lang="en-US" b="0" i="0" dirty="0">
                <a:effectLst/>
                <a:latin typeface="Arial" panose="020B0604020202020204" pitchFamily="34" charset="0"/>
              </a:rPr>
            </a:br>
            <a:r>
              <a:rPr lang="en-US" b="0" i="0" dirty="0">
                <a:effectLst/>
                <a:latin typeface="Arial" panose="020B0604020202020204" pitchFamily="34" charset="0"/>
              </a:rPr>
              <a:t>If your mind drifts, that’s normal. Gently bring your attention back to the body.</a:t>
            </a:r>
            <a:br>
              <a:rPr lang="en-US" b="0" i="0" dirty="0">
                <a:solidFill>
                  <a:srgbClr val="222222"/>
                </a:solidFill>
                <a:effectLst/>
                <a:latin typeface="Arial" panose="020B0604020202020204" pitchFamily="34" charset="0"/>
              </a:rPr>
            </a:br>
            <a:br>
              <a:rPr lang="en-US" b="0" i="0" dirty="0">
                <a:solidFill>
                  <a:srgbClr val="222222"/>
                </a:solidFill>
                <a:effectLst/>
                <a:latin typeface="Arial" panose="020B0604020202020204" pitchFamily="34" charset="0"/>
              </a:rPr>
            </a:br>
            <a:r>
              <a:rPr lang="en-US" b="0" i="0" dirty="0">
                <a:solidFill>
                  <a:srgbClr val="222222"/>
                </a:solidFill>
                <a:effectLst/>
                <a:latin typeface="Arial" panose="020B0604020202020204" pitchFamily="34" charset="0"/>
              </a:rPr>
              <a:t>Minute 3: Allowing Without Fixing</a:t>
            </a:r>
            <a:br>
              <a:rPr lang="en-US" b="0" i="0" dirty="0">
                <a:solidFill>
                  <a:srgbClr val="222222"/>
                </a:solidFill>
                <a:effectLst/>
                <a:latin typeface="Arial" panose="020B0604020202020204" pitchFamily="34" charset="0"/>
              </a:rPr>
            </a:br>
            <a:br>
              <a:rPr lang="en-US" b="0" i="0" dirty="0">
                <a:solidFill>
                  <a:srgbClr val="222222"/>
                </a:solidFill>
                <a:effectLst/>
                <a:latin typeface="Arial" panose="020B0604020202020204" pitchFamily="34" charset="0"/>
              </a:rPr>
            </a:br>
            <a:r>
              <a:rPr lang="en-US" b="0" i="0" dirty="0">
                <a:effectLst/>
                <a:latin typeface="Arial" panose="020B0604020202020204" pitchFamily="34" charset="0"/>
              </a:rPr>
              <a:t>Now, instead of trying to get rid of the stress, see if you can simply make a little room for it.</a:t>
            </a:r>
            <a:br>
              <a:rPr lang="en-US" b="0" i="0" dirty="0">
                <a:effectLst/>
                <a:latin typeface="Arial" panose="020B0604020202020204" pitchFamily="34" charset="0"/>
              </a:rPr>
            </a:br>
            <a:br>
              <a:rPr lang="en-US" b="0" i="0" dirty="0">
                <a:effectLst/>
                <a:latin typeface="Arial" panose="020B0604020202020204" pitchFamily="34" charset="0"/>
              </a:rPr>
            </a:br>
            <a:r>
              <a:rPr lang="en-US" b="0" i="0" dirty="0">
                <a:effectLst/>
                <a:latin typeface="Arial" panose="020B0604020202020204" pitchFamily="34" charset="0"/>
              </a:rPr>
              <a:t>You might silently say: ‘This is what my nervous system is doing right now.’</a:t>
            </a:r>
            <a:br>
              <a:rPr lang="en-US" b="0" i="0" dirty="0">
                <a:effectLst/>
                <a:latin typeface="Arial" panose="020B0604020202020204" pitchFamily="34" charset="0"/>
              </a:rPr>
            </a:br>
            <a:br>
              <a:rPr lang="en-US" b="0" i="0" dirty="0">
                <a:effectLst/>
                <a:latin typeface="Arial" panose="020B0604020202020204" pitchFamily="34" charset="0"/>
              </a:rPr>
            </a:br>
            <a:r>
              <a:rPr lang="en-US" b="0" i="0" dirty="0">
                <a:effectLst/>
                <a:latin typeface="Arial" panose="020B0604020202020204" pitchFamily="34" charset="0"/>
              </a:rPr>
              <a:t>Stress is not a failure. It’s a signal.</a:t>
            </a:r>
            <a:br>
              <a:rPr lang="en-US" b="0" i="0" dirty="0">
                <a:effectLst/>
                <a:latin typeface="Arial" panose="020B0604020202020204" pitchFamily="34" charset="0"/>
              </a:rPr>
            </a:br>
            <a:br>
              <a:rPr lang="en-US" b="0" i="0" dirty="0">
                <a:effectLst/>
                <a:latin typeface="Arial" panose="020B0604020202020204" pitchFamily="34" charset="0"/>
              </a:rPr>
            </a:br>
            <a:r>
              <a:rPr lang="en-US" b="0" i="0" dirty="0">
                <a:effectLst/>
                <a:latin typeface="Arial" panose="020B0604020202020204" pitchFamily="34" charset="0"/>
              </a:rPr>
              <a:t>Notice that you can be aware of stress without being consumed by it.</a:t>
            </a:r>
            <a:br>
              <a:rPr lang="en-US" b="0" i="0" dirty="0">
                <a:effectLst/>
                <a:latin typeface="Arial" panose="020B0604020202020204" pitchFamily="34" charset="0"/>
              </a:rPr>
            </a:br>
            <a:br>
              <a:rPr lang="en-US" b="0" i="0" dirty="0">
                <a:effectLst/>
                <a:latin typeface="Arial" panose="020B0604020202020204" pitchFamily="34" charset="0"/>
              </a:rPr>
            </a:br>
            <a:r>
              <a:rPr lang="en-US" b="0" i="0" dirty="0">
                <a:effectLst/>
                <a:latin typeface="Arial" panose="020B0604020202020204" pitchFamily="34" charset="0"/>
              </a:rPr>
              <a:t>There is stress — and there is also awareness.</a:t>
            </a:r>
            <a:br>
              <a:rPr lang="en-US" b="0" i="0" dirty="0">
                <a:solidFill>
                  <a:srgbClr val="222222"/>
                </a:solidFill>
                <a:effectLst/>
                <a:latin typeface="Arial" panose="020B0604020202020204" pitchFamily="34" charset="0"/>
              </a:rPr>
            </a:br>
            <a:br>
              <a:rPr lang="en-US" b="0" i="0" dirty="0">
                <a:solidFill>
                  <a:srgbClr val="222222"/>
                </a:solidFill>
                <a:effectLst/>
                <a:latin typeface="Arial" panose="020B0604020202020204" pitchFamily="34" charset="0"/>
              </a:rPr>
            </a:br>
            <a:r>
              <a:rPr lang="en-US" b="0" i="0" dirty="0">
                <a:solidFill>
                  <a:srgbClr val="222222"/>
                </a:solidFill>
                <a:effectLst/>
                <a:latin typeface="Arial" panose="020B0604020202020204" pitchFamily="34" charset="0"/>
              </a:rPr>
              <a:t>Minute 4: Gentle Regulation</a:t>
            </a:r>
            <a:br>
              <a:rPr lang="en-US" b="0" i="0" dirty="0">
                <a:solidFill>
                  <a:srgbClr val="222222"/>
                </a:solidFill>
                <a:effectLst/>
                <a:latin typeface="Arial" panose="020B0604020202020204" pitchFamily="34" charset="0"/>
              </a:rPr>
            </a:br>
            <a:br>
              <a:rPr lang="en-US" b="0" i="0" dirty="0">
                <a:solidFill>
                  <a:srgbClr val="222222"/>
                </a:solidFill>
                <a:effectLst/>
                <a:latin typeface="Arial" panose="020B0604020202020204" pitchFamily="34" charset="0"/>
              </a:rPr>
            </a:br>
            <a:r>
              <a:rPr lang="en-US" b="0" i="0" dirty="0">
                <a:effectLst/>
                <a:latin typeface="Arial" panose="020B0604020202020204" pitchFamily="34" charset="0"/>
              </a:rPr>
              <a:t>Bring your attention to your breath again.</a:t>
            </a:r>
            <a:br>
              <a:rPr lang="en-US" b="0" i="0" dirty="0">
                <a:solidFill>
                  <a:srgbClr val="222222"/>
                </a:solidFill>
                <a:effectLst/>
                <a:latin typeface="Arial" panose="020B0604020202020204" pitchFamily="34" charset="0"/>
              </a:rPr>
            </a:br>
            <a:br>
              <a:rPr lang="en-US" b="0" i="0" dirty="0">
                <a:solidFill>
                  <a:srgbClr val="222222"/>
                </a:solidFill>
                <a:effectLst/>
                <a:latin typeface="Arial" panose="020B0604020202020204" pitchFamily="34" charset="0"/>
              </a:rPr>
            </a:br>
            <a:r>
              <a:rPr lang="en-US" b="0" i="0" dirty="0">
                <a:solidFill>
                  <a:srgbClr val="222222"/>
                </a:solidFill>
                <a:effectLst/>
                <a:latin typeface="Arial" panose="020B0604020202020204" pitchFamily="34" charset="0"/>
              </a:rPr>
              <a:t>“</a:t>
            </a:r>
            <a:endParaRPr lang="en-CA" dirty="0"/>
          </a:p>
        </p:txBody>
      </p:sp>
      <p:sp>
        <p:nvSpPr>
          <p:cNvPr id="2" name="Slide Number Placeholder 1">
            <a:extLst>
              <a:ext uri="{FF2B5EF4-FFF2-40B4-BE49-F238E27FC236}">
                <a16:creationId xmlns:a16="http://schemas.microsoft.com/office/drawing/2014/main" id="{92FCB6CC-1A79-2681-4046-F05B924AB548}"/>
              </a:ext>
            </a:extLst>
          </p:cNvPr>
          <p:cNvSpPr>
            <a:spLocks noGrp="1"/>
          </p:cNvSpPr>
          <p:nvPr>
            <p:ph type="sldNum" sz="quarter" idx="12"/>
          </p:nvPr>
        </p:nvSpPr>
        <p:spPr/>
        <p:txBody>
          <a:bodyPr/>
          <a:lstStyle/>
          <a:p>
            <a:fld id="{8954F5B7-5279-43BB-AF99-55E064283C57}" type="slidenum">
              <a:rPr lang="en-CA" smtClean="0"/>
              <a:t>7</a:t>
            </a:fld>
            <a:endParaRPr lang="en-CA"/>
          </a:p>
        </p:txBody>
      </p:sp>
    </p:spTree>
    <p:extLst>
      <p:ext uri="{BB962C8B-B14F-4D97-AF65-F5344CB8AC3E}">
        <p14:creationId xmlns:p14="http://schemas.microsoft.com/office/powerpoint/2010/main" val="29099764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975ADE-B56D-42C3-8AFF-85778FF88E39}"/>
              </a:ext>
            </a:extLst>
          </p:cNvPr>
          <p:cNvSpPr txBox="1"/>
          <p:nvPr/>
        </p:nvSpPr>
        <p:spPr>
          <a:xfrm>
            <a:off x="-77890" y="1159875"/>
            <a:ext cx="12105409" cy="5262979"/>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Algorithms that prioritize trending topics and real-time updates can exacerbate FOMO, leading users to feel anxious about missing important information or social interactions.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 impact of these stressors on the brain can be significant:</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Prolonged exposure to stress-inducing content can activate the body's fight or flight response, releasing stress hormones like cortisol and adrenaline. This state is designed for short-term survival, not prolonged activation.</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Chronic stress can impair cognitive functions such as attention, memory, and decision-making. It can reduce the brain's ability to process information clearly and rationally, leading to difficulties in thinking critically and making informed decisions.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Stress can also affect emotional regulation, making individuals more reactive and less able to manage their emotions effectively.</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To mitigate these effects, it can be helpful for individuals to practice digital mindfulness, set boundaries for technology use, and engage in activities that promote relaxation and mental well-being. Additionally, increased awareness of how algorithms influence behavior can empower users to make more conscious choices about their digital consumption.</a:t>
            </a:r>
          </a:p>
          <a:p>
            <a:br>
              <a:rPr lang="en-US" dirty="0"/>
            </a:br>
            <a:endParaRPr lang="en-CA" dirty="0"/>
          </a:p>
        </p:txBody>
      </p:sp>
      <p:sp>
        <p:nvSpPr>
          <p:cNvPr id="5" name="TextBox 4">
            <a:extLst>
              <a:ext uri="{FF2B5EF4-FFF2-40B4-BE49-F238E27FC236}">
                <a16:creationId xmlns:a16="http://schemas.microsoft.com/office/drawing/2014/main" id="{3E2E9B25-F2A4-5CC7-D31F-E5F1ED2F7931}"/>
              </a:ext>
            </a:extLst>
          </p:cNvPr>
          <p:cNvSpPr txBox="1"/>
          <p:nvPr/>
        </p:nvSpPr>
        <p:spPr>
          <a:xfrm>
            <a:off x="3364058" y="108845"/>
            <a:ext cx="6125440" cy="646331"/>
          </a:xfrm>
          <a:prstGeom prst="rect">
            <a:avLst/>
          </a:prstGeom>
          <a:noFill/>
        </p:spPr>
        <p:txBody>
          <a:bodyPr wrap="square">
            <a:spAutoFit/>
          </a:bodyPr>
          <a:lstStyle/>
          <a:p>
            <a:r>
              <a:rPr lang="en-US" sz="3600" dirty="0">
                <a:solidFill>
                  <a:schemeClr val="bg1"/>
                </a:solidFill>
              </a:rPr>
              <a:t>ALGORITHMS AND STRESS</a:t>
            </a:r>
            <a:endParaRPr lang="en-CA" sz="3600" dirty="0">
              <a:solidFill>
                <a:schemeClr val="bg1"/>
              </a:solidFill>
            </a:endParaRPr>
          </a:p>
        </p:txBody>
      </p:sp>
      <p:sp>
        <p:nvSpPr>
          <p:cNvPr id="2" name="Slide Number Placeholder 1">
            <a:extLst>
              <a:ext uri="{FF2B5EF4-FFF2-40B4-BE49-F238E27FC236}">
                <a16:creationId xmlns:a16="http://schemas.microsoft.com/office/drawing/2014/main" id="{AE7C571F-4B2A-2773-50CE-5109E978E7B7}"/>
              </a:ext>
            </a:extLst>
          </p:cNvPr>
          <p:cNvSpPr>
            <a:spLocks noGrp="1"/>
          </p:cNvSpPr>
          <p:nvPr>
            <p:ph type="sldNum" sz="quarter" idx="12"/>
          </p:nvPr>
        </p:nvSpPr>
        <p:spPr/>
        <p:txBody>
          <a:bodyPr/>
          <a:lstStyle/>
          <a:p>
            <a:fld id="{8954F5B7-5279-43BB-AF99-55E064283C57}" type="slidenum">
              <a:rPr lang="en-CA" smtClean="0"/>
              <a:t>70</a:t>
            </a:fld>
            <a:endParaRPr lang="en-CA"/>
          </a:p>
        </p:txBody>
      </p:sp>
    </p:spTree>
    <p:extLst>
      <p:ext uri="{BB962C8B-B14F-4D97-AF65-F5344CB8AC3E}">
        <p14:creationId xmlns:p14="http://schemas.microsoft.com/office/powerpoint/2010/main" val="18200461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7 charts that explain America&amp;#39;s stress problem - Vox">
            <a:extLst>
              <a:ext uri="{FF2B5EF4-FFF2-40B4-BE49-F238E27FC236}">
                <a16:creationId xmlns:a16="http://schemas.microsoft.com/office/drawing/2014/main" id="{EC2584F8-E080-4A35-976E-6C8DD5AA301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43181" y="836762"/>
            <a:ext cx="9920992" cy="56601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34B621C-07D0-BFDE-CB4E-43F1191ADC35}"/>
              </a:ext>
            </a:extLst>
          </p:cNvPr>
          <p:cNvSpPr txBox="1"/>
          <p:nvPr/>
        </p:nvSpPr>
        <p:spPr>
          <a:xfrm>
            <a:off x="3124919" y="68690"/>
            <a:ext cx="6094562" cy="584775"/>
          </a:xfrm>
          <a:prstGeom prst="rect">
            <a:avLst/>
          </a:prstGeom>
          <a:noFill/>
        </p:spPr>
        <p:txBody>
          <a:bodyPr wrap="square">
            <a:spAutoFit/>
          </a:bodyPr>
          <a:lstStyle/>
          <a:p>
            <a:r>
              <a:rPr lang="en-CA" sz="3200" dirty="0">
                <a:solidFill>
                  <a:schemeClr val="bg1"/>
                </a:solidFill>
              </a:rPr>
              <a:t>WHO IS THE MOST STRESSED?</a:t>
            </a:r>
            <a:endParaRPr lang="en-CA" sz="3200" dirty="0"/>
          </a:p>
        </p:txBody>
      </p:sp>
      <p:sp>
        <p:nvSpPr>
          <p:cNvPr id="2" name="Slide Number Placeholder 1">
            <a:extLst>
              <a:ext uri="{FF2B5EF4-FFF2-40B4-BE49-F238E27FC236}">
                <a16:creationId xmlns:a16="http://schemas.microsoft.com/office/drawing/2014/main" id="{05FC0530-B1DA-A84B-CA36-B5B1577FF465}"/>
              </a:ext>
            </a:extLst>
          </p:cNvPr>
          <p:cNvSpPr>
            <a:spLocks noGrp="1"/>
          </p:cNvSpPr>
          <p:nvPr>
            <p:ph type="sldNum" sz="quarter" idx="12"/>
          </p:nvPr>
        </p:nvSpPr>
        <p:spPr/>
        <p:txBody>
          <a:bodyPr/>
          <a:lstStyle/>
          <a:p>
            <a:fld id="{8954F5B7-5279-43BB-AF99-55E064283C57}" type="slidenum">
              <a:rPr lang="en-CA" smtClean="0"/>
              <a:t>71</a:t>
            </a:fld>
            <a:endParaRPr lang="en-CA"/>
          </a:p>
        </p:txBody>
      </p:sp>
    </p:spTree>
    <p:extLst>
      <p:ext uri="{BB962C8B-B14F-4D97-AF65-F5344CB8AC3E}">
        <p14:creationId xmlns:p14="http://schemas.microsoft.com/office/powerpoint/2010/main" val="31559609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ar graph showing the amount of work and family health&#10;&#10;Description automatically generated with medium confidence">
            <a:extLst>
              <a:ext uri="{FF2B5EF4-FFF2-40B4-BE49-F238E27FC236}">
                <a16:creationId xmlns:a16="http://schemas.microsoft.com/office/drawing/2014/main" id="{BDE7955F-0914-B4C7-E0B9-7A5F24F86F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9928" y="1035171"/>
            <a:ext cx="8229600" cy="5244860"/>
          </a:xfrm>
          <a:prstGeom prst="rect">
            <a:avLst/>
          </a:prstGeom>
        </p:spPr>
      </p:pic>
      <p:sp>
        <p:nvSpPr>
          <p:cNvPr id="5" name="TextBox 4">
            <a:extLst>
              <a:ext uri="{FF2B5EF4-FFF2-40B4-BE49-F238E27FC236}">
                <a16:creationId xmlns:a16="http://schemas.microsoft.com/office/drawing/2014/main" id="{6EB3C609-267B-8421-D8EF-EC5253457B44}"/>
              </a:ext>
            </a:extLst>
          </p:cNvPr>
          <p:cNvSpPr txBox="1"/>
          <p:nvPr/>
        </p:nvSpPr>
        <p:spPr>
          <a:xfrm>
            <a:off x="1892688" y="201398"/>
            <a:ext cx="8624080" cy="523220"/>
          </a:xfrm>
          <a:prstGeom prst="rect">
            <a:avLst/>
          </a:prstGeom>
          <a:noFill/>
        </p:spPr>
        <p:txBody>
          <a:bodyPr wrap="square">
            <a:spAutoFit/>
          </a:bodyPr>
          <a:lstStyle/>
          <a:p>
            <a:r>
              <a:rPr lang="en-CA" sz="2800" dirty="0">
                <a:solidFill>
                  <a:schemeClr val="bg1"/>
                </a:solidFill>
              </a:rPr>
              <a:t> WHAT ARE AMERICANS MOST STRESSED BY 2007-10 </a:t>
            </a:r>
          </a:p>
        </p:txBody>
      </p:sp>
      <p:sp>
        <p:nvSpPr>
          <p:cNvPr id="2" name="Slide Number Placeholder 1">
            <a:extLst>
              <a:ext uri="{FF2B5EF4-FFF2-40B4-BE49-F238E27FC236}">
                <a16:creationId xmlns:a16="http://schemas.microsoft.com/office/drawing/2014/main" id="{2C8E63EA-3053-4FD7-C921-6121C35570AB}"/>
              </a:ext>
            </a:extLst>
          </p:cNvPr>
          <p:cNvSpPr>
            <a:spLocks noGrp="1"/>
          </p:cNvSpPr>
          <p:nvPr>
            <p:ph type="sldNum" sz="quarter" idx="12"/>
          </p:nvPr>
        </p:nvSpPr>
        <p:spPr/>
        <p:txBody>
          <a:bodyPr/>
          <a:lstStyle/>
          <a:p>
            <a:fld id="{8954F5B7-5279-43BB-AF99-55E064283C57}" type="slidenum">
              <a:rPr lang="en-CA" smtClean="0"/>
              <a:t>72</a:t>
            </a:fld>
            <a:endParaRPr lang="en-CA"/>
          </a:p>
        </p:txBody>
      </p:sp>
    </p:spTree>
    <p:extLst>
      <p:ext uri="{BB962C8B-B14F-4D97-AF65-F5344CB8AC3E}">
        <p14:creationId xmlns:p14="http://schemas.microsoft.com/office/powerpoint/2010/main" val="3929763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showing the amount of stress&#10;&#10;Description automatically generated">
            <a:extLst>
              <a:ext uri="{FF2B5EF4-FFF2-40B4-BE49-F238E27FC236}">
                <a16:creationId xmlns:a16="http://schemas.microsoft.com/office/drawing/2014/main" id="{98D0BD70-0A69-F128-0CE7-95DB9AB5A7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4234" y="1164566"/>
            <a:ext cx="8803532" cy="5589917"/>
          </a:xfrm>
          <a:prstGeom prst="rect">
            <a:avLst/>
          </a:prstGeom>
        </p:spPr>
      </p:pic>
      <p:sp>
        <p:nvSpPr>
          <p:cNvPr id="5" name="TextBox 4">
            <a:extLst>
              <a:ext uri="{FF2B5EF4-FFF2-40B4-BE49-F238E27FC236}">
                <a16:creationId xmlns:a16="http://schemas.microsoft.com/office/drawing/2014/main" id="{3CC509F7-84D0-9F85-3F46-9D4709F4420E}"/>
              </a:ext>
            </a:extLst>
          </p:cNvPr>
          <p:cNvSpPr txBox="1"/>
          <p:nvPr/>
        </p:nvSpPr>
        <p:spPr>
          <a:xfrm>
            <a:off x="1942381" y="346661"/>
            <a:ext cx="8307238" cy="523220"/>
          </a:xfrm>
          <a:prstGeom prst="rect">
            <a:avLst/>
          </a:prstGeom>
          <a:noFill/>
        </p:spPr>
        <p:txBody>
          <a:bodyPr wrap="square">
            <a:spAutoFit/>
          </a:bodyPr>
          <a:lstStyle/>
          <a:p>
            <a:r>
              <a:rPr lang="en-CA" sz="2800" dirty="0">
                <a:solidFill>
                  <a:schemeClr val="bg1"/>
                </a:solidFill>
              </a:rPr>
              <a:t>  WHAT WERE AMERICANS STRESSED BY IN 2022?</a:t>
            </a:r>
          </a:p>
        </p:txBody>
      </p:sp>
      <p:sp>
        <p:nvSpPr>
          <p:cNvPr id="2" name="Slide Number Placeholder 1">
            <a:extLst>
              <a:ext uri="{FF2B5EF4-FFF2-40B4-BE49-F238E27FC236}">
                <a16:creationId xmlns:a16="http://schemas.microsoft.com/office/drawing/2014/main" id="{5D4EB499-2753-FBD5-CE6B-1D18D37AAAA9}"/>
              </a:ext>
            </a:extLst>
          </p:cNvPr>
          <p:cNvSpPr>
            <a:spLocks noGrp="1"/>
          </p:cNvSpPr>
          <p:nvPr>
            <p:ph type="sldNum" sz="quarter" idx="12"/>
          </p:nvPr>
        </p:nvSpPr>
        <p:spPr/>
        <p:txBody>
          <a:bodyPr/>
          <a:lstStyle/>
          <a:p>
            <a:fld id="{8954F5B7-5279-43BB-AF99-55E064283C57}" type="slidenum">
              <a:rPr lang="en-CA" smtClean="0"/>
              <a:t>73</a:t>
            </a:fld>
            <a:endParaRPr lang="en-CA"/>
          </a:p>
        </p:txBody>
      </p:sp>
    </p:spTree>
    <p:extLst>
      <p:ext uri="{BB962C8B-B14F-4D97-AF65-F5344CB8AC3E}">
        <p14:creationId xmlns:p14="http://schemas.microsoft.com/office/powerpoint/2010/main" val="14452073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7 charts that explain America&amp;#39;s stress problem - Vox">
            <a:extLst>
              <a:ext uri="{FF2B5EF4-FFF2-40B4-BE49-F238E27FC236}">
                <a16:creationId xmlns:a16="http://schemas.microsoft.com/office/drawing/2014/main" id="{175983BB-0984-06C7-D768-53F90AC66A6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38719" y="1054555"/>
            <a:ext cx="9914562" cy="53299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3B02DCB-5684-CA78-3CB3-9635E9070244}"/>
              </a:ext>
            </a:extLst>
          </p:cNvPr>
          <p:cNvSpPr txBox="1"/>
          <p:nvPr/>
        </p:nvSpPr>
        <p:spPr>
          <a:xfrm>
            <a:off x="868394" y="306057"/>
            <a:ext cx="10679500" cy="523220"/>
          </a:xfrm>
          <a:prstGeom prst="rect">
            <a:avLst/>
          </a:prstGeom>
          <a:noFill/>
        </p:spPr>
        <p:txBody>
          <a:bodyPr wrap="square">
            <a:spAutoFit/>
          </a:bodyPr>
          <a:lstStyle/>
          <a:p>
            <a:r>
              <a:rPr lang="en-CA" sz="2800" dirty="0">
                <a:solidFill>
                  <a:schemeClr val="bg1"/>
                </a:solidFill>
              </a:rPr>
              <a:t>WHAT ARE THE CAUSES OF STRESS AMONG THE MOST STRESSED?</a:t>
            </a:r>
            <a:endParaRPr lang="en-CA" sz="2800" dirty="0"/>
          </a:p>
        </p:txBody>
      </p:sp>
      <p:sp>
        <p:nvSpPr>
          <p:cNvPr id="3" name="Slide Number Placeholder 2">
            <a:extLst>
              <a:ext uri="{FF2B5EF4-FFF2-40B4-BE49-F238E27FC236}">
                <a16:creationId xmlns:a16="http://schemas.microsoft.com/office/drawing/2014/main" id="{4DEA07F9-FBAD-59EF-E690-8B564398E184}"/>
              </a:ext>
            </a:extLst>
          </p:cNvPr>
          <p:cNvSpPr>
            <a:spLocks noGrp="1"/>
          </p:cNvSpPr>
          <p:nvPr>
            <p:ph type="sldNum" sz="quarter" idx="12"/>
          </p:nvPr>
        </p:nvSpPr>
        <p:spPr/>
        <p:txBody>
          <a:bodyPr/>
          <a:lstStyle/>
          <a:p>
            <a:fld id="{8954F5B7-5279-43BB-AF99-55E064283C57}" type="slidenum">
              <a:rPr lang="en-CA" smtClean="0"/>
              <a:t>74</a:t>
            </a:fld>
            <a:endParaRPr lang="en-CA"/>
          </a:p>
        </p:txBody>
      </p:sp>
    </p:spTree>
    <p:extLst>
      <p:ext uri="{BB962C8B-B14F-4D97-AF65-F5344CB8AC3E}">
        <p14:creationId xmlns:p14="http://schemas.microsoft.com/office/powerpoint/2010/main" val="22636064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percentages of the country&#10;&#10;Description automatically generated with medium confidence">
            <a:extLst>
              <a:ext uri="{FF2B5EF4-FFF2-40B4-BE49-F238E27FC236}">
                <a16:creationId xmlns:a16="http://schemas.microsoft.com/office/drawing/2014/main" id="{7A731226-5599-E17A-4F5C-679BCA7C83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0600" y="940279"/>
            <a:ext cx="9188824" cy="5650302"/>
          </a:xfrm>
          <a:prstGeom prst="rect">
            <a:avLst/>
          </a:prstGeom>
        </p:spPr>
      </p:pic>
      <p:sp>
        <p:nvSpPr>
          <p:cNvPr id="5" name="TextBox 4">
            <a:extLst>
              <a:ext uri="{FF2B5EF4-FFF2-40B4-BE49-F238E27FC236}">
                <a16:creationId xmlns:a16="http://schemas.microsoft.com/office/drawing/2014/main" id="{53F4A4EB-ED59-FD3D-4D0B-DBABE3FCB6FC}"/>
              </a:ext>
            </a:extLst>
          </p:cNvPr>
          <p:cNvSpPr txBox="1"/>
          <p:nvPr/>
        </p:nvSpPr>
        <p:spPr>
          <a:xfrm>
            <a:off x="1639611" y="177644"/>
            <a:ext cx="9188823" cy="461665"/>
          </a:xfrm>
          <a:prstGeom prst="rect">
            <a:avLst/>
          </a:prstGeom>
          <a:noFill/>
        </p:spPr>
        <p:txBody>
          <a:bodyPr wrap="square">
            <a:spAutoFit/>
          </a:bodyPr>
          <a:lstStyle/>
          <a:p>
            <a:r>
              <a:rPr lang="en-CA" sz="2400" dirty="0">
                <a:solidFill>
                  <a:schemeClr val="bg1"/>
                </a:solidFill>
              </a:rPr>
              <a:t> % OF PEOPLE REPORTING SIGNIFICANT STRESS BY COUNTRY 2019 </a:t>
            </a:r>
          </a:p>
        </p:txBody>
      </p:sp>
      <p:sp>
        <p:nvSpPr>
          <p:cNvPr id="2" name="Slide Number Placeholder 1">
            <a:extLst>
              <a:ext uri="{FF2B5EF4-FFF2-40B4-BE49-F238E27FC236}">
                <a16:creationId xmlns:a16="http://schemas.microsoft.com/office/drawing/2014/main" id="{93693E60-68ED-3F9E-A3D7-C3A10320DEC5}"/>
              </a:ext>
            </a:extLst>
          </p:cNvPr>
          <p:cNvSpPr>
            <a:spLocks noGrp="1"/>
          </p:cNvSpPr>
          <p:nvPr>
            <p:ph type="sldNum" sz="quarter" idx="12"/>
          </p:nvPr>
        </p:nvSpPr>
        <p:spPr/>
        <p:txBody>
          <a:bodyPr/>
          <a:lstStyle/>
          <a:p>
            <a:fld id="{8954F5B7-5279-43BB-AF99-55E064283C57}" type="slidenum">
              <a:rPr lang="en-CA" smtClean="0"/>
              <a:t>75</a:t>
            </a:fld>
            <a:endParaRPr lang="en-CA"/>
          </a:p>
        </p:txBody>
      </p:sp>
    </p:spTree>
    <p:extLst>
      <p:ext uri="{BB962C8B-B14F-4D97-AF65-F5344CB8AC3E}">
        <p14:creationId xmlns:p14="http://schemas.microsoft.com/office/powerpoint/2010/main" val="37463616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with red and black text&#10;&#10;Description automatically generated">
            <a:extLst>
              <a:ext uri="{FF2B5EF4-FFF2-40B4-BE49-F238E27FC236}">
                <a16:creationId xmlns:a16="http://schemas.microsoft.com/office/drawing/2014/main" id="{838CE9EA-2F0F-54C3-F7C2-4125CA27E8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676" y="715993"/>
            <a:ext cx="9868618" cy="5883216"/>
          </a:xfrm>
          <a:prstGeom prst="rect">
            <a:avLst/>
          </a:prstGeom>
        </p:spPr>
      </p:pic>
      <p:sp>
        <p:nvSpPr>
          <p:cNvPr id="5" name="TextBox 4">
            <a:extLst>
              <a:ext uri="{FF2B5EF4-FFF2-40B4-BE49-F238E27FC236}">
                <a16:creationId xmlns:a16="http://schemas.microsoft.com/office/drawing/2014/main" id="{3850B432-0C90-CA43-7635-3BDE4FE420A4}"/>
              </a:ext>
            </a:extLst>
          </p:cNvPr>
          <p:cNvSpPr txBox="1"/>
          <p:nvPr/>
        </p:nvSpPr>
        <p:spPr>
          <a:xfrm>
            <a:off x="838020" y="146647"/>
            <a:ext cx="10331930" cy="461665"/>
          </a:xfrm>
          <a:prstGeom prst="rect">
            <a:avLst/>
          </a:prstGeom>
          <a:noFill/>
        </p:spPr>
        <p:txBody>
          <a:bodyPr wrap="square">
            <a:spAutoFit/>
          </a:bodyPr>
          <a:lstStyle/>
          <a:p>
            <a:r>
              <a:rPr lang="en-CA" sz="2400" dirty="0">
                <a:solidFill>
                  <a:schemeClr val="bg1"/>
                </a:solidFill>
              </a:rPr>
              <a:t> % OF WORKERS REPORTING SIGNIFICANT WORK-RELATED STRESS 2010-20 </a:t>
            </a:r>
          </a:p>
        </p:txBody>
      </p:sp>
      <p:sp>
        <p:nvSpPr>
          <p:cNvPr id="2" name="Slide Number Placeholder 1">
            <a:extLst>
              <a:ext uri="{FF2B5EF4-FFF2-40B4-BE49-F238E27FC236}">
                <a16:creationId xmlns:a16="http://schemas.microsoft.com/office/drawing/2014/main" id="{EFB3E428-FBF8-FC20-D3EE-1B7CEF25B16C}"/>
              </a:ext>
            </a:extLst>
          </p:cNvPr>
          <p:cNvSpPr>
            <a:spLocks noGrp="1"/>
          </p:cNvSpPr>
          <p:nvPr>
            <p:ph type="sldNum" sz="quarter" idx="12"/>
          </p:nvPr>
        </p:nvSpPr>
        <p:spPr/>
        <p:txBody>
          <a:bodyPr/>
          <a:lstStyle/>
          <a:p>
            <a:fld id="{8954F5B7-5279-43BB-AF99-55E064283C57}" type="slidenum">
              <a:rPr lang="en-CA" smtClean="0"/>
              <a:t>76</a:t>
            </a:fld>
            <a:endParaRPr lang="en-CA"/>
          </a:p>
        </p:txBody>
      </p:sp>
    </p:spTree>
    <p:extLst>
      <p:ext uri="{BB962C8B-B14F-4D97-AF65-F5344CB8AC3E}">
        <p14:creationId xmlns:p14="http://schemas.microsoft.com/office/powerpoint/2010/main" val="16607225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showing the percentage of stress&#10;&#10;Description automatically generated">
            <a:extLst>
              <a:ext uri="{FF2B5EF4-FFF2-40B4-BE49-F238E27FC236}">
                <a16:creationId xmlns:a16="http://schemas.microsoft.com/office/drawing/2014/main" id="{E908AB75-F89B-2BAC-009E-E85FEEB69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281" y="1020626"/>
            <a:ext cx="5658087" cy="5555411"/>
          </a:xfrm>
          <a:prstGeom prst="rect">
            <a:avLst/>
          </a:prstGeom>
        </p:spPr>
      </p:pic>
      <p:sp>
        <p:nvSpPr>
          <p:cNvPr id="5" name="TextBox 4">
            <a:extLst>
              <a:ext uri="{FF2B5EF4-FFF2-40B4-BE49-F238E27FC236}">
                <a16:creationId xmlns:a16="http://schemas.microsoft.com/office/drawing/2014/main" id="{AC8BD69E-8160-910F-0B1A-C93C3B267D5F}"/>
              </a:ext>
            </a:extLst>
          </p:cNvPr>
          <p:cNvSpPr txBox="1"/>
          <p:nvPr/>
        </p:nvSpPr>
        <p:spPr>
          <a:xfrm>
            <a:off x="1460021" y="3429000"/>
            <a:ext cx="6094562" cy="369332"/>
          </a:xfrm>
          <a:prstGeom prst="rect">
            <a:avLst/>
          </a:prstGeom>
          <a:noFill/>
        </p:spPr>
        <p:txBody>
          <a:bodyPr wrap="square">
            <a:spAutoFit/>
          </a:bodyPr>
          <a:lstStyle/>
          <a:p>
            <a:r>
              <a:rPr lang="en-CA" sz="1800" dirty="0"/>
              <a:t> </a:t>
            </a:r>
            <a:endParaRPr lang="en-CA" dirty="0"/>
          </a:p>
        </p:txBody>
      </p:sp>
      <p:sp>
        <p:nvSpPr>
          <p:cNvPr id="7" name="TextBox 6">
            <a:extLst>
              <a:ext uri="{FF2B5EF4-FFF2-40B4-BE49-F238E27FC236}">
                <a16:creationId xmlns:a16="http://schemas.microsoft.com/office/drawing/2014/main" id="{2AC589E2-6B28-FFD0-A806-C719F46E2E19}"/>
              </a:ext>
            </a:extLst>
          </p:cNvPr>
          <p:cNvSpPr txBox="1"/>
          <p:nvPr/>
        </p:nvSpPr>
        <p:spPr>
          <a:xfrm>
            <a:off x="244415" y="281963"/>
            <a:ext cx="11947585" cy="523220"/>
          </a:xfrm>
          <a:prstGeom prst="rect">
            <a:avLst/>
          </a:prstGeom>
          <a:noFill/>
        </p:spPr>
        <p:txBody>
          <a:bodyPr wrap="square">
            <a:spAutoFit/>
          </a:bodyPr>
          <a:lstStyle/>
          <a:p>
            <a:r>
              <a:rPr lang="en-CA" sz="2800" dirty="0">
                <a:solidFill>
                  <a:schemeClr val="bg1"/>
                </a:solidFill>
              </a:rPr>
              <a:t> % OF WORKERS REPORTING SIGNIFICANT WORK-RELATED STRESS 2022-23 </a:t>
            </a:r>
          </a:p>
        </p:txBody>
      </p:sp>
      <p:sp>
        <p:nvSpPr>
          <p:cNvPr id="2" name="Slide Number Placeholder 1">
            <a:extLst>
              <a:ext uri="{FF2B5EF4-FFF2-40B4-BE49-F238E27FC236}">
                <a16:creationId xmlns:a16="http://schemas.microsoft.com/office/drawing/2014/main" id="{D9B15C36-15C6-9E5E-6470-589A3D0A17D6}"/>
              </a:ext>
            </a:extLst>
          </p:cNvPr>
          <p:cNvSpPr>
            <a:spLocks noGrp="1"/>
          </p:cNvSpPr>
          <p:nvPr>
            <p:ph type="sldNum" sz="quarter" idx="12"/>
          </p:nvPr>
        </p:nvSpPr>
        <p:spPr/>
        <p:txBody>
          <a:bodyPr/>
          <a:lstStyle/>
          <a:p>
            <a:fld id="{8954F5B7-5279-43BB-AF99-55E064283C57}" type="slidenum">
              <a:rPr lang="en-CA" smtClean="0"/>
              <a:t>77</a:t>
            </a:fld>
            <a:endParaRPr lang="en-CA"/>
          </a:p>
        </p:txBody>
      </p:sp>
    </p:spTree>
    <p:extLst>
      <p:ext uri="{BB962C8B-B14F-4D97-AF65-F5344CB8AC3E}">
        <p14:creationId xmlns:p14="http://schemas.microsoft.com/office/powerpoint/2010/main" val="1067657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showing people working on a staircase&#10;&#10;Description automatically generated with medium confidence">
            <a:extLst>
              <a:ext uri="{FF2B5EF4-FFF2-40B4-BE49-F238E27FC236}">
                <a16:creationId xmlns:a16="http://schemas.microsoft.com/office/drawing/2014/main" id="{39FCA149-673C-DCC6-2806-1B1D008EAF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343" y="905774"/>
            <a:ext cx="10325313" cy="5633049"/>
          </a:xfrm>
          <a:prstGeom prst="rect">
            <a:avLst/>
          </a:prstGeom>
        </p:spPr>
      </p:pic>
      <p:sp>
        <p:nvSpPr>
          <p:cNvPr id="5" name="TextBox 4">
            <a:extLst>
              <a:ext uri="{FF2B5EF4-FFF2-40B4-BE49-F238E27FC236}">
                <a16:creationId xmlns:a16="http://schemas.microsoft.com/office/drawing/2014/main" id="{5FB065F2-8164-6C24-7680-E03F3024EBDF}"/>
              </a:ext>
            </a:extLst>
          </p:cNvPr>
          <p:cNvSpPr txBox="1"/>
          <p:nvPr/>
        </p:nvSpPr>
        <p:spPr>
          <a:xfrm>
            <a:off x="1571444" y="113053"/>
            <a:ext cx="9418609" cy="584775"/>
          </a:xfrm>
          <a:prstGeom prst="rect">
            <a:avLst/>
          </a:prstGeom>
          <a:noFill/>
        </p:spPr>
        <p:txBody>
          <a:bodyPr wrap="square">
            <a:spAutoFit/>
          </a:bodyPr>
          <a:lstStyle/>
          <a:p>
            <a:r>
              <a:rPr lang="en-CA" sz="3200" dirty="0">
                <a:solidFill>
                  <a:schemeClr val="bg1"/>
                </a:solidFill>
              </a:rPr>
              <a:t> WHAT WORKERS SAY ABOUT THEIR STRESS 2018 </a:t>
            </a:r>
          </a:p>
        </p:txBody>
      </p:sp>
      <p:sp>
        <p:nvSpPr>
          <p:cNvPr id="2" name="Slide Number Placeholder 1">
            <a:extLst>
              <a:ext uri="{FF2B5EF4-FFF2-40B4-BE49-F238E27FC236}">
                <a16:creationId xmlns:a16="http://schemas.microsoft.com/office/drawing/2014/main" id="{8D6E9486-D19F-9E92-9523-437139CA832E}"/>
              </a:ext>
            </a:extLst>
          </p:cNvPr>
          <p:cNvSpPr>
            <a:spLocks noGrp="1"/>
          </p:cNvSpPr>
          <p:nvPr>
            <p:ph type="sldNum" sz="quarter" idx="12"/>
          </p:nvPr>
        </p:nvSpPr>
        <p:spPr/>
        <p:txBody>
          <a:bodyPr/>
          <a:lstStyle/>
          <a:p>
            <a:fld id="{8954F5B7-5279-43BB-AF99-55E064283C57}" type="slidenum">
              <a:rPr lang="en-CA" smtClean="0"/>
              <a:t>78</a:t>
            </a:fld>
            <a:endParaRPr lang="en-CA"/>
          </a:p>
        </p:txBody>
      </p:sp>
    </p:spTree>
    <p:extLst>
      <p:ext uri="{BB962C8B-B14F-4D97-AF65-F5344CB8AC3E}">
        <p14:creationId xmlns:p14="http://schemas.microsoft.com/office/powerpoint/2010/main" val="9209966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with a line going up&#10;&#10;Description automatically generated">
            <a:extLst>
              <a:ext uri="{FF2B5EF4-FFF2-40B4-BE49-F238E27FC236}">
                <a16:creationId xmlns:a16="http://schemas.microsoft.com/office/drawing/2014/main" id="{BF07ECB7-6522-57FE-24C3-DCC515F0B8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6937" y="931653"/>
            <a:ext cx="9118121" cy="5564037"/>
          </a:xfrm>
          <a:prstGeom prst="rect">
            <a:avLst/>
          </a:prstGeom>
        </p:spPr>
      </p:pic>
      <p:sp>
        <p:nvSpPr>
          <p:cNvPr id="5" name="TextBox 4">
            <a:extLst>
              <a:ext uri="{FF2B5EF4-FFF2-40B4-BE49-F238E27FC236}">
                <a16:creationId xmlns:a16="http://schemas.microsoft.com/office/drawing/2014/main" id="{9B18B607-5ABD-3566-2143-2A4498813820}"/>
              </a:ext>
            </a:extLst>
          </p:cNvPr>
          <p:cNvSpPr txBox="1"/>
          <p:nvPr/>
        </p:nvSpPr>
        <p:spPr>
          <a:xfrm>
            <a:off x="1321278" y="100700"/>
            <a:ext cx="9565258" cy="523220"/>
          </a:xfrm>
          <a:prstGeom prst="rect">
            <a:avLst/>
          </a:prstGeom>
          <a:noFill/>
        </p:spPr>
        <p:txBody>
          <a:bodyPr wrap="square">
            <a:spAutoFit/>
          </a:bodyPr>
          <a:lstStyle/>
          <a:p>
            <a:r>
              <a:rPr lang="en-CA" sz="2800" dirty="0">
                <a:solidFill>
                  <a:schemeClr val="bg1"/>
                </a:solidFill>
              </a:rPr>
              <a:t> % OF POPULATION REPORTING SEVERE ANXIETY  2013-18</a:t>
            </a:r>
          </a:p>
        </p:txBody>
      </p:sp>
      <p:sp>
        <p:nvSpPr>
          <p:cNvPr id="2" name="Slide Number Placeholder 1">
            <a:extLst>
              <a:ext uri="{FF2B5EF4-FFF2-40B4-BE49-F238E27FC236}">
                <a16:creationId xmlns:a16="http://schemas.microsoft.com/office/drawing/2014/main" id="{7773896E-BA48-AB3A-C596-03D53176639A}"/>
              </a:ext>
            </a:extLst>
          </p:cNvPr>
          <p:cNvSpPr>
            <a:spLocks noGrp="1"/>
          </p:cNvSpPr>
          <p:nvPr>
            <p:ph type="sldNum" sz="quarter" idx="12"/>
          </p:nvPr>
        </p:nvSpPr>
        <p:spPr/>
        <p:txBody>
          <a:bodyPr/>
          <a:lstStyle/>
          <a:p>
            <a:fld id="{8954F5B7-5279-43BB-AF99-55E064283C57}" type="slidenum">
              <a:rPr lang="en-CA" smtClean="0"/>
              <a:t>79</a:t>
            </a:fld>
            <a:endParaRPr lang="en-CA"/>
          </a:p>
        </p:txBody>
      </p:sp>
    </p:spTree>
    <p:extLst>
      <p:ext uri="{BB962C8B-B14F-4D97-AF65-F5344CB8AC3E}">
        <p14:creationId xmlns:p14="http://schemas.microsoft.com/office/powerpoint/2010/main" val="2366348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93993-CCAA-102D-FEE0-D48A299F7AB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5D192A3-E3D3-FC19-DC0E-EA3BBE34E35B}"/>
              </a:ext>
            </a:extLst>
          </p:cNvPr>
          <p:cNvSpPr txBox="1"/>
          <p:nvPr/>
        </p:nvSpPr>
        <p:spPr>
          <a:xfrm>
            <a:off x="0" y="-539015"/>
            <a:ext cx="12192000" cy="8279190"/>
          </a:xfrm>
          <a:prstGeom prst="rect">
            <a:avLst/>
          </a:prstGeom>
          <a:noFill/>
        </p:spPr>
        <p:txBody>
          <a:bodyPr wrap="square">
            <a:spAutoFit/>
          </a:bodyPr>
          <a:lstStyle/>
          <a:p>
            <a:pPr algn="l" rtl="0">
              <a:spcBef>
                <a:spcPts val="600"/>
              </a:spcBef>
              <a:buNone/>
            </a:pPr>
            <a:br>
              <a:rPr lang="en-US" b="0" i="0" dirty="0">
                <a:solidFill>
                  <a:srgbClr val="222222"/>
                </a:solidFill>
                <a:effectLst/>
                <a:latin typeface="Arial" panose="020B0604020202020204" pitchFamily="34" charset="0"/>
              </a:rPr>
            </a:br>
            <a:br>
              <a:rPr lang="en-US" b="0" i="0" dirty="0">
                <a:solidFill>
                  <a:srgbClr val="222222"/>
                </a:solidFill>
                <a:effectLst/>
                <a:latin typeface="Arial" panose="020B0604020202020204" pitchFamily="34" charset="0"/>
              </a:rPr>
            </a:br>
            <a:r>
              <a:rPr lang="en-US" b="0" i="0" dirty="0">
                <a:effectLst/>
                <a:latin typeface="Arial" panose="020B0604020202020204" pitchFamily="34" charset="0"/>
              </a:rPr>
              <a:t>Without forcing it, allow your exhale to be slightly longer than your inhale.</a:t>
            </a:r>
            <a:br>
              <a:rPr lang="en-US" b="0" i="0" dirty="0">
                <a:effectLst/>
                <a:latin typeface="Arial" panose="020B0604020202020204" pitchFamily="34" charset="0"/>
              </a:rPr>
            </a:br>
            <a:endParaRPr lang="en-US" dirty="0">
              <a:latin typeface="Arial" panose="020B0604020202020204" pitchFamily="34" charset="0"/>
            </a:endParaRPr>
          </a:p>
          <a:p>
            <a:pPr algn="l" rtl="0">
              <a:spcBef>
                <a:spcPts val="600"/>
              </a:spcBef>
              <a:buNone/>
            </a:pPr>
            <a:r>
              <a:rPr lang="en-US" b="0" i="0" dirty="0">
                <a:effectLst/>
                <a:latin typeface="Arial" panose="020B0604020202020204" pitchFamily="34" charset="0"/>
              </a:rPr>
              <a:t>Longer exhales help the body begin to stand down.</a:t>
            </a:r>
            <a:br>
              <a:rPr lang="en-US" b="0" i="0" dirty="0">
                <a:effectLst/>
                <a:latin typeface="Arial" panose="020B0604020202020204" pitchFamily="34" charset="0"/>
              </a:rPr>
            </a:br>
            <a:br>
              <a:rPr lang="en-US" b="0" i="0" dirty="0">
                <a:effectLst/>
                <a:latin typeface="Arial" panose="020B0604020202020204" pitchFamily="34" charset="0"/>
              </a:rPr>
            </a:br>
            <a:r>
              <a:rPr lang="en-US" b="0" i="0" dirty="0">
                <a:effectLst/>
                <a:latin typeface="Arial" panose="020B0604020202020204" pitchFamily="34" charset="0"/>
              </a:rPr>
              <a:t>As you breathe out, imagine the body letting go just a little — not all at once — just a few percent.</a:t>
            </a:r>
            <a:br>
              <a:rPr lang="en-US" b="0" i="0" dirty="0">
                <a:effectLst/>
                <a:latin typeface="Arial" panose="020B0604020202020204" pitchFamily="34" charset="0"/>
              </a:rPr>
            </a:br>
            <a:br>
              <a:rPr lang="en-US" b="0" i="0" dirty="0">
                <a:effectLst/>
                <a:latin typeface="Arial" panose="020B0604020202020204" pitchFamily="34" charset="0"/>
              </a:rPr>
            </a:br>
            <a:r>
              <a:rPr lang="en-US" b="0" i="0" dirty="0">
                <a:effectLst/>
                <a:latin typeface="Arial" panose="020B0604020202020204" pitchFamily="34" charset="0"/>
              </a:rPr>
              <a:t>If it helps, you might place a hand on your chest or abdomen.</a:t>
            </a:r>
            <a:br>
              <a:rPr lang="en-US" b="0" i="0" dirty="0">
                <a:solidFill>
                  <a:srgbClr val="222222"/>
                </a:solidFill>
                <a:effectLst/>
                <a:latin typeface="Arial" panose="020B0604020202020204" pitchFamily="34" charset="0"/>
              </a:rPr>
            </a:br>
            <a:br>
              <a:rPr lang="en-US" b="0" i="0" dirty="0">
                <a:solidFill>
                  <a:srgbClr val="222222"/>
                </a:solidFill>
                <a:effectLst/>
                <a:latin typeface="Arial" panose="020B0604020202020204" pitchFamily="34" charset="0"/>
              </a:rPr>
            </a:br>
            <a:r>
              <a:rPr lang="en-US" b="0" i="0" dirty="0">
                <a:solidFill>
                  <a:srgbClr val="222222"/>
                </a:solidFill>
                <a:effectLst/>
                <a:latin typeface="Arial" panose="020B0604020202020204" pitchFamily="34" charset="0"/>
              </a:rPr>
              <a:t>Minute 5: Integrating Wise Awareness</a:t>
            </a:r>
            <a:br>
              <a:rPr lang="en-US" b="0" i="0" dirty="0">
                <a:solidFill>
                  <a:srgbClr val="222222"/>
                </a:solidFill>
                <a:effectLst/>
                <a:latin typeface="Arial" panose="020B0604020202020204" pitchFamily="34" charset="0"/>
              </a:rPr>
            </a:br>
            <a:br>
              <a:rPr lang="en-US" b="0" i="0" dirty="0">
                <a:solidFill>
                  <a:srgbClr val="222222"/>
                </a:solidFill>
                <a:effectLst/>
                <a:latin typeface="Arial" panose="020B0604020202020204" pitchFamily="34" charset="0"/>
              </a:rPr>
            </a:br>
            <a:r>
              <a:rPr lang="en-US" b="0" i="0" dirty="0">
                <a:effectLst/>
                <a:latin typeface="Arial" panose="020B0604020202020204" pitchFamily="34" charset="0"/>
              </a:rPr>
              <a:t>Now notice something important: you are not just stressed.</a:t>
            </a:r>
            <a:br>
              <a:rPr lang="en-US" b="0" i="0" dirty="0">
                <a:effectLst/>
                <a:latin typeface="Arial" panose="020B0604020202020204" pitchFamily="34" charset="0"/>
              </a:rPr>
            </a:br>
            <a:br>
              <a:rPr lang="en-US" b="0" i="0" dirty="0">
                <a:effectLst/>
                <a:latin typeface="Arial" panose="020B0604020202020204" pitchFamily="34" charset="0"/>
              </a:rPr>
            </a:br>
            <a:r>
              <a:rPr lang="en-US" b="0" i="0" dirty="0">
                <a:effectLst/>
                <a:latin typeface="Arial" panose="020B0604020202020204" pitchFamily="34" charset="0"/>
              </a:rPr>
              <a:t>You are the one noticing the stress.</a:t>
            </a:r>
            <a:br>
              <a:rPr lang="en-US" b="0" i="0" dirty="0">
                <a:effectLst/>
                <a:latin typeface="Arial" panose="020B0604020202020204" pitchFamily="34" charset="0"/>
              </a:rPr>
            </a:br>
            <a:br>
              <a:rPr lang="en-US" b="0" i="0" dirty="0">
                <a:effectLst/>
                <a:latin typeface="Arial" panose="020B0604020202020204" pitchFamily="34" charset="0"/>
              </a:rPr>
            </a:br>
            <a:r>
              <a:rPr lang="en-US" b="0" i="0" dirty="0">
                <a:effectLst/>
                <a:latin typeface="Arial" panose="020B0604020202020204" pitchFamily="34" charset="0"/>
              </a:rPr>
              <a:t>This observing presence — calm, steady, curious — is always here, even when the nervous system is activated.</a:t>
            </a:r>
            <a:br>
              <a:rPr lang="en-US" b="0" i="0" dirty="0">
                <a:effectLst/>
                <a:latin typeface="Arial" panose="020B0604020202020204" pitchFamily="34" charset="0"/>
              </a:rPr>
            </a:br>
            <a:br>
              <a:rPr lang="en-US" b="0" i="0" dirty="0">
                <a:effectLst/>
                <a:latin typeface="Arial" panose="020B0604020202020204" pitchFamily="34" charset="0"/>
              </a:rPr>
            </a:br>
            <a:r>
              <a:rPr lang="en-US" b="0" i="0" dirty="0">
                <a:effectLst/>
                <a:latin typeface="Arial" panose="020B0604020202020204" pitchFamily="34" charset="0"/>
              </a:rPr>
              <a:t>You don’t need to get rid of stress to be okay.</a:t>
            </a:r>
            <a:br>
              <a:rPr lang="en-US" b="0" i="0" dirty="0">
                <a:effectLst/>
                <a:latin typeface="Arial" panose="020B0604020202020204" pitchFamily="34" charset="0"/>
              </a:rPr>
            </a:br>
            <a:br>
              <a:rPr lang="en-US" b="0" i="0" dirty="0">
                <a:effectLst/>
                <a:latin typeface="Arial" panose="020B0604020202020204" pitchFamily="34" charset="0"/>
              </a:rPr>
            </a:br>
            <a:r>
              <a:rPr lang="en-US" b="0" i="0" dirty="0">
                <a:effectLst/>
                <a:latin typeface="Arial" panose="020B0604020202020204" pitchFamily="34" charset="0"/>
              </a:rPr>
              <a:t>You just need enough space to relate to it differently.</a:t>
            </a:r>
            <a:br>
              <a:rPr lang="en-US" b="0" i="0" dirty="0">
                <a:effectLst/>
                <a:latin typeface="Arial" panose="020B0604020202020204" pitchFamily="34" charset="0"/>
              </a:rPr>
            </a:br>
            <a:br>
              <a:rPr lang="en-US" b="0" i="0" dirty="0">
                <a:effectLst/>
                <a:latin typeface="Arial" panose="020B0604020202020204" pitchFamily="34" charset="0"/>
              </a:rPr>
            </a:br>
            <a:r>
              <a:rPr lang="en-US" b="0" i="0" dirty="0">
                <a:effectLst/>
                <a:latin typeface="Arial" panose="020B0604020202020204" pitchFamily="34" charset="0"/>
              </a:rPr>
              <a:t>When you’re ready, gently bring your attention back to the room. Wiggle your fingers and toes and open your eyes.</a:t>
            </a:r>
            <a:r>
              <a:rPr lang="en-US" dirty="0">
                <a:latin typeface="Arial" panose="020B0604020202020204" pitchFamily="34" charset="0"/>
              </a:rPr>
              <a:t> </a:t>
            </a:r>
            <a:r>
              <a:rPr lang="en-US" b="0" i="0" dirty="0">
                <a:effectLst/>
                <a:latin typeface="Arial" panose="020B0604020202020204" pitchFamily="34" charset="0"/>
              </a:rPr>
              <a:t>Stress doesn’t mean something is wrong with you. It means your system has been trying to cope. Awareness is the first step toward giving it another option.</a:t>
            </a:r>
          </a:p>
          <a:p>
            <a:pPr algn="l" rtl="0">
              <a:spcBef>
                <a:spcPts val="600"/>
              </a:spcBef>
              <a:buNone/>
            </a:pPr>
            <a:br>
              <a:rPr lang="en-US" b="0" i="0" dirty="0">
                <a:solidFill>
                  <a:srgbClr val="222222"/>
                </a:solidFill>
                <a:effectLst/>
                <a:latin typeface="Arial" panose="020B0604020202020204" pitchFamily="34" charset="0"/>
              </a:rPr>
            </a:br>
            <a:endParaRPr lang="en-US" b="0" i="0" dirty="0">
              <a:solidFill>
                <a:srgbClr val="222222"/>
              </a:solidFill>
              <a:effectLst/>
              <a:latin typeface="Arial" panose="020B0604020202020204" pitchFamily="34" charset="0"/>
            </a:endParaRPr>
          </a:p>
          <a:p>
            <a:pPr>
              <a:buNone/>
            </a:pPr>
            <a:br>
              <a:rPr lang="en-US" dirty="0"/>
            </a:br>
            <a:endParaRPr lang="en-CA" dirty="0"/>
          </a:p>
        </p:txBody>
      </p:sp>
      <p:sp>
        <p:nvSpPr>
          <p:cNvPr id="2" name="Slide Number Placeholder 1">
            <a:extLst>
              <a:ext uri="{FF2B5EF4-FFF2-40B4-BE49-F238E27FC236}">
                <a16:creationId xmlns:a16="http://schemas.microsoft.com/office/drawing/2014/main" id="{C6AF619A-AE65-532D-FDC2-6E3CDCD4740F}"/>
              </a:ext>
            </a:extLst>
          </p:cNvPr>
          <p:cNvSpPr>
            <a:spLocks noGrp="1"/>
          </p:cNvSpPr>
          <p:nvPr>
            <p:ph type="sldNum" sz="quarter" idx="12"/>
          </p:nvPr>
        </p:nvSpPr>
        <p:spPr/>
        <p:txBody>
          <a:bodyPr/>
          <a:lstStyle/>
          <a:p>
            <a:fld id="{8954F5B7-5279-43BB-AF99-55E064283C57}" type="slidenum">
              <a:rPr lang="en-CA" smtClean="0"/>
              <a:t>8</a:t>
            </a:fld>
            <a:endParaRPr lang="en-CA"/>
          </a:p>
        </p:txBody>
      </p:sp>
    </p:spTree>
    <p:extLst>
      <p:ext uri="{BB962C8B-B14F-4D97-AF65-F5344CB8AC3E}">
        <p14:creationId xmlns:p14="http://schemas.microsoft.com/office/powerpoint/2010/main" val="25411106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questionnaire with text on it&#10;&#10;Description automatically generated">
            <a:extLst>
              <a:ext uri="{FF2B5EF4-FFF2-40B4-BE49-F238E27FC236}">
                <a16:creationId xmlns:a16="http://schemas.microsoft.com/office/drawing/2014/main" id="{7DB23458-C9EC-ACC1-F286-4B5F095C92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032" y="236306"/>
            <a:ext cx="5753818" cy="6449515"/>
          </a:xfrm>
          <a:prstGeom prst="rect">
            <a:avLst/>
          </a:prstGeom>
        </p:spPr>
      </p:pic>
      <p:pic>
        <p:nvPicPr>
          <p:cNvPr id="4" name="Picture 3" descr="A close-up of a document&#10;&#10;Description automatically generated">
            <a:extLst>
              <a:ext uri="{FF2B5EF4-FFF2-40B4-BE49-F238E27FC236}">
                <a16:creationId xmlns:a16="http://schemas.microsoft.com/office/drawing/2014/main" id="{C0F010CE-2325-B2C1-1BF5-3115E29B93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2174" y="92099"/>
            <a:ext cx="5753818" cy="3336902"/>
          </a:xfrm>
          <a:prstGeom prst="rect">
            <a:avLst/>
          </a:prstGeom>
        </p:spPr>
      </p:pic>
      <p:sp>
        <p:nvSpPr>
          <p:cNvPr id="5" name="TextBox 4">
            <a:extLst>
              <a:ext uri="{FF2B5EF4-FFF2-40B4-BE49-F238E27FC236}">
                <a16:creationId xmlns:a16="http://schemas.microsoft.com/office/drawing/2014/main" id="{9458B685-57D3-1C76-74CC-D0477270110A}"/>
              </a:ext>
            </a:extLst>
          </p:cNvPr>
          <p:cNvSpPr txBox="1"/>
          <p:nvPr/>
        </p:nvSpPr>
        <p:spPr>
          <a:xfrm>
            <a:off x="6096000" y="3593982"/>
            <a:ext cx="5861944" cy="3139321"/>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Don’t overthink the questions, answer them quickly.</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If figuring out your PSS score is too confusing to do during the session, don’t worry, don’t do it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To score your PSS: 1) for questions 1, 2, 3, 6,9 ,10 simply add your numbers on the answers ex. Never=0 almost never= 1, sometimes= 2 etc.</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2) for questions 4, 5, 7, and 8 reverse the scores ex. Never=4, almost ever=3 sometimes=2 fairly often=1 very often=0</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3) add your numbers. Do you fall into low, moderate, or high perceived stress ranges? </a:t>
            </a:r>
            <a:endParaRPr lang="en-CA"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D631FA17-F918-D3AA-2B03-B9FA9E78D200}"/>
              </a:ext>
            </a:extLst>
          </p:cNvPr>
          <p:cNvSpPr>
            <a:spLocks noGrp="1"/>
          </p:cNvSpPr>
          <p:nvPr>
            <p:ph type="sldNum" sz="quarter" idx="12"/>
          </p:nvPr>
        </p:nvSpPr>
        <p:spPr/>
        <p:txBody>
          <a:bodyPr/>
          <a:lstStyle/>
          <a:p>
            <a:fld id="{8954F5B7-5279-43BB-AF99-55E064283C57}" type="slidenum">
              <a:rPr lang="en-CA" smtClean="0"/>
              <a:t>80</a:t>
            </a:fld>
            <a:endParaRPr lang="en-CA"/>
          </a:p>
        </p:txBody>
      </p:sp>
    </p:spTree>
    <p:extLst>
      <p:ext uri="{BB962C8B-B14F-4D97-AF65-F5344CB8AC3E}">
        <p14:creationId xmlns:p14="http://schemas.microsoft.com/office/powerpoint/2010/main" val="397958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2DE3B-2F09-4831-73BE-04CABBF5AD2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C43DFD-0B07-8A9D-140C-5F3D45C93721}"/>
              </a:ext>
            </a:extLst>
          </p:cNvPr>
          <p:cNvSpPr>
            <a:spLocks noGrp="1"/>
          </p:cNvSpPr>
          <p:nvPr>
            <p:ph type="sldNum" sz="quarter" idx="12"/>
          </p:nvPr>
        </p:nvSpPr>
        <p:spPr/>
        <p:txBody>
          <a:bodyPr/>
          <a:lstStyle/>
          <a:p>
            <a:fld id="{8954F5B7-5279-43BB-AF99-55E064283C57}" type="slidenum">
              <a:rPr lang="en-CA" smtClean="0"/>
              <a:t>81</a:t>
            </a:fld>
            <a:endParaRPr lang="en-CA"/>
          </a:p>
        </p:txBody>
      </p:sp>
      <p:sp>
        <p:nvSpPr>
          <p:cNvPr id="4" name="TextBox 3">
            <a:extLst>
              <a:ext uri="{FF2B5EF4-FFF2-40B4-BE49-F238E27FC236}">
                <a16:creationId xmlns:a16="http://schemas.microsoft.com/office/drawing/2014/main" id="{9279419A-8229-E2E9-4676-842FF672316A}"/>
              </a:ext>
            </a:extLst>
          </p:cNvPr>
          <p:cNvSpPr txBox="1"/>
          <p:nvPr/>
        </p:nvSpPr>
        <p:spPr>
          <a:xfrm>
            <a:off x="3667223" y="1461289"/>
            <a:ext cx="8126128" cy="721736"/>
          </a:xfrm>
          <a:prstGeom prst="rect">
            <a:avLst/>
          </a:prstGeom>
          <a:noFill/>
        </p:spPr>
        <p:txBody>
          <a:bodyPr wrap="square">
            <a:spAutoFit/>
          </a:bodyPr>
          <a:lstStyle/>
          <a:p>
            <a:pPr>
              <a:lnSpc>
                <a:spcPct val="107000"/>
              </a:lnSpc>
              <a:spcAft>
                <a:spcPts val="800"/>
              </a:spcAft>
              <a:buSzPts val="1000"/>
              <a:tabLst>
                <a:tab pos="457200" algn="l"/>
              </a:tabLst>
            </a:pPr>
            <a:r>
              <a:rPr lang="en-CA" sz="4000" kern="0" dirty="0">
                <a:ea typeface="Times New Roman" panose="02020603050405020304" pitchFamily="18" charset="0"/>
                <a:cs typeface="Times New Roman" panose="02020603050405020304" pitchFamily="18" charset="0"/>
              </a:rPr>
              <a:t>BODY (AROUSAL)</a:t>
            </a:r>
            <a:endParaRPr lang="en-CA" sz="4000" kern="100" dirty="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20E57BB-32AB-E6CB-3692-0BA49AFDEC9F}"/>
              </a:ext>
            </a:extLst>
          </p:cNvPr>
          <p:cNvSpPr txBox="1"/>
          <p:nvPr/>
        </p:nvSpPr>
        <p:spPr>
          <a:xfrm>
            <a:off x="2387065" y="2492443"/>
            <a:ext cx="9656545" cy="595932"/>
          </a:xfrm>
          <a:prstGeom prst="rect">
            <a:avLst/>
          </a:prstGeom>
          <a:noFill/>
        </p:spPr>
        <p:txBody>
          <a:bodyPr wrap="square">
            <a:spAutoFit/>
          </a:bodyPr>
          <a:lstStyle/>
          <a:p>
            <a:pPr>
              <a:lnSpc>
                <a:spcPct val="107000"/>
              </a:lnSpc>
              <a:spcAft>
                <a:spcPts val="800"/>
              </a:spcAft>
              <a:buNone/>
            </a:pPr>
            <a:r>
              <a:rPr lang="en-CA" sz="3200" b="1" kern="0" dirty="0">
                <a:effectLst/>
                <a:latin typeface="+mj-lt"/>
                <a:ea typeface="Times New Roman" panose="02020603050405020304" pitchFamily="18" charset="0"/>
                <a:cs typeface="Times New Roman" panose="02020603050405020304" pitchFamily="18" charset="0"/>
              </a:rPr>
              <a:t>What is happening to our nervous systems?</a:t>
            </a:r>
            <a:endParaRPr lang="en-CA" sz="3200" kern="100" dirty="0">
              <a:effectLst/>
              <a:latin typeface="+mj-l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2324537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2972E62-3727-153E-941E-B23556228F16}"/>
              </a:ext>
            </a:extLst>
          </p:cNvPr>
          <p:cNvSpPr txBox="1"/>
          <p:nvPr/>
        </p:nvSpPr>
        <p:spPr>
          <a:xfrm>
            <a:off x="3587933" y="1241786"/>
            <a:ext cx="6097836" cy="707886"/>
          </a:xfrm>
          <a:prstGeom prst="rect">
            <a:avLst/>
          </a:prstGeom>
          <a:noFill/>
        </p:spPr>
        <p:txBody>
          <a:bodyPr wrap="square">
            <a:spAutoFit/>
          </a:bodyPr>
          <a:lstStyle/>
          <a:p>
            <a:r>
              <a:rPr lang="en-US" sz="4000" dirty="0">
                <a:solidFill>
                  <a:schemeClr val="bg1"/>
                </a:solidFill>
              </a:rPr>
              <a:t>ASSESSING STRESS</a:t>
            </a:r>
          </a:p>
        </p:txBody>
      </p:sp>
      <p:sp>
        <p:nvSpPr>
          <p:cNvPr id="2" name="Slide Number Placeholder 1">
            <a:extLst>
              <a:ext uri="{FF2B5EF4-FFF2-40B4-BE49-F238E27FC236}">
                <a16:creationId xmlns:a16="http://schemas.microsoft.com/office/drawing/2014/main" id="{E1459FAC-8EA5-31D1-341A-D4B67D0DA63C}"/>
              </a:ext>
            </a:extLst>
          </p:cNvPr>
          <p:cNvSpPr>
            <a:spLocks noGrp="1"/>
          </p:cNvSpPr>
          <p:nvPr>
            <p:ph type="sldNum" sz="quarter" idx="12"/>
          </p:nvPr>
        </p:nvSpPr>
        <p:spPr/>
        <p:txBody>
          <a:bodyPr/>
          <a:lstStyle/>
          <a:p>
            <a:fld id="{8954F5B7-5279-43BB-AF99-55E064283C57}" type="slidenum">
              <a:rPr lang="en-CA" smtClean="0"/>
              <a:t>82</a:t>
            </a:fld>
            <a:endParaRPr lang="en-CA"/>
          </a:p>
        </p:txBody>
      </p:sp>
      <p:sp>
        <p:nvSpPr>
          <p:cNvPr id="4" name="TextBox 3">
            <a:extLst>
              <a:ext uri="{FF2B5EF4-FFF2-40B4-BE49-F238E27FC236}">
                <a16:creationId xmlns:a16="http://schemas.microsoft.com/office/drawing/2014/main" id="{592ABA8B-793D-9D73-B1C4-F9F11B8618C3}"/>
              </a:ext>
            </a:extLst>
          </p:cNvPr>
          <p:cNvSpPr txBox="1"/>
          <p:nvPr/>
        </p:nvSpPr>
        <p:spPr>
          <a:xfrm>
            <a:off x="2290177" y="2156929"/>
            <a:ext cx="7611646" cy="954107"/>
          </a:xfrm>
          <a:prstGeom prst="rect">
            <a:avLst/>
          </a:prstGeom>
          <a:noFill/>
        </p:spPr>
        <p:txBody>
          <a:bodyPr wrap="square">
            <a:spAutoFit/>
          </a:bodyPr>
          <a:lstStyle/>
          <a:p>
            <a:r>
              <a:rPr lang="en-US" sz="2800" dirty="0"/>
              <a:t>Are there ways of objectively assessing how much stress a person is experiencing?</a:t>
            </a:r>
            <a:endParaRPr lang="en-CA" sz="2800" dirty="0"/>
          </a:p>
        </p:txBody>
      </p:sp>
    </p:spTree>
    <p:extLst>
      <p:ext uri="{BB962C8B-B14F-4D97-AF65-F5344CB8AC3E}">
        <p14:creationId xmlns:p14="http://schemas.microsoft.com/office/powerpoint/2010/main" val="807603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3D301C-3CD7-1B5D-F195-95B61F15E2B4}"/>
              </a:ext>
            </a:extLst>
          </p:cNvPr>
          <p:cNvSpPr txBox="1"/>
          <p:nvPr/>
        </p:nvSpPr>
        <p:spPr>
          <a:xfrm>
            <a:off x="274834" y="164386"/>
            <a:ext cx="11376060" cy="6494085"/>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Dear Simple group members:</a:t>
            </a:r>
          </a:p>
          <a:p>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Our January 21</a:t>
            </a:r>
            <a:r>
              <a:rPr lang="en-US" sz="3200" baseline="30000" dirty="0">
                <a:latin typeface="Arial" panose="020B0604020202020204" pitchFamily="34" charset="0"/>
                <a:cs typeface="Arial" panose="020B0604020202020204" pitchFamily="34" charset="0"/>
              </a:rPr>
              <a:t>st</a:t>
            </a:r>
            <a:r>
              <a:rPr lang="en-US" sz="3200" dirty="0">
                <a:latin typeface="Arial" panose="020B0604020202020204" pitchFamily="34" charset="0"/>
                <a:cs typeface="Arial" panose="020B0604020202020204" pitchFamily="34" charset="0"/>
              </a:rPr>
              <a:t> session, week 15 will be on “stress”. There are two widely used scales that attempt to objectify levels of stress that people are experiencing: the Holmes and Rahe and the Perceived stress scale. Our week 15 poll will simply ask you for your scores on these scales. To participate in that poll please complete both scales on your own before the January 21</a:t>
            </a:r>
            <a:r>
              <a:rPr lang="en-US" sz="3200" baseline="30000" dirty="0">
                <a:latin typeface="Arial" panose="020B0604020202020204" pitchFamily="34" charset="0"/>
                <a:cs typeface="Arial" panose="020B0604020202020204" pitchFamily="34" charset="0"/>
              </a:rPr>
              <a:t>st</a:t>
            </a:r>
            <a:r>
              <a:rPr lang="en-US" sz="3200" dirty="0">
                <a:latin typeface="Arial" panose="020B0604020202020204" pitchFamily="34" charset="0"/>
                <a:cs typeface="Arial" panose="020B0604020202020204" pitchFamily="34" charset="0"/>
              </a:rPr>
              <a:t> session, calculate your scores and have them handy next week when we launch the poll. We think the session will be more meaningful to you if you’ve completed these scales.</a:t>
            </a:r>
          </a:p>
          <a:p>
            <a:r>
              <a:rPr lang="en-US" sz="3200" dirty="0">
                <a:latin typeface="Arial" panose="020B0604020202020204" pitchFamily="34" charset="0"/>
                <a:cs typeface="Arial" panose="020B0604020202020204" pitchFamily="34" charset="0"/>
              </a:rPr>
              <a:t>Thank you   </a:t>
            </a:r>
            <a:endParaRPr lang="en-CA" sz="3200" dirty="0"/>
          </a:p>
        </p:txBody>
      </p:sp>
    </p:spTree>
    <p:extLst>
      <p:ext uri="{BB962C8B-B14F-4D97-AF65-F5344CB8AC3E}">
        <p14:creationId xmlns:p14="http://schemas.microsoft.com/office/powerpoint/2010/main" val="4087754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questionnaire with text on it&#10;&#10;Description automatically generated">
            <a:extLst>
              <a:ext uri="{FF2B5EF4-FFF2-40B4-BE49-F238E27FC236}">
                <a16:creationId xmlns:a16="http://schemas.microsoft.com/office/drawing/2014/main" id="{7DB23458-C9EC-ACC1-F286-4B5F095C92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008" y="92099"/>
            <a:ext cx="5802842" cy="6641203"/>
          </a:xfrm>
          <a:prstGeom prst="rect">
            <a:avLst/>
          </a:prstGeom>
        </p:spPr>
      </p:pic>
      <p:pic>
        <p:nvPicPr>
          <p:cNvPr id="4" name="Picture 3" descr="A close-up of a document&#10;&#10;Description automatically generated">
            <a:extLst>
              <a:ext uri="{FF2B5EF4-FFF2-40B4-BE49-F238E27FC236}">
                <a16:creationId xmlns:a16="http://schemas.microsoft.com/office/drawing/2014/main" id="{C0F010CE-2325-B2C1-1BF5-3115E29B93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8850" y="3396400"/>
            <a:ext cx="6117142" cy="3336902"/>
          </a:xfrm>
          <a:prstGeom prst="rect">
            <a:avLst/>
          </a:prstGeom>
        </p:spPr>
      </p:pic>
      <p:sp>
        <p:nvSpPr>
          <p:cNvPr id="5" name="TextBox 4">
            <a:extLst>
              <a:ext uri="{FF2B5EF4-FFF2-40B4-BE49-F238E27FC236}">
                <a16:creationId xmlns:a16="http://schemas.microsoft.com/office/drawing/2014/main" id="{9458B685-57D3-1C76-74CC-D0477270110A}"/>
              </a:ext>
            </a:extLst>
          </p:cNvPr>
          <p:cNvSpPr txBox="1"/>
          <p:nvPr/>
        </p:nvSpPr>
        <p:spPr>
          <a:xfrm>
            <a:off x="6096000" y="174589"/>
            <a:ext cx="5995863" cy="3139321"/>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Don’t overthink the questions, answer them quickly.</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If figuring out your PSS score is too confusing to do during the session, don’t worry, don’t do it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To score your PSS: 1) for questions 1, 2, 3, 6,9 ,10 simply add your numbers on the answers ex. Never=0 almost never= 1, sometimes= 2 etc.</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2) for questions 4, 5, 7, and 8 reverse the scores ex. Never=4, almost ever=3 sometimes=2 fairly often=1 very often=0</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3) add your numbers. Do you fall into low, moderate, or high perceived stress ranges? </a:t>
            </a:r>
            <a:endParaRPr lang="en-CA"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B1C174D2-36BC-1BB7-0436-14FD0D3FF382}"/>
              </a:ext>
            </a:extLst>
          </p:cNvPr>
          <p:cNvSpPr>
            <a:spLocks noGrp="1"/>
          </p:cNvSpPr>
          <p:nvPr>
            <p:ph type="sldNum" sz="quarter" idx="12"/>
          </p:nvPr>
        </p:nvSpPr>
        <p:spPr/>
        <p:txBody>
          <a:bodyPr/>
          <a:lstStyle/>
          <a:p>
            <a:fld id="{8954F5B7-5279-43BB-AF99-55E064283C57}" type="slidenum">
              <a:rPr lang="en-CA" smtClean="0"/>
              <a:t>84</a:t>
            </a:fld>
            <a:endParaRPr lang="en-CA"/>
          </a:p>
        </p:txBody>
      </p:sp>
    </p:spTree>
    <p:extLst>
      <p:ext uri="{BB962C8B-B14F-4D97-AF65-F5344CB8AC3E}">
        <p14:creationId xmlns:p14="http://schemas.microsoft.com/office/powerpoint/2010/main" val="3324638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CBD37D-7A00-4A85-A6ED-4137070B1869}"/>
              </a:ext>
            </a:extLst>
          </p:cNvPr>
          <p:cNvPicPr>
            <a:picLocks noChangeAspect="1"/>
          </p:cNvPicPr>
          <p:nvPr/>
        </p:nvPicPr>
        <p:blipFill>
          <a:blip r:embed="rId2"/>
          <a:stretch>
            <a:fillRect/>
          </a:stretch>
        </p:blipFill>
        <p:spPr>
          <a:xfrm>
            <a:off x="0" y="0"/>
            <a:ext cx="6479177" cy="6858000"/>
          </a:xfrm>
          <a:prstGeom prst="rect">
            <a:avLst/>
          </a:prstGeom>
        </p:spPr>
      </p:pic>
      <p:sp>
        <p:nvSpPr>
          <p:cNvPr id="3" name="TextBox 2">
            <a:extLst>
              <a:ext uri="{FF2B5EF4-FFF2-40B4-BE49-F238E27FC236}">
                <a16:creationId xmlns:a16="http://schemas.microsoft.com/office/drawing/2014/main" id="{55C0C27F-809D-6957-46A6-3117E1F12C52}"/>
              </a:ext>
            </a:extLst>
          </p:cNvPr>
          <p:cNvSpPr txBox="1"/>
          <p:nvPr/>
        </p:nvSpPr>
        <p:spPr>
          <a:xfrm>
            <a:off x="6479177" y="889843"/>
            <a:ext cx="5603965" cy="5078313"/>
          </a:xfrm>
          <a:prstGeom prst="rect">
            <a:avLst/>
          </a:prstGeom>
          <a:noFill/>
        </p:spPr>
        <p:txBody>
          <a:bodyPr wrap="square">
            <a:spAutoFit/>
          </a:bodyPr>
          <a:lstStyle/>
          <a:p>
            <a:pPr marL="285750" indent="-285750">
              <a:lnSpc>
                <a:spcPct val="90000"/>
              </a:lnSpc>
              <a:buFont typeface="Arial" panose="020B0604020202020204" pitchFamily="34" charset="0"/>
              <a:buChar char="•"/>
            </a:pPr>
            <a:r>
              <a:rPr lang="en-CA" sz="2400" dirty="0"/>
              <a:t>The Holmes and Rahe scale attempts to objectify the amount of stress a person is experiencing. </a:t>
            </a:r>
          </a:p>
          <a:p>
            <a:pPr marL="285750" indent="-285750">
              <a:lnSpc>
                <a:spcPct val="90000"/>
              </a:lnSpc>
              <a:buFont typeface="Arial" panose="020B0604020202020204" pitchFamily="34" charset="0"/>
              <a:buChar char="•"/>
            </a:pPr>
            <a:r>
              <a:rPr lang="en-CA" sz="2400" dirty="0"/>
              <a:t>To figure out your Holmes and Rahe score 1) check off from the list all the stressful life events you have you experienced in the past year. 1) add the scores associated with each. That is your total score.</a:t>
            </a:r>
          </a:p>
          <a:p>
            <a:pPr marL="285750" indent="-285750">
              <a:lnSpc>
                <a:spcPct val="90000"/>
              </a:lnSpc>
              <a:buFont typeface="Arial" panose="020B0604020202020204" pitchFamily="34" charset="0"/>
              <a:buChar char="•"/>
            </a:pPr>
            <a:r>
              <a:rPr lang="en-CA" sz="2400" dirty="0"/>
              <a:t>The Holmes and Rahe scale is a </a:t>
            </a:r>
            <a:r>
              <a:rPr lang="en-CA" sz="2400" dirty="0">
                <a:solidFill>
                  <a:schemeClr val="bg1"/>
                </a:solidFill>
              </a:rPr>
              <a:t>risk assessment tool</a:t>
            </a:r>
            <a:r>
              <a:rPr lang="en-CA" sz="2400" dirty="0"/>
              <a:t> which predicts a person’s likelihood of having physical,  and/or psychological health problems and needing to access health care in the near future.</a:t>
            </a:r>
          </a:p>
        </p:txBody>
      </p:sp>
      <p:sp>
        <p:nvSpPr>
          <p:cNvPr id="6" name="TextBox 5">
            <a:extLst>
              <a:ext uri="{FF2B5EF4-FFF2-40B4-BE49-F238E27FC236}">
                <a16:creationId xmlns:a16="http://schemas.microsoft.com/office/drawing/2014/main" id="{29E8BB30-8225-CB2B-950A-32C30CF5D0B7}"/>
              </a:ext>
            </a:extLst>
          </p:cNvPr>
          <p:cNvSpPr txBox="1"/>
          <p:nvPr/>
        </p:nvSpPr>
        <p:spPr>
          <a:xfrm>
            <a:off x="7106193" y="181464"/>
            <a:ext cx="4349932" cy="523220"/>
          </a:xfrm>
          <a:prstGeom prst="rect">
            <a:avLst/>
          </a:prstGeom>
          <a:noFill/>
        </p:spPr>
        <p:txBody>
          <a:bodyPr wrap="square">
            <a:spAutoFit/>
          </a:bodyPr>
          <a:lstStyle/>
          <a:p>
            <a:r>
              <a:rPr lang="en-CA" sz="2800" dirty="0">
                <a:solidFill>
                  <a:schemeClr val="bg1"/>
                </a:solidFill>
              </a:rPr>
              <a:t>HOLMES AND RAHE SCALE</a:t>
            </a:r>
          </a:p>
        </p:txBody>
      </p:sp>
      <p:sp>
        <p:nvSpPr>
          <p:cNvPr id="2" name="Slide Number Placeholder 1">
            <a:extLst>
              <a:ext uri="{FF2B5EF4-FFF2-40B4-BE49-F238E27FC236}">
                <a16:creationId xmlns:a16="http://schemas.microsoft.com/office/drawing/2014/main" id="{BF9B88D8-9AF3-9DCC-644D-09115D8EFCE1}"/>
              </a:ext>
            </a:extLst>
          </p:cNvPr>
          <p:cNvSpPr>
            <a:spLocks noGrp="1"/>
          </p:cNvSpPr>
          <p:nvPr>
            <p:ph type="sldNum" sz="quarter" idx="12"/>
          </p:nvPr>
        </p:nvSpPr>
        <p:spPr/>
        <p:txBody>
          <a:bodyPr/>
          <a:lstStyle/>
          <a:p>
            <a:fld id="{8954F5B7-5279-43BB-AF99-55E064283C57}" type="slidenum">
              <a:rPr lang="en-CA" smtClean="0"/>
              <a:t>85</a:t>
            </a:fld>
            <a:endParaRPr lang="en-CA"/>
          </a:p>
        </p:txBody>
      </p:sp>
    </p:spTree>
    <p:extLst>
      <p:ext uri="{BB962C8B-B14F-4D97-AF65-F5344CB8AC3E}">
        <p14:creationId xmlns:p14="http://schemas.microsoft.com/office/powerpoint/2010/main" val="6079586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able&#10;&#10;Description automatically generated">
            <a:extLst>
              <a:ext uri="{FF2B5EF4-FFF2-40B4-BE49-F238E27FC236}">
                <a16:creationId xmlns:a16="http://schemas.microsoft.com/office/drawing/2014/main" id="{017C97E9-6131-4204-A3B8-2E5A1FBA998D}"/>
              </a:ext>
            </a:extLst>
          </p:cNvPr>
          <p:cNvPicPr>
            <a:picLocks noChangeAspect="1"/>
          </p:cNvPicPr>
          <p:nvPr/>
        </p:nvPicPr>
        <p:blipFill>
          <a:blip r:embed="rId2"/>
          <a:stretch>
            <a:fillRect/>
          </a:stretch>
        </p:blipFill>
        <p:spPr>
          <a:xfrm>
            <a:off x="3229895" y="534833"/>
            <a:ext cx="5553932" cy="6221256"/>
          </a:xfrm>
          <a:prstGeom prst="rect">
            <a:avLst/>
          </a:prstGeom>
        </p:spPr>
      </p:pic>
      <p:sp>
        <p:nvSpPr>
          <p:cNvPr id="4" name="TextBox 3">
            <a:extLst>
              <a:ext uri="{FF2B5EF4-FFF2-40B4-BE49-F238E27FC236}">
                <a16:creationId xmlns:a16="http://schemas.microsoft.com/office/drawing/2014/main" id="{73C74ED3-1F1A-B90C-3091-42B97DA1918E}"/>
              </a:ext>
            </a:extLst>
          </p:cNvPr>
          <p:cNvSpPr txBox="1"/>
          <p:nvPr/>
        </p:nvSpPr>
        <p:spPr>
          <a:xfrm>
            <a:off x="3319034" y="0"/>
            <a:ext cx="5553932" cy="523220"/>
          </a:xfrm>
          <a:prstGeom prst="rect">
            <a:avLst/>
          </a:prstGeom>
          <a:noFill/>
        </p:spPr>
        <p:txBody>
          <a:bodyPr wrap="square">
            <a:spAutoFit/>
          </a:bodyPr>
          <a:lstStyle/>
          <a:p>
            <a:r>
              <a:rPr lang="en-CA" sz="2800" dirty="0">
                <a:solidFill>
                  <a:schemeClr val="bg1"/>
                </a:solidFill>
              </a:rPr>
              <a:t> </a:t>
            </a:r>
            <a:r>
              <a:rPr lang="en-CA" sz="2400" dirty="0">
                <a:solidFill>
                  <a:schemeClr val="bg1"/>
                </a:solidFill>
              </a:rPr>
              <a:t>HOLMS STRESS SCALE FOR CHILDREN</a:t>
            </a:r>
          </a:p>
        </p:txBody>
      </p:sp>
      <p:sp>
        <p:nvSpPr>
          <p:cNvPr id="3" name="Slide Number Placeholder 2">
            <a:extLst>
              <a:ext uri="{FF2B5EF4-FFF2-40B4-BE49-F238E27FC236}">
                <a16:creationId xmlns:a16="http://schemas.microsoft.com/office/drawing/2014/main" id="{A07B6059-9018-9FFE-B052-E77661983A6C}"/>
              </a:ext>
            </a:extLst>
          </p:cNvPr>
          <p:cNvSpPr>
            <a:spLocks noGrp="1"/>
          </p:cNvSpPr>
          <p:nvPr>
            <p:ph type="sldNum" sz="quarter" idx="12"/>
          </p:nvPr>
        </p:nvSpPr>
        <p:spPr/>
        <p:txBody>
          <a:bodyPr/>
          <a:lstStyle/>
          <a:p>
            <a:fld id="{8954F5B7-5279-43BB-AF99-55E064283C57}" type="slidenum">
              <a:rPr lang="en-CA" smtClean="0"/>
              <a:t>86</a:t>
            </a:fld>
            <a:endParaRPr lang="en-CA"/>
          </a:p>
        </p:txBody>
      </p:sp>
    </p:spTree>
    <p:extLst>
      <p:ext uri="{BB962C8B-B14F-4D97-AF65-F5344CB8AC3E}">
        <p14:creationId xmlns:p14="http://schemas.microsoft.com/office/powerpoint/2010/main" val="25110848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A516A-3366-2E62-66CC-B3AECE483DE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DEA323F-C13F-4C6A-3F4F-61BB4168DC2A}"/>
              </a:ext>
            </a:extLst>
          </p:cNvPr>
          <p:cNvSpPr txBox="1"/>
          <p:nvPr/>
        </p:nvSpPr>
        <p:spPr>
          <a:xfrm>
            <a:off x="6916796" y="456248"/>
            <a:ext cx="3767784" cy="707886"/>
          </a:xfrm>
          <a:prstGeom prst="rect">
            <a:avLst/>
          </a:prstGeom>
          <a:noFill/>
        </p:spPr>
        <p:txBody>
          <a:bodyPr wrap="square">
            <a:spAutoFit/>
          </a:bodyPr>
          <a:lstStyle/>
          <a:p>
            <a:r>
              <a:rPr lang="en-CA" sz="4000" dirty="0">
                <a:solidFill>
                  <a:schemeClr val="bg1"/>
                </a:solidFill>
              </a:rPr>
              <a:t>ZOOM POLLS </a:t>
            </a:r>
          </a:p>
        </p:txBody>
      </p:sp>
      <p:pic>
        <p:nvPicPr>
          <p:cNvPr id="4" name="Picture 3" descr="A screenshot of a computer&#10;&#10;Description automatically generated">
            <a:extLst>
              <a:ext uri="{FF2B5EF4-FFF2-40B4-BE49-F238E27FC236}">
                <a16:creationId xmlns:a16="http://schemas.microsoft.com/office/drawing/2014/main" id="{DFDF034B-CA74-A8DC-BA9F-F1F20B848F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310" y="382250"/>
            <a:ext cx="4770656" cy="6273870"/>
          </a:xfrm>
          <a:prstGeom prst="rect">
            <a:avLst/>
          </a:prstGeom>
        </p:spPr>
      </p:pic>
      <p:sp>
        <p:nvSpPr>
          <p:cNvPr id="6" name="TextBox 5">
            <a:extLst>
              <a:ext uri="{FF2B5EF4-FFF2-40B4-BE49-F238E27FC236}">
                <a16:creationId xmlns:a16="http://schemas.microsoft.com/office/drawing/2014/main" id="{2FD52EF9-01C3-1D02-28C4-768D2716BC1B}"/>
              </a:ext>
            </a:extLst>
          </p:cNvPr>
          <p:cNvSpPr txBox="1"/>
          <p:nvPr/>
        </p:nvSpPr>
        <p:spPr>
          <a:xfrm>
            <a:off x="5571152" y="1164134"/>
            <a:ext cx="6095010" cy="5693866"/>
          </a:xfrm>
          <a:prstGeom prst="rect">
            <a:avLst/>
          </a:prstGeom>
          <a:noFill/>
        </p:spPr>
        <p:txBody>
          <a:bodyPr wrap="square">
            <a:spAutoFit/>
          </a:bodyPr>
          <a:lstStyle/>
          <a:p>
            <a:pPr marL="285750" indent="-285750">
              <a:buFont typeface="Arial" panose="020B0604020202020204" pitchFamily="34" charset="0"/>
              <a:buChar char="•"/>
            </a:pPr>
            <a:r>
              <a:rPr lang="en-CA" sz="2800" dirty="0"/>
              <a:t>Throughout the year we will be doing polls to better understand some of your thoughts, feelings and needs from the course. </a:t>
            </a:r>
          </a:p>
          <a:p>
            <a:pPr marL="285750" indent="-285750">
              <a:buFont typeface="Arial" panose="020B0604020202020204" pitchFamily="34" charset="0"/>
              <a:buChar char="•"/>
            </a:pPr>
            <a:r>
              <a:rPr lang="en-CA" sz="2800" dirty="0"/>
              <a:t>We’ll look at the answers of zoom participants immediately after we do the polls.</a:t>
            </a:r>
          </a:p>
          <a:p>
            <a:pPr marL="285750" indent="-285750">
              <a:buFont typeface="Arial" panose="020B0604020202020204" pitchFamily="34" charset="0"/>
              <a:buChar char="•"/>
            </a:pPr>
            <a:r>
              <a:rPr lang="en-CA" sz="2800" dirty="0"/>
              <a:t>We’ll share the answers of in person participants at the beginning of the session the week after the poll. </a:t>
            </a:r>
          </a:p>
          <a:p>
            <a:pPr marL="285750" indent="-285750">
              <a:buFont typeface="Arial" panose="020B0604020202020204" pitchFamily="34" charset="0"/>
              <a:buChar char="•"/>
            </a:pPr>
            <a:r>
              <a:rPr lang="en-CA" sz="2800" dirty="0"/>
              <a:t>Answers are anonymous</a:t>
            </a:r>
          </a:p>
          <a:p>
            <a:endParaRPr lang="en-CA" sz="2800" dirty="0"/>
          </a:p>
          <a:p>
            <a:pPr marL="285750" indent="-285750">
              <a:buFont typeface="Arial" panose="020B0604020202020204" pitchFamily="34" charset="0"/>
              <a:buChar char="•"/>
            </a:pPr>
            <a:endParaRPr lang="en-CA" sz="2800" dirty="0"/>
          </a:p>
        </p:txBody>
      </p:sp>
      <p:sp>
        <p:nvSpPr>
          <p:cNvPr id="2" name="Slide Number Placeholder 1">
            <a:extLst>
              <a:ext uri="{FF2B5EF4-FFF2-40B4-BE49-F238E27FC236}">
                <a16:creationId xmlns:a16="http://schemas.microsoft.com/office/drawing/2014/main" id="{EA94EE31-176E-946B-0CB3-355454BDFC28}"/>
              </a:ext>
            </a:extLst>
          </p:cNvPr>
          <p:cNvSpPr>
            <a:spLocks noGrp="1"/>
          </p:cNvSpPr>
          <p:nvPr>
            <p:ph type="sldNum" sz="quarter" idx="12"/>
          </p:nvPr>
        </p:nvSpPr>
        <p:spPr/>
        <p:txBody>
          <a:bodyPr/>
          <a:lstStyle/>
          <a:p>
            <a:fld id="{5B621ED0-B45F-441E-93E9-023E2B55C8A5}" type="slidenum">
              <a:rPr lang="en-CA" smtClean="0"/>
              <a:t>87</a:t>
            </a:fld>
            <a:endParaRPr lang="en-CA"/>
          </a:p>
        </p:txBody>
      </p:sp>
    </p:spTree>
    <p:extLst>
      <p:ext uri="{BB962C8B-B14F-4D97-AF65-F5344CB8AC3E}">
        <p14:creationId xmlns:p14="http://schemas.microsoft.com/office/powerpoint/2010/main" val="29194096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F0A576-214E-8523-09C3-23E40562967B}"/>
              </a:ext>
            </a:extLst>
          </p:cNvPr>
          <p:cNvSpPr>
            <a:spLocks noGrp="1"/>
          </p:cNvSpPr>
          <p:nvPr>
            <p:ph type="sldNum" sz="quarter" idx="12"/>
          </p:nvPr>
        </p:nvSpPr>
        <p:spPr/>
        <p:txBody>
          <a:bodyPr/>
          <a:lstStyle/>
          <a:p>
            <a:fld id="{8954F5B7-5279-43BB-AF99-55E064283C57}" type="slidenum">
              <a:rPr lang="en-CA" smtClean="0"/>
              <a:t>88</a:t>
            </a:fld>
            <a:endParaRPr lang="en-CA"/>
          </a:p>
        </p:txBody>
      </p:sp>
      <p:sp>
        <p:nvSpPr>
          <p:cNvPr id="4" name="TextBox 3">
            <a:extLst>
              <a:ext uri="{FF2B5EF4-FFF2-40B4-BE49-F238E27FC236}">
                <a16:creationId xmlns:a16="http://schemas.microsoft.com/office/drawing/2014/main" id="{7CB775FD-7F60-63CE-13A9-8D9854112D6D}"/>
              </a:ext>
            </a:extLst>
          </p:cNvPr>
          <p:cNvSpPr txBox="1"/>
          <p:nvPr/>
        </p:nvSpPr>
        <p:spPr>
          <a:xfrm>
            <a:off x="56147" y="70021"/>
            <a:ext cx="12079705" cy="5262979"/>
          </a:xfrm>
          <a:prstGeom prst="rect">
            <a:avLst/>
          </a:prstGeom>
          <a:noFill/>
        </p:spPr>
        <p:txBody>
          <a:bodyPr wrap="square">
            <a:spAutoFit/>
          </a:bodyPr>
          <a:lstStyle/>
          <a:p>
            <a:pPr marL="285750" indent="-285750">
              <a:buFont typeface="Arial" panose="020B0604020202020204" pitchFamily="34" charset="0"/>
              <a:buChar char="•"/>
            </a:pPr>
            <a:r>
              <a:rPr lang="en-US" sz="2400" dirty="0">
                <a:solidFill>
                  <a:srgbClr val="222222"/>
                </a:solidFill>
                <a:latin typeface="Arial" panose="020B0604020202020204" pitchFamily="34" charset="0"/>
              </a:rPr>
              <a:t>The Holmes and Rahe scale e</a:t>
            </a:r>
            <a:r>
              <a:rPr lang="en-US" sz="2400" b="0" i="0" dirty="0">
                <a:solidFill>
                  <a:srgbClr val="222222"/>
                </a:solidFill>
                <a:effectLst/>
                <a:latin typeface="Arial" panose="020B0604020202020204" pitchFamily="34" charset="0"/>
              </a:rPr>
              <a:t>stimates the </a:t>
            </a:r>
            <a:r>
              <a:rPr lang="en-US" sz="2400" dirty="0">
                <a:solidFill>
                  <a:srgbClr val="222222"/>
                </a:solidFill>
                <a:latin typeface="Arial" panose="020B0604020202020204" pitchFamily="34" charset="0"/>
              </a:rPr>
              <a:t>r</a:t>
            </a:r>
            <a:r>
              <a:rPr lang="en-US" sz="2400" b="0" i="0" dirty="0">
                <a:solidFill>
                  <a:srgbClr val="222222"/>
                </a:solidFill>
                <a:effectLst/>
                <a:latin typeface="Arial" panose="020B0604020202020204" pitchFamily="34" charset="0"/>
              </a:rPr>
              <a:t>isk a of stress-related </a:t>
            </a:r>
            <a:r>
              <a:rPr lang="en-US" sz="2400" dirty="0">
                <a:solidFill>
                  <a:srgbClr val="222222"/>
                </a:solidFill>
                <a:latin typeface="Arial" panose="020B0604020202020204" pitchFamily="34" charset="0"/>
              </a:rPr>
              <a:t>i</a:t>
            </a:r>
            <a:r>
              <a:rPr lang="en-US" sz="2400" b="0" i="0" dirty="0">
                <a:solidFill>
                  <a:srgbClr val="222222"/>
                </a:solidFill>
                <a:effectLst/>
                <a:latin typeface="Arial" panose="020B0604020202020204" pitchFamily="34" charset="0"/>
              </a:rPr>
              <a:t>llness </a:t>
            </a:r>
            <a:r>
              <a:rPr lang="en-US" sz="2400" dirty="0">
                <a:solidFill>
                  <a:srgbClr val="222222"/>
                </a:solidFill>
                <a:latin typeface="Arial" panose="020B0604020202020204" pitchFamily="34" charset="0"/>
              </a:rPr>
              <a:t>in the </a:t>
            </a:r>
            <a:r>
              <a:rPr lang="en-US" sz="2400" b="0" i="0" dirty="0">
                <a:solidFill>
                  <a:srgbClr val="222222"/>
                </a:solidFill>
                <a:effectLst/>
                <a:latin typeface="Arial" panose="020B0604020202020204" pitchFamily="34" charset="0"/>
              </a:rPr>
              <a:t>next 12–24 months. Scores:</a:t>
            </a:r>
          </a:p>
          <a:p>
            <a:r>
              <a:rPr lang="en-US" sz="2400" dirty="0">
                <a:solidFill>
                  <a:srgbClr val="222222"/>
                </a:solidFill>
                <a:latin typeface="Arial" panose="020B0604020202020204" pitchFamily="34" charset="0"/>
              </a:rPr>
              <a:t> </a:t>
            </a:r>
          </a:p>
          <a:p>
            <a:pPr marL="285750" indent="-285750">
              <a:buFont typeface="Arial" panose="020B0604020202020204" pitchFamily="34" charset="0"/>
              <a:buChar char="•"/>
            </a:pPr>
            <a:r>
              <a:rPr lang="en-US" sz="2400" b="0" i="0" dirty="0">
                <a:effectLst/>
                <a:latin typeface="Arial" panose="020B0604020202020204" pitchFamily="34" charset="0"/>
              </a:rPr>
              <a:t>0–149 = Low life-change stress ~30% risk </a:t>
            </a:r>
          </a:p>
          <a:p>
            <a:pPr marL="285750" indent="-285750">
              <a:buFont typeface="Arial" panose="020B0604020202020204" pitchFamily="34" charset="0"/>
              <a:buChar char="•"/>
            </a:pPr>
            <a:r>
              <a:rPr lang="en-US" sz="2400" b="0" i="0" dirty="0">
                <a:effectLst/>
                <a:latin typeface="Arial" panose="020B0604020202020204" pitchFamily="34" charset="0"/>
              </a:rPr>
              <a:t>150–299 = Moderate stress load ~50% risk </a:t>
            </a:r>
          </a:p>
          <a:p>
            <a:pPr marL="285750" indent="-285750">
              <a:buFont typeface="Arial" panose="020B0604020202020204" pitchFamily="34" charset="0"/>
              <a:buChar char="•"/>
            </a:pPr>
            <a:r>
              <a:rPr lang="en-US" sz="2400" b="0" i="0" dirty="0">
                <a:effectLst/>
                <a:latin typeface="Arial" panose="020B0604020202020204" pitchFamily="34" charset="0"/>
              </a:rPr>
              <a:t>300+ = High stress load ~80% risk</a:t>
            </a:r>
          </a:p>
          <a:p>
            <a:pPr marL="285750" indent="-285750">
              <a:buFont typeface="Arial" panose="020B0604020202020204" pitchFamily="34" charset="0"/>
              <a:buChar char="•"/>
            </a:pPr>
            <a:endParaRPr lang="en-US" sz="2400" dirty="0">
              <a:latin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A score of over 300 doesn’t mean you will get sick, it means your body is carrying so much accumulated adaptation demand that the probability of illness, depression, anxiety, or burnout becomes very high unless there is recovery, support, and stabilization.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This scale predicts: depression, anxiety disorders, immune suppression,  cardiovascular events, relapse of medical illness and work disability.</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 It measures “wear and tear on the system.”</a:t>
            </a:r>
            <a:endParaRPr lang="en-C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12293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5170B8-2DB3-D214-0139-4CCCAE12C4D9}"/>
              </a:ext>
            </a:extLst>
          </p:cNvPr>
          <p:cNvSpPr>
            <a:spLocks noGrp="1"/>
          </p:cNvSpPr>
          <p:nvPr>
            <p:ph type="sldNum" sz="quarter" idx="12"/>
          </p:nvPr>
        </p:nvSpPr>
        <p:spPr/>
        <p:txBody>
          <a:bodyPr/>
          <a:lstStyle/>
          <a:p>
            <a:fld id="{8954F5B7-5279-43BB-AF99-55E064283C57}" type="slidenum">
              <a:rPr lang="en-CA" smtClean="0"/>
              <a:t>89</a:t>
            </a:fld>
            <a:endParaRPr lang="en-CA"/>
          </a:p>
        </p:txBody>
      </p:sp>
      <p:sp>
        <p:nvSpPr>
          <p:cNvPr id="4" name="TextBox 3">
            <a:extLst>
              <a:ext uri="{FF2B5EF4-FFF2-40B4-BE49-F238E27FC236}">
                <a16:creationId xmlns:a16="http://schemas.microsoft.com/office/drawing/2014/main" id="{D5E3AAB7-B019-25B3-E39D-327D7C71E0B1}"/>
              </a:ext>
            </a:extLst>
          </p:cNvPr>
          <p:cNvSpPr txBox="1"/>
          <p:nvPr/>
        </p:nvSpPr>
        <p:spPr>
          <a:xfrm>
            <a:off x="77002" y="70021"/>
            <a:ext cx="12114998" cy="3693319"/>
          </a:xfrm>
          <a:prstGeom prst="rect">
            <a:avLst/>
          </a:prstGeom>
          <a:noFill/>
        </p:spPr>
        <p:txBody>
          <a:bodyPr wrap="square">
            <a:spAutoFit/>
          </a:bodyPr>
          <a:lstStyle/>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The Perceived Stress Scale (PSS-10) measures how overwhelmed, unpredictable, and overloaded life feels right now. Scores: </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0–13 Low perceived stress- Nervous system feels mostly safe and manageable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14–26 Moderate stress- Strain present; coping is working but taxed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27–40 High stress- Nervous system in sustained alarm or overload</a:t>
            </a:r>
            <a:r>
              <a:rPr lang="en-US"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High PSS scores correlate strongly with: anxiety and depression, sleep problems,  emotional dysregulation, ptsd symptoms, chronic pain, cardiovascular risk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This scale measures “how threatened and out of control the system feels.”</a:t>
            </a:r>
            <a:endParaRPr lang="en-C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8242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minders: - St. Catherine of Genoa ~ St. Thérèse of Lisieux">
            <a:extLst>
              <a:ext uri="{FF2B5EF4-FFF2-40B4-BE49-F238E27FC236}">
                <a16:creationId xmlns:a16="http://schemas.microsoft.com/office/drawing/2014/main" id="{6523BB83-69CA-4AC2-9E39-60260293AF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302" r="1" b="14164"/>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83DA9C19-AACF-8504-65DF-30A7EEF31264}"/>
              </a:ext>
            </a:extLst>
          </p:cNvPr>
          <p:cNvSpPr>
            <a:spLocks noGrp="1"/>
          </p:cNvSpPr>
          <p:nvPr>
            <p:ph type="sldNum" sz="quarter" idx="12"/>
          </p:nvPr>
        </p:nvSpPr>
        <p:spPr/>
        <p:txBody>
          <a:bodyPr/>
          <a:lstStyle/>
          <a:p>
            <a:fld id="{F7CB6ECF-184C-441C-A277-9D9EC902153F}" type="slidenum">
              <a:rPr lang="en-CA" smtClean="0"/>
              <a:t>9</a:t>
            </a:fld>
            <a:endParaRPr lang="en-CA"/>
          </a:p>
        </p:txBody>
      </p:sp>
    </p:spTree>
    <p:extLst>
      <p:ext uri="{BB962C8B-B14F-4D97-AF65-F5344CB8AC3E}">
        <p14:creationId xmlns:p14="http://schemas.microsoft.com/office/powerpoint/2010/main" val="29670469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170B88-8EF0-0390-5831-C11DC5FD376B}"/>
              </a:ext>
            </a:extLst>
          </p:cNvPr>
          <p:cNvSpPr>
            <a:spLocks noGrp="1"/>
          </p:cNvSpPr>
          <p:nvPr>
            <p:ph type="sldNum" sz="quarter" idx="12"/>
          </p:nvPr>
        </p:nvSpPr>
        <p:spPr/>
        <p:txBody>
          <a:bodyPr/>
          <a:lstStyle/>
          <a:p>
            <a:fld id="{8954F5B7-5279-43BB-AF99-55E064283C57}" type="slidenum">
              <a:rPr lang="en-CA" smtClean="0"/>
              <a:t>90</a:t>
            </a:fld>
            <a:endParaRPr lang="en-CA"/>
          </a:p>
        </p:txBody>
      </p:sp>
      <p:sp>
        <p:nvSpPr>
          <p:cNvPr id="4" name="TextBox 3">
            <a:extLst>
              <a:ext uri="{FF2B5EF4-FFF2-40B4-BE49-F238E27FC236}">
                <a16:creationId xmlns:a16="http://schemas.microsoft.com/office/drawing/2014/main" id="{2EAAF024-1B96-CC0E-D8CF-910F3135B117}"/>
              </a:ext>
            </a:extLst>
          </p:cNvPr>
          <p:cNvSpPr txBox="1"/>
          <p:nvPr/>
        </p:nvSpPr>
        <p:spPr>
          <a:xfrm>
            <a:off x="0" y="1110453"/>
            <a:ext cx="12192000" cy="2616101"/>
          </a:xfrm>
          <a:prstGeom prst="rect">
            <a:avLst/>
          </a:prstGeom>
          <a:noFill/>
        </p:spPr>
        <p:txBody>
          <a:bodyPr wrap="square">
            <a:spAutoFit/>
          </a:bodyPr>
          <a:lstStyle/>
          <a:p>
            <a:r>
              <a:rPr lang="en-US" b="0" i="0" dirty="0">
                <a:effectLst/>
                <a:latin typeface="Arial" panose="020B0604020202020204" pitchFamily="34" charset="0"/>
              </a:rPr>
              <a:t>HOLMES–RAHE     PSS                                                                INTERPRETATION</a:t>
            </a:r>
          </a:p>
          <a:p>
            <a:r>
              <a:rPr lang="en-US" b="0" i="0" dirty="0">
                <a:effectLst/>
                <a:latin typeface="Arial" panose="020B0604020202020204" pitchFamily="34" charset="0"/>
              </a:rPr>
              <a:t> </a:t>
            </a:r>
          </a:p>
          <a:p>
            <a:r>
              <a:rPr lang="en-US" b="0" i="0" dirty="0">
                <a:effectLst/>
                <a:latin typeface="Arial" panose="020B0604020202020204" pitchFamily="34" charset="0"/>
              </a:rPr>
              <a:t>     High                    </a:t>
            </a:r>
            <a:r>
              <a:rPr lang="en-US" b="0" i="0" dirty="0" err="1">
                <a:effectLst/>
                <a:latin typeface="Arial" panose="020B0604020202020204" pitchFamily="34" charset="0"/>
              </a:rPr>
              <a:t>High</a:t>
            </a:r>
            <a:r>
              <a:rPr lang="en-US" b="0" i="0" dirty="0">
                <a:effectLst/>
                <a:latin typeface="Arial" panose="020B0604020202020204" pitchFamily="34" charset="0"/>
              </a:rPr>
              <a:t>                     Life is objectively heavy, and the nervous system is overwhelmed → highest risk</a:t>
            </a:r>
          </a:p>
          <a:p>
            <a:endParaRPr lang="en-US" dirty="0">
              <a:latin typeface="Arial" panose="020B0604020202020204" pitchFamily="34" charset="0"/>
            </a:endParaRPr>
          </a:p>
          <a:p>
            <a:r>
              <a:rPr lang="en-US" b="0" i="0" dirty="0">
                <a:effectLst/>
                <a:latin typeface="Arial" panose="020B0604020202020204" pitchFamily="34" charset="0"/>
              </a:rPr>
              <a:t>     High                     </a:t>
            </a:r>
            <a:r>
              <a:rPr lang="en-US" b="0" i="0">
                <a:effectLst/>
                <a:latin typeface="Arial" panose="020B0604020202020204" pitchFamily="34" charset="0"/>
              </a:rPr>
              <a:t>Low</a:t>
            </a:r>
            <a:r>
              <a:rPr lang="en-US">
                <a:latin typeface="Arial" panose="020B0604020202020204" pitchFamily="34" charset="0"/>
              </a:rPr>
              <a:t>                     </a:t>
            </a:r>
            <a:r>
              <a:rPr lang="en-US" b="0" i="0">
                <a:effectLst/>
                <a:latin typeface="Arial" panose="020B0604020202020204" pitchFamily="34" charset="0"/>
              </a:rPr>
              <a:t>Moderate </a:t>
            </a:r>
            <a:r>
              <a:rPr lang="en-US" b="0" i="0" dirty="0">
                <a:effectLst/>
                <a:latin typeface="Arial" panose="020B0604020202020204" pitchFamily="34" charset="0"/>
              </a:rPr>
              <a:t>Many demands, but coping and support still functioning</a:t>
            </a:r>
          </a:p>
          <a:p>
            <a:endParaRPr lang="en-US" dirty="0">
              <a:latin typeface="Arial" panose="020B0604020202020204" pitchFamily="34" charset="0"/>
            </a:endParaRPr>
          </a:p>
          <a:p>
            <a:r>
              <a:rPr lang="en-US" b="0" i="0" dirty="0">
                <a:effectLst/>
                <a:latin typeface="Arial" panose="020B0604020202020204" pitchFamily="34" charset="0"/>
              </a:rPr>
              <a:t>      Low                     High                    Internal stress likely driven by trauma, burnout, or nervous-system sensitization</a:t>
            </a:r>
          </a:p>
          <a:p>
            <a:endParaRPr lang="en-US" dirty="0">
              <a:latin typeface="Arial" panose="020B0604020202020204" pitchFamily="34" charset="0"/>
            </a:endParaRPr>
          </a:p>
          <a:p>
            <a:r>
              <a:rPr lang="en-US" b="0" i="0" dirty="0">
                <a:effectLst/>
                <a:latin typeface="Arial" panose="020B0604020202020204" pitchFamily="34" charset="0"/>
              </a:rPr>
              <a:t>      Low                     </a:t>
            </a:r>
            <a:r>
              <a:rPr lang="en-US" b="0" i="0" dirty="0" err="1">
                <a:effectLst/>
                <a:latin typeface="Arial" panose="020B0604020202020204" pitchFamily="34" charset="0"/>
              </a:rPr>
              <a:t>Low</a:t>
            </a:r>
            <a:r>
              <a:rPr lang="en-US" b="0" i="0" dirty="0">
                <a:effectLst/>
                <a:latin typeface="Arial" panose="020B0604020202020204" pitchFamily="34" charset="0"/>
              </a:rPr>
              <a:t>                                                 System is relatively well regulated</a:t>
            </a:r>
            <a:endParaRPr lang="en-CA" dirty="0"/>
          </a:p>
        </p:txBody>
      </p:sp>
      <p:sp>
        <p:nvSpPr>
          <p:cNvPr id="6" name="TextBox 5">
            <a:extLst>
              <a:ext uri="{FF2B5EF4-FFF2-40B4-BE49-F238E27FC236}">
                <a16:creationId xmlns:a16="http://schemas.microsoft.com/office/drawing/2014/main" id="{B0B9A734-C28F-9199-0924-F45CB1EC00F2}"/>
              </a:ext>
            </a:extLst>
          </p:cNvPr>
          <p:cNvSpPr txBox="1"/>
          <p:nvPr/>
        </p:nvSpPr>
        <p:spPr>
          <a:xfrm>
            <a:off x="895149" y="197392"/>
            <a:ext cx="11781323" cy="461665"/>
          </a:xfrm>
          <a:prstGeom prst="rect">
            <a:avLst/>
          </a:prstGeom>
          <a:noFill/>
        </p:spPr>
        <p:txBody>
          <a:bodyPr wrap="square">
            <a:spAutoFit/>
          </a:bodyPr>
          <a:lstStyle/>
          <a:p>
            <a:r>
              <a:rPr lang="en-US" sz="2400" b="0" i="0" dirty="0">
                <a:solidFill>
                  <a:srgbClr val="222222"/>
                </a:solidFill>
                <a:effectLst/>
                <a:latin typeface="Arial" panose="020B0604020202020204" pitchFamily="34" charset="0"/>
              </a:rPr>
              <a:t>HOLMES–RAHE + PERCEIVED STRESS SCALE INTERPRETATION </a:t>
            </a:r>
            <a:endParaRPr lang="en-CA" sz="2400" dirty="0"/>
          </a:p>
        </p:txBody>
      </p:sp>
    </p:spTree>
    <p:extLst>
      <p:ext uri="{BB962C8B-B14F-4D97-AF65-F5344CB8AC3E}">
        <p14:creationId xmlns:p14="http://schemas.microsoft.com/office/powerpoint/2010/main" val="31852063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2D06BC-8C3A-7698-AC31-8C285BC9FAF5}"/>
              </a:ext>
            </a:extLst>
          </p:cNvPr>
          <p:cNvSpPr>
            <a:spLocks noGrp="1"/>
          </p:cNvSpPr>
          <p:nvPr>
            <p:ph type="sldNum" sz="quarter" idx="12"/>
          </p:nvPr>
        </p:nvSpPr>
        <p:spPr/>
        <p:txBody>
          <a:bodyPr/>
          <a:lstStyle/>
          <a:p>
            <a:fld id="{8954F5B7-5279-43BB-AF99-55E064283C57}" type="slidenum">
              <a:rPr lang="en-CA" smtClean="0"/>
              <a:t>91</a:t>
            </a:fld>
            <a:endParaRPr lang="en-CA"/>
          </a:p>
        </p:txBody>
      </p:sp>
      <p:sp>
        <p:nvSpPr>
          <p:cNvPr id="4" name="TextBox 3">
            <a:extLst>
              <a:ext uri="{FF2B5EF4-FFF2-40B4-BE49-F238E27FC236}">
                <a16:creationId xmlns:a16="http://schemas.microsoft.com/office/drawing/2014/main" id="{C3E721EA-6F4B-55C3-931B-AF9BF345B387}"/>
              </a:ext>
            </a:extLst>
          </p:cNvPr>
          <p:cNvSpPr txBox="1"/>
          <p:nvPr/>
        </p:nvSpPr>
        <p:spPr>
          <a:xfrm>
            <a:off x="9625" y="486330"/>
            <a:ext cx="12192000" cy="6463308"/>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You’ve just completed two very different ways of measuring stress, and together they tell us something far more useful than either one alone.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a:t>
            </a:r>
            <a:r>
              <a:rPr lang="en-US" b="1" dirty="0">
                <a:latin typeface="Arial" panose="020B0604020202020204" pitchFamily="34" charset="0"/>
                <a:cs typeface="Arial" panose="020B0604020202020204" pitchFamily="34" charset="0"/>
              </a:rPr>
              <a:t>Holmes–Rahe scale</a:t>
            </a:r>
            <a:r>
              <a:rPr lang="en-US" dirty="0">
                <a:latin typeface="Arial" panose="020B0604020202020204" pitchFamily="34" charset="0"/>
                <a:cs typeface="Arial" panose="020B0604020202020204" pitchFamily="34" charset="0"/>
              </a:rPr>
              <a:t> looks at what has happened to you over the last year: losses, changes, demands, disruptions. It’s a kind of </a:t>
            </a:r>
            <a:r>
              <a:rPr lang="en-US" b="1" dirty="0">
                <a:latin typeface="Arial" panose="020B0604020202020204" pitchFamily="34" charset="0"/>
                <a:cs typeface="Arial" panose="020B0604020202020204" pitchFamily="34" charset="0"/>
              </a:rPr>
              <a:t>life-weather report</a:t>
            </a:r>
            <a:r>
              <a:rPr lang="en-US" dirty="0">
                <a:latin typeface="Arial" panose="020B0604020202020204" pitchFamily="34" charset="0"/>
                <a:cs typeface="Arial" panose="020B0604020202020204" pitchFamily="34" charset="0"/>
              </a:rPr>
              <a:t>. A high score doesn’t mean you’re weak; it means you’ve been living through a lot of change. Even positive changes, marriage, a new job, moving, tax the nervous system, because every change requires adaptation. This scale is really measuring how much </a:t>
            </a:r>
            <a:r>
              <a:rPr lang="en-US" b="1" dirty="0">
                <a:latin typeface="Arial" panose="020B0604020202020204" pitchFamily="34" charset="0"/>
                <a:cs typeface="Arial" panose="020B0604020202020204" pitchFamily="34" charset="0"/>
              </a:rPr>
              <a:t>wear and tear</a:t>
            </a:r>
            <a:r>
              <a:rPr lang="en-US" dirty="0">
                <a:latin typeface="Arial" panose="020B0604020202020204" pitchFamily="34" charset="0"/>
                <a:cs typeface="Arial" panose="020B0604020202020204" pitchFamily="34" charset="0"/>
              </a:rPr>
              <a:t> life has placed on your system.</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a:t>
            </a:r>
            <a:r>
              <a:rPr lang="en-US" b="1" dirty="0">
                <a:latin typeface="Arial" panose="020B0604020202020204" pitchFamily="34" charset="0"/>
                <a:cs typeface="Arial" panose="020B0604020202020204" pitchFamily="34" charset="0"/>
              </a:rPr>
              <a:t>Perceived Stress Scale</a:t>
            </a:r>
            <a:r>
              <a:rPr lang="en-US" dirty="0">
                <a:latin typeface="Arial" panose="020B0604020202020204" pitchFamily="34" charset="0"/>
                <a:cs typeface="Arial" panose="020B0604020202020204" pitchFamily="34" charset="0"/>
              </a:rPr>
              <a:t> looks at something different. It doesn’t ask what happened. It asks </a:t>
            </a:r>
            <a:r>
              <a:rPr lang="en-US" b="1" dirty="0">
                <a:latin typeface="Arial" panose="020B0604020202020204" pitchFamily="34" charset="0"/>
                <a:cs typeface="Arial" panose="020B0604020202020204" pitchFamily="34" charset="0"/>
              </a:rPr>
              <a:t>how it feels to be you right now</a:t>
            </a:r>
            <a:r>
              <a:rPr lang="en-US" dirty="0">
                <a:latin typeface="Arial" panose="020B0604020202020204" pitchFamily="34" charset="0"/>
                <a:cs typeface="Arial" panose="020B0604020202020204" pitchFamily="34" charset="0"/>
              </a:rPr>
              <a:t>. Do you feel overwhelmed? out of control? unable to catch up? This is more like a reading of your </a:t>
            </a:r>
            <a:r>
              <a:rPr lang="en-US" b="1" dirty="0">
                <a:latin typeface="Arial" panose="020B0604020202020204" pitchFamily="34" charset="0"/>
                <a:cs typeface="Arial" panose="020B0604020202020204" pitchFamily="34" charset="0"/>
              </a:rPr>
              <a:t>inner climate</a:t>
            </a:r>
            <a:r>
              <a:rPr lang="en-US" dirty="0">
                <a:latin typeface="Arial" panose="020B0604020202020204" pitchFamily="34" charset="0"/>
                <a:cs typeface="Arial" panose="020B0604020202020204" pitchFamily="34" charset="0"/>
              </a:rPr>
              <a:t>. Two people can live through the same year and have very different PSS scores, because their nervous systems, histories, and meanings are different.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When we put these two together, we get something very powerful. If </a:t>
            </a:r>
            <a:r>
              <a:rPr lang="en-US" b="1" dirty="0">
                <a:latin typeface="Arial" panose="020B0604020202020204" pitchFamily="34" charset="0"/>
                <a:cs typeface="Arial" panose="020B0604020202020204" pitchFamily="34" charset="0"/>
              </a:rPr>
              <a:t>both</a:t>
            </a:r>
            <a:r>
              <a:rPr lang="en-US" dirty="0">
                <a:latin typeface="Arial" panose="020B0604020202020204" pitchFamily="34" charset="0"/>
                <a:cs typeface="Arial" panose="020B0604020202020204" pitchFamily="34" charset="0"/>
              </a:rPr>
              <a:t> are high, it usually means life has been objectively heavy </a:t>
            </a:r>
            <a:r>
              <a:rPr lang="en-US" b="1" dirty="0">
                <a:latin typeface="Arial" panose="020B0604020202020204" pitchFamily="34" charset="0"/>
                <a:cs typeface="Arial" panose="020B0604020202020204" pitchFamily="34" charset="0"/>
              </a:rPr>
              <a:t>and</a:t>
            </a:r>
            <a:r>
              <a:rPr lang="en-US" dirty="0">
                <a:latin typeface="Arial" panose="020B0604020202020204" pitchFamily="34" charset="0"/>
                <a:cs typeface="Arial" panose="020B0604020202020204" pitchFamily="34" charset="0"/>
              </a:rPr>
              <a:t> your nervous system is struggling to carry it, this is the highest-risk zone for burnout, depression, and illness.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If </a:t>
            </a:r>
            <a:r>
              <a:rPr lang="en-US" b="1" dirty="0">
                <a:latin typeface="Arial" panose="020B0604020202020204" pitchFamily="34" charset="0"/>
                <a:cs typeface="Arial" panose="020B0604020202020204" pitchFamily="34" charset="0"/>
              </a:rPr>
              <a:t>Holmes–Rahe is high, but PSS is lower</a:t>
            </a:r>
            <a:r>
              <a:rPr lang="en-US" dirty="0">
                <a:latin typeface="Arial" panose="020B0604020202020204" pitchFamily="34" charset="0"/>
                <a:cs typeface="Arial" panose="020B0604020202020204" pitchFamily="34" charset="0"/>
              </a:rPr>
              <a:t>, it means you’ve had a lot on your plate, but your coping, support, or regulation is still holding, though you may still need rest and recovery.</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If </a:t>
            </a:r>
            <a:r>
              <a:rPr lang="en-US" b="1" dirty="0">
                <a:latin typeface="Arial" panose="020B0604020202020204" pitchFamily="34" charset="0"/>
                <a:cs typeface="Arial" panose="020B0604020202020204" pitchFamily="34" charset="0"/>
              </a:rPr>
              <a:t>Holmes–Rahe is low, but PSS is high</a:t>
            </a:r>
            <a:r>
              <a:rPr lang="en-US" dirty="0">
                <a:latin typeface="Arial" panose="020B0604020202020204" pitchFamily="34" charset="0"/>
                <a:cs typeface="Arial" panose="020B0604020202020204" pitchFamily="34" charset="0"/>
              </a:rPr>
              <a:t>, that often tells us something very important: that your nervous system is running on alarm even when life isn’t especially demanding, often because of past trauma, chronic stress, or attachment wounds.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And when </a:t>
            </a:r>
            <a:r>
              <a:rPr lang="en-US" b="1" dirty="0">
                <a:latin typeface="Arial" panose="020B0604020202020204" pitchFamily="34" charset="0"/>
                <a:cs typeface="Arial" panose="020B0604020202020204" pitchFamily="34" charset="0"/>
              </a:rPr>
              <a:t>both are low</a:t>
            </a:r>
            <a:r>
              <a:rPr lang="en-US" dirty="0">
                <a:latin typeface="Arial" panose="020B0604020202020204" pitchFamily="34" charset="0"/>
                <a:cs typeface="Arial" panose="020B0604020202020204" pitchFamily="34" charset="0"/>
              </a:rPr>
              <a:t>, it usually means your system is relatively well regulated right now.</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These numbers are not grades. They are </a:t>
            </a:r>
            <a:r>
              <a:rPr lang="en-US" b="1" dirty="0">
                <a:latin typeface="Arial" panose="020B0604020202020204" pitchFamily="34" charset="0"/>
                <a:cs typeface="Arial" panose="020B0604020202020204" pitchFamily="34" charset="0"/>
              </a:rPr>
              <a:t>gauges,</a:t>
            </a:r>
            <a:r>
              <a:rPr lang="en-US" dirty="0">
                <a:latin typeface="Arial" panose="020B0604020202020204" pitchFamily="34" charset="0"/>
                <a:cs typeface="Arial" panose="020B0604020202020204" pitchFamily="34" charset="0"/>
              </a:rPr>
              <a:t> like your personal dashboards, telling you how much strain your system is under and how close it may be to overload. The goal is not to get a “better” score. The goal is to listen to what your body and nervous system are asking for: rest, safety, support, meaning, or gentler ways of meeting life.</a:t>
            </a:r>
          </a:p>
        </p:txBody>
      </p:sp>
      <p:sp>
        <p:nvSpPr>
          <p:cNvPr id="6" name="TextBox 5">
            <a:extLst>
              <a:ext uri="{FF2B5EF4-FFF2-40B4-BE49-F238E27FC236}">
                <a16:creationId xmlns:a16="http://schemas.microsoft.com/office/drawing/2014/main" id="{C1120FAC-E73B-13BE-3160-126F3D47387B}"/>
              </a:ext>
            </a:extLst>
          </p:cNvPr>
          <p:cNvSpPr txBox="1"/>
          <p:nvPr/>
        </p:nvSpPr>
        <p:spPr>
          <a:xfrm>
            <a:off x="3542097" y="0"/>
            <a:ext cx="6121666" cy="523220"/>
          </a:xfrm>
          <a:prstGeom prst="rect">
            <a:avLst/>
          </a:prstGeom>
          <a:noFill/>
        </p:spPr>
        <p:txBody>
          <a:bodyPr wrap="square">
            <a:spAutoFit/>
          </a:bodyPr>
          <a:lstStyle/>
          <a:p>
            <a:r>
              <a:rPr lang="en-US" sz="2800" b="0" i="0" dirty="0">
                <a:solidFill>
                  <a:srgbClr val="222222"/>
                </a:solidFill>
                <a:effectLst/>
                <a:latin typeface="Arial" panose="020B0604020202020204" pitchFamily="34" charset="0"/>
              </a:rPr>
              <a:t> </a:t>
            </a:r>
            <a:r>
              <a:rPr lang="en-US" sz="2800" dirty="0">
                <a:solidFill>
                  <a:srgbClr val="222222"/>
                </a:solidFill>
                <a:latin typeface="Arial" panose="020B0604020202020204" pitchFamily="34" charset="0"/>
              </a:rPr>
              <a:t>WHAT THE SCORES MEAN</a:t>
            </a:r>
            <a:endParaRPr lang="en-CA" sz="2800" dirty="0"/>
          </a:p>
        </p:txBody>
      </p:sp>
    </p:spTree>
    <p:extLst>
      <p:ext uri="{BB962C8B-B14F-4D97-AF65-F5344CB8AC3E}">
        <p14:creationId xmlns:p14="http://schemas.microsoft.com/office/powerpoint/2010/main" val="32840938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CD4ECA-34B3-36AD-9243-D19E11812E37}"/>
              </a:ext>
            </a:extLst>
          </p:cNvPr>
          <p:cNvSpPr>
            <a:spLocks noGrp="1"/>
          </p:cNvSpPr>
          <p:nvPr>
            <p:ph type="sldNum" sz="quarter" idx="12"/>
          </p:nvPr>
        </p:nvSpPr>
        <p:spPr/>
        <p:txBody>
          <a:bodyPr/>
          <a:lstStyle/>
          <a:p>
            <a:fld id="{8954F5B7-5279-43BB-AF99-55E064283C57}" type="slidenum">
              <a:rPr lang="en-CA" smtClean="0"/>
              <a:t>92</a:t>
            </a:fld>
            <a:endParaRPr lang="en-CA"/>
          </a:p>
        </p:txBody>
      </p:sp>
      <p:sp>
        <p:nvSpPr>
          <p:cNvPr id="4" name="TextBox 3">
            <a:extLst>
              <a:ext uri="{FF2B5EF4-FFF2-40B4-BE49-F238E27FC236}">
                <a16:creationId xmlns:a16="http://schemas.microsoft.com/office/drawing/2014/main" id="{835F3C88-91B5-893D-3ECF-86B62570363E}"/>
              </a:ext>
            </a:extLst>
          </p:cNvPr>
          <p:cNvSpPr txBox="1"/>
          <p:nvPr/>
        </p:nvSpPr>
        <p:spPr>
          <a:xfrm>
            <a:off x="36368" y="709504"/>
            <a:ext cx="12119264" cy="6124754"/>
          </a:xfrm>
          <a:prstGeom prst="rect">
            <a:avLst/>
          </a:prstGeom>
          <a:noFill/>
        </p:spPr>
        <p:txBody>
          <a:bodyPr wrap="square">
            <a:spAutoFit/>
          </a:bodyPr>
          <a:lstStyle/>
          <a:p>
            <a:pPr marL="285750" indent="-285750">
              <a:buFont typeface="Arial" panose="020B0604020202020204" pitchFamily="34" charset="0"/>
              <a:buChar char="•"/>
            </a:pPr>
            <a:r>
              <a:rPr lang="en-US" sz="2800" b="0" i="0" dirty="0">
                <a:effectLst/>
                <a:latin typeface="Arial" panose="020B0604020202020204" pitchFamily="34" charset="0"/>
              </a:rPr>
              <a:t>The Holmes and Rahe scale was developed decades ago and focuses mainly on major life events, things like losses, changes, or transitions. It doesn’t do a great job of capturing more chronic, pervasive stressors such as ongoing social tension, cultural polarization, or distress related to current events and how these strain relationships with family and friends. </a:t>
            </a:r>
          </a:p>
          <a:p>
            <a:pPr marL="285750" indent="-285750">
              <a:buFont typeface="Arial" panose="020B0604020202020204" pitchFamily="34" charset="0"/>
              <a:buChar char="•"/>
            </a:pPr>
            <a:r>
              <a:rPr lang="en-US" sz="2800" b="0" i="0" dirty="0">
                <a:effectLst/>
                <a:latin typeface="Arial" panose="020B0604020202020204" pitchFamily="34" charset="0"/>
              </a:rPr>
              <a:t>Those kinds of stresses may not show up as a single ‘event,’ but they can be emotionally taxing over time and very real contributors to stress. </a:t>
            </a:r>
            <a:r>
              <a:rPr lang="en-US" sz="2800" dirty="0">
                <a:latin typeface="Arial" panose="020B0604020202020204" pitchFamily="34" charset="0"/>
              </a:rPr>
              <a:t>I</a:t>
            </a:r>
            <a:r>
              <a:rPr lang="en-US" sz="2800" b="0" i="0" dirty="0">
                <a:effectLst/>
                <a:latin typeface="Arial" panose="020B0604020202020204" pitchFamily="34" charset="0"/>
              </a:rPr>
              <a:t>f parts of your stress weren’t reflected in your score, that doesn’t mean they’re insignificant, it means the tool has limits, and your lived experience </a:t>
            </a:r>
            <a:r>
              <a:rPr lang="en-US" sz="2800" dirty="0">
                <a:latin typeface="Arial" panose="020B0604020202020204" pitchFamily="34" charset="0"/>
              </a:rPr>
              <a:t>is what </a:t>
            </a:r>
            <a:r>
              <a:rPr lang="en-US" sz="2800" b="0" i="0" dirty="0">
                <a:effectLst/>
                <a:latin typeface="Arial" panose="020B0604020202020204" pitchFamily="34" charset="0"/>
              </a:rPr>
              <a:t>matters.</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 From a DBT perspective, these ongoing social and value conflicts act like a chronic invalidating environment, increasing emotional vulnerability and making skill </a:t>
            </a:r>
            <a:r>
              <a:rPr lang="en-US" sz="2800">
                <a:latin typeface="Arial" panose="020B0604020202020204" pitchFamily="34" charset="0"/>
                <a:cs typeface="Arial" panose="020B0604020202020204" pitchFamily="34" charset="0"/>
              </a:rPr>
              <a:t>use harder so </a:t>
            </a:r>
            <a:r>
              <a:rPr lang="en-US" sz="2800" dirty="0">
                <a:latin typeface="Arial" panose="020B0604020202020204" pitchFamily="34" charset="0"/>
                <a:cs typeface="Arial" panose="020B0604020202020204" pitchFamily="34" charset="0"/>
              </a:rPr>
              <a:t>DBT focuses on building regulation and effectiveness even when the stress can’t be removed.</a:t>
            </a:r>
            <a:endParaRPr lang="en-CA" sz="28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7F82B32-E9C1-2395-55A5-AA6DE56B0AAF}"/>
              </a:ext>
            </a:extLst>
          </p:cNvPr>
          <p:cNvSpPr txBox="1"/>
          <p:nvPr/>
        </p:nvSpPr>
        <p:spPr>
          <a:xfrm>
            <a:off x="2026227" y="106279"/>
            <a:ext cx="7577569" cy="523220"/>
          </a:xfrm>
          <a:prstGeom prst="rect">
            <a:avLst/>
          </a:prstGeom>
          <a:noFill/>
        </p:spPr>
        <p:txBody>
          <a:bodyPr wrap="square">
            <a:spAutoFit/>
          </a:bodyPr>
          <a:lstStyle/>
          <a:p>
            <a:r>
              <a:rPr lang="en-US" sz="2800" dirty="0">
                <a:solidFill>
                  <a:srgbClr val="222222"/>
                </a:solidFill>
                <a:latin typeface="Arial" panose="020B0604020202020204" pitchFamily="34" charset="0"/>
              </a:rPr>
              <a:t>LIMITS OF T</a:t>
            </a:r>
            <a:r>
              <a:rPr lang="en-US" sz="2800" b="0" i="0" dirty="0">
                <a:solidFill>
                  <a:srgbClr val="222222"/>
                </a:solidFill>
                <a:effectLst/>
                <a:latin typeface="Arial" panose="020B0604020202020204" pitchFamily="34" charset="0"/>
              </a:rPr>
              <a:t>HE HOLMES AND RAHE SCALE </a:t>
            </a:r>
            <a:endParaRPr lang="en-CA" sz="2800" dirty="0"/>
          </a:p>
        </p:txBody>
      </p:sp>
    </p:spTree>
    <p:extLst>
      <p:ext uri="{BB962C8B-B14F-4D97-AF65-F5344CB8AC3E}">
        <p14:creationId xmlns:p14="http://schemas.microsoft.com/office/powerpoint/2010/main" val="23702760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2C92D9-5CF3-8570-BCD7-6452E097550D}"/>
              </a:ext>
            </a:extLst>
          </p:cNvPr>
          <p:cNvSpPr txBox="1"/>
          <p:nvPr/>
        </p:nvSpPr>
        <p:spPr>
          <a:xfrm>
            <a:off x="3472313" y="1129181"/>
            <a:ext cx="6097604" cy="707886"/>
          </a:xfrm>
          <a:prstGeom prst="rect">
            <a:avLst/>
          </a:prstGeom>
          <a:noFill/>
        </p:spPr>
        <p:txBody>
          <a:bodyPr wrap="square">
            <a:spAutoFit/>
          </a:bodyPr>
          <a:lstStyle/>
          <a:p>
            <a:r>
              <a:rPr lang="en-US" sz="4000" dirty="0">
                <a:solidFill>
                  <a:schemeClr val="bg1"/>
                </a:solidFill>
              </a:rPr>
              <a:t>THE STRESS RESPONSE</a:t>
            </a:r>
          </a:p>
        </p:txBody>
      </p:sp>
      <p:sp>
        <p:nvSpPr>
          <p:cNvPr id="2" name="Slide Number Placeholder 1">
            <a:extLst>
              <a:ext uri="{FF2B5EF4-FFF2-40B4-BE49-F238E27FC236}">
                <a16:creationId xmlns:a16="http://schemas.microsoft.com/office/drawing/2014/main" id="{51003DCF-500A-9589-CEAA-416FBB6275F6}"/>
              </a:ext>
            </a:extLst>
          </p:cNvPr>
          <p:cNvSpPr>
            <a:spLocks noGrp="1"/>
          </p:cNvSpPr>
          <p:nvPr>
            <p:ph type="sldNum" sz="quarter" idx="12"/>
          </p:nvPr>
        </p:nvSpPr>
        <p:spPr/>
        <p:txBody>
          <a:bodyPr/>
          <a:lstStyle/>
          <a:p>
            <a:fld id="{8954F5B7-5279-43BB-AF99-55E064283C57}" type="slidenum">
              <a:rPr lang="en-CA" smtClean="0"/>
              <a:t>93</a:t>
            </a:fld>
            <a:endParaRPr lang="en-CA"/>
          </a:p>
        </p:txBody>
      </p:sp>
      <p:sp>
        <p:nvSpPr>
          <p:cNvPr id="5" name="TextBox 4">
            <a:extLst>
              <a:ext uri="{FF2B5EF4-FFF2-40B4-BE49-F238E27FC236}">
                <a16:creationId xmlns:a16="http://schemas.microsoft.com/office/drawing/2014/main" id="{DED830D0-450B-69EE-ADA5-BA329ECC87B0}"/>
              </a:ext>
            </a:extLst>
          </p:cNvPr>
          <p:cNvSpPr txBox="1"/>
          <p:nvPr/>
        </p:nvSpPr>
        <p:spPr>
          <a:xfrm>
            <a:off x="3202556" y="2079767"/>
            <a:ext cx="6094562" cy="954107"/>
          </a:xfrm>
          <a:prstGeom prst="rect">
            <a:avLst/>
          </a:prstGeom>
          <a:noFill/>
        </p:spPr>
        <p:txBody>
          <a:bodyPr wrap="square">
            <a:spAutoFit/>
          </a:bodyPr>
          <a:lstStyle/>
          <a:p>
            <a:r>
              <a:rPr lang="en-CA" sz="2800" dirty="0"/>
              <a:t>What happens biologically when we’re stressed ?</a:t>
            </a:r>
          </a:p>
        </p:txBody>
      </p:sp>
    </p:spTree>
    <p:extLst>
      <p:ext uri="{BB962C8B-B14F-4D97-AF65-F5344CB8AC3E}">
        <p14:creationId xmlns:p14="http://schemas.microsoft.com/office/powerpoint/2010/main" val="17287321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BCBF5-9E21-4457-9E01-6AD889780626}"/>
              </a:ext>
            </a:extLst>
          </p:cNvPr>
          <p:cNvSpPr>
            <a:spLocks noGrp="1"/>
          </p:cNvSpPr>
          <p:nvPr>
            <p:ph type="title" idx="4294967295"/>
          </p:nvPr>
        </p:nvSpPr>
        <p:spPr>
          <a:xfrm>
            <a:off x="-262295" y="54368"/>
            <a:ext cx="5175254" cy="892175"/>
          </a:xfrm>
        </p:spPr>
        <p:txBody>
          <a:bodyPr>
            <a:normAutofit fontScale="90000"/>
          </a:bodyPr>
          <a:lstStyle/>
          <a:p>
            <a:pPr algn="ctr"/>
            <a:r>
              <a:rPr lang="en-US" dirty="0">
                <a:solidFill>
                  <a:schemeClr val="bg1"/>
                </a:solidFill>
              </a:rPr>
              <a:t> </a:t>
            </a:r>
            <a:r>
              <a:rPr lang="en-US" sz="2700" dirty="0">
                <a:solidFill>
                  <a:schemeClr val="bg1"/>
                </a:solidFill>
              </a:rPr>
              <a:t>the two components of The stress response</a:t>
            </a:r>
            <a:endParaRPr lang="en-CA" sz="2700" dirty="0">
              <a:solidFill>
                <a:schemeClr val="bg1"/>
              </a:solidFill>
            </a:endParaRPr>
          </a:p>
        </p:txBody>
      </p:sp>
      <p:pic>
        <p:nvPicPr>
          <p:cNvPr id="3074" name="Picture 2" descr="The two-system view of the stress response. - Biology Forums Gallery">
            <a:extLst>
              <a:ext uri="{FF2B5EF4-FFF2-40B4-BE49-F238E27FC236}">
                <a16:creationId xmlns:a16="http://schemas.microsoft.com/office/drawing/2014/main" id="{33AC3BCD-CE3B-4435-B000-9134FBA152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278" y="979193"/>
            <a:ext cx="4272218" cy="2476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G_3944[2954]">
            <a:extLst>
              <a:ext uri="{FF2B5EF4-FFF2-40B4-BE49-F238E27FC236}">
                <a16:creationId xmlns:a16="http://schemas.microsoft.com/office/drawing/2014/main" id="{540E4768-F7F6-4ED3-9ED1-21BD10802B6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7264" y="3429000"/>
            <a:ext cx="4272218" cy="33362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5E4C26B1-6D7A-4D6A-8356-E2B1EE627E8C}"/>
              </a:ext>
            </a:extLst>
          </p:cNvPr>
          <p:cNvSpPr txBox="1"/>
          <p:nvPr/>
        </p:nvSpPr>
        <p:spPr>
          <a:xfrm>
            <a:off x="5891521" y="0"/>
            <a:ext cx="4618934" cy="461665"/>
          </a:xfrm>
          <a:prstGeom prst="rect">
            <a:avLst/>
          </a:prstGeom>
          <a:noFill/>
        </p:spPr>
        <p:txBody>
          <a:bodyPr wrap="square">
            <a:spAutoFit/>
          </a:bodyPr>
          <a:lstStyle/>
          <a:p>
            <a:r>
              <a:rPr lang="en-CA" sz="2400" dirty="0">
                <a:solidFill>
                  <a:schemeClr val="bg1"/>
                </a:solidFill>
              </a:rPr>
              <a:t>1. Endocrine response (slower)</a:t>
            </a:r>
          </a:p>
        </p:txBody>
      </p:sp>
      <p:sp>
        <p:nvSpPr>
          <p:cNvPr id="4" name="TextBox 3">
            <a:extLst>
              <a:ext uri="{FF2B5EF4-FFF2-40B4-BE49-F238E27FC236}">
                <a16:creationId xmlns:a16="http://schemas.microsoft.com/office/drawing/2014/main" id="{27D85098-563E-FF13-A35D-10AE894136AE}"/>
              </a:ext>
            </a:extLst>
          </p:cNvPr>
          <p:cNvSpPr txBox="1"/>
          <p:nvPr/>
        </p:nvSpPr>
        <p:spPr>
          <a:xfrm>
            <a:off x="4543387" y="522112"/>
            <a:ext cx="7541335" cy="6740307"/>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hormonal stress response is the body’s way of preparing to deal with a perceived threat. It involves a cascade of hormones primarily from the hypothalamic-pituitary-adrenal (HPA) axis and the sympathetic nervous system.</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When a threat is perceived (physical danger, emotional stress, etc.) the amygdala (a brain region involved in fear) signals the hypothalamus.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 The hypothalamus activates the sympathetic nervous system. This causes the adrenal medulla (inner part of adrenal glands) to release adrenaline (epinephrine) and noradrenaline (norepinephrine) resulting in increased heart rate, blood pressure, and energy availability.</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hypothalamus also releases CRH (corticotropin-releasing hormone). which triggers the pituitary gland to release ACTH (adrenocorticotropic hormone).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ACTH stimulates the adrenal cortex (outer part of adrenal glands) to release cortisol.</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Cortisol mobilizes energy by increasing glucose in the bloodstream. It also suppresses non-essential systems (like digestion and immunity) and helps the body sustain a prolonged response to stress.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Once the threat passes, feedback mechanisms help the body return to baseline. Chronic stress, however, can dysregulate this system and contribute to health issues.</a:t>
            </a:r>
          </a:p>
          <a:p>
            <a:pPr>
              <a:buNone/>
            </a:pPr>
            <a:br>
              <a:rPr lang="en-US" dirty="0"/>
            </a:br>
            <a:endParaRPr lang="en-CA" dirty="0"/>
          </a:p>
        </p:txBody>
      </p:sp>
      <p:sp>
        <p:nvSpPr>
          <p:cNvPr id="3" name="Slide Number Placeholder 2">
            <a:extLst>
              <a:ext uri="{FF2B5EF4-FFF2-40B4-BE49-F238E27FC236}">
                <a16:creationId xmlns:a16="http://schemas.microsoft.com/office/drawing/2014/main" id="{2E39ECF2-36A9-4E04-A243-B06B5C273D84}"/>
              </a:ext>
            </a:extLst>
          </p:cNvPr>
          <p:cNvSpPr>
            <a:spLocks noGrp="1"/>
          </p:cNvSpPr>
          <p:nvPr>
            <p:ph type="sldNum" sz="quarter" idx="12"/>
          </p:nvPr>
        </p:nvSpPr>
        <p:spPr/>
        <p:txBody>
          <a:bodyPr/>
          <a:lstStyle/>
          <a:p>
            <a:fld id="{8954F5B7-5279-43BB-AF99-55E064283C57}" type="slidenum">
              <a:rPr lang="en-CA" smtClean="0"/>
              <a:t>94</a:t>
            </a:fld>
            <a:endParaRPr lang="en-CA"/>
          </a:p>
        </p:txBody>
      </p:sp>
    </p:spTree>
    <p:extLst>
      <p:ext uri="{BB962C8B-B14F-4D97-AF65-F5344CB8AC3E}">
        <p14:creationId xmlns:p14="http://schemas.microsoft.com/office/powerpoint/2010/main" val="3136218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69FF8-F859-A519-2EC9-4FAAA7DB7E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3C4A4C-6104-0B4F-C497-5A41A079D263}"/>
              </a:ext>
            </a:extLst>
          </p:cNvPr>
          <p:cNvSpPr>
            <a:spLocks noGrp="1"/>
          </p:cNvSpPr>
          <p:nvPr>
            <p:ph type="title" idx="4294967295"/>
          </p:nvPr>
        </p:nvSpPr>
        <p:spPr>
          <a:xfrm>
            <a:off x="-51599" y="90164"/>
            <a:ext cx="5429015" cy="892175"/>
          </a:xfrm>
        </p:spPr>
        <p:txBody>
          <a:bodyPr>
            <a:normAutofit fontScale="90000"/>
          </a:bodyPr>
          <a:lstStyle/>
          <a:p>
            <a:pPr algn="ctr"/>
            <a:r>
              <a:rPr lang="en-US" dirty="0">
                <a:solidFill>
                  <a:schemeClr val="bg1"/>
                </a:solidFill>
              </a:rPr>
              <a:t> </a:t>
            </a:r>
            <a:r>
              <a:rPr lang="en-US" sz="2700" dirty="0">
                <a:solidFill>
                  <a:schemeClr val="bg1"/>
                </a:solidFill>
              </a:rPr>
              <a:t>the two components of The stress response</a:t>
            </a:r>
            <a:endParaRPr lang="en-CA" sz="2700" dirty="0">
              <a:solidFill>
                <a:schemeClr val="bg1"/>
              </a:solidFill>
            </a:endParaRPr>
          </a:p>
        </p:txBody>
      </p:sp>
      <p:pic>
        <p:nvPicPr>
          <p:cNvPr id="13" name="Picture 2" descr="IMG_3845[2824]">
            <a:extLst>
              <a:ext uri="{FF2B5EF4-FFF2-40B4-BE49-F238E27FC236}">
                <a16:creationId xmlns:a16="http://schemas.microsoft.com/office/drawing/2014/main" id="{0E9E6874-0167-22D4-F878-8ACE46A7EA67}"/>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tretch>
            <a:fillRect/>
          </a:stretch>
        </p:blipFill>
        <p:spPr bwMode="auto">
          <a:xfrm>
            <a:off x="313451" y="1163850"/>
            <a:ext cx="4698913" cy="54610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7356156A-B39E-3222-8859-15E413B8E620}"/>
              </a:ext>
            </a:extLst>
          </p:cNvPr>
          <p:cNvSpPr txBox="1"/>
          <p:nvPr/>
        </p:nvSpPr>
        <p:spPr>
          <a:xfrm>
            <a:off x="5755908" y="0"/>
            <a:ext cx="612548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schemeClr val="bg1"/>
                </a:solidFill>
                <a:effectLst/>
                <a:uLnTx/>
                <a:uFillTx/>
                <a:latin typeface="Corbel" panose="020B0503020204020204"/>
                <a:ea typeface="+mn-ea"/>
                <a:cs typeface="+mn-cs"/>
              </a:rPr>
              <a:t>2. Autonomic nervous system response (faster)</a:t>
            </a:r>
          </a:p>
        </p:txBody>
      </p:sp>
      <p:sp>
        <p:nvSpPr>
          <p:cNvPr id="4" name="TextBox 3">
            <a:extLst>
              <a:ext uri="{FF2B5EF4-FFF2-40B4-BE49-F238E27FC236}">
                <a16:creationId xmlns:a16="http://schemas.microsoft.com/office/drawing/2014/main" id="{69C98A66-3380-9B0C-9812-AF65B7B5C2B0}"/>
              </a:ext>
            </a:extLst>
          </p:cNvPr>
          <p:cNvSpPr txBox="1"/>
          <p:nvPr/>
        </p:nvSpPr>
        <p:spPr>
          <a:xfrm>
            <a:off x="5282051" y="900724"/>
            <a:ext cx="6805307" cy="6186309"/>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autonomic stress response is the body’s automatic, unconscious reaction to stress, regulated by the autonomic nervous system (ANS), which has two main branches: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sympathetic Nervous System (SNS) – “Fight or Flight”. It is activated during stress or perceived threat. Prepares the body for action: Increases heart rate and blood pressure, dilates pupils, slows digestion, releases glucose for energy and causes adrenaline release from the adrenal medulla</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parasympathetic Nervous System (PNS) – “Rest and Digest” is activated when the threat has passed. It calms the body and restores balance: It slows heart rate, promotes digestion, facilitates recovery and repair and conserves energy.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 autonomic stress response is a rapid, involuntary shift from parasympathetic to sympathetic dominance when faced with a challenge.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After the stressor is removed, the parasympathetic system works to restore homeostasis (internal balance). This system allows the body to respond quickly to danger—and recover once it’s safe again.</a:t>
            </a:r>
          </a:p>
          <a:p>
            <a:pPr>
              <a:buNone/>
            </a:pPr>
            <a:br>
              <a:rPr lang="en-US" dirty="0"/>
            </a:br>
            <a:endParaRPr lang="en-CA" dirty="0"/>
          </a:p>
        </p:txBody>
      </p:sp>
      <p:sp>
        <p:nvSpPr>
          <p:cNvPr id="3" name="Slide Number Placeholder 2">
            <a:extLst>
              <a:ext uri="{FF2B5EF4-FFF2-40B4-BE49-F238E27FC236}">
                <a16:creationId xmlns:a16="http://schemas.microsoft.com/office/drawing/2014/main" id="{22FA54F3-5AC8-5CDC-6CDA-17082487CF22}"/>
              </a:ext>
            </a:extLst>
          </p:cNvPr>
          <p:cNvSpPr>
            <a:spLocks noGrp="1"/>
          </p:cNvSpPr>
          <p:nvPr>
            <p:ph type="sldNum" sz="quarter" idx="12"/>
          </p:nvPr>
        </p:nvSpPr>
        <p:spPr/>
        <p:txBody>
          <a:bodyPr/>
          <a:lstStyle/>
          <a:p>
            <a:fld id="{8954F5B7-5279-43BB-AF99-55E064283C57}" type="slidenum">
              <a:rPr lang="en-CA" smtClean="0"/>
              <a:t>95</a:t>
            </a:fld>
            <a:endParaRPr lang="en-CA"/>
          </a:p>
        </p:txBody>
      </p:sp>
    </p:spTree>
    <p:extLst>
      <p:ext uri="{BB962C8B-B14F-4D97-AF65-F5344CB8AC3E}">
        <p14:creationId xmlns:p14="http://schemas.microsoft.com/office/powerpoint/2010/main" val="2745981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63174E-07D5-0170-B614-6B31211602D6}"/>
              </a:ext>
            </a:extLst>
          </p:cNvPr>
          <p:cNvSpPr>
            <a:spLocks noGrp="1"/>
          </p:cNvSpPr>
          <p:nvPr>
            <p:ph type="sldNum" sz="quarter" idx="12"/>
          </p:nvPr>
        </p:nvSpPr>
        <p:spPr/>
        <p:txBody>
          <a:bodyPr/>
          <a:lstStyle/>
          <a:p>
            <a:fld id="{8954F5B7-5279-43BB-AF99-55E064283C57}" type="slidenum">
              <a:rPr lang="en-CA" smtClean="0"/>
              <a:t>96</a:t>
            </a:fld>
            <a:endParaRPr lang="en-CA"/>
          </a:p>
        </p:txBody>
      </p:sp>
      <p:sp>
        <p:nvSpPr>
          <p:cNvPr id="4" name="TextBox 3">
            <a:extLst>
              <a:ext uri="{FF2B5EF4-FFF2-40B4-BE49-F238E27FC236}">
                <a16:creationId xmlns:a16="http://schemas.microsoft.com/office/drawing/2014/main" id="{2730161F-5AD5-683C-BEB5-6ADDD8E4CEA1}"/>
              </a:ext>
            </a:extLst>
          </p:cNvPr>
          <p:cNvSpPr txBox="1"/>
          <p:nvPr/>
        </p:nvSpPr>
        <p:spPr>
          <a:xfrm>
            <a:off x="171650" y="277323"/>
            <a:ext cx="11848699" cy="2677656"/>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The stress response is the body’s way of preparing for danger. When a threat is sensed, the brain quickly releases stress hormones that raise heart rate, blood pressure, and energy so we can act.</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Short-term, this response is helpful and protective. Once the threat passes, the body is meant to settle back to normal.</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Chronic stress, however, keeps this system turned on too long, which can disrupt the body and contribute to health problems</a:t>
            </a:r>
            <a:endParaRPr lang="en-C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683284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269296-BDAB-001D-028D-3AF7C804AB0F}"/>
              </a:ext>
            </a:extLst>
          </p:cNvPr>
          <p:cNvSpPr txBox="1"/>
          <p:nvPr/>
        </p:nvSpPr>
        <p:spPr>
          <a:xfrm>
            <a:off x="3616693" y="1254310"/>
            <a:ext cx="6097604" cy="707886"/>
          </a:xfrm>
          <a:prstGeom prst="rect">
            <a:avLst/>
          </a:prstGeom>
          <a:noFill/>
        </p:spPr>
        <p:txBody>
          <a:bodyPr wrap="square">
            <a:spAutoFit/>
          </a:bodyPr>
          <a:lstStyle/>
          <a:p>
            <a:r>
              <a:rPr lang="en-US" sz="4000" dirty="0">
                <a:solidFill>
                  <a:schemeClr val="bg1"/>
                </a:solidFill>
              </a:rPr>
              <a:t>POLYVAGAL THEORY</a:t>
            </a:r>
          </a:p>
        </p:txBody>
      </p:sp>
      <p:sp>
        <p:nvSpPr>
          <p:cNvPr id="2" name="Slide Number Placeholder 1">
            <a:extLst>
              <a:ext uri="{FF2B5EF4-FFF2-40B4-BE49-F238E27FC236}">
                <a16:creationId xmlns:a16="http://schemas.microsoft.com/office/drawing/2014/main" id="{23E3961C-AF3E-2D8E-0D3B-F6D2C30B9B72}"/>
              </a:ext>
            </a:extLst>
          </p:cNvPr>
          <p:cNvSpPr>
            <a:spLocks noGrp="1"/>
          </p:cNvSpPr>
          <p:nvPr>
            <p:ph type="sldNum" sz="quarter" idx="12"/>
          </p:nvPr>
        </p:nvSpPr>
        <p:spPr/>
        <p:txBody>
          <a:bodyPr/>
          <a:lstStyle/>
          <a:p>
            <a:fld id="{8954F5B7-5279-43BB-AF99-55E064283C57}" type="slidenum">
              <a:rPr lang="en-CA" smtClean="0"/>
              <a:t>97</a:t>
            </a:fld>
            <a:endParaRPr lang="en-CA"/>
          </a:p>
        </p:txBody>
      </p:sp>
      <p:sp>
        <p:nvSpPr>
          <p:cNvPr id="5" name="TextBox 4">
            <a:extLst>
              <a:ext uri="{FF2B5EF4-FFF2-40B4-BE49-F238E27FC236}">
                <a16:creationId xmlns:a16="http://schemas.microsoft.com/office/drawing/2014/main" id="{01AA0B29-FECC-C19D-D505-4E9423E22004}"/>
              </a:ext>
            </a:extLst>
          </p:cNvPr>
          <p:cNvSpPr txBox="1"/>
          <p:nvPr/>
        </p:nvSpPr>
        <p:spPr>
          <a:xfrm>
            <a:off x="3048719" y="2269548"/>
            <a:ext cx="6094562" cy="954107"/>
          </a:xfrm>
          <a:prstGeom prst="rect">
            <a:avLst/>
          </a:prstGeom>
          <a:noFill/>
        </p:spPr>
        <p:txBody>
          <a:bodyPr wrap="square">
            <a:spAutoFit/>
          </a:bodyPr>
          <a:lstStyle/>
          <a:p>
            <a:r>
              <a:rPr lang="en-US" sz="2800" dirty="0"/>
              <a:t>What is the evolutionary function of the stress response ?</a:t>
            </a:r>
            <a:endParaRPr lang="en-CA" sz="2800" dirty="0"/>
          </a:p>
        </p:txBody>
      </p:sp>
    </p:spTree>
    <p:extLst>
      <p:ext uri="{BB962C8B-B14F-4D97-AF65-F5344CB8AC3E}">
        <p14:creationId xmlns:p14="http://schemas.microsoft.com/office/powerpoint/2010/main" val="31137444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C3026E-4093-4E20-A1AB-1F33A95BF152}"/>
              </a:ext>
            </a:extLst>
          </p:cNvPr>
          <p:cNvSpPr>
            <a:spLocks noGrp="1"/>
          </p:cNvSpPr>
          <p:nvPr>
            <p:ph type="title" idx="4294967295"/>
          </p:nvPr>
        </p:nvSpPr>
        <p:spPr>
          <a:xfrm>
            <a:off x="350666" y="513754"/>
            <a:ext cx="2978012" cy="874713"/>
          </a:xfrm>
        </p:spPr>
        <p:txBody>
          <a:bodyPr vert="horz" lIns="91440" tIns="45720" rIns="91440" bIns="45720" rtlCol="0" anchor="b">
            <a:normAutofit fontScale="90000"/>
          </a:bodyPr>
          <a:lstStyle/>
          <a:p>
            <a:pPr algn="ctr"/>
            <a:r>
              <a:rPr lang="en-US" sz="3200" dirty="0">
                <a:solidFill>
                  <a:schemeClr val="bg1"/>
                </a:solidFill>
              </a:rPr>
              <a:t>polyvagal theory</a:t>
            </a:r>
          </a:p>
        </p:txBody>
      </p:sp>
      <p:pic>
        <p:nvPicPr>
          <p:cNvPr id="3" name="Picture 2">
            <a:extLst>
              <a:ext uri="{FF2B5EF4-FFF2-40B4-BE49-F238E27FC236}">
                <a16:creationId xmlns:a16="http://schemas.microsoft.com/office/drawing/2014/main" id="{68AF2E12-E11E-4AA2-88AA-7C786D948847}"/>
              </a:ext>
            </a:extLst>
          </p:cNvPr>
          <p:cNvPicPr>
            <a:picLocks noChangeAspect="1"/>
          </p:cNvPicPr>
          <p:nvPr/>
        </p:nvPicPr>
        <p:blipFill>
          <a:blip r:embed="rId3"/>
          <a:stretch>
            <a:fillRect/>
          </a:stretch>
        </p:blipFill>
        <p:spPr>
          <a:xfrm>
            <a:off x="263792" y="1511614"/>
            <a:ext cx="3151761" cy="3490692"/>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7" name="TextBox 6">
            <a:extLst>
              <a:ext uri="{FF2B5EF4-FFF2-40B4-BE49-F238E27FC236}">
                <a16:creationId xmlns:a16="http://schemas.microsoft.com/office/drawing/2014/main" id="{BA1E96DB-2A9D-5C89-0E5B-B0BF78A19A02}"/>
              </a:ext>
            </a:extLst>
          </p:cNvPr>
          <p:cNvSpPr txBox="1"/>
          <p:nvPr/>
        </p:nvSpPr>
        <p:spPr>
          <a:xfrm>
            <a:off x="3639671" y="143435"/>
            <a:ext cx="8552329" cy="6832640"/>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Stephen Porges’s polyvagal theory explains the physiology and function of the stress response. It describes the different states of arousal or activation of the autonomic nervous system and revolutionized our understanding of trauma.</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 human nervous system has been evolving for hundreds of millions of years. It is, what is called, phylogenetically ancient.</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 </a:t>
            </a:r>
            <a:r>
              <a:rPr lang="en-US" sz="2000" dirty="0">
                <a:solidFill>
                  <a:schemeClr val="bg1"/>
                </a:solidFill>
                <a:latin typeface="Arial" panose="020B0604020202020204" pitchFamily="34" charset="0"/>
                <a:cs typeface="Arial" panose="020B0604020202020204" pitchFamily="34" charset="0"/>
              </a:rPr>
              <a:t>autonomic nervous system </a:t>
            </a:r>
            <a:r>
              <a:rPr lang="en-US" sz="2000" dirty="0">
                <a:latin typeface="Arial" panose="020B0604020202020204" pitchFamily="34" charset="0"/>
                <a:cs typeface="Arial" panose="020B0604020202020204" pitchFamily="34" charset="0"/>
              </a:rPr>
              <a:t>(ANS)</a:t>
            </a:r>
            <a:r>
              <a:rPr lang="en-US" sz="2000" dirty="0">
                <a:solidFill>
                  <a:schemeClr val="bg1"/>
                </a:solidFill>
                <a:latin typeface="Arial" panose="020B0604020202020204" pitchFamily="34" charset="0"/>
                <a:cs typeface="Arial" panose="020B0604020202020204" pitchFamily="34" charset="0"/>
              </a:rPr>
              <a:t> connects </a:t>
            </a:r>
            <a:r>
              <a:rPr lang="en-US" sz="2000" dirty="0">
                <a:latin typeface="Arial" panose="020B0604020202020204" pitchFamily="34" charset="0"/>
                <a:cs typeface="Arial" panose="020B0604020202020204" pitchFamily="34" charset="0"/>
              </a:rPr>
              <a:t>the central nervous system and </a:t>
            </a:r>
            <a:r>
              <a:rPr lang="en-US" sz="2000" dirty="0">
                <a:solidFill>
                  <a:schemeClr val="bg1"/>
                </a:solidFill>
                <a:latin typeface="Arial" panose="020B0604020202020204" pitchFamily="34" charset="0"/>
                <a:cs typeface="Arial" panose="020B0604020202020204" pitchFamily="34" charset="0"/>
              </a:rPr>
              <a:t>emotional brain </a:t>
            </a:r>
            <a:r>
              <a:rPr lang="en-US" sz="2000" dirty="0">
                <a:latin typeface="Arial" panose="020B0604020202020204" pitchFamily="34" charset="0"/>
                <a:cs typeface="Arial" panose="020B0604020202020204" pitchFamily="34" charset="0"/>
              </a:rPr>
              <a:t>via the </a:t>
            </a:r>
            <a:r>
              <a:rPr lang="en-US" sz="2000" dirty="0">
                <a:solidFill>
                  <a:schemeClr val="bg1"/>
                </a:solidFill>
                <a:latin typeface="Arial" panose="020B0604020202020204" pitchFamily="34" charset="0"/>
                <a:cs typeface="Arial" panose="020B0604020202020204" pitchFamily="34" charset="0"/>
              </a:rPr>
              <a:t>vagus nerve</a:t>
            </a:r>
            <a:r>
              <a:rPr lang="en-US" sz="2000" dirty="0">
                <a:latin typeface="Arial" panose="020B0604020202020204" pitchFamily="34" charset="0"/>
                <a:cs typeface="Arial" panose="020B0604020202020204" pitchFamily="34" charset="0"/>
              </a:rPr>
              <a:t> with the </a:t>
            </a:r>
            <a:r>
              <a:rPr lang="en-US" sz="2000" dirty="0">
                <a:solidFill>
                  <a:schemeClr val="bg1"/>
                </a:solidFill>
                <a:latin typeface="Arial" panose="020B0604020202020204" pitchFamily="34" charset="0"/>
                <a:cs typeface="Arial" panose="020B0604020202020204" pitchFamily="34" charset="0"/>
              </a:rPr>
              <a:t>body all the internal organs and muscles.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Like cars, the ANS has </a:t>
            </a:r>
            <a:r>
              <a:rPr lang="en-US" sz="2000" dirty="0">
                <a:solidFill>
                  <a:schemeClr val="bg1"/>
                </a:solidFill>
                <a:latin typeface="Arial" panose="020B0604020202020204" pitchFamily="34" charset="0"/>
                <a:cs typeface="Arial" panose="020B0604020202020204" pitchFamily="34" charset="0"/>
              </a:rPr>
              <a:t>one accelerator and two breaks</a:t>
            </a:r>
            <a:r>
              <a:rPr lang="en-US" sz="2000" dirty="0">
                <a:latin typeface="Arial" panose="020B0604020202020204" pitchFamily="34" charset="0"/>
                <a:cs typeface="Arial" panose="020B0604020202020204" pitchFamily="34" charset="0"/>
              </a:rPr>
              <a:t>. The </a:t>
            </a:r>
            <a:r>
              <a:rPr lang="en-US" sz="2000" dirty="0">
                <a:solidFill>
                  <a:schemeClr val="bg1"/>
                </a:solidFill>
                <a:latin typeface="Arial" panose="020B0604020202020204" pitchFamily="34" charset="0"/>
                <a:cs typeface="Arial" panose="020B0604020202020204" pitchFamily="34" charset="0"/>
              </a:rPr>
              <a:t>accelerator is </a:t>
            </a:r>
            <a:r>
              <a:rPr lang="en-US" sz="2000" dirty="0">
                <a:latin typeface="Arial" panose="020B0604020202020204" pitchFamily="34" charset="0"/>
                <a:cs typeface="Arial" panose="020B0604020202020204" pitchFamily="34" charset="0"/>
              </a:rPr>
              <a:t>called the </a:t>
            </a:r>
            <a:r>
              <a:rPr lang="en-US" sz="2000" dirty="0">
                <a:solidFill>
                  <a:schemeClr val="bg1"/>
                </a:solidFill>
                <a:latin typeface="Arial" panose="020B0604020202020204" pitchFamily="34" charset="0"/>
                <a:cs typeface="Arial" panose="020B0604020202020204" pitchFamily="34" charset="0"/>
              </a:rPr>
              <a:t>sympathetic branch</a:t>
            </a:r>
            <a:r>
              <a:rPr lang="en-US" sz="2000" dirty="0">
                <a:latin typeface="Arial" panose="020B0604020202020204" pitchFamily="34" charset="0"/>
                <a:cs typeface="Arial" panose="020B0604020202020204" pitchFamily="34" charset="0"/>
              </a:rPr>
              <a:t>. As with a car that is in gear but at a standstill, if you don't press the break, it will slowly go forward.</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 </a:t>
            </a:r>
            <a:r>
              <a:rPr lang="en-US" sz="2000" dirty="0">
                <a:solidFill>
                  <a:schemeClr val="bg1"/>
                </a:solidFill>
                <a:latin typeface="Arial" panose="020B0604020202020204" pitchFamily="34" charset="0"/>
                <a:cs typeface="Arial" panose="020B0604020202020204" pitchFamily="34" charset="0"/>
              </a:rPr>
              <a:t>parasympathetic branch is the break</a:t>
            </a:r>
            <a:r>
              <a:rPr lang="en-US" sz="2000" dirty="0">
                <a:latin typeface="Arial" panose="020B0604020202020204" pitchFamily="34" charset="0"/>
                <a:cs typeface="Arial" panose="020B0604020202020204" pitchFamily="34" charset="0"/>
              </a:rPr>
              <a:t>. It has two components: the dorsal and the ventral nuclei .</a:t>
            </a:r>
            <a:r>
              <a:rPr lang="en-US" sz="2000" dirty="0">
                <a:solidFill>
                  <a:schemeClr val="bg1"/>
                </a:solidFill>
                <a:latin typeface="Arial" panose="020B0604020202020204" pitchFamily="34" charset="0"/>
                <a:cs typeface="Arial" panose="020B0604020202020204" pitchFamily="34" charset="0"/>
              </a:rPr>
              <a:t>1) </a:t>
            </a:r>
            <a:r>
              <a:rPr lang="en-US" sz="2000" dirty="0">
                <a:latin typeface="Arial" panose="020B0604020202020204" pitchFamily="34" charset="0"/>
                <a:cs typeface="Arial" panose="020B0604020202020204" pitchFamily="34" charset="0"/>
              </a:rPr>
              <a:t>The dorsal nucleus is phylogenetically ancient and like the handbrake is all or nothing. When it is activated, it results in immobilization. It is a survival strategy</a:t>
            </a:r>
            <a:r>
              <a:rPr lang="en-US" sz="2000" dirty="0">
                <a:solidFill>
                  <a:srgbClr val="FFC000"/>
                </a:solidFill>
                <a:latin typeface="Arial" panose="020B0604020202020204" pitchFamily="34" charset="0"/>
                <a:cs typeface="Arial" panose="020B0604020202020204" pitchFamily="34" charset="0"/>
              </a:rPr>
              <a:t> </a:t>
            </a:r>
            <a:r>
              <a:rPr lang="en-US" sz="2000" dirty="0">
                <a:solidFill>
                  <a:schemeClr val="bg1"/>
                </a:solidFill>
                <a:latin typeface="Arial" panose="020B0604020202020204" pitchFamily="34" charset="0"/>
                <a:cs typeface="Arial" panose="020B0604020202020204" pitchFamily="34" charset="0"/>
              </a:rPr>
              <a:t>2) </a:t>
            </a:r>
            <a:r>
              <a:rPr lang="en-US" sz="2000" dirty="0">
                <a:latin typeface="Arial" panose="020B0604020202020204" pitchFamily="34" charset="0"/>
                <a:cs typeface="Arial" panose="020B0604020202020204" pitchFamily="34" charset="0"/>
              </a:rPr>
              <a:t>The ventral nucleus evolved in the last 200 million years when mammals came into existence. Like the foot brake it is incremental. It is concerned with health, growth, and restoration. It is activated when we are calm, and our body is repairing itself and storing energy. Our ventral vagus baseline tone is greatly affected by attachment and social interactions.</a:t>
            </a:r>
          </a:p>
          <a:p>
            <a:pPr marL="285750" indent="-285750">
              <a:buFont typeface="Arial" panose="020B0604020202020204" pitchFamily="34" charset="0"/>
              <a:buChar char="•"/>
            </a:pPr>
            <a:endParaRPr lang="en-CA" dirty="0"/>
          </a:p>
        </p:txBody>
      </p:sp>
      <p:sp>
        <p:nvSpPr>
          <p:cNvPr id="5" name="TextBox 4">
            <a:extLst>
              <a:ext uri="{FF2B5EF4-FFF2-40B4-BE49-F238E27FC236}">
                <a16:creationId xmlns:a16="http://schemas.microsoft.com/office/drawing/2014/main" id="{2C012B4F-A554-321F-F771-75FEBB2EEC93}"/>
              </a:ext>
            </a:extLst>
          </p:cNvPr>
          <p:cNvSpPr txBox="1"/>
          <p:nvPr/>
        </p:nvSpPr>
        <p:spPr>
          <a:xfrm>
            <a:off x="1689551" y="1511614"/>
            <a:ext cx="1878402" cy="369332"/>
          </a:xfrm>
          <a:prstGeom prst="rect">
            <a:avLst/>
          </a:prstGeom>
          <a:noFill/>
        </p:spPr>
        <p:txBody>
          <a:bodyPr wrap="square">
            <a:spAutoFit/>
          </a:bodyPr>
          <a:lstStyle/>
          <a:p>
            <a:r>
              <a:rPr lang="en-US" b="1" dirty="0"/>
              <a:t>Stephen Porges </a:t>
            </a:r>
            <a:endParaRPr lang="en-CA" dirty="0"/>
          </a:p>
        </p:txBody>
      </p:sp>
      <p:sp>
        <p:nvSpPr>
          <p:cNvPr id="2" name="Slide Number Placeholder 1">
            <a:extLst>
              <a:ext uri="{FF2B5EF4-FFF2-40B4-BE49-F238E27FC236}">
                <a16:creationId xmlns:a16="http://schemas.microsoft.com/office/drawing/2014/main" id="{83AD6BC8-B647-AB9C-560E-A4D9B1EB0F23}"/>
              </a:ext>
            </a:extLst>
          </p:cNvPr>
          <p:cNvSpPr>
            <a:spLocks noGrp="1"/>
          </p:cNvSpPr>
          <p:nvPr>
            <p:ph type="sldNum" sz="quarter" idx="12"/>
          </p:nvPr>
        </p:nvSpPr>
        <p:spPr/>
        <p:txBody>
          <a:bodyPr/>
          <a:lstStyle/>
          <a:p>
            <a:fld id="{8954F5B7-5279-43BB-AF99-55E064283C57}" type="slidenum">
              <a:rPr lang="en-CA" smtClean="0"/>
              <a:t>98</a:t>
            </a:fld>
            <a:endParaRPr lang="en-CA"/>
          </a:p>
        </p:txBody>
      </p:sp>
    </p:spTree>
    <p:extLst>
      <p:ext uri="{BB962C8B-B14F-4D97-AF65-F5344CB8AC3E}">
        <p14:creationId xmlns:p14="http://schemas.microsoft.com/office/powerpoint/2010/main" val="221342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A08A6D-A3D5-0503-21DE-C322B116D451}"/>
              </a:ext>
            </a:extLst>
          </p:cNvPr>
          <p:cNvSpPr>
            <a:spLocks noGrp="1"/>
          </p:cNvSpPr>
          <p:nvPr>
            <p:ph type="sldNum" sz="quarter" idx="12"/>
          </p:nvPr>
        </p:nvSpPr>
        <p:spPr/>
        <p:txBody>
          <a:bodyPr/>
          <a:lstStyle/>
          <a:p>
            <a:fld id="{8954F5B7-5279-43BB-AF99-55E064283C57}" type="slidenum">
              <a:rPr lang="en-CA" smtClean="0"/>
              <a:t>99</a:t>
            </a:fld>
            <a:endParaRPr lang="en-CA"/>
          </a:p>
        </p:txBody>
      </p:sp>
      <p:sp>
        <p:nvSpPr>
          <p:cNvPr id="4" name="TextBox 3">
            <a:extLst>
              <a:ext uri="{FF2B5EF4-FFF2-40B4-BE49-F238E27FC236}">
                <a16:creationId xmlns:a16="http://schemas.microsoft.com/office/drawing/2014/main" id="{CDDA981F-87A4-BC5D-25BA-1173565B97F5}"/>
              </a:ext>
            </a:extLst>
          </p:cNvPr>
          <p:cNvSpPr txBox="1"/>
          <p:nvPr/>
        </p:nvSpPr>
        <p:spPr>
          <a:xfrm>
            <a:off x="0" y="70021"/>
            <a:ext cx="12185583" cy="4154984"/>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Polyvagal theory explains how the nervous system responds to safety and danger and has deepened our understanding of trauma. Our stress system is very old, shaped by evolution over hundreds of millions of years.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The autonomic nervous system connects the brain to the body through the vagus nerve and controls arousal and calm.</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It works like a car: one accelerator (fight/flight) and two brakes. One brake causes shutdown or collapse when danger feels overwhelming. The other, more evolved brake supports calm, connection, healing, and restoration.</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This calming system is strongly shaped by safe relationships and attachment.</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endParaRPr lang="en-C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753596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Banded</Template>
  <TotalTime>4095</TotalTime>
  <Words>14184</Words>
  <Application>Microsoft Office PowerPoint</Application>
  <PresentationFormat>Widescreen</PresentationFormat>
  <Paragraphs>890</Paragraphs>
  <Slides>145</Slides>
  <Notes>22</Notes>
  <HiddenSlides>0</HiddenSlides>
  <MMClips>13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145</vt:i4>
      </vt:variant>
    </vt:vector>
  </HeadingPairs>
  <TitlesOfParts>
    <vt:vector size="153" baseType="lpstr">
      <vt:lpstr>Aptos</vt:lpstr>
      <vt:lpstr>Arial</vt:lpstr>
      <vt:lpstr>Calibri</vt:lpstr>
      <vt:lpstr>Corbel</vt:lpstr>
      <vt:lpstr>Symbol</vt:lpstr>
      <vt:lpstr>Times New Roman</vt:lpstr>
      <vt:lpstr>Wingdings</vt:lpstr>
      <vt:lpstr>Banded</vt:lpstr>
      <vt:lpstr>PowerPoint Presentation</vt:lpstr>
      <vt:lpstr>PowerPoint Presentation</vt:lpstr>
      <vt:lpstr>week 1- orientation and overview- sessions 1 and 2 of simple manual. week 2- introducing distress tolerance-p. 1-13 of dbt workbook and crisis plans-session 3 of the manual. week 3- the theoretical foundations of the simple course. session 4, 6, and 8 of the manual. week 4- distress tolerance p. 14-32 of dbt workbook. suicide prevention session 5 of the manual. our first practice- crisis plans. week 5- distress tolerance p. 33-46 of dbt workbook. introducing holes diary cards- session 7 of manual. week 6- distress tolerance p. 47-68 of dbt workbook. finding your diary card targets- session 9 of manual. our second practice- holes diary cards. week 7- introducing personality- session 10 of manual. week 8- distress tolerance p. 69-90 of dbt workbook. introducing chain analysis-session 11 of manual. week 9- what shapes personality-session 12 of manual. week 10-introducing mindfulness skills p.90-109 of dbt workbook. advanced chain analysis- session 13 of manual. our third practice-chain analysis. week 11- attachment theory- session 14 of manual. week 12- mindfulness skills p. 110-131 of dbt workbook. introducing rational mind remediation-session 15 of manual. week 13- the dynamic-maturational model of attachment and adaptation- session 16 of manual. week 14-mindfulness skills p. 131-147 of dbt workbook. reviewing all the tools-session 17 of manual. our fourth practice-rational mind remediation. week 15-stress-session 18 of manual.  week 16-introducing emotion regulation skills p.148-182 of dbt workbook. introducing the goals diary card procedure-session 19 of manual.           </vt:lpstr>
      <vt:lpstr>Warning about meditation</vt:lpstr>
      <vt:lpstr>Check in regularly with your Personal dashboard                </vt:lpstr>
      <vt:lpstr>PowerPoint Presentation</vt:lpstr>
      <vt:lpstr>PowerPoint Presentation</vt:lpstr>
      <vt:lpstr>PowerPoint Presentation</vt:lpstr>
      <vt:lpstr>PowerPoint Presentation</vt:lpstr>
      <vt:lpstr>PowerPoint Presentation</vt:lpstr>
      <vt:lpstr>Homework from last week</vt:lpstr>
      <vt:lpstr>Homework from last week</vt:lpstr>
      <vt:lpstr>PowerPoint Presentation</vt:lpstr>
      <vt:lpstr>PowerPoint Presentation</vt:lpstr>
      <vt:lpstr>PowerPoint Presentation</vt:lpstr>
      <vt:lpstr> REMINDER PARTICIPANT AGREEMENTS </vt:lpstr>
      <vt:lpstr>PowerPoint Presentation</vt:lpstr>
      <vt:lpstr>PowerPoint Presentation</vt:lpstr>
      <vt:lpstr>E-mailed questions, comments, feedback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we will do today</vt:lpstr>
      <vt:lpstr> </vt:lpstr>
      <vt:lpstr>PowerPoint Presentation</vt:lpstr>
      <vt:lpstr>PowerPoint Presentation</vt:lpstr>
      <vt:lpstr>PowerPoint Presentation</vt:lpstr>
      <vt:lpstr>PowerPoint Presentation</vt:lpstr>
      <vt:lpstr>PowerPoint Presentation</vt:lpstr>
      <vt:lpstr>PowerPoint Presentation</vt:lpstr>
      <vt:lpstr>  SOME definitions </vt:lpstr>
      <vt:lpstr>PowerPoint Presentation</vt:lpstr>
      <vt:lpstr> Stress, anxiety and fear  </vt:lpstr>
      <vt:lpstr>PowerPoint Presentation</vt:lpstr>
      <vt:lpstr>PowerPoint Presentation</vt:lpstr>
      <vt:lpstr>DIAGNOSING STRESS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 WORLD’S #1 Stressor </vt:lpstr>
      <vt:lpstr>Why Socioeconomic stress is the most important health concern</vt:lpstr>
      <vt:lpstr>PowerPoint Presentation</vt:lpstr>
      <vt:lpstr>PowerPoint Presentation</vt:lpstr>
      <vt:lpstr>PowerPoint Presentation</vt:lpstr>
      <vt:lpstr>GASLIGHTING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 Z’s   mental health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 two components of The stress response</vt:lpstr>
      <vt:lpstr> the two components of The stress response</vt:lpstr>
      <vt:lpstr>PowerPoint Presentation</vt:lpstr>
      <vt:lpstr>PowerPoint Presentation</vt:lpstr>
      <vt:lpstr>polyvagal theory</vt:lpstr>
      <vt:lpstr>PowerPoint Presentation</vt:lpstr>
      <vt:lpstr>PowerPoint Presentation</vt:lpstr>
      <vt:lpstr>PowerPoint Presentation</vt:lpstr>
      <vt:lpstr>PowerPoint Presentation</vt:lpstr>
      <vt:lpstr>PowerPoint Presentation</vt:lpstr>
      <vt:lpstr>The Four Arousal states 1. calm-alert, 2. Fight/flight, 3. freeze, 4. Fawn</vt:lpstr>
      <vt:lpstr>PowerPoint Presentation</vt:lpstr>
      <vt:lpstr>PowerPoint Presentation</vt:lpstr>
      <vt:lpstr>PowerPoint Presentation</vt:lpstr>
      <vt:lpstr>  how stressors  Affect  body and mind</vt:lpstr>
      <vt:lpstr>PowerPoint Presentation</vt:lpstr>
      <vt:lpstr>PowerPoint Presentation</vt:lpstr>
      <vt:lpstr>PowerPoint Presentation</vt:lpstr>
      <vt:lpstr>PowerPoint Presentation</vt:lpstr>
      <vt:lpstr>PowerPoint Presentation</vt:lpstr>
      <vt:lpstr>Children’s vulnerability to stress</vt:lpstr>
      <vt:lpstr>PowerPoint Presentation</vt:lpstr>
      <vt:lpstr>Life history theory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See you next session</vt:lpstr>
      <vt:lpstr>video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session 18 of simple the stress response      </dc:title>
  <dc:creator>luis cleto</dc:creator>
  <cp:lastModifiedBy>luis cleto</cp:lastModifiedBy>
  <cp:revision>18</cp:revision>
  <cp:lastPrinted>2026-01-14T20:01:34Z</cp:lastPrinted>
  <dcterms:created xsi:type="dcterms:W3CDTF">2023-09-28T10:24:16Z</dcterms:created>
  <dcterms:modified xsi:type="dcterms:W3CDTF">2026-01-20T20:46:24Z</dcterms:modified>
</cp:coreProperties>
</file>