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7"/>
  </p:notesMasterIdLst>
  <p:sldIdLst>
    <p:sldId id="258" r:id="rId2"/>
    <p:sldId id="3351" r:id="rId3"/>
    <p:sldId id="3100" r:id="rId4"/>
    <p:sldId id="835" r:id="rId5"/>
    <p:sldId id="2955" r:id="rId6"/>
    <p:sldId id="3357" r:id="rId7"/>
    <p:sldId id="3358" r:id="rId8"/>
    <p:sldId id="3359" r:id="rId9"/>
    <p:sldId id="3360" r:id="rId10"/>
    <p:sldId id="2956" r:id="rId11"/>
    <p:sldId id="3755" r:id="rId12"/>
    <p:sldId id="3756" r:id="rId13"/>
    <p:sldId id="855" r:id="rId14"/>
    <p:sldId id="685" r:id="rId15"/>
    <p:sldId id="3375" r:id="rId16"/>
    <p:sldId id="3005" r:id="rId17"/>
    <p:sldId id="3006" r:id="rId18"/>
    <p:sldId id="1555" r:id="rId19"/>
    <p:sldId id="272" r:id="rId20"/>
    <p:sldId id="3766" r:id="rId21"/>
    <p:sldId id="3356" r:id="rId22"/>
    <p:sldId id="3088" r:id="rId23"/>
    <p:sldId id="3171" r:id="rId24"/>
    <p:sldId id="3205" r:id="rId25"/>
    <p:sldId id="3765" r:id="rId26"/>
    <p:sldId id="1369" r:id="rId27"/>
    <p:sldId id="1366" r:id="rId28"/>
    <p:sldId id="3757" r:id="rId29"/>
    <p:sldId id="2129" r:id="rId30"/>
    <p:sldId id="2732" r:id="rId31"/>
    <p:sldId id="3361" r:id="rId32"/>
    <p:sldId id="1318" r:id="rId33"/>
    <p:sldId id="716" r:id="rId34"/>
    <p:sldId id="3370" r:id="rId35"/>
    <p:sldId id="3758" r:id="rId36"/>
    <p:sldId id="3371" r:id="rId37"/>
    <p:sldId id="1319" r:id="rId38"/>
    <p:sldId id="3372" r:id="rId39"/>
    <p:sldId id="579" r:id="rId40"/>
    <p:sldId id="1153" r:id="rId41"/>
    <p:sldId id="3759" r:id="rId42"/>
    <p:sldId id="1152" r:id="rId43"/>
    <p:sldId id="1312" r:id="rId44"/>
    <p:sldId id="1151" r:id="rId45"/>
    <p:sldId id="1155" r:id="rId46"/>
    <p:sldId id="741" r:id="rId47"/>
    <p:sldId id="1563" r:id="rId48"/>
    <p:sldId id="1565" r:id="rId49"/>
    <p:sldId id="1564" r:id="rId50"/>
    <p:sldId id="3353" r:id="rId51"/>
    <p:sldId id="2873" r:id="rId52"/>
    <p:sldId id="3354" r:id="rId53"/>
    <p:sldId id="3352" r:id="rId54"/>
    <p:sldId id="3355" r:id="rId55"/>
    <p:sldId id="3362" r:id="rId56"/>
    <p:sldId id="2872" r:id="rId57"/>
    <p:sldId id="357" r:id="rId58"/>
    <p:sldId id="358" r:id="rId59"/>
    <p:sldId id="3363" r:id="rId60"/>
    <p:sldId id="749" r:id="rId61"/>
    <p:sldId id="600" r:id="rId62"/>
    <p:sldId id="747" r:id="rId63"/>
    <p:sldId id="1265" r:id="rId64"/>
    <p:sldId id="3364" r:id="rId65"/>
    <p:sldId id="742" r:id="rId66"/>
    <p:sldId id="1559" r:id="rId67"/>
    <p:sldId id="746" r:id="rId68"/>
    <p:sldId id="745" r:id="rId69"/>
    <p:sldId id="881" r:id="rId70"/>
    <p:sldId id="1560" r:id="rId71"/>
    <p:sldId id="1262" r:id="rId72"/>
    <p:sldId id="3761" r:id="rId73"/>
    <p:sldId id="3365" r:id="rId74"/>
    <p:sldId id="721" r:id="rId75"/>
    <p:sldId id="2123" r:id="rId76"/>
    <p:sldId id="739" r:id="rId77"/>
    <p:sldId id="720" r:id="rId78"/>
    <p:sldId id="722" r:id="rId79"/>
    <p:sldId id="3373" r:id="rId80"/>
    <p:sldId id="723" r:id="rId81"/>
    <p:sldId id="878" r:id="rId82"/>
    <p:sldId id="3366" r:id="rId83"/>
    <p:sldId id="1313" r:id="rId84"/>
    <p:sldId id="918" r:id="rId85"/>
    <p:sldId id="923" r:id="rId86"/>
    <p:sldId id="1311" r:id="rId87"/>
    <p:sldId id="3760" r:id="rId88"/>
    <p:sldId id="3374" r:id="rId89"/>
    <p:sldId id="1357" r:id="rId90"/>
    <p:sldId id="3376" r:id="rId91"/>
    <p:sldId id="3377" r:id="rId92"/>
    <p:sldId id="3378" r:id="rId93"/>
    <p:sldId id="3367" r:id="rId94"/>
    <p:sldId id="698" r:id="rId95"/>
    <p:sldId id="883" r:id="rId96"/>
    <p:sldId id="3368" r:id="rId97"/>
    <p:sldId id="871" r:id="rId98"/>
    <p:sldId id="3369" r:id="rId99"/>
    <p:sldId id="3762" r:id="rId100"/>
    <p:sldId id="1154" r:id="rId101"/>
    <p:sldId id="2124" r:id="rId102"/>
    <p:sldId id="2125" r:id="rId103"/>
    <p:sldId id="1157" r:id="rId104"/>
    <p:sldId id="1147" r:id="rId105"/>
    <p:sldId id="3763" r:id="rId106"/>
    <p:sldId id="3764" r:id="rId107"/>
    <p:sldId id="1644" r:id="rId108"/>
    <p:sldId id="597" r:id="rId109"/>
    <p:sldId id="1603" r:id="rId110"/>
    <p:sldId id="1604" r:id="rId111"/>
    <p:sldId id="2128" r:id="rId112"/>
    <p:sldId id="738" r:id="rId113"/>
    <p:sldId id="1139" r:id="rId114"/>
    <p:sldId id="256" r:id="rId115"/>
    <p:sldId id="1365" r:id="rId116"/>
    <p:sldId id="1261" r:id="rId117"/>
    <p:sldId id="1260" r:id="rId118"/>
    <p:sldId id="1264" r:id="rId119"/>
    <p:sldId id="1561" r:id="rId120"/>
    <p:sldId id="1569" r:id="rId121"/>
    <p:sldId id="1570" r:id="rId122"/>
    <p:sldId id="1571" r:id="rId123"/>
    <p:sldId id="1572" r:id="rId124"/>
    <p:sldId id="1573" r:id="rId125"/>
    <p:sldId id="1574"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AE4A7-DDE2-41BE-A86B-7F59B048BC66}" v="310" dt="2026-01-31T15:09:47.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58" d="100"/>
          <a:sy n="58" d="100"/>
        </p:scale>
        <p:origin x="5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modSld">
      <pc:chgData name="luis cleto" userId="a76db6c301978307" providerId="LiveId" clId="{860A4F2C-1596-4ACD-95D2-7AE3CD351458}" dt="2026-01-28T22:22:59.204" v="4" actId="20577"/>
      <pc:docMkLst>
        <pc:docMk/>
      </pc:docMkLst>
      <pc:sldChg chg="modSp mod">
        <pc:chgData name="luis cleto" userId="a76db6c301978307" providerId="LiveId" clId="{860A4F2C-1596-4ACD-95D2-7AE3CD351458}" dt="2026-01-28T22:22:59.204" v="4" actId="20577"/>
        <pc:sldMkLst>
          <pc:docMk/>
          <pc:sldMk cId="3731326489" sldId="1555"/>
        </pc:sldMkLst>
        <pc:spChg chg="mod">
          <ac:chgData name="luis cleto" userId="a76db6c301978307" providerId="LiveId" clId="{860A4F2C-1596-4ACD-95D2-7AE3CD351458}" dt="2026-01-28T22:22:59.204" v="4" actId="20577"/>
          <ac:spMkLst>
            <pc:docMk/>
            <pc:sldMk cId="3731326489" sldId="1555"/>
            <ac:spMk id="5" creationId="{84D40DD1-A12A-02AD-B710-70EEE487AEE7}"/>
          </ac:spMkLst>
        </pc:spChg>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1-31T15:10:16.694" v="7476" actId="14100"/>
      <pc:docMkLst>
        <pc:docMk/>
      </pc:docMkLst>
      <pc:sldChg chg="addSp modSp mod">
        <pc:chgData name="luis cleto" userId="a76db6c301978307" providerId="LiveId" clId="{BB93E05D-BE05-4453-8BDD-E5B3B775B63B}" dt="2026-01-31T15:08:17.364" v="7465" actId="14100"/>
        <pc:sldMkLst>
          <pc:docMk/>
          <pc:sldMk cId="4111229378" sldId="258"/>
        </pc:sldMkLst>
        <pc:spChg chg="add mod">
          <ac:chgData name="luis cleto" userId="a76db6c301978307" providerId="LiveId" clId="{BB93E05D-BE05-4453-8BDD-E5B3B775B63B}" dt="2026-01-31T15:08:11.344" v="7463" actId="207"/>
          <ac:spMkLst>
            <pc:docMk/>
            <pc:sldMk cId="4111229378" sldId="258"/>
            <ac:spMk id="6" creationId="{A6BB1D14-79B2-A303-0947-8D4E198C5C60}"/>
          </ac:spMkLst>
        </pc:spChg>
        <pc:picChg chg="mod">
          <ac:chgData name="luis cleto" userId="a76db6c301978307" providerId="LiveId" clId="{BB93E05D-BE05-4453-8BDD-E5B3B775B63B}" dt="2026-01-31T15:08:17.364" v="7465" actId="14100"/>
          <ac:picMkLst>
            <pc:docMk/>
            <pc:sldMk cId="4111229378" sldId="258"/>
            <ac:picMk id="5" creationId="{AA1CF925-13C5-420E-B66E-0BE3A02507D7}"/>
          </ac:picMkLst>
        </pc:picChg>
      </pc:sldChg>
      <pc:sldChg chg="addSp modSp mod">
        <pc:chgData name="luis cleto" userId="a76db6c301978307" providerId="LiveId" clId="{BB93E05D-BE05-4453-8BDD-E5B3B775B63B}" dt="2026-01-29T16:00:17.322" v="5786" actId="1076"/>
        <pc:sldMkLst>
          <pc:docMk/>
          <pc:sldMk cId="1162418355" sldId="357"/>
        </pc:sldMkLst>
        <pc:spChg chg="add mod">
          <ac:chgData name="luis cleto" userId="a76db6c301978307" providerId="LiveId" clId="{BB93E05D-BE05-4453-8BDD-E5B3B775B63B}" dt="2026-01-29T15:59:49.024" v="5779" actId="1076"/>
          <ac:spMkLst>
            <pc:docMk/>
            <pc:sldMk cId="1162418355" sldId="357"/>
            <ac:spMk id="4" creationId="{4C8C36C0-4CB5-95DD-3984-F1B5A45C1A3C}"/>
          </ac:spMkLst>
        </pc:spChg>
        <pc:spChg chg="mod">
          <ac:chgData name="luis cleto" userId="a76db6c301978307" providerId="LiveId" clId="{BB93E05D-BE05-4453-8BDD-E5B3B775B63B}" dt="2026-01-29T15:59:56.472" v="5782" actId="20577"/>
          <ac:spMkLst>
            <pc:docMk/>
            <pc:sldMk cId="1162418355" sldId="357"/>
            <ac:spMk id="6" creationId="{11CB37B0-1E92-49D5-84E1-BE1A35FFFC5B}"/>
          </ac:spMkLst>
        </pc:spChg>
        <pc:spChg chg="mod">
          <ac:chgData name="luis cleto" userId="a76db6c301978307" providerId="LiveId" clId="{BB93E05D-BE05-4453-8BDD-E5B3B775B63B}" dt="2026-01-29T16:00:17.322" v="5786" actId="1076"/>
          <ac:spMkLst>
            <pc:docMk/>
            <pc:sldMk cId="1162418355" sldId="357"/>
            <ac:spMk id="8" creationId="{F5DB69A8-7646-4E5B-A1CB-CBED7EC947C6}"/>
          </ac:spMkLst>
        </pc:spChg>
        <pc:picChg chg="mod">
          <ac:chgData name="luis cleto" userId="a76db6c301978307" providerId="LiveId" clId="{BB93E05D-BE05-4453-8BDD-E5B3B775B63B}" dt="2026-01-29T15:53:41.064" v="5686" actId="14100"/>
          <ac:picMkLst>
            <pc:docMk/>
            <pc:sldMk cId="1162418355" sldId="357"/>
            <ac:picMk id="99330" creationId="{5E667C7B-35A2-42F2-A3F7-E85FB2E5D0C4}"/>
          </ac:picMkLst>
        </pc:picChg>
      </pc:sldChg>
      <pc:sldChg chg="addSp modSp mod">
        <pc:chgData name="luis cleto" userId="a76db6c301978307" providerId="LiveId" clId="{BB93E05D-BE05-4453-8BDD-E5B3B775B63B}" dt="2026-01-29T16:01:04.829" v="5816" actId="20577"/>
        <pc:sldMkLst>
          <pc:docMk/>
          <pc:sldMk cId="371183146" sldId="358"/>
        </pc:sldMkLst>
        <pc:spChg chg="add mod">
          <ac:chgData name="luis cleto" userId="a76db6c301978307" providerId="LiveId" clId="{BB93E05D-BE05-4453-8BDD-E5B3B775B63B}" dt="2026-01-29T16:01:04.829" v="5816" actId="20577"/>
          <ac:spMkLst>
            <pc:docMk/>
            <pc:sldMk cId="371183146" sldId="358"/>
            <ac:spMk id="4" creationId="{860CDD5F-E0EE-DCE1-6E79-8CD7FC21F3E0}"/>
          </ac:spMkLst>
        </pc:spChg>
        <pc:spChg chg="mod">
          <ac:chgData name="luis cleto" userId="a76db6c301978307" providerId="LiveId" clId="{BB93E05D-BE05-4453-8BDD-E5B3B775B63B}" dt="2026-01-29T16:00:26.361" v="5789" actId="20577"/>
          <ac:spMkLst>
            <pc:docMk/>
            <pc:sldMk cId="371183146" sldId="358"/>
            <ac:spMk id="6" creationId="{26D7AA45-57A5-408B-BEB1-E813E196994C}"/>
          </ac:spMkLst>
        </pc:spChg>
        <pc:spChg chg="mod">
          <ac:chgData name="luis cleto" userId="a76db6c301978307" providerId="LiveId" clId="{BB93E05D-BE05-4453-8BDD-E5B3B775B63B}" dt="2026-01-29T16:00:34.736" v="5792" actId="20577"/>
          <ac:spMkLst>
            <pc:docMk/>
            <pc:sldMk cId="371183146" sldId="358"/>
            <ac:spMk id="8" creationId="{DBC3DB67-A963-4D7A-97B9-D91474FDF450}"/>
          </ac:spMkLst>
        </pc:spChg>
        <pc:picChg chg="mod">
          <ac:chgData name="luis cleto" userId="a76db6c301978307" providerId="LiveId" clId="{BB93E05D-BE05-4453-8BDD-E5B3B775B63B}" dt="2026-01-29T15:53:49.609" v="5687" actId="14100"/>
          <ac:picMkLst>
            <pc:docMk/>
            <pc:sldMk cId="371183146" sldId="358"/>
            <ac:picMk id="100354" creationId="{434234BE-7429-4683-8CE1-9CE3E583FA04}"/>
          </ac:picMkLst>
        </pc:picChg>
      </pc:sldChg>
      <pc:sldChg chg="modSp mod">
        <pc:chgData name="luis cleto" userId="a76db6c301978307" providerId="LiveId" clId="{BB93E05D-BE05-4453-8BDD-E5B3B775B63B}" dt="2026-01-29T15:14:38.509" v="5030" actId="20577"/>
        <pc:sldMkLst>
          <pc:docMk/>
          <pc:sldMk cId="1607820594" sldId="579"/>
        </pc:sldMkLst>
        <pc:spChg chg="mod">
          <ac:chgData name="luis cleto" userId="a76db6c301978307" providerId="LiveId" clId="{BB93E05D-BE05-4453-8BDD-E5B3B775B63B}" dt="2026-01-29T15:14:38.509" v="5030" actId="20577"/>
          <ac:spMkLst>
            <pc:docMk/>
            <pc:sldMk cId="1607820594" sldId="579"/>
            <ac:spMk id="6" creationId="{BB9DEF10-BE2C-CE94-58D7-C3131DB49F66}"/>
          </ac:spMkLst>
        </pc:spChg>
        <pc:picChg chg="mod">
          <ac:chgData name="luis cleto" userId="a76db6c301978307" providerId="LiveId" clId="{BB93E05D-BE05-4453-8BDD-E5B3B775B63B}" dt="2026-01-29T15:13:00.574" v="4983" actId="14100"/>
          <ac:picMkLst>
            <pc:docMk/>
            <pc:sldMk cId="1607820594" sldId="579"/>
            <ac:picMk id="3" creationId="{E4E1B222-E03A-BE96-20B9-728B6FB2B454}"/>
          </ac:picMkLst>
        </pc:picChg>
        <pc:picChg chg="mod">
          <ac:chgData name="luis cleto" userId="a76db6c301978307" providerId="LiveId" clId="{BB93E05D-BE05-4453-8BDD-E5B3B775B63B}" dt="2026-01-29T15:12:54.326" v="4981" actId="14100"/>
          <ac:picMkLst>
            <pc:docMk/>
            <pc:sldMk cId="1607820594" sldId="579"/>
            <ac:picMk id="1026" creationId="{12213208-0D58-BD7E-12D3-1936E06664DB}"/>
          </ac:picMkLst>
        </pc:picChg>
      </pc:sldChg>
      <pc:sldChg chg="modSp mod">
        <pc:chgData name="luis cleto" userId="a76db6c301978307" providerId="LiveId" clId="{BB93E05D-BE05-4453-8BDD-E5B3B775B63B}" dt="2026-01-28T20:57:20.902" v="3138" actId="207"/>
        <pc:sldMkLst>
          <pc:docMk/>
          <pc:sldMk cId="1670038713" sldId="600"/>
        </pc:sldMkLst>
        <pc:spChg chg="mod">
          <ac:chgData name="luis cleto" userId="a76db6c301978307" providerId="LiveId" clId="{BB93E05D-BE05-4453-8BDD-E5B3B775B63B}" dt="2026-01-28T20:57:20.902" v="3138" actId="207"/>
          <ac:spMkLst>
            <pc:docMk/>
            <pc:sldMk cId="1670038713" sldId="600"/>
            <ac:spMk id="3" creationId="{D3C8A63A-B367-9C76-D289-AF39448F1281}"/>
          </ac:spMkLst>
        </pc:spChg>
      </pc:sldChg>
      <pc:sldChg chg="modSp">
        <pc:chgData name="luis cleto" userId="a76db6c301978307" providerId="LiveId" clId="{BB93E05D-BE05-4453-8BDD-E5B3B775B63B}" dt="2026-01-29T17:10:00.619" v="7428" actId="20577"/>
        <pc:sldMkLst>
          <pc:docMk/>
          <pc:sldMk cId="2979108499" sldId="698"/>
        </pc:sldMkLst>
        <pc:spChg chg="mod">
          <ac:chgData name="luis cleto" userId="a76db6c301978307" providerId="LiveId" clId="{BB93E05D-BE05-4453-8BDD-E5B3B775B63B}" dt="2026-01-29T17:10:00.619" v="7428" actId="20577"/>
          <ac:spMkLst>
            <pc:docMk/>
            <pc:sldMk cId="2979108499" sldId="698"/>
            <ac:spMk id="3" creationId="{946E9A68-AD17-48C0-8FC4-BFE3B4D4D622}"/>
          </ac:spMkLst>
        </pc:spChg>
      </pc:sldChg>
      <pc:sldChg chg="modSp mod">
        <pc:chgData name="luis cleto" userId="a76db6c301978307" providerId="LiveId" clId="{BB93E05D-BE05-4453-8BDD-E5B3B775B63B}" dt="2026-01-28T20:13:39.732" v="2216" actId="1076"/>
        <pc:sldMkLst>
          <pc:docMk/>
          <pc:sldMk cId="4246192216" sldId="716"/>
        </pc:sldMkLst>
        <pc:spChg chg="mod">
          <ac:chgData name="luis cleto" userId="a76db6c301978307" providerId="LiveId" clId="{BB93E05D-BE05-4453-8BDD-E5B3B775B63B}" dt="2026-01-28T20:13:39.732" v="2216" actId="1076"/>
          <ac:spMkLst>
            <pc:docMk/>
            <pc:sldMk cId="4246192216" sldId="716"/>
            <ac:spMk id="2" creationId="{9EB84F90-75F0-4E5C-A109-9C39C64841C9}"/>
          </ac:spMkLst>
        </pc:spChg>
        <pc:spChg chg="mod">
          <ac:chgData name="luis cleto" userId="a76db6c301978307" providerId="LiveId" clId="{BB93E05D-BE05-4453-8BDD-E5B3B775B63B}" dt="2026-01-28T20:13:23.682" v="2213" actId="255"/>
          <ac:spMkLst>
            <pc:docMk/>
            <pc:sldMk cId="4246192216" sldId="716"/>
            <ac:spMk id="3" creationId="{B18422F8-AF74-4309-AA72-3DB0F805C50E}"/>
          </ac:spMkLst>
        </pc:spChg>
      </pc:sldChg>
      <pc:sldChg chg="modSp">
        <pc:chgData name="luis cleto" userId="a76db6c301978307" providerId="LiveId" clId="{BB93E05D-BE05-4453-8BDD-E5B3B775B63B}" dt="2026-01-28T21:01:31.345" v="3152" actId="20577"/>
        <pc:sldMkLst>
          <pc:docMk/>
          <pc:sldMk cId="1057407338" sldId="723"/>
        </pc:sldMkLst>
        <pc:spChg chg="mod">
          <ac:chgData name="luis cleto" userId="a76db6c301978307" providerId="LiveId" clId="{BB93E05D-BE05-4453-8BDD-E5B3B775B63B}" dt="2026-01-28T21:01:31.345" v="3152" actId="20577"/>
          <ac:spMkLst>
            <pc:docMk/>
            <pc:sldMk cId="1057407338" sldId="723"/>
            <ac:spMk id="3" creationId="{6EB53FB3-9FA0-4855-9C7D-DF7967550CC8}"/>
          </ac:spMkLst>
        </pc:spChg>
      </pc:sldChg>
      <pc:sldChg chg="addSp modSp mod">
        <pc:chgData name="luis cleto" userId="a76db6c301978307" providerId="LiveId" clId="{BB93E05D-BE05-4453-8BDD-E5B3B775B63B}" dt="2026-01-28T21:00:53.933" v="3151" actId="14100"/>
        <pc:sldMkLst>
          <pc:docMk/>
          <pc:sldMk cId="942156879" sldId="739"/>
        </pc:sldMkLst>
        <pc:spChg chg="add mod">
          <ac:chgData name="luis cleto" userId="a76db6c301978307" providerId="LiveId" clId="{BB93E05D-BE05-4453-8BDD-E5B3B775B63B}" dt="2026-01-28T21:00:53.933" v="3151" actId="14100"/>
          <ac:spMkLst>
            <pc:docMk/>
            <pc:sldMk cId="942156879" sldId="739"/>
            <ac:spMk id="4" creationId="{55ADA510-CA04-7615-2D19-9A4F7B38E9F7}"/>
          </ac:spMkLst>
        </pc:spChg>
        <pc:spChg chg="add mod">
          <ac:chgData name="luis cleto" userId="a76db6c301978307" providerId="LiveId" clId="{BB93E05D-BE05-4453-8BDD-E5B3B775B63B}" dt="2026-01-28T21:00:48.500" v="3150" actId="14100"/>
          <ac:spMkLst>
            <pc:docMk/>
            <pc:sldMk cId="942156879" sldId="739"/>
            <ac:spMk id="5" creationId="{B4A62D58-06D8-5C1A-EC4D-04601A549BB7}"/>
          </ac:spMkLst>
        </pc:spChg>
      </pc:sldChg>
      <pc:sldChg chg="addSp delSp modSp mod">
        <pc:chgData name="luis cleto" userId="a76db6c301978307" providerId="LiveId" clId="{BB93E05D-BE05-4453-8BDD-E5B3B775B63B}" dt="2026-01-28T20:51:15.192" v="3071" actId="1076"/>
        <pc:sldMkLst>
          <pc:docMk/>
          <pc:sldMk cId="2893617862" sldId="741"/>
        </pc:sldMkLst>
        <pc:spChg chg="mod">
          <ac:chgData name="luis cleto" userId="a76db6c301978307" providerId="LiveId" clId="{BB93E05D-BE05-4453-8BDD-E5B3B775B63B}" dt="2026-01-28T20:50:49.142" v="3066" actId="1076"/>
          <ac:spMkLst>
            <pc:docMk/>
            <pc:sldMk cId="2893617862" sldId="741"/>
            <ac:spMk id="3" creationId="{C16D581D-4B33-4676-A87D-26902F8829CF}"/>
          </ac:spMkLst>
        </pc:spChg>
        <pc:spChg chg="add mod">
          <ac:chgData name="luis cleto" userId="a76db6c301978307" providerId="LiveId" clId="{BB93E05D-BE05-4453-8BDD-E5B3B775B63B}" dt="2026-01-28T20:51:15.192" v="3071" actId="1076"/>
          <ac:spMkLst>
            <pc:docMk/>
            <pc:sldMk cId="2893617862" sldId="741"/>
            <ac:spMk id="5" creationId="{91F56945-3865-5770-E965-FA48089872C1}"/>
          </ac:spMkLst>
        </pc:spChg>
        <pc:picChg chg="mod">
          <ac:chgData name="luis cleto" userId="a76db6c301978307" providerId="LiveId" clId="{BB93E05D-BE05-4453-8BDD-E5B3B775B63B}" dt="2026-01-28T20:50:31.625" v="3045" actId="1076"/>
          <ac:picMkLst>
            <pc:docMk/>
            <pc:sldMk cId="2893617862" sldId="741"/>
            <ac:picMk id="7" creationId="{D6ECE19A-D31E-435A-BCCF-A3D6E535AFB7}"/>
          </ac:picMkLst>
        </pc:picChg>
      </pc:sldChg>
      <pc:sldChg chg="modSp mod">
        <pc:chgData name="luis cleto" userId="a76db6c301978307" providerId="LiveId" clId="{BB93E05D-BE05-4453-8BDD-E5B3B775B63B}" dt="2026-01-29T16:02:34.046" v="5819" actId="20577"/>
        <pc:sldMkLst>
          <pc:docMk/>
          <pc:sldMk cId="1467162433" sldId="742"/>
        </pc:sldMkLst>
        <pc:spChg chg="mod">
          <ac:chgData name="luis cleto" userId="a76db6c301978307" providerId="LiveId" clId="{BB93E05D-BE05-4453-8BDD-E5B3B775B63B}" dt="2026-01-29T16:02:34.046" v="5819" actId="20577"/>
          <ac:spMkLst>
            <pc:docMk/>
            <pc:sldMk cId="1467162433" sldId="742"/>
            <ac:spMk id="8" creationId="{D1C079AD-DFCD-B5A0-02DE-9632355BF3D1}"/>
          </ac:spMkLst>
        </pc:spChg>
      </pc:sldChg>
      <pc:sldChg chg="modSp mod">
        <pc:chgData name="luis cleto" userId="a76db6c301978307" providerId="LiveId" clId="{BB93E05D-BE05-4453-8BDD-E5B3B775B63B}" dt="2026-01-29T17:11:21.184" v="7430" actId="207"/>
        <pc:sldMkLst>
          <pc:docMk/>
          <pc:sldMk cId="3584577622" sldId="871"/>
        </pc:sldMkLst>
        <pc:spChg chg="mod">
          <ac:chgData name="luis cleto" userId="a76db6c301978307" providerId="LiveId" clId="{BB93E05D-BE05-4453-8BDD-E5B3B775B63B}" dt="2026-01-29T17:10:49.528" v="7429" actId="20577"/>
          <ac:spMkLst>
            <pc:docMk/>
            <pc:sldMk cId="3584577622" sldId="871"/>
            <ac:spMk id="5" creationId="{338390C3-B911-50C9-CB95-828773FBAD92}"/>
          </ac:spMkLst>
        </pc:spChg>
        <pc:spChg chg="mod">
          <ac:chgData name="luis cleto" userId="a76db6c301978307" providerId="LiveId" clId="{BB93E05D-BE05-4453-8BDD-E5B3B775B63B}" dt="2026-01-29T17:11:21.184" v="7430" actId="207"/>
          <ac:spMkLst>
            <pc:docMk/>
            <pc:sldMk cId="3584577622" sldId="871"/>
            <ac:spMk id="7" creationId="{909A93E9-CF01-26F0-1367-E68BF10D79A7}"/>
          </ac:spMkLst>
        </pc:spChg>
      </pc:sldChg>
      <pc:sldChg chg="modSp mod">
        <pc:chgData name="luis cleto" userId="a76db6c301978307" providerId="LiveId" clId="{BB93E05D-BE05-4453-8BDD-E5B3B775B63B}" dt="2026-01-29T16:05:09.655" v="5823" actId="1076"/>
        <pc:sldMkLst>
          <pc:docMk/>
          <pc:sldMk cId="2816338992" sldId="878"/>
        </pc:sldMkLst>
        <pc:spChg chg="mod">
          <ac:chgData name="luis cleto" userId="a76db6c301978307" providerId="LiveId" clId="{BB93E05D-BE05-4453-8BDD-E5B3B775B63B}" dt="2026-01-29T16:05:09.655" v="5823" actId="1076"/>
          <ac:spMkLst>
            <pc:docMk/>
            <pc:sldMk cId="2816338992" sldId="878"/>
            <ac:spMk id="18" creationId="{2355CFDA-073E-4277-A76A-5877DC0330D1}"/>
          </ac:spMkLst>
        </pc:spChg>
      </pc:sldChg>
      <pc:sldChg chg="modSp mod">
        <pc:chgData name="luis cleto" userId="a76db6c301978307" providerId="LiveId" clId="{BB93E05D-BE05-4453-8BDD-E5B3B775B63B}" dt="2026-01-29T16:35:12.689" v="6360" actId="207"/>
        <pc:sldMkLst>
          <pc:docMk/>
          <pc:sldMk cId="335748465" sldId="918"/>
        </pc:sldMkLst>
        <pc:spChg chg="mod">
          <ac:chgData name="luis cleto" userId="a76db6c301978307" providerId="LiveId" clId="{BB93E05D-BE05-4453-8BDD-E5B3B775B63B}" dt="2026-01-29T16:35:12.689" v="6360" actId="207"/>
          <ac:spMkLst>
            <pc:docMk/>
            <pc:sldMk cId="335748465" sldId="918"/>
            <ac:spMk id="7" creationId="{733E29D4-575E-45B8-A629-500E0B1DDD84}"/>
          </ac:spMkLst>
        </pc:spChg>
      </pc:sldChg>
      <pc:sldChg chg="modSp mod ord">
        <pc:chgData name="luis cleto" userId="a76db6c301978307" providerId="LiveId" clId="{BB93E05D-BE05-4453-8BDD-E5B3B775B63B}" dt="2026-01-29T17:01:20.879" v="7168" actId="1076"/>
        <pc:sldMkLst>
          <pc:docMk/>
          <pc:sldMk cId="1402495486" sldId="923"/>
        </pc:sldMkLst>
        <pc:spChg chg="mod">
          <ac:chgData name="luis cleto" userId="a76db6c301978307" providerId="LiveId" clId="{BB93E05D-BE05-4453-8BDD-E5B3B775B63B}" dt="2026-01-29T16:56:50.384" v="7052" actId="1076"/>
          <ac:spMkLst>
            <pc:docMk/>
            <pc:sldMk cId="1402495486" sldId="923"/>
            <ac:spMk id="3" creationId="{AC499025-307E-2860-CC7F-3313A1092960}"/>
          </ac:spMkLst>
        </pc:spChg>
        <pc:spChg chg="mod">
          <ac:chgData name="luis cleto" userId="a76db6c301978307" providerId="LiveId" clId="{BB93E05D-BE05-4453-8BDD-E5B3B775B63B}" dt="2026-01-28T21:10:28.662" v="3334" actId="207"/>
          <ac:spMkLst>
            <pc:docMk/>
            <pc:sldMk cId="1402495486" sldId="923"/>
            <ac:spMk id="4" creationId="{2CC2DA9F-187F-72B6-6422-8662717AD696}"/>
          </ac:spMkLst>
        </pc:spChg>
        <pc:spChg chg="mod">
          <ac:chgData name="luis cleto" userId="a76db6c301978307" providerId="LiveId" clId="{BB93E05D-BE05-4453-8BDD-E5B3B775B63B}" dt="2026-01-29T17:01:20.879" v="7168" actId="1076"/>
          <ac:spMkLst>
            <pc:docMk/>
            <pc:sldMk cId="1402495486" sldId="923"/>
            <ac:spMk id="6" creationId="{BBFBF269-3881-01C8-765B-B2302E0F46AD}"/>
          </ac:spMkLst>
        </pc:spChg>
      </pc:sldChg>
      <pc:sldChg chg="addSp modSp mod">
        <pc:chgData name="luis cleto" userId="a76db6c301978307" providerId="LiveId" clId="{BB93E05D-BE05-4453-8BDD-E5B3B775B63B}" dt="2026-01-29T15:46:25.375" v="5653" actId="1076"/>
        <pc:sldMkLst>
          <pc:docMk/>
          <pc:sldMk cId="3528293986" sldId="1151"/>
        </pc:sldMkLst>
        <pc:spChg chg="mod">
          <ac:chgData name="luis cleto" userId="a76db6c301978307" providerId="LiveId" clId="{BB93E05D-BE05-4453-8BDD-E5B3B775B63B}" dt="2026-01-29T15:46:25.375" v="5653" actId="1076"/>
          <ac:spMkLst>
            <pc:docMk/>
            <pc:sldMk cId="3528293986" sldId="1151"/>
            <ac:spMk id="3" creationId="{D2122DAB-D5BB-4BFC-65C6-08A25AA7F7F9}"/>
          </ac:spMkLst>
        </pc:spChg>
        <pc:spChg chg="add mod">
          <ac:chgData name="luis cleto" userId="a76db6c301978307" providerId="LiveId" clId="{BB93E05D-BE05-4453-8BDD-E5B3B775B63B}" dt="2026-01-29T15:46:23.228" v="5652" actId="207"/>
          <ac:spMkLst>
            <pc:docMk/>
            <pc:sldMk cId="3528293986" sldId="1151"/>
            <ac:spMk id="5" creationId="{F1EAF775-000B-610D-F158-A88E4560948D}"/>
          </ac:spMkLst>
        </pc:spChg>
        <pc:picChg chg="mod">
          <ac:chgData name="luis cleto" userId="a76db6c301978307" providerId="LiveId" clId="{BB93E05D-BE05-4453-8BDD-E5B3B775B63B}" dt="2026-01-29T15:42:39.281" v="5544" actId="14100"/>
          <ac:picMkLst>
            <pc:docMk/>
            <pc:sldMk cId="3528293986" sldId="1151"/>
            <ac:picMk id="18434" creationId="{DAAB96A1-FC51-4A49-A04C-78C620FE0CED}"/>
          </ac:picMkLst>
        </pc:picChg>
      </pc:sldChg>
      <pc:sldChg chg="addSp modSp mod">
        <pc:chgData name="luis cleto" userId="a76db6c301978307" providerId="LiveId" clId="{BB93E05D-BE05-4453-8BDD-E5B3B775B63B}" dt="2026-01-29T15:32:05.421" v="5392" actId="20577"/>
        <pc:sldMkLst>
          <pc:docMk/>
          <pc:sldMk cId="2821412083" sldId="1152"/>
        </pc:sldMkLst>
        <pc:spChg chg="add mod">
          <ac:chgData name="luis cleto" userId="a76db6c301978307" providerId="LiveId" clId="{BB93E05D-BE05-4453-8BDD-E5B3B775B63B}" dt="2026-01-29T15:32:05.421" v="5392" actId="20577"/>
          <ac:spMkLst>
            <pc:docMk/>
            <pc:sldMk cId="2821412083" sldId="1152"/>
            <ac:spMk id="4" creationId="{A44C1E8A-5F10-8CEA-7C67-D1EFB1454F47}"/>
          </ac:spMkLst>
        </pc:spChg>
        <pc:spChg chg="add mod">
          <ac:chgData name="luis cleto" userId="a76db6c301978307" providerId="LiveId" clId="{BB93E05D-BE05-4453-8BDD-E5B3B775B63B}" dt="2026-01-29T15:20:38.162" v="5052" actId="1076"/>
          <ac:spMkLst>
            <pc:docMk/>
            <pc:sldMk cId="2821412083" sldId="1152"/>
            <ac:spMk id="7" creationId="{FCDC3747-521B-3B1A-3237-3490C93B5298}"/>
          </ac:spMkLst>
        </pc:spChg>
        <pc:spChg chg="add mod">
          <ac:chgData name="luis cleto" userId="a76db6c301978307" providerId="LiveId" clId="{BB93E05D-BE05-4453-8BDD-E5B3B775B63B}" dt="2026-01-29T15:21:46.988" v="5068" actId="20577"/>
          <ac:spMkLst>
            <pc:docMk/>
            <pc:sldMk cId="2821412083" sldId="1152"/>
            <ac:spMk id="9" creationId="{77E2E8F9-266A-040A-D848-CA04CD6CB83F}"/>
          </ac:spMkLst>
        </pc:spChg>
        <pc:spChg chg="add mod">
          <ac:chgData name="luis cleto" userId="a76db6c301978307" providerId="LiveId" clId="{BB93E05D-BE05-4453-8BDD-E5B3B775B63B}" dt="2026-01-29T15:21:31.629" v="5064" actId="20577"/>
          <ac:spMkLst>
            <pc:docMk/>
            <pc:sldMk cId="2821412083" sldId="1152"/>
            <ac:spMk id="11" creationId="{73D22E4F-2556-EEE5-224C-4540472C3323}"/>
          </ac:spMkLst>
        </pc:spChg>
        <pc:spChg chg="add mod">
          <ac:chgData name="luis cleto" userId="a76db6c301978307" providerId="LiveId" clId="{BB93E05D-BE05-4453-8BDD-E5B3B775B63B}" dt="2026-01-29T15:21:17.700" v="5060" actId="1076"/>
          <ac:spMkLst>
            <pc:docMk/>
            <pc:sldMk cId="2821412083" sldId="1152"/>
            <ac:spMk id="13" creationId="{7827A5E1-636C-D115-38B0-D95059108FA5}"/>
          </ac:spMkLst>
        </pc:spChg>
        <pc:picChg chg="mod">
          <ac:chgData name="luis cleto" userId="a76db6c301978307" providerId="LiveId" clId="{BB93E05D-BE05-4453-8BDD-E5B3B775B63B}" dt="2026-01-29T15:15:24.846" v="5033" actId="14100"/>
          <ac:picMkLst>
            <pc:docMk/>
            <pc:sldMk cId="2821412083" sldId="1152"/>
            <ac:picMk id="5" creationId="{322E49BB-6239-475D-B320-2B2654AF3E9E}"/>
          </ac:picMkLst>
        </pc:picChg>
      </pc:sldChg>
      <pc:sldChg chg="modSp mod">
        <pc:chgData name="luis cleto" userId="a76db6c301978307" providerId="LiveId" clId="{BB93E05D-BE05-4453-8BDD-E5B3B775B63B}" dt="2026-01-28T20:23:06.544" v="2327" actId="14100"/>
        <pc:sldMkLst>
          <pc:docMk/>
          <pc:sldMk cId="2901699794" sldId="1153"/>
        </pc:sldMkLst>
        <pc:spChg chg="mod">
          <ac:chgData name="luis cleto" userId="a76db6c301978307" providerId="LiveId" clId="{BB93E05D-BE05-4453-8BDD-E5B3B775B63B}" dt="2026-01-28T20:23:06.544" v="2327" actId="14100"/>
          <ac:spMkLst>
            <pc:docMk/>
            <pc:sldMk cId="2901699794" sldId="1153"/>
            <ac:spMk id="5" creationId="{28DDB782-31F0-E6A6-A0AF-B1E25713D2A9}"/>
          </ac:spMkLst>
        </pc:spChg>
      </pc:sldChg>
      <pc:sldChg chg="addSp modSp">
        <pc:chgData name="luis cleto" userId="a76db6c301978307" providerId="LiveId" clId="{BB93E05D-BE05-4453-8BDD-E5B3B775B63B}" dt="2026-01-29T17:12:05.564" v="7431"/>
        <pc:sldMkLst>
          <pc:docMk/>
          <pc:sldMk cId="93655448" sldId="1154"/>
        </pc:sldMkLst>
        <pc:spChg chg="add mod">
          <ac:chgData name="luis cleto" userId="a76db6c301978307" providerId="LiveId" clId="{BB93E05D-BE05-4453-8BDD-E5B3B775B63B}" dt="2026-01-29T17:12:05.564" v="7431"/>
          <ac:spMkLst>
            <pc:docMk/>
            <pc:sldMk cId="93655448" sldId="1154"/>
            <ac:spMk id="3" creationId="{30E8A52A-60FE-4F41-F7FB-7F78AE8F9477}"/>
          </ac:spMkLst>
        </pc:spChg>
      </pc:sldChg>
      <pc:sldChg chg="addSp delSp modSp mod">
        <pc:chgData name="luis cleto" userId="a76db6c301978307" providerId="LiveId" clId="{BB93E05D-BE05-4453-8BDD-E5B3B775B63B}" dt="2026-01-29T15:47:10.600" v="5655"/>
        <pc:sldMkLst>
          <pc:docMk/>
          <pc:sldMk cId="1344869503" sldId="1155"/>
        </pc:sldMkLst>
        <pc:spChg chg="add mod">
          <ac:chgData name="luis cleto" userId="a76db6c301978307" providerId="LiveId" clId="{BB93E05D-BE05-4453-8BDD-E5B3B775B63B}" dt="2026-01-29T15:47:10.600" v="5655"/>
          <ac:spMkLst>
            <pc:docMk/>
            <pc:sldMk cId="1344869503" sldId="1155"/>
            <ac:spMk id="3" creationId="{A0F77203-3ECB-7A5D-9F07-F4FE058978FC}"/>
          </ac:spMkLst>
        </pc:spChg>
        <pc:spChg chg="add mod">
          <ac:chgData name="luis cleto" userId="a76db6c301978307" providerId="LiveId" clId="{BB93E05D-BE05-4453-8BDD-E5B3B775B63B}" dt="2026-01-29T15:46:38.919" v="5654" actId="1076"/>
          <ac:spMkLst>
            <pc:docMk/>
            <pc:sldMk cId="1344869503" sldId="1155"/>
            <ac:spMk id="4" creationId="{EC2FCD81-BE07-4403-1BAE-6781A6E367B2}"/>
          </ac:spMkLst>
        </pc:spChg>
        <pc:spChg chg="mod">
          <ac:chgData name="luis cleto" userId="a76db6c301978307" providerId="LiveId" clId="{BB93E05D-BE05-4453-8BDD-E5B3B775B63B}" dt="2026-01-28T20:24:55.852" v="2339" actId="1076"/>
          <ac:spMkLst>
            <pc:docMk/>
            <pc:sldMk cId="1344869503" sldId="1155"/>
            <ac:spMk id="5" creationId="{57995F2E-0B73-36E5-843C-CF9628E5DFD1}"/>
          </ac:spMkLst>
        </pc:spChg>
        <pc:picChg chg="mod">
          <ac:chgData name="luis cleto" userId="a76db6c301978307" providerId="LiveId" clId="{BB93E05D-BE05-4453-8BDD-E5B3B775B63B}" dt="2026-01-28T20:39:59.660" v="2724" actId="1076"/>
          <ac:picMkLst>
            <pc:docMk/>
            <pc:sldMk cId="1344869503" sldId="1155"/>
            <ac:picMk id="1028" creationId="{B3D36FBE-1393-48BD-856E-801BB0F75832}"/>
          </ac:picMkLst>
        </pc:picChg>
      </pc:sldChg>
      <pc:sldChg chg="addSp modSp">
        <pc:chgData name="luis cleto" userId="a76db6c301978307" providerId="LiveId" clId="{BB93E05D-BE05-4453-8BDD-E5B3B775B63B}" dt="2026-01-29T17:12:28.958" v="7434"/>
        <pc:sldMkLst>
          <pc:docMk/>
          <pc:sldMk cId="2186714289" sldId="1157"/>
        </pc:sldMkLst>
        <pc:spChg chg="add mod">
          <ac:chgData name="luis cleto" userId="a76db6c301978307" providerId="LiveId" clId="{BB93E05D-BE05-4453-8BDD-E5B3B775B63B}" dt="2026-01-29T17:12:28.958" v="7434"/>
          <ac:spMkLst>
            <pc:docMk/>
            <pc:sldMk cId="2186714289" sldId="1157"/>
            <ac:spMk id="5" creationId="{69943111-83AC-9F2A-160D-FE4EBEDDABBA}"/>
          </ac:spMkLst>
        </pc:spChg>
      </pc:sldChg>
      <pc:sldChg chg="addSp modSp mod ord">
        <pc:chgData name="luis cleto" userId="a76db6c301978307" providerId="LiveId" clId="{BB93E05D-BE05-4453-8BDD-E5B3B775B63B}" dt="2026-01-29T16:57:16.047" v="7056"/>
        <pc:sldMkLst>
          <pc:docMk/>
          <pc:sldMk cId="3643104814" sldId="1311"/>
        </pc:sldMkLst>
        <pc:spChg chg="add mod">
          <ac:chgData name="luis cleto" userId="a76db6c301978307" providerId="LiveId" clId="{BB93E05D-BE05-4453-8BDD-E5B3B775B63B}" dt="2026-01-28T21:18:25.672" v="3496" actId="207"/>
          <ac:spMkLst>
            <pc:docMk/>
            <pc:sldMk cId="3643104814" sldId="1311"/>
            <ac:spMk id="4" creationId="{77C5BB51-D124-3CE7-BDE0-A67946E66A80}"/>
          </ac:spMkLst>
        </pc:spChg>
        <pc:picChg chg="mod">
          <ac:chgData name="luis cleto" userId="a76db6c301978307" providerId="LiveId" clId="{BB93E05D-BE05-4453-8BDD-E5B3B775B63B}" dt="2026-01-28T21:14:59.579" v="3463" actId="1076"/>
          <ac:picMkLst>
            <pc:docMk/>
            <pc:sldMk cId="3643104814" sldId="1311"/>
            <ac:picMk id="6" creationId="{1A289816-A52B-9E0B-6F00-E4FF774C0411}"/>
          </ac:picMkLst>
        </pc:picChg>
      </pc:sldChg>
      <pc:sldChg chg="addSp modSp mod">
        <pc:chgData name="luis cleto" userId="a76db6c301978307" providerId="LiveId" clId="{BB93E05D-BE05-4453-8BDD-E5B3B775B63B}" dt="2026-01-29T15:40:33.055" v="5541" actId="1076"/>
        <pc:sldMkLst>
          <pc:docMk/>
          <pc:sldMk cId="3746033016" sldId="1312"/>
        </pc:sldMkLst>
        <pc:spChg chg="mod">
          <ac:chgData name="luis cleto" userId="a76db6c301978307" providerId="LiveId" clId="{BB93E05D-BE05-4453-8BDD-E5B3B775B63B}" dt="2026-01-28T20:24:26.437" v="2336" actId="1076"/>
          <ac:spMkLst>
            <pc:docMk/>
            <pc:sldMk cId="3746033016" sldId="1312"/>
            <ac:spMk id="3" creationId="{AA84FF6B-07BB-1BC2-CF8F-B6ED4B8BDBC5}"/>
          </ac:spMkLst>
        </pc:spChg>
        <pc:spChg chg="mod">
          <ac:chgData name="luis cleto" userId="a76db6c301978307" providerId="LiveId" clId="{BB93E05D-BE05-4453-8BDD-E5B3B775B63B}" dt="2026-01-29T15:33:09.354" v="5398" actId="21"/>
          <ac:spMkLst>
            <pc:docMk/>
            <pc:sldMk cId="3746033016" sldId="1312"/>
            <ac:spMk id="7" creationId="{2C297D6A-73B5-9885-C438-3F4E36753375}"/>
          </ac:spMkLst>
        </pc:spChg>
        <pc:spChg chg="add mod">
          <ac:chgData name="luis cleto" userId="a76db6c301978307" providerId="LiveId" clId="{BB93E05D-BE05-4453-8BDD-E5B3B775B63B}" dt="2026-01-29T15:40:33.055" v="5541" actId="1076"/>
          <ac:spMkLst>
            <pc:docMk/>
            <pc:sldMk cId="3746033016" sldId="1312"/>
            <ac:spMk id="8" creationId="{9A4024A3-900C-AC0F-3939-AF64B82D24C1}"/>
          </ac:spMkLst>
        </pc:spChg>
        <pc:spChg chg="mod">
          <ac:chgData name="luis cleto" userId="a76db6c301978307" providerId="LiveId" clId="{BB93E05D-BE05-4453-8BDD-E5B3B775B63B}" dt="2026-01-29T15:33:01.868" v="5397" actId="21"/>
          <ac:spMkLst>
            <pc:docMk/>
            <pc:sldMk cId="3746033016" sldId="1312"/>
            <ac:spMk id="9" creationId="{779D2A6A-A1AC-B8F6-2E31-326B57F420BC}"/>
          </ac:spMkLst>
        </pc:spChg>
        <pc:spChg chg="mod">
          <ac:chgData name="luis cleto" userId="a76db6c301978307" providerId="LiveId" clId="{BB93E05D-BE05-4453-8BDD-E5B3B775B63B}" dt="2026-01-29T15:32:43.301" v="5395" actId="21"/>
          <ac:spMkLst>
            <pc:docMk/>
            <pc:sldMk cId="3746033016" sldId="1312"/>
            <ac:spMk id="11" creationId="{AB895002-2ED1-8432-3D4F-EC1496E37747}"/>
          </ac:spMkLst>
        </pc:spChg>
        <pc:spChg chg="mod">
          <ac:chgData name="luis cleto" userId="a76db6c301978307" providerId="LiveId" clId="{BB93E05D-BE05-4453-8BDD-E5B3B775B63B}" dt="2026-01-29T15:32:52.103" v="5396" actId="21"/>
          <ac:spMkLst>
            <pc:docMk/>
            <pc:sldMk cId="3746033016" sldId="1312"/>
            <ac:spMk id="13" creationId="{D908CACE-5E13-EDAB-9899-1392F0C6086B}"/>
          </ac:spMkLst>
        </pc:spChg>
        <pc:picChg chg="mod">
          <ac:chgData name="luis cleto" userId="a76db6c301978307" providerId="LiveId" clId="{BB93E05D-BE05-4453-8BDD-E5B3B775B63B}" dt="2026-01-29T15:40:24.185" v="5539" actId="14100"/>
          <ac:picMkLst>
            <pc:docMk/>
            <pc:sldMk cId="3746033016" sldId="1312"/>
            <ac:picMk id="5" creationId="{62CF181D-53D5-86BB-1FEF-D39AE366E842}"/>
          </ac:picMkLst>
        </pc:picChg>
      </pc:sldChg>
      <pc:sldChg chg="addSp modSp mod">
        <pc:chgData name="luis cleto" userId="a76db6c301978307" providerId="LiveId" clId="{BB93E05D-BE05-4453-8BDD-E5B3B775B63B}" dt="2026-01-29T16:28:53.569" v="6137" actId="1076"/>
        <pc:sldMkLst>
          <pc:docMk/>
          <pc:sldMk cId="1299166740" sldId="1313"/>
        </pc:sldMkLst>
        <pc:spChg chg="mod">
          <ac:chgData name="luis cleto" userId="a76db6c301978307" providerId="LiveId" clId="{BB93E05D-BE05-4453-8BDD-E5B3B775B63B}" dt="2026-01-29T16:28:44.982" v="6135" actId="1076"/>
          <ac:spMkLst>
            <pc:docMk/>
            <pc:sldMk cId="1299166740" sldId="1313"/>
            <ac:spMk id="3" creationId="{3790CAFB-5FB3-1103-349B-2BD248DCB8BE}"/>
          </ac:spMkLst>
        </pc:spChg>
        <pc:spChg chg="add mod">
          <ac:chgData name="luis cleto" userId="a76db6c301978307" providerId="LiveId" clId="{BB93E05D-BE05-4453-8BDD-E5B3B775B63B}" dt="2026-01-29T16:28:53.569" v="6137" actId="1076"/>
          <ac:spMkLst>
            <pc:docMk/>
            <pc:sldMk cId="1299166740" sldId="1313"/>
            <ac:spMk id="6" creationId="{E245E085-4E12-67F6-4E80-EEF6C68BBC24}"/>
          </ac:spMkLst>
        </pc:spChg>
        <pc:picChg chg="mod">
          <ac:chgData name="luis cleto" userId="a76db6c301978307" providerId="LiveId" clId="{BB93E05D-BE05-4453-8BDD-E5B3B775B63B}" dt="2026-01-29T16:28:41.087" v="6134" actId="14100"/>
          <ac:picMkLst>
            <pc:docMk/>
            <pc:sldMk cId="1299166740" sldId="1313"/>
            <ac:picMk id="5" creationId="{622E80D9-0DF5-D380-3F8B-6634609298FF}"/>
          </ac:picMkLst>
        </pc:picChg>
      </pc:sldChg>
      <pc:sldChg chg="modSp mod">
        <pc:chgData name="luis cleto" userId="a76db6c301978307" providerId="LiveId" clId="{BB93E05D-BE05-4453-8BDD-E5B3B775B63B}" dt="2026-01-29T14:58:41.315" v="4592" actId="20577"/>
        <pc:sldMkLst>
          <pc:docMk/>
          <pc:sldMk cId="1546606177" sldId="1318"/>
        </pc:sldMkLst>
        <pc:spChg chg="mod">
          <ac:chgData name="luis cleto" userId="a76db6c301978307" providerId="LiveId" clId="{BB93E05D-BE05-4453-8BDD-E5B3B775B63B}" dt="2026-01-29T14:58:41.315" v="4592" actId="20577"/>
          <ac:spMkLst>
            <pc:docMk/>
            <pc:sldMk cId="1546606177" sldId="1318"/>
            <ac:spMk id="7" creationId="{945E89CE-E673-B5EA-56BA-4455DF90A7D0}"/>
          </ac:spMkLst>
        </pc:spChg>
        <pc:spChg chg="mod">
          <ac:chgData name="luis cleto" userId="a76db6c301978307" providerId="LiveId" clId="{BB93E05D-BE05-4453-8BDD-E5B3B775B63B}" dt="2026-01-29T14:55:27.284" v="4479" actId="1076"/>
          <ac:spMkLst>
            <pc:docMk/>
            <pc:sldMk cId="1546606177" sldId="1318"/>
            <ac:spMk id="11" creationId="{DDE04138-FE87-FDAF-9AB3-2C59B0112E8A}"/>
          </ac:spMkLst>
        </pc:spChg>
      </pc:sldChg>
      <pc:sldChg chg="modSp mod">
        <pc:chgData name="luis cleto" userId="a76db6c301978307" providerId="LiveId" clId="{BB93E05D-BE05-4453-8BDD-E5B3B775B63B}" dt="2026-01-29T15:11:31.099" v="4936" actId="14100"/>
        <pc:sldMkLst>
          <pc:docMk/>
          <pc:sldMk cId="1006466415" sldId="1319"/>
        </pc:sldMkLst>
        <pc:spChg chg="mod">
          <ac:chgData name="luis cleto" userId="a76db6c301978307" providerId="LiveId" clId="{BB93E05D-BE05-4453-8BDD-E5B3B775B63B}" dt="2026-01-29T15:08:58.845" v="4845" actId="1076"/>
          <ac:spMkLst>
            <pc:docMk/>
            <pc:sldMk cId="1006466415" sldId="1319"/>
            <ac:spMk id="4" creationId="{DE8B0096-AB1F-D511-572A-E3FBDE1070E8}"/>
          </ac:spMkLst>
        </pc:spChg>
        <pc:spChg chg="mod">
          <ac:chgData name="luis cleto" userId="a76db6c301978307" providerId="LiveId" clId="{BB93E05D-BE05-4453-8BDD-E5B3B775B63B}" dt="2026-01-29T15:10:26.695" v="4935" actId="20577"/>
          <ac:spMkLst>
            <pc:docMk/>
            <pc:sldMk cId="1006466415" sldId="1319"/>
            <ac:spMk id="5" creationId="{F21ECD33-1431-4A87-B4B9-8AA33815C3E3}"/>
          </ac:spMkLst>
        </pc:spChg>
        <pc:picChg chg="mod">
          <ac:chgData name="luis cleto" userId="a76db6c301978307" providerId="LiveId" clId="{BB93E05D-BE05-4453-8BDD-E5B3B775B63B}" dt="2026-01-29T15:11:31.099" v="4936" actId="14100"/>
          <ac:picMkLst>
            <pc:docMk/>
            <pc:sldMk cId="1006466415" sldId="1319"/>
            <ac:picMk id="1026" creationId="{58DA1FE6-9666-47E6-B5E5-18BEA59E3EE0}"/>
          </ac:picMkLst>
        </pc:picChg>
      </pc:sldChg>
      <pc:sldChg chg="addSp modSp mod">
        <pc:chgData name="luis cleto" userId="a76db6c301978307" providerId="LiveId" clId="{BB93E05D-BE05-4453-8BDD-E5B3B775B63B}" dt="2026-01-29T17:02:51.387" v="7213" actId="20577"/>
        <pc:sldMkLst>
          <pc:docMk/>
          <pc:sldMk cId="3664815473" sldId="1357"/>
        </pc:sldMkLst>
        <pc:spChg chg="add mod">
          <ac:chgData name="luis cleto" userId="a76db6c301978307" providerId="LiveId" clId="{BB93E05D-BE05-4453-8BDD-E5B3B775B63B}" dt="2026-01-29T17:02:51.387" v="7213" actId="20577"/>
          <ac:spMkLst>
            <pc:docMk/>
            <pc:sldMk cId="3664815473" sldId="1357"/>
            <ac:spMk id="5" creationId="{4BCA2AAE-B2D0-3BEB-440B-DD2F8AB7A1C7}"/>
          </ac:spMkLst>
        </pc:spChg>
        <pc:spChg chg="mod">
          <ac:chgData name="luis cleto" userId="a76db6c301978307" providerId="LiveId" clId="{BB93E05D-BE05-4453-8BDD-E5B3B775B63B}" dt="2026-01-29T17:02:20.722" v="7174" actId="1076"/>
          <ac:spMkLst>
            <pc:docMk/>
            <pc:sldMk cId="3664815473" sldId="1357"/>
            <ac:spMk id="6" creationId="{9C6B68B8-3704-5EFB-7A8B-0215875C5D22}"/>
          </ac:spMkLst>
        </pc:spChg>
        <pc:picChg chg="mod">
          <ac:chgData name="luis cleto" userId="a76db6c301978307" providerId="LiveId" clId="{BB93E05D-BE05-4453-8BDD-E5B3B775B63B}" dt="2026-01-28T21:18:46.265" v="3499" actId="1076"/>
          <ac:picMkLst>
            <pc:docMk/>
            <pc:sldMk cId="3664815473" sldId="1357"/>
            <ac:picMk id="4" creationId="{07BD902A-240B-5ACC-425D-9C3F95347DDD}"/>
          </ac:picMkLst>
        </pc:picChg>
      </pc:sldChg>
      <pc:sldChg chg="modSp mod">
        <pc:chgData name="luis cleto" userId="a76db6c301978307" providerId="LiveId" clId="{BB93E05D-BE05-4453-8BDD-E5B3B775B63B}" dt="2026-01-29T14:45:04.221" v="4122" actId="20577"/>
        <pc:sldMkLst>
          <pc:docMk/>
          <pc:sldMk cId="1866392092" sldId="1366"/>
        </pc:sldMkLst>
        <pc:spChg chg="mod">
          <ac:chgData name="luis cleto" userId="a76db6c301978307" providerId="LiveId" clId="{BB93E05D-BE05-4453-8BDD-E5B3B775B63B}" dt="2026-01-29T14:42:24.395" v="3977" actId="1076"/>
          <ac:spMkLst>
            <pc:docMk/>
            <pc:sldMk cId="1866392092" sldId="1366"/>
            <ac:spMk id="4" creationId="{70F09957-FEAE-4C3F-B0A5-668F0DC03F61}"/>
          </ac:spMkLst>
        </pc:spChg>
        <pc:spChg chg="mod">
          <ac:chgData name="luis cleto" userId="a76db6c301978307" providerId="LiveId" clId="{BB93E05D-BE05-4453-8BDD-E5B3B775B63B}" dt="2026-01-29T14:45:04.221" v="4122" actId="20577"/>
          <ac:spMkLst>
            <pc:docMk/>
            <pc:sldMk cId="1866392092" sldId="1366"/>
            <ac:spMk id="5" creationId="{720909AD-120C-4198-AE70-8D4CFBC6D221}"/>
          </ac:spMkLst>
        </pc:spChg>
      </pc:sldChg>
      <pc:sldChg chg="modSp mod">
        <pc:chgData name="luis cleto" userId="a76db6c301978307" providerId="LiveId" clId="{BB93E05D-BE05-4453-8BDD-E5B3B775B63B}" dt="2026-01-29T14:41:14.264" v="3948" actId="1076"/>
        <pc:sldMkLst>
          <pc:docMk/>
          <pc:sldMk cId="2081724018" sldId="1369"/>
        </pc:sldMkLst>
        <pc:spChg chg="mod">
          <ac:chgData name="luis cleto" userId="a76db6c301978307" providerId="LiveId" clId="{BB93E05D-BE05-4453-8BDD-E5B3B775B63B}" dt="2026-01-29T14:41:14.264" v="3948" actId="1076"/>
          <ac:spMkLst>
            <pc:docMk/>
            <pc:sldMk cId="2081724018" sldId="1369"/>
            <ac:spMk id="7" creationId="{DB5AF483-3799-0CC6-F8BD-0449E5541A1A}"/>
          </ac:spMkLst>
        </pc:spChg>
      </pc:sldChg>
      <pc:sldChg chg="modSp mod">
        <pc:chgData name="luis cleto" userId="a76db6c301978307" providerId="LiveId" clId="{BB93E05D-BE05-4453-8BDD-E5B3B775B63B}" dt="2026-01-29T14:32:23.462" v="3792" actId="1076"/>
        <pc:sldMkLst>
          <pc:docMk/>
          <pc:sldMk cId="3731326489" sldId="1555"/>
        </pc:sldMkLst>
        <pc:spChg chg="mod">
          <ac:chgData name="luis cleto" userId="a76db6c301978307" providerId="LiveId" clId="{BB93E05D-BE05-4453-8BDD-E5B3B775B63B}" dt="2026-01-29T14:32:23.462" v="3792" actId="1076"/>
          <ac:spMkLst>
            <pc:docMk/>
            <pc:sldMk cId="3731326489" sldId="1555"/>
            <ac:spMk id="5" creationId="{84D40DD1-A12A-02AD-B710-70EEE487AEE7}"/>
          </ac:spMkLst>
        </pc:spChg>
      </pc:sldChg>
      <pc:sldChg chg="addSp modSp">
        <pc:chgData name="luis cleto" userId="a76db6c301978307" providerId="LiveId" clId="{BB93E05D-BE05-4453-8BDD-E5B3B775B63B}" dt="2026-01-29T15:47:35.696" v="5656"/>
        <pc:sldMkLst>
          <pc:docMk/>
          <pc:sldMk cId="1333349014" sldId="1563"/>
        </pc:sldMkLst>
        <pc:spChg chg="add mod">
          <ac:chgData name="luis cleto" userId="a76db6c301978307" providerId="LiveId" clId="{BB93E05D-BE05-4453-8BDD-E5B3B775B63B}" dt="2026-01-29T15:47:35.696" v="5656"/>
          <ac:spMkLst>
            <pc:docMk/>
            <pc:sldMk cId="1333349014" sldId="1563"/>
            <ac:spMk id="4" creationId="{D1A7AEA1-ACB9-83BB-6F43-9C60FF218928}"/>
          </ac:spMkLst>
        </pc:spChg>
      </pc:sldChg>
      <pc:sldChg chg="modSp mod">
        <pc:chgData name="luis cleto" userId="a76db6c301978307" providerId="LiveId" clId="{BB93E05D-BE05-4453-8BDD-E5B3B775B63B}" dt="2026-01-28T20:53:10.242" v="3084" actId="20577"/>
        <pc:sldMkLst>
          <pc:docMk/>
          <pc:sldMk cId="790977371" sldId="1564"/>
        </pc:sldMkLst>
        <pc:spChg chg="mod">
          <ac:chgData name="luis cleto" userId="a76db6c301978307" providerId="LiveId" clId="{BB93E05D-BE05-4453-8BDD-E5B3B775B63B}" dt="2026-01-28T20:51:39.184" v="3073" actId="1076"/>
          <ac:spMkLst>
            <pc:docMk/>
            <pc:sldMk cId="790977371" sldId="1564"/>
            <ac:spMk id="3" creationId="{50E27DB3-FC26-12B5-5514-29276A2AA2C3}"/>
          </ac:spMkLst>
        </pc:spChg>
        <pc:spChg chg="mod">
          <ac:chgData name="luis cleto" userId="a76db6c301978307" providerId="LiveId" clId="{BB93E05D-BE05-4453-8BDD-E5B3B775B63B}" dt="2026-01-28T20:53:10.242" v="3084" actId="20577"/>
          <ac:spMkLst>
            <pc:docMk/>
            <pc:sldMk cId="790977371" sldId="1564"/>
            <ac:spMk id="7" creationId="{860AE22C-F6A7-E56C-DD7F-DCB88C5304ED}"/>
          </ac:spMkLst>
        </pc:spChg>
        <pc:picChg chg="mod">
          <ac:chgData name="luis cleto" userId="a76db6c301978307" providerId="LiveId" clId="{BB93E05D-BE05-4453-8BDD-E5B3B775B63B}" dt="2026-01-28T20:51:36.408" v="3072" actId="1076"/>
          <ac:picMkLst>
            <pc:docMk/>
            <pc:sldMk cId="790977371" sldId="1564"/>
            <ac:picMk id="5" creationId="{F3D5452C-AA6C-24BD-BB42-54A3C7FDFEFB}"/>
          </ac:picMkLst>
        </pc:picChg>
      </pc:sldChg>
      <pc:sldChg chg="addSp modSp mod">
        <pc:chgData name="luis cleto" userId="a76db6c301978307" providerId="LiveId" clId="{BB93E05D-BE05-4453-8BDD-E5B3B775B63B}" dt="2026-01-29T15:47:55.107" v="5658" actId="1076"/>
        <pc:sldMkLst>
          <pc:docMk/>
          <pc:sldMk cId="3279605994" sldId="1565"/>
        </pc:sldMkLst>
        <pc:spChg chg="add mod">
          <ac:chgData name="luis cleto" userId="a76db6c301978307" providerId="LiveId" clId="{BB93E05D-BE05-4453-8BDD-E5B3B775B63B}" dt="2026-01-29T15:47:55.107" v="5658" actId="1076"/>
          <ac:spMkLst>
            <pc:docMk/>
            <pc:sldMk cId="3279605994" sldId="1565"/>
            <ac:spMk id="6" creationId="{5E0FFDD7-626B-61AB-D28E-0FE00D6F75D0}"/>
          </ac:spMkLst>
        </pc:spChg>
      </pc:sldChg>
      <pc:sldChg chg="addSp modSp">
        <pc:chgData name="luis cleto" userId="a76db6c301978307" providerId="LiveId" clId="{BB93E05D-BE05-4453-8BDD-E5B3B775B63B}" dt="2026-01-29T17:12:10.967" v="7432"/>
        <pc:sldMkLst>
          <pc:docMk/>
          <pc:sldMk cId="4156544994" sldId="2124"/>
        </pc:sldMkLst>
        <pc:spChg chg="add mod">
          <ac:chgData name="luis cleto" userId="a76db6c301978307" providerId="LiveId" clId="{BB93E05D-BE05-4453-8BDD-E5B3B775B63B}" dt="2026-01-29T17:12:10.967" v="7432"/>
          <ac:spMkLst>
            <pc:docMk/>
            <pc:sldMk cId="4156544994" sldId="2124"/>
            <ac:spMk id="3" creationId="{854CE63A-51C8-79A5-A573-1B8847369BF7}"/>
          </ac:spMkLst>
        </pc:spChg>
      </pc:sldChg>
      <pc:sldChg chg="addSp modSp">
        <pc:chgData name="luis cleto" userId="a76db6c301978307" providerId="LiveId" clId="{BB93E05D-BE05-4453-8BDD-E5B3B775B63B}" dt="2026-01-29T17:12:18.640" v="7433"/>
        <pc:sldMkLst>
          <pc:docMk/>
          <pc:sldMk cId="1217963554" sldId="2125"/>
        </pc:sldMkLst>
        <pc:spChg chg="add mod">
          <ac:chgData name="luis cleto" userId="a76db6c301978307" providerId="LiveId" clId="{BB93E05D-BE05-4453-8BDD-E5B3B775B63B}" dt="2026-01-29T17:12:18.640" v="7433"/>
          <ac:spMkLst>
            <pc:docMk/>
            <pc:sldMk cId="1217963554" sldId="2125"/>
            <ac:spMk id="5" creationId="{11E64F12-5BF3-2150-8751-6091FB61B920}"/>
          </ac:spMkLst>
        </pc:spChg>
      </pc:sldChg>
      <pc:sldChg chg="ord">
        <pc:chgData name="luis cleto" userId="a76db6c301978307" providerId="LiveId" clId="{BB93E05D-BE05-4453-8BDD-E5B3B775B63B}" dt="2026-01-29T14:54:01.101" v="4460"/>
        <pc:sldMkLst>
          <pc:docMk/>
          <pc:sldMk cId="4054617139" sldId="2129"/>
        </pc:sldMkLst>
      </pc:sldChg>
      <pc:sldChg chg="addSp modSp mod">
        <pc:chgData name="luis cleto" userId="a76db6c301978307" providerId="LiveId" clId="{BB93E05D-BE05-4453-8BDD-E5B3B775B63B}" dt="2026-01-29T14:53:39.198" v="4458" actId="20577"/>
        <pc:sldMkLst>
          <pc:docMk/>
          <pc:sldMk cId="3073538076" sldId="2732"/>
        </pc:sldMkLst>
        <pc:spChg chg="mod">
          <ac:chgData name="luis cleto" userId="a76db6c301978307" providerId="LiveId" clId="{BB93E05D-BE05-4453-8BDD-E5B3B775B63B}" dt="2026-01-29T14:53:39.198" v="4458" actId="20577"/>
          <ac:spMkLst>
            <pc:docMk/>
            <pc:sldMk cId="3073538076" sldId="2732"/>
            <ac:spMk id="4" creationId="{41AA4AA9-7BA0-BE18-6CC6-5FB0EC15E7F4}"/>
          </ac:spMkLst>
        </pc:spChg>
        <pc:spChg chg="add mod">
          <ac:chgData name="luis cleto" userId="a76db6c301978307" providerId="LiveId" clId="{BB93E05D-BE05-4453-8BDD-E5B3B775B63B}" dt="2026-01-29T14:51:37.652" v="4391" actId="1076"/>
          <ac:spMkLst>
            <pc:docMk/>
            <pc:sldMk cId="3073538076" sldId="2732"/>
            <ac:spMk id="5" creationId="{183DFC1B-7237-A8D8-6B63-302BD3BD58C0}"/>
          </ac:spMkLst>
        </pc:spChg>
      </pc:sldChg>
      <pc:sldChg chg="modSp mod">
        <pc:chgData name="luis cleto" userId="a76db6c301978307" providerId="LiveId" clId="{BB93E05D-BE05-4453-8BDD-E5B3B775B63B}" dt="2026-01-29T15:49:59.486" v="5681" actId="20577"/>
        <pc:sldMkLst>
          <pc:docMk/>
          <pc:sldMk cId="14802217" sldId="2872"/>
        </pc:sldMkLst>
        <pc:spChg chg="mod">
          <ac:chgData name="luis cleto" userId="a76db6c301978307" providerId="LiveId" clId="{BB93E05D-BE05-4453-8BDD-E5B3B775B63B}" dt="2026-01-29T15:49:59.486" v="5681" actId="20577"/>
          <ac:spMkLst>
            <pc:docMk/>
            <pc:sldMk cId="14802217" sldId="2872"/>
            <ac:spMk id="3" creationId="{FA846F74-9F95-E1DC-3F57-0DA4862BEF35}"/>
          </ac:spMkLst>
        </pc:spChg>
      </pc:sldChg>
      <pc:sldChg chg="addSp modSp mod">
        <pc:chgData name="luis cleto" userId="a76db6c301978307" providerId="LiveId" clId="{BB93E05D-BE05-4453-8BDD-E5B3B775B63B}" dt="2026-01-29T15:48:22.486" v="5662" actId="1076"/>
        <pc:sldMkLst>
          <pc:docMk/>
          <pc:sldMk cId="1904757970" sldId="2873"/>
        </pc:sldMkLst>
        <pc:spChg chg="mod">
          <ac:chgData name="luis cleto" userId="a76db6c301978307" providerId="LiveId" clId="{BB93E05D-BE05-4453-8BDD-E5B3B775B63B}" dt="2026-01-29T15:48:22.486" v="5662" actId="1076"/>
          <ac:spMkLst>
            <pc:docMk/>
            <pc:sldMk cId="1904757970" sldId="2873"/>
            <ac:spMk id="3" creationId="{AEFD9AA0-0998-3509-9F3A-5ECC8D9DCC0A}"/>
          </ac:spMkLst>
        </pc:spChg>
        <pc:spChg chg="mod">
          <ac:chgData name="luis cleto" userId="a76db6c301978307" providerId="LiveId" clId="{BB93E05D-BE05-4453-8BDD-E5B3B775B63B}" dt="2026-01-28T20:54:41.266" v="3114" actId="207"/>
          <ac:spMkLst>
            <pc:docMk/>
            <pc:sldMk cId="1904757970" sldId="2873"/>
            <ac:spMk id="4" creationId="{658C994D-44DE-DF08-7151-624FE604F571}"/>
          </ac:spMkLst>
        </pc:spChg>
        <pc:spChg chg="add mod">
          <ac:chgData name="luis cleto" userId="a76db6c301978307" providerId="LiveId" clId="{BB93E05D-BE05-4453-8BDD-E5B3B775B63B}" dt="2026-01-29T15:48:18.611" v="5661" actId="1076"/>
          <ac:spMkLst>
            <pc:docMk/>
            <pc:sldMk cId="1904757970" sldId="2873"/>
            <ac:spMk id="5" creationId="{B29D1E3F-6676-9D7B-204C-3B458CA98D11}"/>
          </ac:spMkLst>
        </pc:spChg>
      </pc:sldChg>
      <pc:sldChg chg="modSp mod modAnim">
        <pc:chgData name="luis cleto" userId="a76db6c301978307" providerId="LiveId" clId="{BB93E05D-BE05-4453-8BDD-E5B3B775B63B}" dt="2026-01-28T19:28:17.868" v="1063"/>
        <pc:sldMkLst>
          <pc:docMk/>
          <pc:sldMk cId="2809312734" sldId="2955"/>
        </pc:sldMkLst>
        <pc:picChg chg="mod">
          <ac:chgData name="luis cleto" userId="a76db6c301978307" providerId="LiveId" clId="{BB93E05D-BE05-4453-8BDD-E5B3B775B63B}" dt="2026-01-28T19:28:09.972" v="1060" actId="1076"/>
          <ac:picMkLst>
            <pc:docMk/>
            <pc:sldMk cId="2809312734" sldId="2955"/>
            <ac:picMk id="18" creationId="{B21F4047-060B-493B-AB29-EB6B15D4353E}"/>
          </ac:picMkLst>
        </pc:picChg>
      </pc:sldChg>
      <pc:sldChg chg="add del">
        <pc:chgData name="luis cleto" userId="a76db6c301978307" providerId="LiveId" clId="{BB93E05D-BE05-4453-8BDD-E5B3B775B63B}" dt="2026-01-29T14:35:25.341" v="3796"/>
        <pc:sldMkLst>
          <pc:docMk/>
          <pc:sldMk cId="3045175778" sldId="3088"/>
        </pc:sldMkLst>
      </pc:sldChg>
      <pc:sldChg chg="add">
        <pc:chgData name="luis cleto" userId="a76db6c301978307" providerId="LiveId" clId="{BB93E05D-BE05-4453-8BDD-E5B3B775B63B}" dt="2026-01-29T14:35:25.341" v="3796"/>
        <pc:sldMkLst>
          <pc:docMk/>
          <pc:sldMk cId="2508355523" sldId="3171"/>
        </pc:sldMkLst>
      </pc:sldChg>
      <pc:sldChg chg="modSp add mod">
        <pc:chgData name="luis cleto" userId="a76db6c301978307" providerId="LiveId" clId="{BB93E05D-BE05-4453-8BDD-E5B3B775B63B}" dt="2026-01-29T14:39:04.236" v="3899" actId="21"/>
        <pc:sldMkLst>
          <pc:docMk/>
          <pc:sldMk cId="145718685" sldId="3205"/>
        </pc:sldMkLst>
        <pc:spChg chg="mod">
          <ac:chgData name="luis cleto" userId="a76db6c301978307" providerId="LiveId" clId="{BB93E05D-BE05-4453-8BDD-E5B3B775B63B}" dt="2026-01-29T14:39:04.236" v="3899" actId="21"/>
          <ac:spMkLst>
            <pc:docMk/>
            <pc:sldMk cId="145718685" sldId="3205"/>
            <ac:spMk id="3" creationId="{A058DF5A-70CE-C24D-20D0-8D7F61C4756F}"/>
          </ac:spMkLst>
        </pc:spChg>
      </pc:sldChg>
      <pc:sldChg chg="addSp modSp">
        <pc:chgData name="luis cleto" userId="a76db6c301978307" providerId="LiveId" clId="{BB93E05D-BE05-4453-8BDD-E5B3B775B63B}" dt="2026-01-29T15:48:37.760" v="5664"/>
        <pc:sldMkLst>
          <pc:docMk/>
          <pc:sldMk cId="3106891601" sldId="3352"/>
        </pc:sldMkLst>
        <pc:spChg chg="add mod">
          <ac:chgData name="luis cleto" userId="a76db6c301978307" providerId="LiveId" clId="{BB93E05D-BE05-4453-8BDD-E5B3B775B63B}" dt="2026-01-29T15:48:37.760" v="5664"/>
          <ac:spMkLst>
            <pc:docMk/>
            <pc:sldMk cId="3106891601" sldId="3352"/>
            <ac:spMk id="6" creationId="{08537A4A-44EB-54B1-387E-19D923724562}"/>
          </ac:spMkLst>
        </pc:spChg>
      </pc:sldChg>
      <pc:sldChg chg="addSp modSp mod">
        <pc:chgData name="luis cleto" userId="a76db6c301978307" providerId="LiveId" clId="{BB93E05D-BE05-4453-8BDD-E5B3B775B63B}" dt="2026-01-29T14:33:28.100" v="3793"/>
        <pc:sldMkLst>
          <pc:docMk/>
          <pc:sldMk cId="3876364667" sldId="3353"/>
        </pc:sldMkLst>
        <pc:spChg chg="add mod">
          <ac:chgData name="luis cleto" userId="a76db6c301978307" providerId="LiveId" clId="{BB93E05D-BE05-4453-8BDD-E5B3B775B63B}" dt="2026-01-29T14:33:28.100" v="3793"/>
          <ac:spMkLst>
            <pc:docMk/>
            <pc:sldMk cId="3876364667" sldId="3353"/>
            <ac:spMk id="4" creationId="{FE71D98A-2E22-0E00-B1B6-B29E058E35A4}"/>
          </ac:spMkLst>
        </pc:spChg>
        <pc:spChg chg="mod">
          <ac:chgData name="luis cleto" userId="a76db6c301978307" providerId="LiveId" clId="{BB93E05D-BE05-4453-8BDD-E5B3B775B63B}" dt="2026-01-28T20:53:53.798" v="3099" actId="207"/>
          <ac:spMkLst>
            <pc:docMk/>
            <pc:sldMk cId="3876364667" sldId="3353"/>
            <ac:spMk id="5" creationId="{8847AC4C-2AFC-650F-7F23-D21E58DB6EF0}"/>
          </ac:spMkLst>
        </pc:spChg>
        <pc:spChg chg="mod">
          <ac:chgData name="luis cleto" userId="a76db6c301978307" providerId="LiveId" clId="{BB93E05D-BE05-4453-8BDD-E5B3B775B63B}" dt="2026-01-28T20:53:57.734" v="3100" actId="207"/>
          <ac:spMkLst>
            <pc:docMk/>
            <pc:sldMk cId="3876364667" sldId="3353"/>
            <ac:spMk id="7" creationId="{82F4B6B9-CAA1-4FED-4B5D-952881C724E0}"/>
          </ac:spMkLst>
        </pc:spChg>
      </pc:sldChg>
      <pc:sldChg chg="addSp modSp mod">
        <pc:chgData name="luis cleto" userId="a76db6c301978307" providerId="LiveId" clId="{BB93E05D-BE05-4453-8BDD-E5B3B775B63B}" dt="2026-01-29T15:48:30.627" v="5663"/>
        <pc:sldMkLst>
          <pc:docMk/>
          <pc:sldMk cId="3951801088" sldId="3354"/>
        </pc:sldMkLst>
        <pc:spChg chg="mod">
          <ac:chgData name="luis cleto" userId="a76db6c301978307" providerId="LiveId" clId="{BB93E05D-BE05-4453-8BDD-E5B3B775B63B}" dt="2026-01-28T20:55:06.517" v="3126" actId="14100"/>
          <ac:spMkLst>
            <pc:docMk/>
            <pc:sldMk cId="3951801088" sldId="3354"/>
            <ac:spMk id="3" creationId="{8E879DFE-25B8-C2F8-C615-A40E53EE03F5}"/>
          </ac:spMkLst>
        </pc:spChg>
        <pc:spChg chg="add mod">
          <ac:chgData name="luis cleto" userId="a76db6c301978307" providerId="LiveId" clId="{BB93E05D-BE05-4453-8BDD-E5B3B775B63B}" dt="2026-01-29T15:48:30.627" v="5663"/>
          <ac:spMkLst>
            <pc:docMk/>
            <pc:sldMk cId="3951801088" sldId="3354"/>
            <ac:spMk id="4" creationId="{AFE27ADE-4649-3961-2162-86FBDE7BB726}"/>
          </ac:spMkLst>
        </pc:spChg>
        <pc:spChg chg="mod">
          <ac:chgData name="luis cleto" userId="a76db6c301978307" providerId="LiveId" clId="{BB93E05D-BE05-4453-8BDD-E5B3B775B63B}" dt="2026-01-28T20:55:18.188" v="3128" actId="207"/>
          <ac:spMkLst>
            <pc:docMk/>
            <pc:sldMk cId="3951801088" sldId="3354"/>
            <ac:spMk id="7" creationId="{AFB00A4F-7B5C-F0B8-54E4-1D424D96A693}"/>
          </ac:spMkLst>
        </pc:spChg>
      </pc:sldChg>
      <pc:sldChg chg="addSp modSp mod">
        <pc:chgData name="luis cleto" userId="a76db6c301978307" providerId="LiveId" clId="{BB93E05D-BE05-4453-8BDD-E5B3B775B63B}" dt="2026-01-29T15:48:44.211" v="5665"/>
        <pc:sldMkLst>
          <pc:docMk/>
          <pc:sldMk cId="1448708687" sldId="3355"/>
        </pc:sldMkLst>
        <pc:spChg chg="mod">
          <ac:chgData name="luis cleto" userId="a76db6c301978307" providerId="LiveId" clId="{BB93E05D-BE05-4453-8BDD-E5B3B775B63B}" dt="2026-01-28T20:55:40.703" v="3130" actId="207"/>
          <ac:spMkLst>
            <pc:docMk/>
            <pc:sldMk cId="1448708687" sldId="3355"/>
            <ac:spMk id="5" creationId="{6BD2400F-F86F-7DDE-5D4B-F8770481F292}"/>
          </ac:spMkLst>
        </pc:spChg>
        <pc:spChg chg="add mod">
          <ac:chgData name="luis cleto" userId="a76db6c301978307" providerId="LiveId" clId="{BB93E05D-BE05-4453-8BDD-E5B3B775B63B}" dt="2026-01-29T15:48:44.211" v="5665"/>
          <ac:spMkLst>
            <pc:docMk/>
            <pc:sldMk cId="1448708687" sldId="3355"/>
            <ac:spMk id="6" creationId="{0CF6AF04-470A-355C-0D8A-9645CEAAFCB5}"/>
          </ac:spMkLst>
        </pc:spChg>
      </pc:sldChg>
      <pc:sldChg chg="modSp mod">
        <pc:chgData name="luis cleto" userId="a76db6c301978307" providerId="LiveId" clId="{BB93E05D-BE05-4453-8BDD-E5B3B775B63B}" dt="2026-01-28T19:28:59.696" v="1096" actId="20577"/>
        <pc:sldMkLst>
          <pc:docMk/>
          <pc:sldMk cId="3602612768" sldId="3357"/>
        </pc:sldMkLst>
        <pc:spChg chg="mod">
          <ac:chgData name="luis cleto" userId="a76db6c301978307" providerId="LiveId" clId="{BB93E05D-BE05-4453-8BDD-E5B3B775B63B}" dt="2026-01-28T19:28:59.696" v="1096" actId="20577"/>
          <ac:spMkLst>
            <pc:docMk/>
            <pc:sldMk cId="3602612768" sldId="3357"/>
            <ac:spMk id="3" creationId="{1D54BF4B-C339-BE0A-0F0C-80AA8DAD8B03}"/>
          </ac:spMkLst>
        </pc:spChg>
      </pc:sldChg>
      <pc:sldChg chg="modSp mod">
        <pc:chgData name="luis cleto" userId="a76db6c301978307" providerId="LiveId" clId="{BB93E05D-BE05-4453-8BDD-E5B3B775B63B}" dt="2026-01-29T14:54:53.322" v="4477" actId="20577"/>
        <pc:sldMkLst>
          <pc:docMk/>
          <pc:sldMk cId="653509951" sldId="3361"/>
        </pc:sldMkLst>
        <pc:spChg chg="mod">
          <ac:chgData name="luis cleto" userId="a76db6c301978307" providerId="LiveId" clId="{BB93E05D-BE05-4453-8BDD-E5B3B775B63B}" dt="2026-01-29T14:54:29.411" v="4462" actId="1076"/>
          <ac:spMkLst>
            <pc:docMk/>
            <pc:sldMk cId="653509951" sldId="3361"/>
            <ac:spMk id="5" creationId="{A018E2FE-48D5-7907-2202-78D1A984B496}"/>
          </ac:spMkLst>
        </pc:spChg>
        <pc:spChg chg="mod">
          <ac:chgData name="luis cleto" userId="a76db6c301978307" providerId="LiveId" clId="{BB93E05D-BE05-4453-8BDD-E5B3B775B63B}" dt="2026-01-29T14:54:53.322" v="4477" actId="20577"/>
          <ac:spMkLst>
            <pc:docMk/>
            <pc:sldMk cId="653509951" sldId="3361"/>
            <ac:spMk id="7" creationId="{280FEBB5-906C-C9CC-FFE8-93C0E873464C}"/>
          </ac:spMkLst>
        </pc:spChg>
      </pc:sldChg>
      <pc:sldChg chg="modSp mod">
        <pc:chgData name="luis cleto" userId="a76db6c301978307" providerId="LiveId" clId="{BB93E05D-BE05-4453-8BDD-E5B3B775B63B}" dt="2026-01-29T15:49:04.169" v="5668" actId="1076"/>
        <pc:sldMkLst>
          <pc:docMk/>
          <pc:sldMk cId="1165266496" sldId="3362"/>
        </pc:sldMkLst>
        <pc:spChg chg="mod">
          <ac:chgData name="luis cleto" userId="a76db6c301978307" providerId="LiveId" clId="{BB93E05D-BE05-4453-8BDD-E5B3B775B63B}" dt="2026-01-28T20:55:55.327" v="3131" actId="1076"/>
          <ac:spMkLst>
            <pc:docMk/>
            <pc:sldMk cId="1165266496" sldId="3362"/>
            <ac:spMk id="3" creationId="{9C1FCFFC-52D4-9E79-0ECA-9D29D421B0FC}"/>
          </ac:spMkLst>
        </pc:spChg>
        <pc:spChg chg="mod">
          <ac:chgData name="luis cleto" userId="a76db6c301978307" providerId="LiveId" clId="{BB93E05D-BE05-4453-8BDD-E5B3B775B63B}" dt="2026-01-29T15:49:04.169" v="5668" actId="1076"/>
          <ac:spMkLst>
            <pc:docMk/>
            <pc:sldMk cId="1165266496" sldId="3362"/>
            <ac:spMk id="5" creationId="{9C4497E2-3EA2-EDF6-A059-31995D2B6F11}"/>
          </ac:spMkLst>
        </pc:spChg>
      </pc:sldChg>
      <pc:sldChg chg="modSp mod">
        <pc:chgData name="luis cleto" userId="a76db6c301978307" providerId="LiveId" clId="{BB93E05D-BE05-4453-8BDD-E5B3B775B63B}" dt="2026-01-29T15:04:13.583" v="4735" actId="20577"/>
        <pc:sldMkLst>
          <pc:docMk/>
          <pc:sldMk cId="2543268836" sldId="3370"/>
        </pc:sldMkLst>
        <pc:spChg chg="mod">
          <ac:chgData name="luis cleto" userId="a76db6c301978307" providerId="LiveId" clId="{BB93E05D-BE05-4453-8BDD-E5B3B775B63B}" dt="2026-01-29T15:00:13.022" v="4610" actId="14100"/>
          <ac:spMkLst>
            <pc:docMk/>
            <pc:sldMk cId="2543268836" sldId="3370"/>
            <ac:spMk id="2" creationId="{B8538A17-8945-F951-C21E-08D8C9C053E2}"/>
          </ac:spMkLst>
        </pc:spChg>
        <pc:spChg chg="mod">
          <ac:chgData name="luis cleto" userId="a76db6c301978307" providerId="LiveId" clId="{BB93E05D-BE05-4453-8BDD-E5B3B775B63B}" dt="2026-01-29T15:04:13.583" v="4735" actId="20577"/>
          <ac:spMkLst>
            <pc:docMk/>
            <pc:sldMk cId="2543268836" sldId="3370"/>
            <ac:spMk id="3" creationId="{016EDE0F-576B-C7D1-B823-15CC6B34F891}"/>
          </ac:spMkLst>
        </pc:spChg>
      </pc:sldChg>
      <pc:sldChg chg="modSp mod">
        <pc:chgData name="luis cleto" userId="a76db6c301978307" providerId="LiveId" clId="{BB93E05D-BE05-4453-8BDD-E5B3B775B63B}" dt="2026-01-29T15:08:00.663" v="4834" actId="1076"/>
        <pc:sldMkLst>
          <pc:docMk/>
          <pc:sldMk cId="1878182866" sldId="3371"/>
        </pc:sldMkLst>
        <pc:spChg chg="mod">
          <ac:chgData name="luis cleto" userId="a76db6c301978307" providerId="LiveId" clId="{BB93E05D-BE05-4453-8BDD-E5B3B775B63B}" dt="2026-01-29T15:08:00.663" v="4834" actId="1076"/>
          <ac:spMkLst>
            <pc:docMk/>
            <pc:sldMk cId="1878182866" sldId="3371"/>
            <ac:spMk id="4" creationId="{1B03548D-D05A-6C38-2090-522A0BEF8A27}"/>
          </ac:spMkLst>
        </pc:spChg>
      </pc:sldChg>
      <pc:sldChg chg="addSp delSp modSp new mod ord modClrScheme chgLayout">
        <pc:chgData name="luis cleto" userId="a76db6c301978307" providerId="LiveId" clId="{BB93E05D-BE05-4453-8BDD-E5B3B775B63B}" dt="2026-01-29T17:09:16.849" v="7422"/>
        <pc:sldMkLst>
          <pc:docMk/>
          <pc:sldMk cId="3724633058" sldId="3376"/>
        </pc:sldMkLst>
        <pc:spChg chg="add mod">
          <ac:chgData name="luis cleto" userId="a76db6c301978307" providerId="LiveId" clId="{BB93E05D-BE05-4453-8BDD-E5B3B775B63B}" dt="2026-01-29T17:09:16.849" v="7422"/>
          <ac:spMkLst>
            <pc:docMk/>
            <pc:sldMk cId="3724633058" sldId="3376"/>
            <ac:spMk id="2" creationId="{64438EFF-2255-9A29-2535-2184E2162B30}"/>
          </ac:spMkLst>
        </pc:spChg>
        <pc:spChg chg="add mod">
          <ac:chgData name="luis cleto" userId="a76db6c301978307" providerId="LiveId" clId="{BB93E05D-BE05-4453-8BDD-E5B3B775B63B}" dt="2026-01-29T17:06:07.855" v="7339" actId="20577"/>
          <ac:spMkLst>
            <pc:docMk/>
            <pc:sldMk cId="3724633058" sldId="3376"/>
            <ac:spMk id="6" creationId="{46C79DBC-6977-88BD-BD3B-92EEE289E467}"/>
          </ac:spMkLst>
        </pc:spChg>
      </pc:sldChg>
      <pc:sldChg chg="addSp modSp add mod ord">
        <pc:chgData name="luis cleto" userId="a76db6c301978307" providerId="LiveId" clId="{BB93E05D-BE05-4453-8BDD-E5B3B775B63B}" dt="2026-01-29T17:09:21.135" v="7423"/>
        <pc:sldMkLst>
          <pc:docMk/>
          <pc:sldMk cId="1785437816" sldId="3377"/>
        </pc:sldMkLst>
        <pc:spChg chg="add mod">
          <ac:chgData name="luis cleto" userId="a76db6c301978307" providerId="LiveId" clId="{BB93E05D-BE05-4453-8BDD-E5B3B775B63B}" dt="2026-01-29T17:09:21.135" v="7423"/>
          <ac:spMkLst>
            <pc:docMk/>
            <pc:sldMk cId="1785437816" sldId="3377"/>
            <ac:spMk id="2" creationId="{981FBAEB-9758-484A-1C11-EC625DCCCF7C}"/>
          </ac:spMkLst>
        </pc:spChg>
        <pc:spChg chg="mod">
          <ac:chgData name="luis cleto" userId="a76db6c301978307" providerId="LiveId" clId="{BB93E05D-BE05-4453-8BDD-E5B3B775B63B}" dt="2026-01-29T17:08:29.205" v="7421" actId="20577"/>
          <ac:spMkLst>
            <pc:docMk/>
            <pc:sldMk cId="1785437816" sldId="3377"/>
            <ac:spMk id="6" creationId="{331C6EC2-5CC0-9601-BD6F-F2FE73CD032E}"/>
          </ac:spMkLst>
        </pc:spChg>
      </pc:sldChg>
      <pc:sldChg chg="addSp modSp add mod ord">
        <pc:chgData name="luis cleto" userId="a76db6c301978307" providerId="LiveId" clId="{BB93E05D-BE05-4453-8BDD-E5B3B775B63B}" dt="2026-01-29T17:09:28.366" v="7424"/>
        <pc:sldMkLst>
          <pc:docMk/>
          <pc:sldMk cId="4079755402" sldId="3378"/>
        </pc:sldMkLst>
        <pc:spChg chg="add mod">
          <ac:chgData name="luis cleto" userId="a76db6c301978307" providerId="LiveId" clId="{BB93E05D-BE05-4453-8BDD-E5B3B775B63B}" dt="2026-01-29T17:09:28.366" v="7424"/>
          <ac:spMkLst>
            <pc:docMk/>
            <pc:sldMk cId="4079755402" sldId="3378"/>
            <ac:spMk id="2" creationId="{CA09E3AE-9F80-87DF-7407-F35929095F06}"/>
          </ac:spMkLst>
        </pc:spChg>
        <pc:spChg chg="mod">
          <ac:chgData name="luis cleto" userId="a76db6c301978307" providerId="LiveId" clId="{BB93E05D-BE05-4453-8BDD-E5B3B775B63B}" dt="2026-01-28T21:23:56.797" v="3520" actId="1076"/>
          <ac:spMkLst>
            <pc:docMk/>
            <pc:sldMk cId="4079755402" sldId="3378"/>
            <ac:spMk id="6" creationId="{FBD7DDF3-7055-86A7-AA8B-2769FD5B48C5}"/>
          </ac:spMkLst>
        </pc:spChg>
      </pc:sldChg>
      <pc:sldChg chg="modSp add mod">
        <pc:chgData name="luis cleto" userId="a76db6c301978307" providerId="LiveId" clId="{BB93E05D-BE05-4453-8BDD-E5B3B775B63B}" dt="2026-01-29T14:28:45.962" v="3622" actId="20577"/>
        <pc:sldMkLst>
          <pc:docMk/>
          <pc:sldMk cId="803146981" sldId="3755"/>
        </pc:sldMkLst>
        <pc:spChg chg="mod">
          <ac:chgData name="luis cleto" userId="a76db6c301978307" providerId="LiveId" clId="{BB93E05D-BE05-4453-8BDD-E5B3B775B63B}" dt="2026-01-29T14:28:45.962" v="3622" actId="20577"/>
          <ac:spMkLst>
            <pc:docMk/>
            <pc:sldMk cId="803146981" sldId="3755"/>
            <ac:spMk id="5" creationId="{C81EEA12-DFC8-C782-474B-471E5985C675}"/>
          </ac:spMkLst>
        </pc:spChg>
      </pc:sldChg>
      <pc:sldChg chg="addSp modSp new mod ord">
        <pc:chgData name="luis cleto" userId="a76db6c301978307" providerId="LiveId" clId="{BB93E05D-BE05-4453-8BDD-E5B3B775B63B}" dt="2026-01-29T14:29:42.537" v="3647" actId="1076"/>
        <pc:sldMkLst>
          <pc:docMk/>
          <pc:sldMk cId="2196391843" sldId="3756"/>
        </pc:sldMkLst>
        <pc:spChg chg="add mod">
          <ac:chgData name="luis cleto" userId="a76db6c301978307" providerId="LiveId" clId="{BB93E05D-BE05-4453-8BDD-E5B3B775B63B}" dt="2026-01-29T14:29:42.537" v="3647" actId="1076"/>
          <ac:spMkLst>
            <pc:docMk/>
            <pc:sldMk cId="2196391843" sldId="3756"/>
            <ac:spMk id="4" creationId="{ABE5684F-67D9-4AD8-D366-F2A373401EE2}"/>
          </ac:spMkLst>
        </pc:spChg>
      </pc:sldChg>
      <pc:sldChg chg="addSp delSp modSp new mod modClrScheme chgLayout">
        <pc:chgData name="luis cleto" userId="a76db6c301978307" providerId="LiveId" clId="{BB93E05D-BE05-4453-8BDD-E5B3B775B63B}" dt="2026-01-29T14:48:55.977" v="4321" actId="20577"/>
        <pc:sldMkLst>
          <pc:docMk/>
          <pc:sldMk cId="3663675788" sldId="3757"/>
        </pc:sldMkLst>
        <pc:spChg chg="mod ord">
          <ac:chgData name="luis cleto" userId="a76db6c301978307" providerId="LiveId" clId="{BB93E05D-BE05-4453-8BDD-E5B3B775B63B}" dt="2026-01-28T19:53:47.876" v="1802" actId="700"/>
          <ac:spMkLst>
            <pc:docMk/>
            <pc:sldMk cId="3663675788" sldId="3757"/>
            <ac:spMk id="4" creationId="{FBD8D822-FB48-3D60-070C-CD6DBC534C2A}"/>
          </ac:spMkLst>
        </pc:spChg>
        <pc:spChg chg="add mod">
          <ac:chgData name="luis cleto" userId="a76db6c301978307" providerId="LiveId" clId="{BB93E05D-BE05-4453-8BDD-E5B3B775B63B}" dt="2026-01-29T14:48:55.977" v="4321" actId="20577"/>
          <ac:spMkLst>
            <pc:docMk/>
            <pc:sldMk cId="3663675788" sldId="3757"/>
            <ac:spMk id="6" creationId="{D3E4BB81-F25C-3012-9353-EC2E9D94D6CA}"/>
          </ac:spMkLst>
        </pc:spChg>
      </pc:sldChg>
      <pc:sldChg chg="addSp delSp modSp new mod ord modClrScheme chgLayout">
        <pc:chgData name="luis cleto" userId="a76db6c301978307" providerId="LiveId" clId="{BB93E05D-BE05-4453-8BDD-E5B3B775B63B}" dt="2026-01-29T15:07:41.772" v="4833" actId="207"/>
        <pc:sldMkLst>
          <pc:docMk/>
          <pc:sldMk cId="3910142491" sldId="3758"/>
        </pc:sldMkLst>
        <pc:spChg chg="mod ord">
          <ac:chgData name="luis cleto" userId="a76db6c301978307" providerId="LiveId" clId="{BB93E05D-BE05-4453-8BDD-E5B3B775B63B}" dt="2026-01-28T19:56:42.456" v="1812" actId="700"/>
          <ac:spMkLst>
            <pc:docMk/>
            <pc:sldMk cId="3910142491" sldId="3758"/>
            <ac:spMk id="4" creationId="{AE4F9648-9231-55AD-56C4-1CD51CEBBD94}"/>
          </ac:spMkLst>
        </pc:spChg>
        <pc:spChg chg="add mod">
          <ac:chgData name="luis cleto" userId="a76db6c301978307" providerId="LiveId" clId="{BB93E05D-BE05-4453-8BDD-E5B3B775B63B}" dt="2026-01-29T15:05:08.698" v="4757" actId="1076"/>
          <ac:spMkLst>
            <pc:docMk/>
            <pc:sldMk cId="3910142491" sldId="3758"/>
            <ac:spMk id="6" creationId="{76921BC1-0FF2-58AD-63B7-152C6CCB14FE}"/>
          </ac:spMkLst>
        </pc:spChg>
        <pc:spChg chg="add mod">
          <ac:chgData name="luis cleto" userId="a76db6c301978307" providerId="LiveId" clId="{BB93E05D-BE05-4453-8BDD-E5B3B775B63B}" dt="2026-01-29T15:07:41.772" v="4833" actId="207"/>
          <ac:spMkLst>
            <pc:docMk/>
            <pc:sldMk cId="3910142491" sldId="3758"/>
            <ac:spMk id="8" creationId="{50C08B94-5619-FB09-108E-324628E88378}"/>
          </ac:spMkLst>
        </pc:spChg>
      </pc:sldChg>
      <pc:sldChg chg="modSp add mod">
        <pc:chgData name="luis cleto" userId="a76db6c301978307" providerId="LiveId" clId="{BB93E05D-BE05-4453-8BDD-E5B3B775B63B}" dt="2026-01-29T15:15:11.980" v="5032" actId="1076"/>
        <pc:sldMkLst>
          <pc:docMk/>
          <pc:sldMk cId="3730417537" sldId="3759"/>
        </pc:sldMkLst>
        <pc:spChg chg="mod">
          <ac:chgData name="luis cleto" userId="a76db6c301978307" providerId="LiveId" clId="{BB93E05D-BE05-4453-8BDD-E5B3B775B63B}" dt="2026-01-29T15:15:11.980" v="5032" actId="1076"/>
          <ac:spMkLst>
            <pc:docMk/>
            <pc:sldMk cId="3730417537" sldId="3759"/>
            <ac:spMk id="5" creationId="{7E24A8FA-7630-BF85-4F8B-DAC15FC24BC7}"/>
          </ac:spMkLst>
        </pc:spChg>
      </pc:sldChg>
      <pc:sldChg chg="addSp delSp modSp add mod">
        <pc:chgData name="luis cleto" userId="a76db6c301978307" providerId="LiveId" clId="{BB93E05D-BE05-4453-8BDD-E5B3B775B63B}" dt="2026-01-29T16:56:43.994" v="7051" actId="1076"/>
        <pc:sldMkLst>
          <pc:docMk/>
          <pc:sldMk cId="1529551927" sldId="3760"/>
        </pc:sldMkLst>
        <pc:spChg chg="mod">
          <ac:chgData name="luis cleto" userId="a76db6c301978307" providerId="LiveId" clId="{BB93E05D-BE05-4453-8BDD-E5B3B775B63B}" dt="2026-01-29T16:56:39.524" v="7050" actId="1076"/>
          <ac:spMkLst>
            <pc:docMk/>
            <pc:sldMk cId="1529551927" sldId="3760"/>
            <ac:spMk id="6" creationId="{2F65DFA3-CC8C-89F7-420C-56530DCA4FE2}"/>
          </ac:spMkLst>
        </pc:spChg>
        <pc:spChg chg="mod">
          <ac:chgData name="luis cleto" userId="a76db6c301978307" providerId="LiveId" clId="{BB93E05D-BE05-4453-8BDD-E5B3B775B63B}" dt="2026-01-29T16:56:04.763" v="7043" actId="1076"/>
          <ac:spMkLst>
            <pc:docMk/>
            <pc:sldMk cId="1529551927" sldId="3760"/>
            <ac:spMk id="7" creationId="{BA6DB07D-51A5-AC74-1C81-31623A424489}"/>
          </ac:spMkLst>
        </pc:spChg>
        <pc:picChg chg="add mod">
          <ac:chgData name="luis cleto" userId="a76db6c301978307" providerId="LiveId" clId="{BB93E05D-BE05-4453-8BDD-E5B3B775B63B}" dt="2026-01-29T16:56:43.994" v="7051" actId="1076"/>
          <ac:picMkLst>
            <pc:docMk/>
            <pc:sldMk cId="1529551927" sldId="3760"/>
            <ac:picMk id="5" creationId="{DF2544EC-13C7-C55B-CC03-9299194FFB6B}"/>
          </ac:picMkLst>
        </pc:picChg>
      </pc:sldChg>
      <pc:sldChg chg="addSp delSp modSp new mod modClrScheme chgLayout">
        <pc:chgData name="luis cleto" userId="a76db6c301978307" providerId="LiveId" clId="{BB93E05D-BE05-4453-8BDD-E5B3B775B63B}" dt="2026-01-28T21:26:51.755" v="3534" actId="1076"/>
        <pc:sldMkLst>
          <pc:docMk/>
          <pc:sldMk cId="3958464146" sldId="3761"/>
        </pc:sldMkLst>
        <pc:spChg chg="mod ord">
          <ac:chgData name="luis cleto" userId="a76db6c301978307" providerId="LiveId" clId="{BB93E05D-BE05-4453-8BDD-E5B3B775B63B}" dt="2026-01-28T21:26:03.009" v="3523" actId="700"/>
          <ac:spMkLst>
            <pc:docMk/>
            <pc:sldMk cId="3958464146" sldId="3761"/>
            <ac:spMk id="4" creationId="{A9B33371-D2A3-EAF9-A210-9C860F7D2C15}"/>
          </ac:spMkLst>
        </pc:spChg>
        <pc:spChg chg="add mod">
          <ac:chgData name="luis cleto" userId="a76db6c301978307" providerId="LiveId" clId="{BB93E05D-BE05-4453-8BDD-E5B3B775B63B}" dt="2026-01-28T21:26:51.755" v="3534" actId="1076"/>
          <ac:spMkLst>
            <pc:docMk/>
            <pc:sldMk cId="3958464146" sldId="3761"/>
            <ac:spMk id="6" creationId="{A05CF893-43C0-F572-34CC-49BB761EBE63}"/>
          </ac:spMkLst>
        </pc:spChg>
      </pc:sldChg>
      <pc:sldChg chg="addSp modSp new mod">
        <pc:chgData name="luis cleto" userId="a76db6c301978307" providerId="LiveId" clId="{BB93E05D-BE05-4453-8BDD-E5B3B775B63B}" dt="2026-01-28T21:28:27.861" v="3544" actId="1076"/>
        <pc:sldMkLst>
          <pc:docMk/>
          <pc:sldMk cId="2140550403" sldId="3762"/>
        </pc:sldMkLst>
        <pc:spChg chg="add mod">
          <ac:chgData name="luis cleto" userId="a76db6c301978307" providerId="LiveId" clId="{BB93E05D-BE05-4453-8BDD-E5B3B775B63B}" dt="2026-01-28T21:28:27.861" v="3544" actId="1076"/>
          <ac:spMkLst>
            <pc:docMk/>
            <pc:sldMk cId="2140550403" sldId="3762"/>
            <ac:spMk id="4" creationId="{DE9BFC26-479C-8419-58A9-906C2FA742C1}"/>
          </ac:spMkLst>
        </pc:spChg>
      </pc:sldChg>
      <pc:sldChg chg="addSp modSp new mod">
        <pc:chgData name="luis cleto" userId="a76db6c301978307" providerId="LiveId" clId="{BB93E05D-BE05-4453-8BDD-E5B3B775B63B}" dt="2026-01-28T21:29:35.203" v="3554" actId="20577"/>
        <pc:sldMkLst>
          <pc:docMk/>
          <pc:sldMk cId="3275624838" sldId="3763"/>
        </pc:sldMkLst>
        <pc:spChg chg="add mod">
          <ac:chgData name="luis cleto" userId="a76db6c301978307" providerId="LiveId" clId="{BB93E05D-BE05-4453-8BDD-E5B3B775B63B}" dt="2026-01-28T21:29:35.203" v="3554" actId="20577"/>
          <ac:spMkLst>
            <pc:docMk/>
            <pc:sldMk cId="3275624838" sldId="3763"/>
            <ac:spMk id="4" creationId="{096F52CF-7C6A-8604-CE52-6C5AF9624948}"/>
          </ac:spMkLst>
        </pc:spChg>
      </pc:sldChg>
      <pc:sldChg chg="addSp modSp new mod">
        <pc:chgData name="luis cleto" userId="a76db6c301978307" providerId="LiveId" clId="{BB93E05D-BE05-4453-8BDD-E5B3B775B63B}" dt="2026-01-29T17:14:16.157" v="7462" actId="1076"/>
        <pc:sldMkLst>
          <pc:docMk/>
          <pc:sldMk cId="497877277" sldId="3764"/>
        </pc:sldMkLst>
        <pc:spChg chg="add mod">
          <ac:chgData name="luis cleto" userId="a76db6c301978307" providerId="LiveId" clId="{BB93E05D-BE05-4453-8BDD-E5B3B775B63B}" dt="2026-01-29T17:14:16.157" v="7462" actId="1076"/>
          <ac:spMkLst>
            <pc:docMk/>
            <pc:sldMk cId="497877277" sldId="3764"/>
            <ac:spMk id="4" creationId="{A55F5A3A-0156-2EAE-00B1-83C0D5AF77C0}"/>
          </ac:spMkLst>
        </pc:spChg>
      </pc:sldChg>
      <pc:sldChg chg="addSp modSp new mod">
        <pc:chgData name="luis cleto" userId="a76db6c301978307" providerId="LiveId" clId="{BB93E05D-BE05-4453-8BDD-E5B3B775B63B}" dt="2026-01-29T14:38:57.957" v="3898" actId="1076"/>
        <pc:sldMkLst>
          <pc:docMk/>
          <pc:sldMk cId="3117908436" sldId="3765"/>
        </pc:sldMkLst>
        <pc:spChg chg="add mod">
          <ac:chgData name="luis cleto" userId="a76db6c301978307" providerId="LiveId" clId="{BB93E05D-BE05-4453-8BDD-E5B3B775B63B}" dt="2026-01-29T14:38:57.957" v="3898" actId="1076"/>
          <ac:spMkLst>
            <pc:docMk/>
            <pc:sldMk cId="3117908436" sldId="3765"/>
            <ac:spMk id="4" creationId="{347C043A-05E1-4D7A-F9E1-4E368F210856}"/>
          </ac:spMkLst>
        </pc:spChg>
        <pc:spChg chg="add mod">
          <ac:chgData name="luis cleto" userId="a76db6c301978307" providerId="LiveId" clId="{BB93E05D-BE05-4453-8BDD-E5B3B775B63B}" dt="2026-01-29T14:38:53.429" v="3897" actId="1076"/>
          <ac:spMkLst>
            <pc:docMk/>
            <pc:sldMk cId="3117908436" sldId="3765"/>
            <ac:spMk id="6" creationId="{7C9D95E5-CF53-2E00-F465-0DDEFBCA1E19}"/>
          </ac:spMkLst>
        </pc:spChg>
      </pc:sldChg>
      <pc:sldChg chg="addSp delSp modSp new mod setBg">
        <pc:chgData name="luis cleto" userId="a76db6c301978307" providerId="LiveId" clId="{BB93E05D-BE05-4453-8BDD-E5B3B775B63B}" dt="2026-01-31T15:10:16.694" v="7476" actId="14100"/>
        <pc:sldMkLst>
          <pc:docMk/>
          <pc:sldMk cId="40404279" sldId="3766"/>
        </pc:sldMkLst>
        <pc:spChg chg="mod ord">
          <ac:chgData name="luis cleto" userId="a76db6c301978307" providerId="LiveId" clId="{BB93E05D-BE05-4453-8BDD-E5B3B775B63B}" dt="2026-01-31T15:10:02.086" v="7472" actId="26606"/>
          <ac:spMkLst>
            <pc:docMk/>
            <pc:sldMk cId="40404279" sldId="3766"/>
            <ac:spMk id="2" creationId="{F73149AB-B74D-F45E-4EDF-BED99D1443E9}"/>
          </ac:spMkLst>
        </pc:spChg>
        <pc:spChg chg="add del">
          <ac:chgData name="luis cleto" userId="a76db6c301978307" providerId="LiveId" clId="{BB93E05D-BE05-4453-8BDD-E5B3B775B63B}" dt="2026-01-31T15:10:02.086" v="7472" actId="26606"/>
          <ac:spMkLst>
            <pc:docMk/>
            <pc:sldMk cId="40404279" sldId="3766"/>
            <ac:spMk id="11" creationId="{E6E37985-09B8-4F09-93C7-44CB3EDE52A4}"/>
          </ac:spMkLst>
        </pc:spChg>
        <pc:spChg chg="add">
          <ac:chgData name="luis cleto" userId="a76db6c301978307" providerId="LiveId" clId="{BB93E05D-BE05-4453-8BDD-E5B3B775B63B}" dt="2026-01-31T15:10:02.086" v="7472" actId="26606"/>
          <ac:spMkLst>
            <pc:docMk/>
            <pc:sldMk cId="40404279" sldId="3766"/>
            <ac:spMk id="16" creationId="{BC8BEAE2-C1C6-4677-A0EF-4C89EEB4ADE6}"/>
          </ac:spMkLst>
        </pc:spChg>
        <pc:picChg chg="add mod">
          <ac:chgData name="luis cleto" userId="a76db6c301978307" providerId="LiveId" clId="{BB93E05D-BE05-4453-8BDD-E5B3B775B63B}" dt="2026-01-31T15:09:11.340" v="7467"/>
          <ac:picMkLst>
            <pc:docMk/>
            <pc:sldMk cId="40404279" sldId="3766"/>
            <ac:picMk id="4" creationId="{28E2F775-8942-6E7A-F87C-529EF18C10F0}"/>
          </ac:picMkLst>
        </pc:picChg>
        <pc:picChg chg="add mod">
          <ac:chgData name="luis cleto" userId="a76db6c301978307" providerId="LiveId" clId="{BB93E05D-BE05-4453-8BDD-E5B3B775B63B}" dt="2026-01-31T15:10:16.694" v="7476" actId="14100"/>
          <ac:picMkLst>
            <pc:docMk/>
            <pc:sldMk cId="40404279" sldId="3766"/>
            <ac:picMk id="6" creationId="{F0DC5C82-5D33-292A-8E13-DD44E09ABCC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0CDE5-F6DA-451F-B624-87DC49D10A17}" type="doc">
      <dgm:prSet loTypeId="urn:microsoft.com/office/officeart/2016/7/layout/VerticalSolidActionList" loCatId="List" qsTypeId="urn:microsoft.com/office/officeart/2005/8/quickstyle/simple2" qsCatId="simple" csTypeId="urn:microsoft.com/office/officeart/2005/8/colors/colorful5" csCatId="colorful" phldr="1"/>
      <dgm:spPr/>
      <dgm:t>
        <a:bodyPr/>
        <a:lstStyle/>
        <a:p>
          <a:endParaRPr lang="en-US"/>
        </a:p>
      </dgm:t>
    </dgm:pt>
    <dgm:pt modelId="{20BF7F80-2BEC-49FE-811C-B46E2AA8B034}">
      <dgm:prSet/>
      <dgm:spPr/>
      <dgm:t>
        <a:bodyPr/>
        <a:lstStyle/>
        <a:p>
          <a:r>
            <a:rPr lang="en-US"/>
            <a:t>Submit</a:t>
          </a:r>
        </a:p>
      </dgm:t>
    </dgm:pt>
    <dgm:pt modelId="{DB5BF69D-EBB0-4308-B27E-440C4ECBB38E}" type="parTrans" cxnId="{C6AE67FF-F3CA-42CA-813A-A5C6FFAFA05B}">
      <dgm:prSet/>
      <dgm:spPr/>
      <dgm:t>
        <a:bodyPr/>
        <a:lstStyle/>
        <a:p>
          <a:endParaRPr lang="en-US"/>
        </a:p>
      </dgm:t>
    </dgm:pt>
    <dgm:pt modelId="{AA058256-F27F-4167-B633-8702D8FBEBAF}" type="sibTrans" cxnId="{C6AE67FF-F3CA-42CA-813A-A5C6FFAFA05B}">
      <dgm:prSet/>
      <dgm:spPr/>
      <dgm:t>
        <a:bodyPr/>
        <a:lstStyle/>
        <a:p>
          <a:endParaRPr lang="en-US"/>
        </a:p>
      </dgm:t>
    </dgm:pt>
    <dgm:pt modelId="{BF0A26F1-8A45-4A42-9419-41B718C9E781}">
      <dgm:prSet custT="1"/>
      <dgm:spPr/>
      <dgm:t>
        <a:bodyPr/>
        <a:lstStyle/>
        <a:p>
          <a:r>
            <a:rPr lang="en-US" sz="2400" dirty="0"/>
            <a:t>Submit questions or comments to itssimple2023@gmail.com</a:t>
          </a:r>
        </a:p>
      </dgm:t>
    </dgm:pt>
    <dgm:pt modelId="{A2476908-8F5E-4C51-9CF3-6C3D4B4DEF93}" type="parTrans" cxnId="{610A7E5E-F294-4F82-9ADD-A14897CC3BC6}">
      <dgm:prSet/>
      <dgm:spPr/>
      <dgm:t>
        <a:bodyPr/>
        <a:lstStyle/>
        <a:p>
          <a:endParaRPr lang="en-US"/>
        </a:p>
      </dgm:t>
    </dgm:pt>
    <dgm:pt modelId="{957D5605-136A-48E0-ABD3-B608A7B1D7AE}" type="sibTrans" cxnId="{610A7E5E-F294-4F82-9ADD-A14897CC3BC6}">
      <dgm:prSet/>
      <dgm:spPr/>
      <dgm:t>
        <a:bodyPr/>
        <a:lstStyle/>
        <a:p>
          <a:endParaRPr lang="en-US"/>
        </a:p>
      </dgm:t>
    </dgm:pt>
    <dgm:pt modelId="{8DEEBFF1-D7D0-4F19-8DD6-F2BEF351233B}">
      <dgm:prSet custT="1"/>
      <dgm:spPr/>
      <dgm:t>
        <a:bodyPr/>
        <a:lstStyle/>
        <a:p>
          <a:r>
            <a:rPr lang="en-US" sz="2400"/>
            <a:t>Read</a:t>
          </a:r>
        </a:p>
      </dgm:t>
    </dgm:pt>
    <dgm:pt modelId="{E1C81F42-6B28-4C6A-BA94-B2AAED6DBDB4}" type="parTrans" cxnId="{11AA8AFB-DC33-49F6-988E-E729AD3289A4}">
      <dgm:prSet/>
      <dgm:spPr/>
      <dgm:t>
        <a:bodyPr/>
        <a:lstStyle/>
        <a:p>
          <a:endParaRPr lang="en-US"/>
        </a:p>
      </dgm:t>
    </dgm:pt>
    <dgm:pt modelId="{85B5C707-0979-493F-9368-08F9881471B9}" type="sibTrans" cxnId="{11AA8AFB-DC33-49F6-988E-E729AD3289A4}">
      <dgm:prSet/>
      <dgm:spPr/>
      <dgm:t>
        <a:bodyPr/>
        <a:lstStyle/>
        <a:p>
          <a:endParaRPr lang="en-US"/>
        </a:p>
      </dgm:t>
    </dgm:pt>
    <dgm:pt modelId="{E7A2AF8B-5391-466C-AB21-402FCFA1C134}">
      <dgm:prSet custT="1"/>
      <dgm:spPr/>
      <dgm:t>
        <a:bodyPr/>
        <a:lstStyle/>
        <a:p>
          <a:r>
            <a:rPr lang="en-US" sz="2400" dirty="0"/>
            <a:t>Simple manual session 20  </a:t>
          </a:r>
        </a:p>
      </dgm:t>
    </dgm:pt>
    <dgm:pt modelId="{CF0DB4DB-627F-418E-835A-2FF31423F5FC}" type="parTrans" cxnId="{2247DB4F-8CF8-4262-92C4-9F993A3D69AD}">
      <dgm:prSet/>
      <dgm:spPr/>
      <dgm:t>
        <a:bodyPr/>
        <a:lstStyle/>
        <a:p>
          <a:endParaRPr lang="en-US"/>
        </a:p>
      </dgm:t>
    </dgm:pt>
    <dgm:pt modelId="{5D47CD63-4CB7-4798-998F-A586783A63A8}" type="sibTrans" cxnId="{2247DB4F-8CF8-4262-92C4-9F993A3D69AD}">
      <dgm:prSet/>
      <dgm:spPr/>
      <dgm:t>
        <a:bodyPr/>
        <a:lstStyle/>
        <a:p>
          <a:endParaRPr lang="en-US"/>
        </a:p>
      </dgm:t>
    </dgm:pt>
    <dgm:pt modelId="{BB2E0771-D626-47FE-80CB-8FECEA8B3312}">
      <dgm:prSet custT="1"/>
      <dgm:spPr/>
      <dgm:t>
        <a:bodyPr/>
        <a:lstStyle/>
        <a:p>
          <a:r>
            <a:rPr lang="en-US" sz="2400"/>
            <a:t>Do</a:t>
          </a:r>
        </a:p>
      </dgm:t>
    </dgm:pt>
    <dgm:pt modelId="{DEADED8B-4958-47E9-AEE4-49BB7A2F700A}" type="parTrans" cxnId="{AD1C5227-C611-435E-9997-D423997226F0}">
      <dgm:prSet/>
      <dgm:spPr/>
      <dgm:t>
        <a:bodyPr/>
        <a:lstStyle/>
        <a:p>
          <a:endParaRPr lang="en-US"/>
        </a:p>
      </dgm:t>
    </dgm:pt>
    <dgm:pt modelId="{75D87552-74D2-4C0C-A12C-05F85A42E192}" type="sibTrans" cxnId="{AD1C5227-C611-435E-9997-D423997226F0}">
      <dgm:prSet/>
      <dgm:spPr/>
      <dgm:t>
        <a:bodyPr/>
        <a:lstStyle/>
        <a:p>
          <a:endParaRPr lang="en-US"/>
        </a:p>
      </dgm:t>
    </dgm:pt>
    <dgm:pt modelId="{099CD1D2-1FD7-4A9E-BCAA-974DE3D4060B}">
      <dgm:prSet custT="1"/>
      <dgm:spPr/>
      <dgm:t>
        <a:bodyPr/>
        <a:lstStyle/>
        <a:p>
          <a:r>
            <a:rPr lang="en-US" sz="2400" dirty="0"/>
            <a:t>Do the goals diary card procedure over the next week</a:t>
          </a:r>
        </a:p>
      </dgm:t>
    </dgm:pt>
    <dgm:pt modelId="{4A87C6F6-22EF-42E1-BA9E-0D5FE08FD568}" type="parTrans" cxnId="{65855C7C-B4E3-4A8C-B620-90F93DFF7C20}">
      <dgm:prSet/>
      <dgm:spPr/>
      <dgm:t>
        <a:bodyPr/>
        <a:lstStyle/>
        <a:p>
          <a:endParaRPr lang="en-US"/>
        </a:p>
      </dgm:t>
    </dgm:pt>
    <dgm:pt modelId="{282378F8-F680-449D-9FA5-F01EE4C02234}" type="sibTrans" cxnId="{65855C7C-B4E3-4A8C-B620-90F93DFF7C20}">
      <dgm:prSet/>
      <dgm:spPr/>
      <dgm:t>
        <a:bodyPr/>
        <a:lstStyle/>
        <a:p>
          <a:endParaRPr lang="en-US"/>
        </a:p>
      </dgm:t>
    </dgm:pt>
    <dgm:pt modelId="{52FDB07B-48D5-4B5E-AAD0-92758E2AC783}">
      <dgm:prSet custT="1"/>
      <dgm:spPr/>
      <dgm:t>
        <a:bodyPr/>
        <a:lstStyle/>
        <a:p>
          <a:r>
            <a:rPr lang="en-US" sz="2400" dirty="0"/>
            <a:t>Continue</a:t>
          </a:r>
        </a:p>
      </dgm:t>
    </dgm:pt>
    <dgm:pt modelId="{AF8BC96F-CF87-4C3E-9429-EFFC645EF927}" type="parTrans" cxnId="{50EE495C-9355-4E96-A7A1-6ADAAF77EE52}">
      <dgm:prSet/>
      <dgm:spPr/>
      <dgm:t>
        <a:bodyPr/>
        <a:lstStyle/>
        <a:p>
          <a:endParaRPr lang="en-US"/>
        </a:p>
      </dgm:t>
    </dgm:pt>
    <dgm:pt modelId="{B7578E2D-6C77-4FA4-8A5E-50B4B510AE6B}" type="sibTrans" cxnId="{50EE495C-9355-4E96-A7A1-6ADAAF77EE52}">
      <dgm:prSet/>
      <dgm:spPr/>
      <dgm:t>
        <a:bodyPr/>
        <a:lstStyle/>
        <a:p>
          <a:endParaRPr lang="en-US"/>
        </a:p>
      </dgm:t>
    </dgm:pt>
    <dgm:pt modelId="{F7695429-FF33-402D-84E1-C0B40D1753D0}">
      <dgm:prSet custT="1"/>
      <dgm:spPr/>
      <dgm:t>
        <a:bodyPr/>
        <a:lstStyle/>
        <a:p>
          <a:r>
            <a:rPr lang="en-US" sz="2400" dirty="0"/>
            <a:t>Continue reviewing and practicing your crisis plans, diary cards, chain analysis and rational mind remediations </a:t>
          </a:r>
        </a:p>
      </dgm:t>
    </dgm:pt>
    <dgm:pt modelId="{77176C5A-4AD0-4307-BADE-4245C868E0B1}" type="parTrans" cxnId="{5A14C3CA-6BC5-4D8C-A6A6-6FD13E71BC11}">
      <dgm:prSet/>
      <dgm:spPr/>
      <dgm:t>
        <a:bodyPr/>
        <a:lstStyle/>
        <a:p>
          <a:endParaRPr lang="en-US"/>
        </a:p>
      </dgm:t>
    </dgm:pt>
    <dgm:pt modelId="{07174628-E5A8-4916-8EBA-7B4EF03F9B73}" type="sibTrans" cxnId="{5A14C3CA-6BC5-4D8C-A6A6-6FD13E71BC11}">
      <dgm:prSet/>
      <dgm:spPr/>
      <dgm:t>
        <a:bodyPr/>
        <a:lstStyle/>
        <a:p>
          <a:endParaRPr lang="en-US"/>
        </a:p>
      </dgm:t>
    </dgm:pt>
    <dgm:pt modelId="{258EF48A-260F-4627-97B5-04007E6D763E}">
      <dgm:prSet custT="1"/>
      <dgm:spPr/>
      <dgm:t>
        <a:bodyPr/>
        <a:lstStyle/>
        <a:p>
          <a:r>
            <a:rPr lang="en-US" sz="2400" dirty="0"/>
            <a:t>Continue</a:t>
          </a:r>
        </a:p>
      </dgm:t>
    </dgm:pt>
    <dgm:pt modelId="{5F5CF4E3-BE99-437C-8FEC-0B3A5B36A2B5}" type="parTrans" cxnId="{08FCC1F2-E6E7-402E-BF00-FCC5D9509FAF}">
      <dgm:prSet/>
      <dgm:spPr/>
      <dgm:t>
        <a:bodyPr/>
        <a:lstStyle/>
        <a:p>
          <a:endParaRPr lang="en-US"/>
        </a:p>
      </dgm:t>
    </dgm:pt>
    <dgm:pt modelId="{646DE27F-ABFE-4CB4-8CEE-7F017E9C28C5}" type="sibTrans" cxnId="{08FCC1F2-E6E7-402E-BF00-FCC5D9509FAF}">
      <dgm:prSet/>
      <dgm:spPr/>
      <dgm:t>
        <a:bodyPr/>
        <a:lstStyle/>
        <a:p>
          <a:endParaRPr lang="en-US"/>
        </a:p>
      </dgm:t>
    </dgm:pt>
    <dgm:pt modelId="{F76B7F35-CDDE-47B6-B076-412F1BD2A18B}">
      <dgm:prSet custT="1"/>
      <dgm:spPr/>
      <dgm:t>
        <a:bodyPr/>
        <a:lstStyle/>
        <a:p>
          <a:r>
            <a:rPr lang="en-US" sz="2400" dirty="0"/>
            <a:t>Continue tracking all the skills you’ve learned using your DBT diary card. Practice them.</a:t>
          </a:r>
        </a:p>
      </dgm:t>
    </dgm:pt>
    <dgm:pt modelId="{1AA5F5D6-D5CE-49B7-BD33-1D908D8345C8}" type="parTrans" cxnId="{D547C0BE-E652-4A73-8FBD-DF1C33EBB921}">
      <dgm:prSet/>
      <dgm:spPr/>
      <dgm:t>
        <a:bodyPr/>
        <a:lstStyle/>
        <a:p>
          <a:endParaRPr lang="en-US"/>
        </a:p>
      </dgm:t>
    </dgm:pt>
    <dgm:pt modelId="{F655C4D8-DFE8-4C01-91FA-51EEEEF03505}" type="sibTrans" cxnId="{D547C0BE-E652-4A73-8FBD-DF1C33EBB921}">
      <dgm:prSet/>
      <dgm:spPr/>
      <dgm:t>
        <a:bodyPr/>
        <a:lstStyle/>
        <a:p>
          <a:endParaRPr lang="en-US"/>
        </a:p>
      </dgm:t>
    </dgm:pt>
    <dgm:pt modelId="{87A3FAFE-C613-4E05-AB9D-15F19C0364E7}">
      <dgm:prSet/>
      <dgm:spPr/>
      <dgm:t>
        <a:bodyPr/>
        <a:lstStyle/>
        <a:p>
          <a:r>
            <a:rPr lang="en-US" dirty="0"/>
            <a:t>Review</a:t>
          </a:r>
          <a:endParaRPr lang="en-CA" dirty="0"/>
        </a:p>
      </dgm:t>
    </dgm:pt>
    <dgm:pt modelId="{636F8C85-F07E-4CDA-B581-8DC6756C4C1E}" type="parTrans" cxnId="{2EB812AE-AC6B-4C26-B68B-E7F51D65A27B}">
      <dgm:prSet/>
      <dgm:spPr/>
      <dgm:t>
        <a:bodyPr/>
        <a:lstStyle/>
        <a:p>
          <a:endParaRPr lang="en-CA"/>
        </a:p>
      </dgm:t>
    </dgm:pt>
    <dgm:pt modelId="{39217A2A-0578-45A2-81EE-27E942FD07B2}" type="sibTrans" cxnId="{2EB812AE-AC6B-4C26-B68B-E7F51D65A27B}">
      <dgm:prSet/>
      <dgm:spPr/>
      <dgm:t>
        <a:bodyPr/>
        <a:lstStyle/>
        <a:p>
          <a:endParaRPr lang="en-CA"/>
        </a:p>
      </dgm:t>
    </dgm:pt>
    <dgm:pt modelId="{2F9D65AE-2F64-4837-960C-E0A682DF0D10}">
      <dgm:prSet custT="1"/>
      <dgm:spPr/>
      <dgm:t>
        <a:bodyPr/>
        <a:lstStyle/>
        <a:p>
          <a:r>
            <a:rPr lang="en-US" sz="1100" dirty="0"/>
            <a:t> </a:t>
          </a:r>
          <a:endParaRPr lang="en-CA" sz="2000" dirty="0"/>
        </a:p>
      </dgm:t>
    </dgm:pt>
    <dgm:pt modelId="{CE494BF9-7A37-44B6-AE41-8F1E574A7A45}" type="parTrans" cxnId="{0C3D38E1-0C67-4A72-8D84-9ED1A24C88D4}">
      <dgm:prSet/>
      <dgm:spPr/>
      <dgm:t>
        <a:bodyPr/>
        <a:lstStyle/>
        <a:p>
          <a:endParaRPr lang="en-CA"/>
        </a:p>
      </dgm:t>
    </dgm:pt>
    <dgm:pt modelId="{DE944C84-401D-4ADC-9737-8B552802B7E1}" type="sibTrans" cxnId="{0C3D38E1-0C67-4A72-8D84-9ED1A24C88D4}">
      <dgm:prSet/>
      <dgm:spPr/>
      <dgm:t>
        <a:bodyPr/>
        <a:lstStyle/>
        <a:p>
          <a:endParaRPr lang="en-CA"/>
        </a:p>
      </dgm:t>
    </dgm:pt>
    <dgm:pt modelId="{85E8A15A-3772-45F6-A049-217D3E2B237C}">
      <dgm:prSet custT="1"/>
      <dgm:spPr/>
      <dgm:t>
        <a:bodyPr/>
        <a:lstStyle/>
        <a:p>
          <a:r>
            <a:rPr lang="en-US" sz="2400" dirty="0"/>
            <a:t>the homework habits checklist each week. If there’s an item that you haven’t checked on the list, consider setting a goal to do it(you don’t have to come to the homework group to do that)</a:t>
          </a:r>
        </a:p>
      </dgm:t>
    </dgm:pt>
    <dgm:pt modelId="{2320FCB8-C4FD-4821-99B6-2C9290CF0F0B}" type="parTrans" cxnId="{847EACE2-F7EB-4361-AF86-6229A91B00BE}">
      <dgm:prSet/>
      <dgm:spPr/>
      <dgm:t>
        <a:bodyPr/>
        <a:lstStyle/>
        <a:p>
          <a:endParaRPr lang="en-CA"/>
        </a:p>
      </dgm:t>
    </dgm:pt>
    <dgm:pt modelId="{A898E74C-C6B0-4A9E-B8B9-B177C9C863D4}" type="sibTrans" cxnId="{847EACE2-F7EB-4361-AF86-6229A91B00BE}">
      <dgm:prSet/>
      <dgm:spPr/>
      <dgm:t>
        <a:bodyPr/>
        <a:lstStyle/>
        <a:p>
          <a:endParaRPr lang="en-CA"/>
        </a:p>
      </dgm:t>
    </dgm:pt>
    <dgm:pt modelId="{21FCD571-5D13-4A24-A672-742938919AF6}" type="pres">
      <dgm:prSet presAssocID="{C410CDE5-F6DA-451F-B624-87DC49D10A17}" presName="Name0" presStyleCnt="0">
        <dgm:presLayoutVars>
          <dgm:dir/>
          <dgm:animLvl val="lvl"/>
          <dgm:resizeHandles val="exact"/>
        </dgm:presLayoutVars>
      </dgm:prSet>
      <dgm:spPr/>
    </dgm:pt>
    <dgm:pt modelId="{B9E9AE1D-77D0-4985-AD38-0770C436A289}" type="pres">
      <dgm:prSet presAssocID="{20BF7F80-2BEC-49FE-811C-B46E2AA8B034}" presName="linNode" presStyleCnt="0"/>
      <dgm:spPr/>
    </dgm:pt>
    <dgm:pt modelId="{FDB63A4F-14B1-4864-B4B1-304A5D580C0A}" type="pres">
      <dgm:prSet presAssocID="{20BF7F80-2BEC-49FE-811C-B46E2AA8B034}" presName="parentText" presStyleLbl="alignNode1" presStyleIdx="0" presStyleCnt="6">
        <dgm:presLayoutVars>
          <dgm:chMax val="1"/>
          <dgm:bulletEnabled/>
        </dgm:presLayoutVars>
      </dgm:prSet>
      <dgm:spPr/>
    </dgm:pt>
    <dgm:pt modelId="{DD281894-5B09-4A01-A375-804960B3636B}" type="pres">
      <dgm:prSet presAssocID="{20BF7F80-2BEC-49FE-811C-B46E2AA8B034}" presName="descendantText" presStyleLbl="alignAccFollowNode1" presStyleIdx="0" presStyleCnt="6">
        <dgm:presLayoutVars>
          <dgm:bulletEnabled/>
        </dgm:presLayoutVars>
      </dgm:prSet>
      <dgm:spPr/>
    </dgm:pt>
    <dgm:pt modelId="{F4F57B24-480B-406E-A135-FCF5CCF1EC85}" type="pres">
      <dgm:prSet presAssocID="{AA058256-F27F-4167-B633-8702D8FBEBAF}" presName="sp" presStyleCnt="0"/>
      <dgm:spPr/>
    </dgm:pt>
    <dgm:pt modelId="{20F07A14-3806-40F9-BE6B-2775EAC023A4}" type="pres">
      <dgm:prSet presAssocID="{8DEEBFF1-D7D0-4F19-8DD6-F2BEF351233B}" presName="linNode" presStyleCnt="0"/>
      <dgm:spPr/>
    </dgm:pt>
    <dgm:pt modelId="{EB92EAC5-58D7-4BD2-BF93-D830B8EB7809}" type="pres">
      <dgm:prSet presAssocID="{8DEEBFF1-D7D0-4F19-8DD6-F2BEF351233B}" presName="parentText" presStyleLbl="alignNode1" presStyleIdx="1" presStyleCnt="6">
        <dgm:presLayoutVars>
          <dgm:chMax val="1"/>
          <dgm:bulletEnabled/>
        </dgm:presLayoutVars>
      </dgm:prSet>
      <dgm:spPr/>
    </dgm:pt>
    <dgm:pt modelId="{A572FC85-BFF5-481A-B4EE-D507B850B398}" type="pres">
      <dgm:prSet presAssocID="{8DEEBFF1-D7D0-4F19-8DD6-F2BEF351233B}" presName="descendantText" presStyleLbl="alignAccFollowNode1" presStyleIdx="1" presStyleCnt="6">
        <dgm:presLayoutVars>
          <dgm:bulletEnabled/>
        </dgm:presLayoutVars>
      </dgm:prSet>
      <dgm:spPr/>
    </dgm:pt>
    <dgm:pt modelId="{0663667F-9392-42EB-B930-92596107652C}" type="pres">
      <dgm:prSet presAssocID="{85B5C707-0979-493F-9368-08F9881471B9}" presName="sp" presStyleCnt="0"/>
      <dgm:spPr/>
    </dgm:pt>
    <dgm:pt modelId="{0F3896C6-9EAD-4970-8CFD-BEADBDA1A53D}" type="pres">
      <dgm:prSet presAssocID="{BB2E0771-D626-47FE-80CB-8FECEA8B3312}" presName="linNode" presStyleCnt="0"/>
      <dgm:spPr/>
    </dgm:pt>
    <dgm:pt modelId="{0CCE92CC-C23A-4CD8-B2A0-48094C9A5683}" type="pres">
      <dgm:prSet presAssocID="{BB2E0771-D626-47FE-80CB-8FECEA8B3312}" presName="parentText" presStyleLbl="alignNode1" presStyleIdx="2" presStyleCnt="6">
        <dgm:presLayoutVars>
          <dgm:chMax val="1"/>
          <dgm:bulletEnabled/>
        </dgm:presLayoutVars>
      </dgm:prSet>
      <dgm:spPr/>
    </dgm:pt>
    <dgm:pt modelId="{20C64D8E-5963-40C2-A5E2-43C9C3C7D340}" type="pres">
      <dgm:prSet presAssocID="{BB2E0771-D626-47FE-80CB-8FECEA8B3312}" presName="descendantText" presStyleLbl="alignAccFollowNode1" presStyleIdx="2" presStyleCnt="6">
        <dgm:presLayoutVars>
          <dgm:bulletEnabled/>
        </dgm:presLayoutVars>
      </dgm:prSet>
      <dgm:spPr/>
    </dgm:pt>
    <dgm:pt modelId="{72E951B0-E7B4-47F5-B04A-F38DAD2AE35A}" type="pres">
      <dgm:prSet presAssocID="{75D87552-74D2-4C0C-A12C-05F85A42E192}" presName="sp" presStyleCnt="0"/>
      <dgm:spPr/>
    </dgm:pt>
    <dgm:pt modelId="{62FA2951-588F-4F46-90FC-FF104DA3EFC4}" type="pres">
      <dgm:prSet presAssocID="{52FDB07B-48D5-4B5E-AAD0-92758E2AC783}" presName="linNode" presStyleCnt="0"/>
      <dgm:spPr/>
    </dgm:pt>
    <dgm:pt modelId="{17E3C15C-F38C-40BD-B880-CC306528A1B0}" type="pres">
      <dgm:prSet presAssocID="{52FDB07B-48D5-4B5E-AAD0-92758E2AC783}" presName="parentText" presStyleLbl="alignNode1" presStyleIdx="3" presStyleCnt="6">
        <dgm:presLayoutVars>
          <dgm:chMax val="1"/>
          <dgm:bulletEnabled/>
        </dgm:presLayoutVars>
      </dgm:prSet>
      <dgm:spPr/>
    </dgm:pt>
    <dgm:pt modelId="{38AB85F1-38DD-4F48-BD3C-40F9FD8287C9}" type="pres">
      <dgm:prSet presAssocID="{52FDB07B-48D5-4B5E-AAD0-92758E2AC783}" presName="descendantText" presStyleLbl="alignAccFollowNode1" presStyleIdx="3" presStyleCnt="6">
        <dgm:presLayoutVars>
          <dgm:bulletEnabled/>
        </dgm:presLayoutVars>
      </dgm:prSet>
      <dgm:spPr/>
    </dgm:pt>
    <dgm:pt modelId="{EC9E1D8B-36AA-42BA-8484-BC4F7EFC9218}" type="pres">
      <dgm:prSet presAssocID="{B7578E2D-6C77-4FA4-8A5E-50B4B510AE6B}" presName="sp" presStyleCnt="0"/>
      <dgm:spPr/>
    </dgm:pt>
    <dgm:pt modelId="{F7D4274C-013E-4E24-BF93-9082F42F242F}" type="pres">
      <dgm:prSet presAssocID="{258EF48A-260F-4627-97B5-04007E6D763E}" presName="linNode" presStyleCnt="0"/>
      <dgm:spPr/>
    </dgm:pt>
    <dgm:pt modelId="{36C1C6DA-9110-41C5-84B9-96C750C33372}" type="pres">
      <dgm:prSet presAssocID="{258EF48A-260F-4627-97B5-04007E6D763E}" presName="parentText" presStyleLbl="alignNode1" presStyleIdx="4" presStyleCnt="6">
        <dgm:presLayoutVars>
          <dgm:chMax val="1"/>
          <dgm:bulletEnabled/>
        </dgm:presLayoutVars>
      </dgm:prSet>
      <dgm:spPr/>
    </dgm:pt>
    <dgm:pt modelId="{B7888745-E5D2-4751-B91A-AA60EFF41FF2}" type="pres">
      <dgm:prSet presAssocID="{258EF48A-260F-4627-97B5-04007E6D763E}" presName="descendantText" presStyleLbl="alignAccFollowNode1" presStyleIdx="4" presStyleCnt="6">
        <dgm:presLayoutVars>
          <dgm:bulletEnabled/>
        </dgm:presLayoutVars>
      </dgm:prSet>
      <dgm:spPr/>
    </dgm:pt>
    <dgm:pt modelId="{C6B7F49F-788F-44C1-93BD-05A9693B4A8C}" type="pres">
      <dgm:prSet presAssocID="{646DE27F-ABFE-4CB4-8CEE-7F017E9C28C5}" presName="sp" presStyleCnt="0"/>
      <dgm:spPr/>
    </dgm:pt>
    <dgm:pt modelId="{57ABC744-F772-4106-A834-D4AD95841748}" type="pres">
      <dgm:prSet presAssocID="{87A3FAFE-C613-4E05-AB9D-15F19C0364E7}" presName="linNode" presStyleCnt="0"/>
      <dgm:spPr/>
    </dgm:pt>
    <dgm:pt modelId="{84E7E2FD-06CB-4DD0-B529-220E05818D42}" type="pres">
      <dgm:prSet presAssocID="{87A3FAFE-C613-4E05-AB9D-15F19C0364E7}" presName="parentText" presStyleLbl="alignNode1" presStyleIdx="5" presStyleCnt="6">
        <dgm:presLayoutVars>
          <dgm:chMax val="1"/>
          <dgm:bulletEnabled/>
        </dgm:presLayoutVars>
      </dgm:prSet>
      <dgm:spPr/>
    </dgm:pt>
    <dgm:pt modelId="{9AA88514-E5A8-4318-B048-B55257C3E9E3}" type="pres">
      <dgm:prSet presAssocID="{87A3FAFE-C613-4E05-AB9D-15F19C0364E7}" presName="descendantText" presStyleLbl="alignAccFollowNode1" presStyleIdx="5" presStyleCnt="6" custLinFactNeighborX="-3200" custLinFactNeighborY="33678">
        <dgm:presLayoutVars>
          <dgm:bulletEnabled/>
        </dgm:presLayoutVars>
      </dgm:prSet>
      <dgm:spPr/>
    </dgm:pt>
  </dgm:ptLst>
  <dgm:cxnLst>
    <dgm:cxn modelId="{AB75D900-AAC2-4F25-9198-77BF89838230}" type="presOf" srcId="{C410CDE5-F6DA-451F-B624-87DC49D10A17}" destId="{21FCD571-5D13-4A24-A672-742938919AF6}" srcOrd="0" destOrd="0" presId="urn:microsoft.com/office/officeart/2016/7/layout/VerticalSolidActionList"/>
    <dgm:cxn modelId="{A355C11A-70F2-4272-B704-FEA296174E26}" type="presOf" srcId="{87A3FAFE-C613-4E05-AB9D-15F19C0364E7}" destId="{84E7E2FD-06CB-4DD0-B529-220E05818D42}" srcOrd="0" destOrd="0" presId="urn:microsoft.com/office/officeart/2016/7/layout/VerticalSolidActionList"/>
    <dgm:cxn modelId="{AD1C5227-C611-435E-9997-D423997226F0}" srcId="{C410CDE5-F6DA-451F-B624-87DC49D10A17}" destId="{BB2E0771-D626-47FE-80CB-8FECEA8B3312}" srcOrd="2" destOrd="0" parTransId="{DEADED8B-4958-47E9-AEE4-49BB7A2F700A}" sibTransId="{75D87552-74D2-4C0C-A12C-05F85A42E192}"/>
    <dgm:cxn modelId="{39EE302B-4259-4FB5-8C1F-B25AF80EE713}" type="presOf" srcId="{F7695429-FF33-402D-84E1-C0B40D1753D0}" destId="{38AB85F1-38DD-4F48-BD3C-40F9FD8287C9}" srcOrd="0" destOrd="0" presId="urn:microsoft.com/office/officeart/2016/7/layout/VerticalSolidActionList"/>
    <dgm:cxn modelId="{94D7A532-07C9-4865-AE52-7E06EFA4173C}" type="presOf" srcId="{BB2E0771-D626-47FE-80CB-8FECEA8B3312}" destId="{0CCE92CC-C23A-4CD8-B2A0-48094C9A5683}" srcOrd="0" destOrd="0" presId="urn:microsoft.com/office/officeart/2016/7/layout/VerticalSolidActionList"/>
    <dgm:cxn modelId="{E190E73D-F0A5-45BB-89BF-DE3EB60474CC}" type="presOf" srcId="{258EF48A-260F-4627-97B5-04007E6D763E}" destId="{36C1C6DA-9110-41C5-84B9-96C750C33372}" srcOrd="0" destOrd="0" presId="urn:microsoft.com/office/officeart/2016/7/layout/VerticalSolidActionList"/>
    <dgm:cxn modelId="{50EE495C-9355-4E96-A7A1-6ADAAF77EE52}" srcId="{C410CDE5-F6DA-451F-B624-87DC49D10A17}" destId="{52FDB07B-48D5-4B5E-AAD0-92758E2AC783}" srcOrd="3" destOrd="0" parTransId="{AF8BC96F-CF87-4C3E-9429-EFFC645EF927}" sibTransId="{B7578E2D-6C77-4FA4-8A5E-50B4B510AE6B}"/>
    <dgm:cxn modelId="{610A7E5E-F294-4F82-9ADD-A14897CC3BC6}" srcId="{20BF7F80-2BEC-49FE-811C-B46E2AA8B034}" destId="{BF0A26F1-8A45-4A42-9419-41B718C9E781}" srcOrd="0" destOrd="0" parTransId="{A2476908-8F5E-4C51-9CF3-6C3D4B4DEF93}" sibTransId="{957D5605-136A-48E0-ABD3-B608A7B1D7AE}"/>
    <dgm:cxn modelId="{3A33716B-13D0-4E06-9755-51E8EEC3912F}" type="presOf" srcId="{52FDB07B-48D5-4B5E-AAD0-92758E2AC783}" destId="{17E3C15C-F38C-40BD-B880-CC306528A1B0}" srcOrd="0" destOrd="0" presId="urn:microsoft.com/office/officeart/2016/7/layout/VerticalSolidActionList"/>
    <dgm:cxn modelId="{2247DB4F-8CF8-4262-92C4-9F993A3D69AD}" srcId="{8DEEBFF1-D7D0-4F19-8DD6-F2BEF351233B}" destId="{E7A2AF8B-5391-466C-AB21-402FCFA1C134}" srcOrd="0" destOrd="0" parTransId="{CF0DB4DB-627F-418E-835A-2FF31423F5FC}" sibTransId="{5D47CD63-4CB7-4798-998F-A586783A63A8}"/>
    <dgm:cxn modelId="{FC1A7358-64D9-4501-AA7F-6CBD54EE8B4F}" type="presOf" srcId="{099CD1D2-1FD7-4A9E-BCAA-974DE3D4060B}" destId="{20C64D8E-5963-40C2-A5E2-43C9C3C7D340}" srcOrd="0" destOrd="0" presId="urn:microsoft.com/office/officeart/2016/7/layout/VerticalSolidActionList"/>
    <dgm:cxn modelId="{65855C7C-B4E3-4A8C-B620-90F93DFF7C20}" srcId="{BB2E0771-D626-47FE-80CB-8FECEA8B3312}" destId="{099CD1D2-1FD7-4A9E-BCAA-974DE3D4060B}" srcOrd="0" destOrd="0" parTransId="{4A87C6F6-22EF-42E1-BA9E-0D5FE08FD568}" sibTransId="{282378F8-F680-449D-9FA5-F01EE4C02234}"/>
    <dgm:cxn modelId="{9331A088-BD42-4D33-BBA7-7DB17E718820}" type="presOf" srcId="{E7A2AF8B-5391-466C-AB21-402FCFA1C134}" destId="{A572FC85-BFF5-481A-B4EE-D507B850B398}" srcOrd="0" destOrd="0" presId="urn:microsoft.com/office/officeart/2016/7/layout/VerticalSolidActionList"/>
    <dgm:cxn modelId="{CA232790-54B9-4519-A1F2-EB2CA4D9EC4A}" type="presOf" srcId="{BF0A26F1-8A45-4A42-9419-41B718C9E781}" destId="{DD281894-5B09-4A01-A375-804960B3636B}" srcOrd="0" destOrd="0" presId="urn:microsoft.com/office/officeart/2016/7/layout/VerticalSolidActionList"/>
    <dgm:cxn modelId="{2EB812AE-AC6B-4C26-B68B-E7F51D65A27B}" srcId="{C410CDE5-F6DA-451F-B624-87DC49D10A17}" destId="{87A3FAFE-C613-4E05-AB9D-15F19C0364E7}" srcOrd="5" destOrd="0" parTransId="{636F8C85-F07E-4CDA-B581-8DC6756C4C1E}" sibTransId="{39217A2A-0578-45A2-81EE-27E942FD07B2}"/>
    <dgm:cxn modelId="{D547C0BE-E652-4A73-8FBD-DF1C33EBB921}" srcId="{258EF48A-260F-4627-97B5-04007E6D763E}" destId="{F76B7F35-CDDE-47B6-B076-412F1BD2A18B}" srcOrd="0" destOrd="0" parTransId="{1AA5F5D6-D5CE-49B7-BD33-1D908D8345C8}" sibTransId="{F655C4D8-DFE8-4C01-91FA-51EEEEF03505}"/>
    <dgm:cxn modelId="{5A14C3CA-6BC5-4D8C-A6A6-6FD13E71BC11}" srcId="{52FDB07B-48D5-4B5E-AAD0-92758E2AC783}" destId="{F7695429-FF33-402D-84E1-C0B40D1753D0}" srcOrd="0" destOrd="0" parTransId="{77176C5A-4AD0-4307-BADE-4245C868E0B1}" sibTransId="{07174628-E5A8-4916-8EBA-7B4EF03F9B73}"/>
    <dgm:cxn modelId="{54D74BD1-ED1A-422A-801C-CC34C3166405}" type="presOf" srcId="{2F9D65AE-2F64-4837-960C-E0A682DF0D10}" destId="{9AA88514-E5A8-4318-B048-B55257C3E9E3}" srcOrd="0" destOrd="0" presId="urn:microsoft.com/office/officeart/2016/7/layout/VerticalSolidActionList"/>
    <dgm:cxn modelId="{590A1FE1-8BE6-4E2A-8B97-8193AAD0F5A8}" type="presOf" srcId="{F76B7F35-CDDE-47B6-B076-412F1BD2A18B}" destId="{B7888745-E5D2-4751-B91A-AA60EFF41FF2}" srcOrd="0" destOrd="0" presId="urn:microsoft.com/office/officeart/2016/7/layout/VerticalSolidActionList"/>
    <dgm:cxn modelId="{0C3D38E1-0C67-4A72-8D84-9ED1A24C88D4}" srcId="{87A3FAFE-C613-4E05-AB9D-15F19C0364E7}" destId="{2F9D65AE-2F64-4837-960C-E0A682DF0D10}" srcOrd="0" destOrd="0" parTransId="{CE494BF9-7A37-44B6-AE41-8F1E574A7A45}" sibTransId="{DE944C84-401D-4ADC-9737-8B552802B7E1}"/>
    <dgm:cxn modelId="{847EACE2-F7EB-4361-AF86-6229A91B00BE}" srcId="{87A3FAFE-C613-4E05-AB9D-15F19C0364E7}" destId="{85E8A15A-3772-45F6-A049-217D3E2B237C}" srcOrd="1" destOrd="0" parTransId="{2320FCB8-C4FD-4821-99B6-2C9290CF0F0B}" sibTransId="{A898E74C-C6B0-4A9E-B8B9-B177C9C863D4}"/>
    <dgm:cxn modelId="{E8A768E6-B70B-4748-B286-E6CBF2323631}" type="presOf" srcId="{8DEEBFF1-D7D0-4F19-8DD6-F2BEF351233B}" destId="{EB92EAC5-58D7-4BD2-BF93-D830B8EB7809}" srcOrd="0" destOrd="0" presId="urn:microsoft.com/office/officeart/2016/7/layout/VerticalSolidActionList"/>
    <dgm:cxn modelId="{37D319ED-C5C9-483A-AEDA-3CA520E5AA2B}" type="presOf" srcId="{20BF7F80-2BEC-49FE-811C-B46E2AA8B034}" destId="{FDB63A4F-14B1-4864-B4B1-304A5D580C0A}" srcOrd="0" destOrd="0" presId="urn:microsoft.com/office/officeart/2016/7/layout/VerticalSolidActionList"/>
    <dgm:cxn modelId="{404398F1-5EB4-453B-951C-9A83960E7A9E}" type="presOf" srcId="{85E8A15A-3772-45F6-A049-217D3E2B237C}" destId="{9AA88514-E5A8-4318-B048-B55257C3E9E3}" srcOrd="0" destOrd="1" presId="urn:microsoft.com/office/officeart/2016/7/layout/VerticalSolidActionList"/>
    <dgm:cxn modelId="{08FCC1F2-E6E7-402E-BF00-FCC5D9509FAF}" srcId="{C410CDE5-F6DA-451F-B624-87DC49D10A17}" destId="{258EF48A-260F-4627-97B5-04007E6D763E}" srcOrd="4" destOrd="0" parTransId="{5F5CF4E3-BE99-437C-8FEC-0B3A5B36A2B5}" sibTransId="{646DE27F-ABFE-4CB4-8CEE-7F017E9C28C5}"/>
    <dgm:cxn modelId="{11AA8AFB-DC33-49F6-988E-E729AD3289A4}" srcId="{C410CDE5-F6DA-451F-B624-87DC49D10A17}" destId="{8DEEBFF1-D7D0-4F19-8DD6-F2BEF351233B}" srcOrd="1" destOrd="0" parTransId="{E1C81F42-6B28-4C6A-BA94-B2AAED6DBDB4}" sibTransId="{85B5C707-0979-493F-9368-08F9881471B9}"/>
    <dgm:cxn modelId="{C6AE67FF-F3CA-42CA-813A-A5C6FFAFA05B}" srcId="{C410CDE5-F6DA-451F-B624-87DC49D10A17}" destId="{20BF7F80-2BEC-49FE-811C-B46E2AA8B034}" srcOrd="0" destOrd="0" parTransId="{DB5BF69D-EBB0-4308-B27E-440C4ECBB38E}" sibTransId="{AA058256-F27F-4167-B633-8702D8FBEBAF}"/>
    <dgm:cxn modelId="{A89CC814-ACE1-483D-80E9-155196CFA46B}" type="presParOf" srcId="{21FCD571-5D13-4A24-A672-742938919AF6}" destId="{B9E9AE1D-77D0-4985-AD38-0770C436A289}" srcOrd="0" destOrd="0" presId="urn:microsoft.com/office/officeart/2016/7/layout/VerticalSolidActionList"/>
    <dgm:cxn modelId="{DD38D0B0-144B-49B5-A2B1-A9181096E6F5}" type="presParOf" srcId="{B9E9AE1D-77D0-4985-AD38-0770C436A289}" destId="{FDB63A4F-14B1-4864-B4B1-304A5D580C0A}" srcOrd="0" destOrd="0" presId="urn:microsoft.com/office/officeart/2016/7/layout/VerticalSolidActionList"/>
    <dgm:cxn modelId="{80AD0B32-F54E-44C0-BC3B-44C1A0877604}" type="presParOf" srcId="{B9E9AE1D-77D0-4985-AD38-0770C436A289}" destId="{DD281894-5B09-4A01-A375-804960B3636B}" srcOrd="1" destOrd="0" presId="urn:microsoft.com/office/officeart/2016/7/layout/VerticalSolidActionList"/>
    <dgm:cxn modelId="{6DA684CC-0EC3-4ECF-84EA-E76734FB2533}" type="presParOf" srcId="{21FCD571-5D13-4A24-A672-742938919AF6}" destId="{F4F57B24-480B-406E-A135-FCF5CCF1EC85}" srcOrd="1" destOrd="0" presId="urn:microsoft.com/office/officeart/2016/7/layout/VerticalSolidActionList"/>
    <dgm:cxn modelId="{9EF9FA09-E035-4885-BD9D-D5B7E631DA53}" type="presParOf" srcId="{21FCD571-5D13-4A24-A672-742938919AF6}" destId="{20F07A14-3806-40F9-BE6B-2775EAC023A4}" srcOrd="2" destOrd="0" presId="urn:microsoft.com/office/officeart/2016/7/layout/VerticalSolidActionList"/>
    <dgm:cxn modelId="{48BB965D-A379-45C8-B3B9-DDC2788A3C2C}" type="presParOf" srcId="{20F07A14-3806-40F9-BE6B-2775EAC023A4}" destId="{EB92EAC5-58D7-4BD2-BF93-D830B8EB7809}" srcOrd="0" destOrd="0" presId="urn:microsoft.com/office/officeart/2016/7/layout/VerticalSolidActionList"/>
    <dgm:cxn modelId="{CD2B2B88-1052-4198-9100-858ABD872ACC}" type="presParOf" srcId="{20F07A14-3806-40F9-BE6B-2775EAC023A4}" destId="{A572FC85-BFF5-481A-B4EE-D507B850B398}" srcOrd="1" destOrd="0" presId="urn:microsoft.com/office/officeart/2016/7/layout/VerticalSolidActionList"/>
    <dgm:cxn modelId="{A0A5482F-4DAC-4D49-9249-9EDA3A96A904}" type="presParOf" srcId="{21FCD571-5D13-4A24-A672-742938919AF6}" destId="{0663667F-9392-42EB-B930-92596107652C}" srcOrd="3" destOrd="0" presId="urn:microsoft.com/office/officeart/2016/7/layout/VerticalSolidActionList"/>
    <dgm:cxn modelId="{6EF051BF-6251-44AF-A0E1-ED2F25AA3ACD}" type="presParOf" srcId="{21FCD571-5D13-4A24-A672-742938919AF6}" destId="{0F3896C6-9EAD-4970-8CFD-BEADBDA1A53D}" srcOrd="4" destOrd="0" presId="urn:microsoft.com/office/officeart/2016/7/layout/VerticalSolidActionList"/>
    <dgm:cxn modelId="{760E2C10-5667-44B5-ADB5-5E03F92EBE93}" type="presParOf" srcId="{0F3896C6-9EAD-4970-8CFD-BEADBDA1A53D}" destId="{0CCE92CC-C23A-4CD8-B2A0-48094C9A5683}" srcOrd="0" destOrd="0" presId="urn:microsoft.com/office/officeart/2016/7/layout/VerticalSolidActionList"/>
    <dgm:cxn modelId="{A5CB78D6-822D-41C0-A1EA-2AD811838002}" type="presParOf" srcId="{0F3896C6-9EAD-4970-8CFD-BEADBDA1A53D}" destId="{20C64D8E-5963-40C2-A5E2-43C9C3C7D340}" srcOrd="1" destOrd="0" presId="urn:microsoft.com/office/officeart/2016/7/layout/VerticalSolidActionList"/>
    <dgm:cxn modelId="{DB4F7944-64D7-4BEB-9AB9-DE1FDB2A358C}" type="presParOf" srcId="{21FCD571-5D13-4A24-A672-742938919AF6}" destId="{72E951B0-E7B4-47F5-B04A-F38DAD2AE35A}" srcOrd="5" destOrd="0" presId="urn:microsoft.com/office/officeart/2016/7/layout/VerticalSolidActionList"/>
    <dgm:cxn modelId="{F3E1B3D5-6784-4AF1-90D1-8D143FD106C6}" type="presParOf" srcId="{21FCD571-5D13-4A24-A672-742938919AF6}" destId="{62FA2951-588F-4F46-90FC-FF104DA3EFC4}" srcOrd="6" destOrd="0" presId="urn:microsoft.com/office/officeart/2016/7/layout/VerticalSolidActionList"/>
    <dgm:cxn modelId="{BDE12D4C-2A07-4EAE-90C5-7ECCB36565E3}" type="presParOf" srcId="{62FA2951-588F-4F46-90FC-FF104DA3EFC4}" destId="{17E3C15C-F38C-40BD-B880-CC306528A1B0}" srcOrd="0" destOrd="0" presId="urn:microsoft.com/office/officeart/2016/7/layout/VerticalSolidActionList"/>
    <dgm:cxn modelId="{E19DB818-5139-43F7-9194-89EAD177D4DB}" type="presParOf" srcId="{62FA2951-588F-4F46-90FC-FF104DA3EFC4}" destId="{38AB85F1-38DD-4F48-BD3C-40F9FD8287C9}" srcOrd="1" destOrd="0" presId="urn:microsoft.com/office/officeart/2016/7/layout/VerticalSolidActionList"/>
    <dgm:cxn modelId="{EF8042B8-09A9-4C27-A23F-5B350EFADEB8}" type="presParOf" srcId="{21FCD571-5D13-4A24-A672-742938919AF6}" destId="{EC9E1D8B-36AA-42BA-8484-BC4F7EFC9218}" srcOrd="7" destOrd="0" presId="urn:microsoft.com/office/officeart/2016/7/layout/VerticalSolidActionList"/>
    <dgm:cxn modelId="{7FFD728F-565A-4E83-B207-B4452A1D17A7}" type="presParOf" srcId="{21FCD571-5D13-4A24-A672-742938919AF6}" destId="{F7D4274C-013E-4E24-BF93-9082F42F242F}" srcOrd="8" destOrd="0" presId="urn:microsoft.com/office/officeart/2016/7/layout/VerticalSolidActionList"/>
    <dgm:cxn modelId="{DD290094-4576-41F3-B72E-7F221106D769}" type="presParOf" srcId="{F7D4274C-013E-4E24-BF93-9082F42F242F}" destId="{36C1C6DA-9110-41C5-84B9-96C750C33372}" srcOrd="0" destOrd="0" presId="urn:microsoft.com/office/officeart/2016/7/layout/VerticalSolidActionList"/>
    <dgm:cxn modelId="{43C57ECC-62A4-487D-8CF5-F73F0A8B901A}" type="presParOf" srcId="{F7D4274C-013E-4E24-BF93-9082F42F242F}" destId="{B7888745-E5D2-4751-B91A-AA60EFF41FF2}" srcOrd="1" destOrd="0" presId="urn:microsoft.com/office/officeart/2016/7/layout/VerticalSolidActionList"/>
    <dgm:cxn modelId="{0DCAB3F3-0E70-408A-8924-706E905EB373}" type="presParOf" srcId="{21FCD571-5D13-4A24-A672-742938919AF6}" destId="{C6B7F49F-788F-44C1-93BD-05A9693B4A8C}" srcOrd="9" destOrd="0" presId="urn:microsoft.com/office/officeart/2016/7/layout/VerticalSolidActionList"/>
    <dgm:cxn modelId="{197E261F-1238-44BD-B0F9-BFB1AC21A6C0}" type="presParOf" srcId="{21FCD571-5D13-4A24-A672-742938919AF6}" destId="{57ABC744-F772-4106-A834-D4AD95841748}" srcOrd="10" destOrd="0" presId="urn:microsoft.com/office/officeart/2016/7/layout/VerticalSolidActionList"/>
    <dgm:cxn modelId="{CBCADD70-BA15-41F9-A4F7-60DD4BFFB935}" type="presParOf" srcId="{57ABC744-F772-4106-A834-D4AD95841748}" destId="{84E7E2FD-06CB-4DD0-B529-220E05818D42}" srcOrd="0" destOrd="0" presId="urn:microsoft.com/office/officeart/2016/7/layout/VerticalSolidActionList"/>
    <dgm:cxn modelId="{C4A9822C-0905-4A0E-8FF8-3B27801E2336}" type="presParOf" srcId="{57ABC744-F772-4106-A834-D4AD95841748}" destId="{9AA88514-E5A8-4318-B048-B55257C3E9E3}"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658EA7-9BB6-4BC2-87CC-E8C221D4379B}"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22545397-6660-4AA6-8354-8FE587FE9B27}">
      <dgm:prSet/>
      <dgm:spPr/>
      <dgm:t>
        <a:bodyPr/>
        <a:lstStyle/>
        <a:p>
          <a:r>
            <a:rPr lang="en-US" dirty="0"/>
            <a:t>Submit</a:t>
          </a:r>
        </a:p>
      </dgm:t>
    </dgm:pt>
    <dgm:pt modelId="{7EA4BF79-7D3E-433D-BF2F-450BE5BC02F4}" type="parTrans" cxnId="{2CAA3538-8E88-47C6-BABD-F2E8D9E4FC60}">
      <dgm:prSet/>
      <dgm:spPr/>
      <dgm:t>
        <a:bodyPr/>
        <a:lstStyle/>
        <a:p>
          <a:endParaRPr lang="en-US"/>
        </a:p>
      </dgm:t>
    </dgm:pt>
    <dgm:pt modelId="{85AC4842-1B58-45A5-9925-08B739B3C846}" type="sibTrans" cxnId="{2CAA3538-8E88-47C6-BABD-F2E8D9E4FC60}">
      <dgm:prSet/>
      <dgm:spPr/>
      <dgm:t>
        <a:bodyPr/>
        <a:lstStyle/>
        <a:p>
          <a:endParaRPr lang="en-US"/>
        </a:p>
      </dgm:t>
    </dgm:pt>
    <dgm:pt modelId="{9FE1AD69-FA51-466B-A985-CEAD78453DCA}">
      <dgm:prSet/>
      <dgm:spPr/>
      <dgm:t>
        <a:bodyPr/>
        <a:lstStyle/>
        <a:p>
          <a:r>
            <a:rPr lang="en-US" dirty="0"/>
            <a:t>Submit questions or comments to </a:t>
          </a:r>
          <a:r>
            <a:rPr lang="en-US" dirty="0" err="1"/>
            <a:t>itssimple2023@gmail.com</a:t>
          </a:r>
          <a:endParaRPr lang="en-US" dirty="0"/>
        </a:p>
      </dgm:t>
    </dgm:pt>
    <dgm:pt modelId="{7D7BE609-26D4-44C4-ACE3-0130451DEE5C}" type="parTrans" cxnId="{B78703D5-4EFF-49F4-8A17-04EFD0979A99}">
      <dgm:prSet/>
      <dgm:spPr/>
      <dgm:t>
        <a:bodyPr/>
        <a:lstStyle/>
        <a:p>
          <a:endParaRPr lang="en-US"/>
        </a:p>
      </dgm:t>
    </dgm:pt>
    <dgm:pt modelId="{4DEFFC6A-23B7-4817-9318-9732D8314B29}" type="sibTrans" cxnId="{B78703D5-4EFF-49F4-8A17-04EFD0979A99}">
      <dgm:prSet/>
      <dgm:spPr/>
      <dgm:t>
        <a:bodyPr/>
        <a:lstStyle/>
        <a:p>
          <a:endParaRPr lang="en-US"/>
        </a:p>
      </dgm:t>
    </dgm:pt>
    <dgm:pt modelId="{C027CDA3-E7AE-4AE2-9852-BDE132AE8FD0}">
      <dgm:prSet/>
      <dgm:spPr/>
      <dgm:t>
        <a:bodyPr/>
        <a:lstStyle/>
        <a:p>
          <a:r>
            <a:rPr lang="en-US" dirty="0"/>
            <a:t>Read</a:t>
          </a:r>
        </a:p>
      </dgm:t>
    </dgm:pt>
    <dgm:pt modelId="{27864661-3A23-4E16-B977-78BAEC2414AB}" type="parTrans" cxnId="{07A8C080-2CE0-4FB5-A82F-FC6B4267D385}">
      <dgm:prSet/>
      <dgm:spPr/>
      <dgm:t>
        <a:bodyPr/>
        <a:lstStyle/>
        <a:p>
          <a:endParaRPr lang="en-US"/>
        </a:p>
      </dgm:t>
    </dgm:pt>
    <dgm:pt modelId="{A2DB3A70-D082-4CD6-BE80-F9DA12FAADE1}" type="sibTrans" cxnId="{07A8C080-2CE0-4FB5-A82F-FC6B4267D385}">
      <dgm:prSet/>
      <dgm:spPr/>
      <dgm:t>
        <a:bodyPr/>
        <a:lstStyle/>
        <a:p>
          <a:endParaRPr lang="en-US"/>
        </a:p>
      </dgm:t>
    </dgm:pt>
    <dgm:pt modelId="{9D19B669-3914-48E0-9406-4B66F46356BE}">
      <dgm:prSet/>
      <dgm:spPr/>
      <dgm:t>
        <a:bodyPr/>
        <a:lstStyle/>
        <a:p>
          <a:r>
            <a:rPr lang="en-US" dirty="0"/>
            <a:t>Read skills training workbook p. 148-206. </a:t>
          </a:r>
        </a:p>
      </dgm:t>
    </dgm:pt>
    <dgm:pt modelId="{9466B522-78A3-4D2E-B9A0-BCCDD40EA637}" type="parTrans" cxnId="{D6AE67DE-ED15-4EAA-82D0-B6C1A0493D25}">
      <dgm:prSet/>
      <dgm:spPr/>
      <dgm:t>
        <a:bodyPr/>
        <a:lstStyle/>
        <a:p>
          <a:endParaRPr lang="en-US"/>
        </a:p>
      </dgm:t>
    </dgm:pt>
    <dgm:pt modelId="{D491504D-BC66-4AD9-9D71-E14C8BAECF71}" type="sibTrans" cxnId="{D6AE67DE-ED15-4EAA-82D0-B6C1A0493D25}">
      <dgm:prSet/>
      <dgm:spPr/>
      <dgm:t>
        <a:bodyPr/>
        <a:lstStyle/>
        <a:p>
          <a:endParaRPr lang="en-US"/>
        </a:p>
      </dgm:t>
    </dgm:pt>
    <dgm:pt modelId="{3CFCBB22-1D75-43A9-9E99-BBBD1BCE99D7}">
      <dgm:prSet/>
      <dgm:spPr/>
      <dgm:t>
        <a:bodyPr/>
        <a:lstStyle/>
        <a:p>
          <a:r>
            <a:rPr lang="en-US" dirty="0"/>
            <a:t>Continue</a:t>
          </a:r>
        </a:p>
      </dgm:t>
    </dgm:pt>
    <dgm:pt modelId="{92C83F4C-FD8D-4809-A1E3-EBAB5FBCFD2F}" type="parTrans" cxnId="{FE81701B-E4B0-490C-9326-047948BE63A2}">
      <dgm:prSet/>
      <dgm:spPr/>
      <dgm:t>
        <a:bodyPr/>
        <a:lstStyle/>
        <a:p>
          <a:endParaRPr lang="en-US"/>
        </a:p>
      </dgm:t>
    </dgm:pt>
    <dgm:pt modelId="{9EF08EC5-E70F-4FB8-B15F-BEC6D64522A4}" type="sibTrans" cxnId="{FE81701B-E4B0-490C-9326-047948BE63A2}">
      <dgm:prSet/>
      <dgm:spPr/>
      <dgm:t>
        <a:bodyPr/>
        <a:lstStyle/>
        <a:p>
          <a:endParaRPr lang="en-US"/>
        </a:p>
      </dgm:t>
    </dgm:pt>
    <dgm:pt modelId="{104F98C5-B4B1-48A3-A6B9-4D3E86970F2B}">
      <dgm:prSet custT="1"/>
      <dgm:spPr/>
      <dgm:t>
        <a:bodyPr/>
        <a:lstStyle/>
        <a:p>
          <a:r>
            <a:rPr lang="en-US" sz="1800" dirty="0"/>
            <a:t>Continue reviewing and practicing your crisis plans, diary cards, chain analysis, and rational mind remediations.</a:t>
          </a:r>
        </a:p>
      </dgm:t>
    </dgm:pt>
    <dgm:pt modelId="{599E9D37-2041-4C30-9922-EF34B49C6E51}" type="parTrans" cxnId="{6430D972-511D-442E-B2F8-BA34F00A62B6}">
      <dgm:prSet/>
      <dgm:spPr/>
      <dgm:t>
        <a:bodyPr/>
        <a:lstStyle/>
        <a:p>
          <a:endParaRPr lang="en-US"/>
        </a:p>
      </dgm:t>
    </dgm:pt>
    <dgm:pt modelId="{A5C5005A-7EAD-4B45-890B-9733A40430A5}" type="sibTrans" cxnId="{6430D972-511D-442E-B2F8-BA34F00A62B6}">
      <dgm:prSet/>
      <dgm:spPr/>
      <dgm:t>
        <a:bodyPr/>
        <a:lstStyle/>
        <a:p>
          <a:endParaRPr lang="en-US"/>
        </a:p>
      </dgm:t>
    </dgm:pt>
    <dgm:pt modelId="{B1FA4D8F-8D0A-4470-A126-7F05466538AE}">
      <dgm:prSet/>
      <dgm:spPr/>
      <dgm:t>
        <a:bodyPr/>
        <a:lstStyle/>
        <a:p>
          <a:r>
            <a:rPr lang="en-US"/>
            <a:t>Do</a:t>
          </a:r>
        </a:p>
      </dgm:t>
    </dgm:pt>
    <dgm:pt modelId="{A2F24004-B3B9-4E25-999D-4325C7BD342C}" type="parTrans" cxnId="{95DC3D0D-8F29-4874-AF68-9B415C545C48}">
      <dgm:prSet/>
      <dgm:spPr/>
      <dgm:t>
        <a:bodyPr/>
        <a:lstStyle/>
        <a:p>
          <a:endParaRPr lang="en-US"/>
        </a:p>
      </dgm:t>
    </dgm:pt>
    <dgm:pt modelId="{AFC75AF1-E369-49FC-A0CB-3AE33694E6A0}" type="sibTrans" cxnId="{95DC3D0D-8F29-4874-AF68-9B415C545C48}">
      <dgm:prSet/>
      <dgm:spPr/>
      <dgm:t>
        <a:bodyPr/>
        <a:lstStyle/>
        <a:p>
          <a:endParaRPr lang="en-US"/>
        </a:p>
      </dgm:t>
    </dgm:pt>
    <dgm:pt modelId="{8D467376-6E48-492A-B9FC-AA553BC7CE42}">
      <dgm:prSet custT="1"/>
      <dgm:spPr/>
      <dgm:t>
        <a:bodyPr/>
        <a:lstStyle/>
        <a:p>
          <a:r>
            <a:rPr lang="en-US" sz="1800" dirty="0"/>
            <a:t>Do the wellness assessment tool, choose your goals. </a:t>
          </a:r>
        </a:p>
      </dgm:t>
    </dgm:pt>
    <dgm:pt modelId="{8F4623F3-FB82-4E3E-B7DF-93D440A29537}" type="parTrans" cxnId="{68EA99FF-7881-479D-ACB9-FD16814E024F}">
      <dgm:prSet/>
      <dgm:spPr/>
      <dgm:t>
        <a:bodyPr/>
        <a:lstStyle/>
        <a:p>
          <a:endParaRPr lang="en-US"/>
        </a:p>
      </dgm:t>
    </dgm:pt>
    <dgm:pt modelId="{A0DDDB59-D32D-46C4-910F-ACF4C1EF83F4}" type="sibTrans" cxnId="{68EA99FF-7881-479D-ACB9-FD16814E024F}">
      <dgm:prSet/>
      <dgm:spPr/>
      <dgm:t>
        <a:bodyPr/>
        <a:lstStyle/>
        <a:p>
          <a:endParaRPr lang="en-US"/>
        </a:p>
      </dgm:t>
    </dgm:pt>
    <dgm:pt modelId="{BA6D6C93-01C0-416C-861B-1A9F5309335D}">
      <dgm:prSet/>
      <dgm:spPr/>
      <dgm:t>
        <a:bodyPr/>
        <a:lstStyle/>
        <a:p>
          <a:r>
            <a:rPr lang="en-US"/>
            <a:t>Continue</a:t>
          </a:r>
        </a:p>
      </dgm:t>
    </dgm:pt>
    <dgm:pt modelId="{5E97CD20-2FFA-4C47-9CDB-BD856F1505B6}" type="parTrans" cxnId="{EFF25AFD-55ED-40AD-BF09-1881D3968207}">
      <dgm:prSet/>
      <dgm:spPr/>
      <dgm:t>
        <a:bodyPr/>
        <a:lstStyle/>
        <a:p>
          <a:endParaRPr lang="en-US"/>
        </a:p>
      </dgm:t>
    </dgm:pt>
    <dgm:pt modelId="{77D922E8-E088-433A-98AF-D5774E6FFB5C}" type="sibTrans" cxnId="{EFF25AFD-55ED-40AD-BF09-1881D3968207}">
      <dgm:prSet/>
      <dgm:spPr/>
      <dgm:t>
        <a:bodyPr/>
        <a:lstStyle/>
        <a:p>
          <a:endParaRPr lang="en-US"/>
        </a:p>
      </dgm:t>
    </dgm:pt>
    <dgm:pt modelId="{E22BD90F-C23C-408E-BE05-809AA5BDEE7E}">
      <dgm:prSet custT="1"/>
      <dgm:spPr/>
      <dgm:t>
        <a:bodyPr/>
        <a:lstStyle/>
        <a:p>
          <a:r>
            <a:rPr lang="en-US" sz="1800" dirty="0"/>
            <a:t>Continue tracking all the skills you’ve learned using your </a:t>
          </a:r>
          <a:r>
            <a:rPr lang="en-US" sz="1800" dirty="0" err="1"/>
            <a:t>DBT</a:t>
          </a:r>
          <a:r>
            <a:rPr lang="en-US" sz="1800" dirty="0"/>
            <a:t> diary card. Practice them.</a:t>
          </a:r>
        </a:p>
      </dgm:t>
    </dgm:pt>
    <dgm:pt modelId="{9C385537-4F6A-4507-BE36-AAF031793030}" type="parTrans" cxnId="{5A554C49-680D-4B89-96A4-F92AE323BA99}">
      <dgm:prSet/>
      <dgm:spPr/>
      <dgm:t>
        <a:bodyPr/>
        <a:lstStyle/>
        <a:p>
          <a:endParaRPr lang="en-US"/>
        </a:p>
      </dgm:t>
    </dgm:pt>
    <dgm:pt modelId="{081ECDA5-E32F-4D72-89EF-C48920DE6255}" type="sibTrans" cxnId="{5A554C49-680D-4B89-96A4-F92AE323BA99}">
      <dgm:prSet/>
      <dgm:spPr/>
      <dgm:t>
        <a:bodyPr/>
        <a:lstStyle/>
        <a:p>
          <a:endParaRPr lang="en-US"/>
        </a:p>
      </dgm:t>
    </dgm:pt>
    <dgm:pt modelId="{F0AB522C-427E-4B23-9A57-6F1EAE02F109}">
      <dgm:prSet/>
      <dgm:spPr/>
      <dgm:t>
        <a:bodyPr/>
        <a:lstStyle/>
        <a:p>
          <a:r>
            <a:rPr lang="en-US" dirty="0"/>
            <a:t>Simple manual session 21.  </a:t>
          </a:r>
        </a:p>
      </dgm:t>
    </dgm:pt>
    <dgm:pt modelId="{63062126-6C9C-415B-AC4E-E18D9482BDDE}" type="parTrans" cxnId="{60E22510-AA30-41AD-9367-59A7C3182B6E}">
      <dgm:prSet/>
      <dgm:spPr/>
      <dgm:t>
        <a:bodyPr/>
        <a:lstStyle/>
        <a:p>
          <a:endParaRPr lang="en-CA"/>
        </a:p>
      </dgm:t>
    </dgm:pt>
    <dgm:pt modelId="{35F6CBFE-8D66-4A4F-9D9C-6003F59B7A4C}" type="sibTrans" cxnId="{60E22510-AA30-41AD-9367-59A7C3182B6E}">
      <dgm:prSet/>
      <dgm:spPr/>
      <dgm:t>
        <a:bodyPr/>
        <a:lstStyle/>
        <a:p>
          <a:endParaRPr lang="en-CA"/>
        </a:p>
      </dgm:t>
    </dgm:pt>
    <dgm:pt modelId="{2BA9F0B4-C7DE-4039-A52C-0DEA2EE3F8BD}">
      <dgm:prSet custT="1"/>
      <dgm:spPr/>
      <dgm:t>
        <a:bodyPr/>
        <a:lstStyle/>
        <a:p>
          <a:endParaRPr lang="en-US" sz="1800" dirty="0"/>
        </a:p>
      </dgm:t>
    </dgm:pt>
    <dgm:pt modelId="{17A8DCE0-B590-47D1-8AC0-1A480F9BBA72}" type="parTrans" cxnId="{3CF3060E-2C60-4860-BE5C-654CA268A0F8}">
      <dgm:prSet/>
      <dgm:spPr/>
    </dgm:pt>
    <dgm:pt modelId="{C27CA6FD-B7B2-4CBA-8A95-BB2570B4EB41}" type="sibTrans" cxnId="{3CF3060E-2C60-4860-BE5C-654CA268A0F8}">
      <dgm:prSet/>
      <dgm:spPr/>
    </dgm:pt>
    <dgm:pt modelId="{7A056612-7C24-43B0-AFE5-2B98796090ED}" type="pres">
      <dgm:prSet presAssocID="{C6658EA7-9BB6-4BC2-87CC-E8C221D4379B}" presName="Name0" presStyleCnt="0">
        <dgm:presLayoutVars>
          <dgm:dir/>
          <dgm:animLvl val="lvl"/>
          <dgm:resizeHandles val="exact"/>
        </dgm:presLayoutVars>
      </dgm:prSet>
      <dgm:spPr/>
    </dgm:pt>
    <dgm:pt modelId="{BB8B6492-4EAE-4920-AE16-80EF3E4B741F}" type="pres">
      <dgm:prSet presAssocID="{22545397-6660-4AA6-8354-8FE587FE9B27}" presName="linNode" presStyleCnt="0"/>
      <dgm:spPr/>
    </dgm:pt>
    <dgm:pt modelId="{28CD149E-4051-4EE0-9350-4EA6EEA6EF0C}" type="pres">
      <dgm:prSet presAssocID="{22545397-6660-4AA6-8354-8FE587FE9B27}" presName="parentText" presStyleLbl="node1" presStyleIdx="0" presStyleCnt="5">
        <dgm:presLayoutVars>
          <dgm:chMax val="1"/>
          <dgm:bulletEnabled val="1"/>
        </dgm:presLayoutVars>
      </dgm:prSet>
      <dgm:spPr/>
    </dgm:pt>
    <dgm:pt modelId="{BAA2F18B-16EF-4474-B14D-23B2D2CF545F}" type="pres">
      <dgm:prSet presAssocID="{22545397-6660-4AA6-8354-8FE587FE9B27}" presName="descendantText" presStyleLbl="alignAccFollowNode1" presStyleIdx="0" presStyleCnt="5">
        <dgm:presLayoutVars>
          <dgm:bulletEnabled val="1"/>
        </dgm:presLayoutVars>
      </dgm:prSet>
      <dgm:spPr/>
    </dgm:pt>
    <dgm:pt modelId="{61AF8CA8-2ED6-4EE0-8A58-CD599225F8F9}" type="pres">
      <dgm:prSet presAssocID="{85AC4842-1B58-45A5-9925-08B739B3C846}" presName="sp" presStyleCnt="0"/>
      <dgm:spPr/>
    </dgm:pt>
    <dgm:pt modelId="{49EECB0A-ED02-4128-A2AE-7011DF8A1783}" type="pres">
      <dgm:prSet presAssocID="{C027CDA3-E7AE-4AE2-9852-BDE132AE8FD0}" presName="linNode" presStyleCnt="0"/>
      <dgm:spPr/>
    </dgm:pt>
    <dgm:pt modelId="{F075A622-EC2C-465F-8AF8-2450760AC9FE}" type="pres">
      <dgm:prSet presAssocID="{C027CDA3-E7AE-4AE2-9852-BDE132AE8FD0}" presName="parentText" presStyleLbl="node1" presStyleIdx="1" presStyleCnt="5">
        <dgm:presLayoutVars>
          <dgm:chMax val="1"/>
          <dgm:bulletEnabled val="1"/>
        </dgm:presLayoutVars>
      </dgm:prSet>
      <dgm:spPr/>
    </dgm:pt>
    <dgm:pt modelId="{CC5F888F-7B95-419C-986B-F9726EEBA071}" type="pres">
      <dgm:prSet presAssocID="{C027CDA3-E7AE-4AE2-9852-BDE132AE8FD0}" presName="descendantText" presStyleLbl="alignAccFollowNode1" presStyleIdx="1" presStyleCnt="5">
        <dgm:presLayoutVars>
          <dgm:bulletEnabled val="1"/>
        </dgm:presLayoutVars>
      </dgm:prSet>
      <dgm:spPr/>
    </dgm:pt>
    <dgm:pt modelId="{18F85502-B9C2-4037-A3E9-80DEA241A908}" type="pres">
      <dgm:prSet presAssocID="{A2DB3A70-D082-4CD6-BE80-F9DA12FAADE1}" presName="sp" presStyleCnt="0"/>
      <dgm:spPr/>
    </dgm:pt>
    <dgm:pt modelId="{FD794A81-A6B4-4C42-8FB0-1A26A23FCDA0}" type="pres">
      <dgm:prSet presAssocID="{3CFCBB22-1D75-43A9-9E99-BBBD1BCE99D7}" presName="linNode" presStyleCnt="0"/>
      <dgm:spPr/>
    </dgm:pt>
    <dgm:pt modelId="{D8571913-9C41-4206-A6CA-7AFE9C386318}" type="pres">
      <dgm:prSet presAssocID="{3CFCBB22-1D75-43A9-9E99-BBBD1BCE99D7}" presName="parentText" presStyleLbl="node1" presStyleIdx="2" presStyleCnt="5" custLinFactNeighborX="226" custLinFactNeighborY="2383">
        <dgm:presLayoutVars>
          <dgm:chMax val="1"/>
          <dgm:bulletEnabled val="1"/>
        </dgm:presLayoutVars>
      </dgm:prSet>
      <dgm:spPr/>
    </dgm:pt>
    <dgm:pt modelId="{247D0C1C-0F2F-4C52-B4F2-39511EAACC0E}" type="pres">
      <dgm:prSet presAssocID="{3CFCBB22-1D75-43A9-9E99-BBBD1BCE99D7}" presName="descendantText" presStyleLbl="alignAccFollowNode1" presStyleIdx="2" presStyleCnt="5">
        <dgm:presLayoutVars>
          <dgm:bulletEnabled val="1"/>
        </dgm:presLayoutVars>
      </dgm:prSet>
      <dgm:spPr/>
    </dgm:pt>
    <dgm:pt modelId="{5EB9E651-4E3C-452A-A260-5A5339FA92AD}" type="pres">
      <dgm:prSet presAssocID="{9EF08EC5-E70F-4FB8-B15F-BEC6D64522A4}" presName="sp" presStyleCnt="0"/>
      <dgm:spPr/>
    </dgm:pt>
    <dgm:pt modelId="{1E8305D1-B1FE-4656-BB87-FEBA3FECD261}" type="pres">
      <dgm:prSet presAssocID="{B1FA4D8F-8D0A-4470-A126-7F05466538AE}" presName="linNode" presStyleCnt="0"/>
      <dgm:spPr/>
    </dgm:pt>
    <dgm:pt modelId="{1E0C3E9E-6A2A-4BFA-8858-E44104887EAA}" type="pres">
      <dgm:prSet presAssocID="{B1FA4D8F-8D0A-4470-A126-7F05466538AE}" presName="parentText" presStyleLbl="node1" presStyleIdx="3" presStyleCnt="5">
        <dgm:presLayoutVars>
          <dgm:chMax val="1"/>
          <dgm:bulletEnabled val="1"/>
        </dgm:presLayoutVars>
      </dgm:prSet>
      <dgm:spPr/>
    </dgm:pt>
    <dgm:pt modelId="{CEAF1DC5-7F46-4E01-9C24-EA4515C954DF}" type="pres">
      <dgm:prSet presAssocID="{B1FA4D8F-8D0A-4470-A126-7F05466538AE}" presName="descendantText" presStyleLbl="alignAccFollowNode1" presStyleIdx="3" presStyleCnt="5">
        <dgm:presLayoutVars>
          <dgm:bulletEnabled val="1"/>
        </dgm:presLayoutVars>
      </dgm:prSet>
      <dgm:spPr/>
    </dgm:pt>
    <dgm:pt modelId="{29B4D585-DAE8-4FEF-9A4C-D111758E549E}" type="pres">
      <dgm:prSet presAssocID="{AFC75AF1-E369-49FC-A0CB-3AE33694E6A0}" presName="sp" presStyleCnt="0"/>
      <dgm:spPr/>
    </dgm:pt>
    <dgm:pt modelId="{2796AB2B-B482-4187-AC18-5A1DDFCF63E8}" type="pres">
      <dgm:prSet presAssocID="{BA6D6C93-01C0-416C-861B-1A9F5309335D}" presName="linNode" presStyleCnt="0"/>
      <dgm:spPr/>
    </dgm:pt>
    <dgm:pt modelId="{8AF603BC-ED39-4859-B990-86A92D357CDF}" type="pres">
      <dgm:prSet presAssocID="{BA6D6C93-01C0-416C-861B-1A9F5309335D}" presName="parentText" presStyleLbl="node1" presStyleIdx="4" presStyleCnt="5">
        <dgm:presLayoutVars>
          <dgm:chMax val="1"/>
          <dgm:bulletEnabled val="1"/>
        </dgm:presLayoutVars>
      </dgm:prSet>
      <dgm:spPr/>
    </dgm:pt>
    <dgm:pt modelId="{7EE94CD2-88D2-4899-A8AC-39439839F03D}" type="pres">
      <dgm:prSet presAssocID="{BA6D6C93-01C0-416C-861B-1A9F5309335D}" presName="descendantText" presStyleLbl="alignAccFollowNode1" presStyleIdx="4" presStyleCnt="5">
        <dgm:presLayoutVars>
          <dgm:bulletEnabled val="1"/>
        </dgm:presLayoutVars>
      </dgm:prSet>
      <dgm:spPr/>
    </dgm:pt>
  </dgm:ptLst>
  <dgm:cxnLst>
    <dgm:cxn modelId="{95DC3D0D-8F29-4874-AF68-9B415C545C48}" srcId="{C6658EA7-9BB6-4BC2-87CC-E8C221D4379B}" destId="{B1FA4D8F-8D0A-4470-A126-7F05466538AE}" srcOrd="3" destOrd="0" parTransId="{A2F24004-B3B9-4E25-999D-4325C7BD342C}" sibTransId="{AFC75AF1-E369-49FC-A0CB-3AE33694E6A0}"/>
    <dgm:cxn modelId="{3CF3060E-2C60-4860-BE5C-654CA268A0F8}" srcId="{BA6D6C93-01C0-416C-861B-1A9F5309335D}" destId="{2BA9F0B4-C7DE-4039-A52C-0DEA2EE3F8BD}" srcOrd="1" destOrd="0" parTransId="{17A8DCE0-B590-47D1-8AC0-1A480F9BBA72}" sibTransId="{C27CA6FD-B7B2-4CBA-8A95-BB2570B4EB41}"/>
    <dgm:cxn modelId="{60E22510-AA30-41AD-9367-59A7C3182B6E}" srcId="{C027CDA3-E7AE-4AE2-9852-BDE132AE8FD0}" destId="{F0AB522C-427E-4B23-9A57-6F1EAE02F109}" srcOrd="1" destOrd="0" parTransId="{63062126-6C9C-415B-AC4E-E18D9482BDDE}" sibTransId="{35F6CBFE-8D66-4A4F-9D9C-6003F59B7A4C}"/>
    <dgm:cxn modelId="{192B7313-11E6-4751-860A-3D38966C6ECA}" type="presOf" srcId="{F0AB522C-427E-4B23-9A57-6F1EAE02F109}" destId="{CC5F888F-7B95-419C-986B-F9726EEBA071}" srcOrd="0" destOrd="1" presId="urn:microsoft.com/office/officeart/2005/8/layout/vList5"/>
    <dgm:cxn modelId="{0FEFA717-47ED-4103-AD7A-B1B3CE78A495}" type="presOf" srcId="{9FE1AD69-FA51-466B-A985-CEAD78453DCA}" destId="{BAA2F18B-16EF-4474-B14D-23B2D2CF545F}" srcOrd="0" destOrd="0" presId="urn:microsoft.com/office/officeart/2005/8/layout/vList5"/>
    <dgm:cxn modelId="{FE81701B-E4B0-490C-9326-047948BE63A2}" srcId="{C6658EA7-9BB6-4BC2-87CC-E8C221D4379B}" destId="{3CFCBB22-1D75-43A9-9E99-BBBD1BCE99D7}" srcOrd="2" destOrd="0" parTransId="{92C83F4C-FD8D-4809-A1E3-EBAB5FBCFD2F}" sibTransId="{9EF08EC5-E70F-4FB8-B15F-BEC6D64522A4}"/>
    <dgm:cxn modelId="{2CAA3538-8E88-47C6-BABD-F2E8D9E4FC60}" srcId="{C6658EA7-9BB6-4BC2-87CC-E8C221D4379B}" destId="{22545397-6660-4AA6-8354-8FE587FE9B27}" srcOrd="0" destOrd="0" parTransId="{7EA4BF79-7D3E-433D-BF2F-450BE5BC02F4}" sibTransId="{85AC4842-1B58-45A5-9925-08B739B3C846}"/>
    <dgm:cxn modelId="{BEAC693C-4AD0-45AD-9999-4AE22EF8C849}" type="presOf" srcId="{9D19B669-3914-48E0-9406-4B66F46356BE}" destId="{CC5F888F-7B95-419C-986B-F9726EEBA071}" srcOrd="0" destOrd="0" presId="urn:microsoft.com/office/officeart/2005/8/layout/vList5"/>
    <dgm:cxn modelId="{B6377B41-6856-4E71-966E-3824B441167B}" type="presOf" srcId="{3CFCBB22-1D75-43A9-9E99-BBBD1BCE99D7}" destId="{D8571913-9C41-4206-A6CA-7AFE9C386318}" srcOrd="0" destOrd="0" presId="urn:microsoft.com/office/officeart/2005/8/layout/vList5"/>
    <dgm:cxn modelId="{689A3264-1864-4BD8-A053-3A3D6CB2D9A4}" type="presOf" srcId="{22545397-6660-4AA6-8354-8FE587FE9B27}" destId="{28CD149E-4051-4EE0-9350-4EA6EEA6EF0C}" srcOrd="0" destOrd="0" presId="urn:microsoft.com/office/officeart/2005/8/layout/vList5"/>
    <dgm:cxn modelId="{8E52BA67-1A23-4927-B3B5-46B5A46284EB}" type="presOf" srcId="{C027CDA3-E7AE-4AE2-9852-BDE132AE8FD0}" destId="{F075A622-EC2C-465F-8AF8-2450760AC9FE}" srcOrd="0" destOrd="0" presId="urn:microsoft.com/office/officeart/2005/8/layout/vList5"/>
    <dgm:cxn modelId="{5A554C49-680D-4B89-96A4-F92AE323BA99}" srcId="{BA6D6C93-01C0-416C-861B-1A9F5309335D}" destId="{E22BD90F-C23C-408E-BE05-809AA5BDEE7E}" srcOrd="0" destOrd="0" parTransId="{9C385537-4F6A-4507-BE36-AAF031793030}" sibTransId="{081ECDA5-E32F-4D72-89EF-C48920DE6255}"/>
    <dgm:cxn modelId="{6430D972-511D-442E-B2F8-BA34F00A62B6}" srcId="{3CFCBB22-1D75-43A9-9E99-BBBD1BCE99D7}" destId="{104F98C5-B4B1-48A3-A6B9-4D3E86970F2B}" srcOrd="0" destOrd="0" parTransId="{599E9D37-2041-4C30-9922-EF34B49C6E51}" sibTransId="{A5C5005A-7EAD-4B45-890B-9733A40430A5}"/>
    <dgm:cxn modelId="{8AB5FC57-7CAB-4CB7-A426-F448D8052C77}" type="presOf" srcId="{E22BD90F-C23C-408E-BE05-809AA5BDEE7E}" destId="{7EE94CD2-88D2-4899-A8AC-39439839F03D}" srcOrd="0" destOrd="0" presId="urn:microsoft.com/office/officeart/2005/8/layout/vList5"/>
    <dgm:cxn modelId="{07A8C080-2CE0-4FB5-A82F-FC6B4267D385}" srcId="{C6658EA7-9BB6-4BC2-87CC-E8C221D4379B}" destId="{C027CDA3-E7AE-4AE2-9852-BDE132AE8FD0}" srcOrd="1" destOrd="0" parTransId="{27864661-3A23-4E16-B977-78BAEC2414AB}" sibTransId="{A2DB3A70-D082-4CD6-BE80-F9DA12FAADE1}"/>
    <dgm:cxn modelId="{44F48B82-0EF7-42CA-B070-BF3851B3B1FA}" type="presOf" srcId="{8D467376-6E48-492A-B9FC-AA553BC7CE42}" destId="{CEAF1DC5-7F46-4E01-9C24-EA4515C954DF}" srcOrd="0" destOrd="0" presId="urn:microsoft.com/office/officeart/2005/8/layout/vList5"/>
    <dgm:cxn modelId="{F031E58C-585B-4E54-B51E-42B2D59E0E34}" type="presOf" srcId="{C6658EA7-9BB6-4BC2-87CC-E8C221D4379B}" destId="{7A056612-7C24-43B0-AFE5-2B98796090ED}" srcOrd="0" destOrd="0" presId="urn:microsoft.com/office/officeart/2005/8/layout/vList5"/>
    <dgm:cxn modelId="{CC05F19E-CF07-4DB8-BDF9-5624899133F1}" type="presOf" srcId="{B1FA4D8F-8D0A-4470-A126-7F05466538AE}" destId="{1E0C3E9E-6A2A-4BFA-8858-E44104887EAA}" srcOrd="0" destOrd="0" presId="urn:microsoft.com/office/officeart/2005/8/layout/vList5"/>
    <dgm:cxn modelId="{368B93A0-F5D6-47AA-A527-C6309A83A9F0}" type="presOf" srcId="{104F98C5-B4B1-48A3-A6B9-4D3E86970F2B}" destId="{247D0C1C-0F2F-4C52-B4F2-39511EAACC0E}" srcOrd="0" destOrd="0" presId="urn:microsoft.com/office/officeart/2005/8/layout/vList5"/>
    <dgm:cxn modelId="{B78703D5-4EFF-49F4-8A17-04EFD0979A99}" srcId="{22545397-6660-4AA6-8354-8FE587FE9B27}" destId="{9FE1AD69-FA51-466B-A985-CEAD78453DCA}" srcOrd="0" destOrd="0" parTransId="{7D7BE609-26D4-44C4-ACE3-0130451DEE5C}" sibTransId="{4DEFFC6A-23B7-4817-9318-9732D8314B29}"/>
    <dgm:cxn modelId="{62D811DE-1A80-4E04-9145-CF769228A9AE}" type="presOf" srcId="{2BA9F0B4-C7DE-4039-A52C-0DEA2EE3F8BD}" destId="{7EE94CD2-88D2-4899-A8AC-39439839F03D}" srcOrd="0" destOrd="1" presId="urn:microsoft.com/office/officeart/2005/8/layout/vList5"/>
    <dgm:cxn modelId="{D6AE67DE-ED15-4EAA-82D0-B6C1A0493D25}" srcId="{C027CDA3-E7AE-4AE2-9852-BDE132AE8FD0}" destId="{9D19B669-3914-48E0-9406-4B66F46356BE}" srcOrd="0" destOrd="0" parTransId="{9466B522-78A3-4D2E-B9A0-BCCDD40EA637}" sibTransId="{D491504D-BC66-4AD9-9D71-E14C8BAECF71}"/>
    <dgm:cxn modelId="{EFF25AFD-55ED-40AD-BF09-1881D3968207}" srcId="{C6658EA7-9BB6-4BC2-87CC-E8C221D4379B}" destId="{BA6D6C93-01C0-416C-861B-1A9F5309335D}" srcOrd="4" destOrd="0" parTransId="{5E97CD20-2FFA-4C47-9CDB-BD856F1505B6}" sibTransId="{77D922E8-E088-433A-98AF-D5774E6FFB5C}"/>
    <dgm:cxn modelId="{177486FE-10C8-40F3-B5DB-E5E4205EDD8F}" type="presOf" srcId="{BA6D6C93-01C0-416C-861B-1A9F5309335D}" destId="{8AF603BC-ED39-4859-B990-86A92D357CDF}" srcOrd="0" destOrd="0" presId="urn:microsoft.com/office/officeart/2005/8/layout/vList5"/>
    <dgm:cxn modelId="{68EA99FF-7881-479D-ACB9-FD16814E024F}" srcId="{B1FA4D8F-8D0A-4470-A126-7F05466538AE}" destId="{8D467376-6E48-492A-B9FC-AA553BC7CE42}" srcOrd="0" destOrd="0" parTransId="{8F4623F3-FB82-4E3E-B7DF-93D440A29537}" sibTransId="{A0DDDB59-D32D-46C4-910F-ACF4C1EF83F4}"/>
    <dgm:cxn modelId="{6AA92556-46E8-4365-85F4-E95DFCF6F810}" type="presParOf" srcId="{7A056612-7C24-43B0-AFE5-2B98796090ED}" destId="{BB8B6492-4EAE-4920-AE16-80EF3E4B741F}" srcOrd="0" destOrd="0" presId="urn:microsoft.com/office/officeart/2005/8/layout/vList5"/>
    <dgm:cxn modelId="{1D04E557-89F4-4B19-872C-D0AB4D59CE2D}" type="presParOf" srcId="{BB8B6492-4EAE-4920-AE16-80EF3E4B741F}" destId="{28CD149E-4051-4EE0-9350-4EA6EEA6EF0C}" srcOrd="0" destOrd="0" presId="urn:microsoft.com/office/officeart/2005/8/layout/vList5"/>
    <dgm:cxn modelId="{2F7FEC46-30AA-4C0D-812A-A70A1EE72DD4}" type="presParOf" srcId="{BB8B6492-4EAE-4920-AE16-80EF3E4B741F}" destId="{BAA2F18B-16EF-4474-B14D-23B2D2CF545F}" srcOrd="1" destOrd="0" presId="urn:microsoft.com/office/officeart/2005/8/layout/vList5"/>
    <dgm:cxn modelId="{E058BE53-0D5B-435A-A630-7039BB0F7D33}" type="presParOf" srcId="{7A056612-7C24-43B0-AFE5-2B98796090ED}" destId="{61AF8CA8-2ED6-4EE0-8A58-CD599225F8F9}" srcOrd="1" destOrd="0" presId="urn:microsoft.com/office/officeart/2005/8/layout/vList5"/>
    <dgm:cxn modelId="{77FD8692-8C7C-42F8-A6DD-4A6D313FEEAA}" type="presParOf" srcId="{7A056612-7C24-43B0-AFE5-2B98796090ED}" destId="{49EECB0A-ED02-4128-A2AE-7011DF8A1783}" srcOrd="2" destOrd="0" presId="urn:microsoft.com/office/officeart/2005/8/layout/vList5"/>
    <dgm:cxn modelId="{B3ECA884-CBEB-4EE3-AB4C-8E765FAF9C2C}" type="presParOf" srcId="{49EECB0A-ED02-4128-A2AE-7011DF8A1783}" destId="{F075A622-EC2C-465F-8AF8-2450760AC9FE}" srcOrd="0" destOrd="0" presId="urn:microsoft.com/office/officeart/2005/8/layout/vList5"/>
    <dgm:cxn modelId="{92D65B41-DC88-4BB1-80DC-B5D7BD4DA0C1}" type="presParOf" srcId="{49EECB0A-ED02-4128-A2AE-7011DF8A1783}" destId="{CC5F888F-7B95-419C-986B-F9726EEBA071}" srcOrd="1" destOrd="0" presId="urn:microsoft.com/office/officeart/2005/8/layout/vList5"/>
    <dgm:cxn modelId="{460D0095-05C7-460F-BE00-734096219E76}" type="presParOf" srcId="{7A056612-7C24-43B0-AFE5-2B98796090ED}" destId="{18F85502-B9C2-4037-A3E9-80DEA241A908}" srcOrd="3" destOrd="0" presId="urn:microsoft.com/office/officeart/2005/8/layout/vList5"/>
    <dgm:cxn modelId="{3CE75A1B-D693-454F-8EDF-3F516B7E11B9}" type="presParOf" srcId="{7A056612-7C24-43B0-AFE5-2B98796090ED}" destId="{FD794A81-A6B4-4C42-8FB0-1A26A23FCDA0}" srcOrd="4" destOrd="0" presId="urn:microsoft.com/office/officeart/2005/8/layout/vList5"/>
    <dgm:cxn modelId="{D2917CF2-F560-43A5-A8DE-ACF241B3F2D5}" type="presParOf" srcId="{FD794A81-A6B4-4C42-8FB0-1A26A23FCDA0}" destId="{D8571913-9C41-4206-A6CA-7AFE9C386318}" srcOrd="0" destOrd="0" presId="urn:microsoft.com/office/officeart/2005/8/layout/vList5"/>
    <dgm:cxn modelId="{343A2CFE-E079-4937-A1B4-46485984D887}" type="presParOf" srcId="{FD794A81-A6B4-4C42-8FB0-1A26A23FCDA0}" destId="{247D0C1C-0F2F-4C52-B4F2-39511EAACC0E}" srcOrd="1" destOrd="0" presId="urn:microsoft.com/office/officeart/2005/8/layout/vList5"/>
    <dgm:cxn modelId="{7E9F83CC-AB85-43B7-A59A-DCC403305B59}" type="presParOf" srcId="{7A056612-7C24-43B0-AFE5-2B98796090ED}" destId="{5EB9E651-4E3C-452A-A260-5A5339FA92AD}" srcOrd="5" destOrd="0" presId="urn:microsoft.com/office/officeart/2005/8/layout/vList5"/>
    <dgm:cxn modelId="{D727F1B6-5562-426D-AFB7-4231EB8E0E5E}" type="presParOf" srcId="{7A056612-7C24-43B0-AFE5-2B98796090ED}" destId="{1E8305D1-B1FE-4656-BB87-FEBA3FECD261}" srcOrd="6" destOrd="0" presId="urn:microsoft.com/office/officeart/2005/8/layout/vList5"/>
    <dgm:cxn modelId="{35F4F4AB-FA6F-41A9-ACBC-C46E121639B3}" type="presParOf" srcId="{1E8305D1-B1FE-4656-BB87-FEBA3FECD261}" destId="{1E0C3E9E-6A2A-4BFA-8858-E44104887EAA}" srcOrd="0" destOrd="0" presId="urn:microsoft.com/office/officeart/2005/8/layout/vList5"/>
    <dgm:cxn modelId="{D7EEA155-C000-4681-A411-CA1650B4D1CA}" type="presParOf" srcId="{1E8305D1-B1FE-4656-BB87-FEBA3FECD261}" destId="{CEAF1DC5-7F46-4E01-9C24-EA4515C954DF}" srcOrd="1" destOrd="0" presId="urn:microsoft.com/office/officeart/2005/8/layout/vList5"/>
    <dgm:cxn modelId="{DD9FDD8F-4F92-4F77-9532-38DCDEC6F05B}" type="presParOf" srcId="{7A056612-7C24-43B0-AFE5-2B98796090ED}" destId="{29B4D585-DAE8-4FEF-9A4C-D111758E549E}" srcOrd="7" destOrd="0" presId="urn:microsoft.com/office/officeart/2005/8/layout/vList5"/>
    <dgm:cxn modelId="{98CD52AB-EDF1-4555-8280-F980498F36D2}" type="presParOf" srcId="{7A056612-7C24-43B0-AFE5-2B98796090ED}" destId="{2796AB2B-B482-4187-AC18-5A1DDFCF63E8}" srcOrd="8" destOrd="0" presId="urn:microsoft.com/office/officeart/2005/8/layout/vList5"/>
    <dgm:cxn modelId="{DB0F3E37-1B57-4B2F-8207-1EA34C64A03F}" type="presParOf" srcId="{2796AB2B-B482-4187-AC18-5A1DDFCF63E8}" destId="{8AF603BC-ED39-4859-B990-86A92D357CDF}" srcOrd="0" destOrd="0" presId="urn:microsoft.com/office/officeart/2005/8/layout/vList5"/>
    <dgm:cxn modelId="{0331F2A5-14DE-4119-8FDF-4856B2D424C1}" type="presParOf" srcId="{2796AB2B-B482-4187-AC18-5A1DDFCF63E8}" destId="{7EE94CD2-88D2-4899-A8AC-39439839F0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89178F-FB0A-4D74-AF70-662021C6E40B}"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DC954B44-4FFB-4B70-8CA3-A5D57E91B0E4}">
      <dgm:prSet custT="1"/>
      <dgm:spPr/>
      <dgm:t>
        <a:bodyPr/>
        <a:lstStyle/>
        <a:p>
          <a:pPr algn="ctr"/>
          <a:r>
            <a:rPr lang="en-US" sz="1600" dirty="0">
              <a:solidFill>
                <a:schemeClr val="bg1"/>
              </a:solidFill>
            </a:rPr>
            <a:t>1. </a:t>
          </a:r>
          <a:r>
            <a:rPr lang="en-US" sz="1600" dirty="0"/>
            <a:t>The term</a:t>
          </a:r>
          <a:r>
            <a:rPr lang="en-US" sz="1600" dirty="0">
              <a:solidFill>
                <a:srgbClr val="FF0000"/>
              </a:solidFill>
            </a:rPr>
            <a:t> </a:t>
          </a:r>
          <a:r>
            <a:rPr lang="en-US" sz="1600" dirty="0">
              <a:solidFill>
                <a:schemeClr val="bg1"/>
              </a:solidFill>
            </a:rPr>
            <a:t>“developmental trauma” </a:t>
          </a:r>
          <a:r>
            <a:rPr lang="en-US" sz="1600" dirty="0"/>
            <a:t>refers to trauma that occurs when the child/adolescent is going through the  stages of psychosocial development</a:t>
          </a:r>
        </a:p>
      </dgm:t>
    </dgm:pt>
    <dgm:pt modelId="{EC920D4F-6AA9-4B36-837A-48904B251D37}" type="parTrans" cxnId="{3794197D-488A-45AD-9C34-F269B4EB9B06}">
      <dgm:prSet/>
      <dgm:spPr/>
      <dgm:t>
        <a:bodyPr/>
        <a:lstStyle/>
        <a:p>
          <a:endParaRPr lang="en-US"/>
        </a:p>
      </dgm:t>
    </dgm:pt>
    <dgm:pt modelId="{8BE9614F-07DB-447F-A0CB-E91FC5C4A60D}" type="sibTrans" cxnId="{3794197D-488A-45AD-9C34-F269B4EB9B06}">
      <dgm:prSet/>
      <dgm:spPr/>
      <dgm:t>
        <a:bodyPr/>
        <a:lstStyle/>
        <a:p>
          <a:endParaRPr lang="en-US"/>
        </a:p>
      </dgm:t>
    </dgm:pt>
    <dgm:pt modelId="{DC0ACEB2-D260-4BCB-90C0-CE8CA02986F2}">
      <dgm:prSet custT="1"/>
      <dgm:spPr/>
      <dgm:t>
        <a:bodyPr/>
        <a:lstStyle/>
        <a:p>
          <a:r>
            <a:rPr lang="en-US" sz="1600" dirty="0">
              <a:solidFill>
                <a:schemeClr val="bg1"/>
              </a:solidFill>
            </a:rPr>
            <a:t>2. </a:t>
          </a:r>
          <a:r>
            <a:rPr lang="en-US" sz="1600" dirty="0"/>
            <a:t>Children and adolescents are particularly vulnerable to chronic and traumatic stressors because they don’t have the same resources as , and depend for protection  on parental figures who may or may not protect them and who are sometimes the perpetrators of the trauma</a:t>
          </a:r>
        </a:p>
      </dgm:t>
    </dgm:pt>
    <dgm:pt modelId="{41478A50-41B8-40C8-A961-870F3733A5F9}" type="parTrans" cxnId="{45585787-D54C-4F75-8D23-D8828996695B}">
      <dgm:prSet/>
      <dgm:spPr/>
      <dgm:t>
        <a:bodyPr/>
        <a:lstStyle/>
        <a:p>
          <a:endParaRPr lang="en-US"/>
        </a:p>
      </dgm:t>
    </dgm:pt>
    <dgm:pt modelId="{0616A768-4E6D-4E71-AE25-84ED8A1FE30E}" type="sibTrans" cxnId="{45585787-D54C-4F75-8D23-D8828996695B}">
      <dgm:prSet/>
      <dgm:spPr/>
      <dgm:t>
        <a:bodyPr/>
        <a:lstStyle/>
        <a:p>
          <a:endParaRPr lang="en-US"/>
        </a:p>
      </dgm:t>
    </dgm:pt>
    <dgm:pt modelId="{782A74D5-2C57-44F9-8CF7-B3A5BD007249}">
      <dgm:prSet custT="1"/>
      <dgm:spPr/>
      <dgm:t>
        <a:bodyPr/>
        <a:lstStyle/>
        <a:p>
          <a:r>
            <a:rPr lang="en-US" sz="1600" dirty="0">
              <a:solidFill>
                <a:schemeClr val="bg1"/>
              </a:solidFill>
            </a:rPr>
            <a:t>4. </a:t>
          </a:r>
          <a:r>
            <a:rPr lang="en-US" sz="1600" dirty="0"/>
            <a:t>Children with insecure attachment types are particularly susceptible to stressors. Not only do they have poorer coping skills which might never have been modelled for them, but they are also less likely to have an attuned and responsive parental figure to protect them from harm.</a:t>
          </a:r>
        </a:p>
      </dgm:t>
    </dgm:pt>
    <dgm:pt modelId="{B4892213-D0ED-44FE-A2A7-045C2718DACC}" type="parTrans" cxnId="{806281A3-BEB3-4932-9F28-76815458CAD1}">
      <dgm:prSet/>
      <dgm:spPr/>
      <dgm:t>
        <a:bodyPr/>
        <a:lstStyle/>
        <a:p>
          <a:endParaRPr lang="en-US"/>
        </a:p>
      </dgm:t>
    </dgm:pt>
    <dgm:pt modelId="{1B65EA24-D5C4-44E6-B262-3B95EE8090C2}" type="sibTrans" cxnId="{806281A3-BEB3-4932-9F28-76815458CAD1}">
      <dgm:prSet/>
      <dgm:spPr/>
      <dgm:t>
        <a:bodyPr/>
        <a:lstStyle/>
        <a:p>
          <a:endParaRPr lang="en-US"/>
        </a:p>
      </dgm:t>
    </dgm:pt>
    <dgm:pt modelId="{9E87CF01-FA79-4D6B-A3B8-D9F8A5927560}">
      <dgm:prSet custT="1"/>
      <dgm:spPr/>
      <dgm:t>
        <a:bodyPr/>
        <a:lstStyle/>
        <a:p>
          <a:r>
            <a:rPr lang="en-US" sz="1600" dirty="0">
              <a:solidFill>
                <a:schemeClr val="bg1"/>
              </a:solidFill>
            </a:rPr>
            <a:t>5. “Attachment trauma” </a:t>
          </a:r>
          <a:r>
            <a:rPr lang="en-US" sz="1600" dirty="0"/>
            <a:t>refers to trauma caused by parental figures and leads to both attachment and trauma spectrum disorders in children</a:t>
          </a:r>
        </a:p>
      </dgm:t>
    </dgm:pt>
    <dgm:pt modelId="{E0408D0E-7E98-4B2A-A863-2B0AC4905669}" type="parTrans" cxnId="{32C56BCD-4D6B-4B07-8517-BFF0CD9448D5}">
      <dgm:prSet/>
      <dgm:spPr/>
      <dgm:t>
        <a:bodyPr/>
        <a:lstStyle/>
        <a:p>
          <a:endParaRPr lang="en-CA"/>
        </a:p>
      </dgm:t>
    </dgm:pt>
    <dgm:pt modelId="{46A153A1-B73E-4063-B885-4A51A4DE45A9}" type="sibTrans" cxnId="{32C56BCD-4D6B-4B07-8517-BFF0CD9448D5}">
      <dgm:prSet/>
      <dgm:spPr/>
      <dgm:t>
        <a:bodyPr/>
        <a:lstStyle/>
        <a:p>
          <a:endParaRPr lang="en-CA"/>
        </a:p>
      </dgm:t>
    </dgm:pt>
    <dgm:pt modelId="{C97ACE3B-A72C-41EA-A39D-51238D7E9102}">
      <dgm:prSet custT="1"/>
      <dgm:spPr/>
      <dgm:t>
        <a:bodyPr/>
        <a:lstStyle/>
        <a:p>
          <a:r>
            <a:rPr lang="en-US" sz="1600" dirty="0">
              <a:solidFill>
                <a:schemeClr val="bg1"/>
              </a:solidFill>
            </a:rPr>
            <a:t>3. </a:t>
          </a:r>
          <a:r>
            <a:rPr lang="en-US" sz="1600" dirty="0"/>
            <a:t>Parents who are stressed have more difficulty being attuned to their children and teaching them how to self-sooth which makes these children more vulnerable to stress and trauma. Having a parent who is mentally ill can also be traumatic   </a:t>
          </a:r>
        </a:p>
      </dgm:t>
    </dgm:pt>
    <dgm:pt modelId="{5461EF6B-B03E-47A3-A9B9-054AB1A4A537}" type="parTrans" cxnId="{E04BE41A-2382-44DC-B604-AFAA5F376E23}">
      <dgm:prSet/>
      <dgm:spPr/>
      <dgm:t>
        <a:bodyPr/>
        <a:lstStyle/>
        <a:p>
          <a:endParaRPr lang="en-CA"/>
        </a:p>
      </dgm:t>
    </dgm:pt>
    <dgm:pt modelId="{E2C7F55A-100D-4377-8F75-CF94BAC9E7F4}" type="sibTrans" cxnId="{E04BE41A-2382-44DC-B604-AFAA5F376E23}">
      <dgm:prSet/>
      <dgm:spPr/>
      <dgm:t>
        <a:bodyPr/>
        <a:lstStyle/>
        <a:p>
          <a:endParaRPr lang="en-CA"/>
        </a:p>
      </dgm:t>
    </dgm:pt>
    <dgm:pt modelId="{0DE9D386-14E8-4F7E-8A9C-29121E0A0D3B}">
      <dgm:prSet custT="1"/>
      <dgm:spPr/>
      <dgm:t>
        <a:bodyPr/>
        <a:lstStyle/>
        <a:p>
          <a:r>
            <a:rPr lang="en-US" sz="1600" dirty="0">
              <a:solidFill>
                <a:schemeClr val="bg1"/>
              </a:solidFill>
            </a:rPr>
            <a:t>6. </a:t>
          </a:r>
          <a:r>
            <a:rPr lang="en-US" sz="1600" dirty="0"/>
            <a:t>Any early life stressor that is beyond the capacity of the child to deal with can interfere with psychosocial development which will then manifest as personality-based issues</a:t>
          </a:r>
        </a:p>
      </dgm:t>
    </dgm:pt>
    <dgm:pt modelId="{165268A4-09B6-4379-A37E-007145556FB2}" type="parTrans" cxnId="{F72547C6-CC16-41B4-92E3-7A8CAE1D52AA}">
      <dgm:prSet/>
      <dgm:spPr/>
      <dgm:t>
        <a:bodyPr/>
        <a:lstStyle/>
        <a:p>
          <a:endParaRPr lang="en-CA"/>
        </a:p>
      </dgm:t>
    </dgm:pt>
    <dgm:pt modelId="{6E826B04-73B7-4275-9ACA-91069E654BF4}" type="sibTrans" cxnId="{F72547C6-CC16-41B4-92E3-7A8CAE1D52AA}">
      <dgm:prSet/>
      <dgm:spPr/>
      <dgm:t>
        <a:bodyPr/>
        <a:lstStyle/>
        <a:p>
          <a:endParaRPr lang="en-CA"/>
        </a:p>
      </dgm:t>
    </dgm:pt>
    <dgm:pt modelId="{B05A8731-5B54-4AC7-9712-AB4E4EE3FAC1}" type="pres">
      <dgm:prSet presAssocID="{E989178F-FB0A-4D74-AF70-662021C6E40B}" presName="diagram" presStyleCnt="0">
        <dgm:presLayoutVars>
          <dgm:dir/>
          <dgm:resizeHandles val="exact"/>
        </dgm:presLayoutVars>
      </dgm:prSet>
      <dgm:spPr/>
    </dgm:pt>
    <dgm:pt modelId="{C66CE53B-6196-470A-89D9-F9FC6B170869}" type="pres">
      <dgm:prSet presAssocID="{DC954B44-4FFB-4B70-8CA3-A5D57E91B0E4}" presName="node" presStyleLbl="node1" presStyleIdx="0" presStyleCnt="6">
        <dgm:presLayoutVars>
          <dgm:bulletEnabled val="1"/>
        </dgm:presLayoutVars>
      </dgm:prSet>
      <dgm:spPr/>
    </dgm:pt>
    <dgm:pt modelId="{6D1243A1-F115-4410-BABC-43F2A1EE9C96}" type="pres">
      <dgm:prSet presAssocID="{8BE9614F-07DB-447F-A0CB-E91FC5C4A60D}" presName="sibTrans" presStyleCnt="0"/>
      <dgm:spPr/>
    </dgm:pt>
    <dgm:pt modelId="{1926ABEE-1AD1-44BA-8447-B0E2E856FA63}" type="pres">
      <dgm:prSet presAssocID="{DC0ACEB2-D260-4BCB-90C0-CE8CA02986F2}" presName="node" presStyleLbl="node1" presStyleIdx="1" presStyleCnt="6">
        <dgm:presLayoutVars>
          <dgm:bulletEnabled val="1"/>
        </dgm:presLayoutVars>
      </dgm:prSet>
      <dgm:spPr/>
    </dgm:pt>
    <dgm:pt modelId="{C80FDF70-67C0-4B8A-A0CF-6C7DFD17B4B6}" type="pres">
      <dgm:prSet presAssocID="{0616A768-4E6D-4E71-AE25-84ED8A1FE30E}" presName="sibTrans" presStyleCnt="0"/>
      <dgm:spPr/>
    </dgm:pt>
    <dgm:pt modelId="{75C759E6-6C54-4D81-ABCB-5E8742551176}" type="pres">
      <dgm:prSet presAssocID="{C97ACE3B-A72C-41EA-A39D-51238D7E9102}" presName="node" presStyleLbl="node1" presStyleIdx="2" presStyleCnt="6" custScaleY="122844" custLinFactNeighborX="1392" custLinFactNeighborY="-1916">
        <dgm:presLayoutVars>
          <dgm:bulletEnabled val="1"/>
        </dgm:presLayoutVars>
      </dgm:prSet>
      <dgm:spPr/>
    </dgm:pt>
    <dgm:pt modelId="{44EE0009-1537-4CC1-A9C5-E28FC06D54B0}" type="pres">
      <dgm:prSet presAssocID="{E2C7F55A-100D-4377-8F75-CF94BAC9E7F4}" presName="sibTrans" presStyleCnt="0"/>
      <dgm:spPr/>
    </dgm:pt>
    <dgm:pt modelId="{5B171BD7-B47F-4FE5-86D3-1931CA4D89E5}" type="pres">
      <dgm:prSet presAssocID="{782A74D5-2C57-44F9-8CF7-B3A5BD007249}" presName="node" presStyleLbl="node1" presStyleIdx="3" presStyleCnt="6" custScaleY="122954">
        <dgm:presLayoutVars>
          <dgm:bulletEnabled val="1"/>
        </dgm:presLayoutVars>
      </dgm:prSet>
      <dgm:spPr/>
    </dgm:pt>
    <dgm:pt modelId="{13522404-D6A5-4D9A-8DA2-4EFF8C7C3835}" type="pres">
      <dgm:prSet presAssocID="{1B65EA24-D5C4-44E6-B262-3B95EE8090C2}" presName="sibTrans" presStyleCnt="0"/>
      <dgm:spPr/>
    </dgm:pt>
    <dgm:pt modelId="{0644E25A-9CB5-42FE-8C11-D1B05C2D8002}" type="pres">
      <dgm:prSet presAssocID="{9E87CF01-FA79-4D6B-A3B8-D9F8A5927560}" presName="node" presStyleLbl="node1" presStyleIdx="4" presStyleCnt="6">
        <dgm:presLayoutVars>
          <dgm:bulletEnabled val="1"/>
        </dgm:presLayoutVars>
      </dgm:prSet>
      <dgm:spPr/>
    </dgm:pt>
    <dgm:pt modelId="{2A7303FF-A03E-4468-ABDA-4A9565B12D01}" type="pres">
      <dgm:prSet presAssocID="{46A153A1-B73E-4063-B885-4A51A4DE45A9}" presName="sibTrans" presStyleCnt="0"/>
      <dgm:spPr/>
    </dgm:pt>
    <dgm:pt modelId="{5EB49EB4-7C99-4EB7-B12B-2EC48EA713AB}" type="pres">
      <dgm:prSet presAssocID="{0DE9D386-14E8-4F7E-8A9C-29121E0A0D3B}" presName="node" presStyleLbl="node1" presStyleIdx="5" presStyleCnt="6" custScaleY="96978">
        <dgm:presLayoutVars>
          <dgm:bulletEnabled val="1"/>
        </dgm:presLayoutVars>
      </dgm:prSet>
      <dgm:spPr/>
    </dgm:pt>
  </dgm:ptLst>
  <dgm:cxnLst>
    <dgm:cxn modelId="{E04BE41A-2382-44DC-B604-AFAA5F376E23}" srcId="{E989178F-FB0A-4D74-AF70-662021C6E40B}" destId="{C97ACE3B-A72C-41EA-A39D-51238D7E9102}" srcOrd="2" destOrd="0" parTransId="{5461EF6B-B03E-47A3-A9B9-054AB1A4A537}" sibTransId="{E2C7F55A-100D-4377-8F75-CF94BAC9E7F4}"/>
    <dgm:cxn modelId="{8B3FC82A-C809-4A4F-A8AC-09647BCE759B}" type="presOf" srcId="{0DE9D386-14E8-4F7E-8A9C-29121E0A0D3B}" destId="{5EB49EB4-7C99-4EB7-B12B-2EC48EA713AB}" srcOrd="0" destOrd="0" presId="urn:microsoft.com/office/officeart/2005/8/layout/default"/>
    <dgm:cxn modelId="{2315B152-1CAF-44DC-8CFB-48B2AAF5E806}" type="presOf" srcId="{E989178F-FB0A-4D74-AF70-662021C6E40B}" destId="{B05A8731-5B54-4AC7-9712-AB4E4EE3FAC1}" srcOrd="0" destOrd="0" presId="urn:microsoft.com/office/officeart/2005/8/layout/default"/>
    <dgm:cxn modelId="{3794197D-488A-45AD-9C34-F269B4EB9B06}" srcId="{E989178F-FB0A-4D74-AF70-662021C6E40B}" destId="{DC954B44-4FFB-4B70-8CA3-A5D57E91B0E4}" srcOrd="0" destOrd="0" parTransId="{EC920D4F-6AA9-4B36-837A-48904B251D37}" sibTransId="{8BE9614F-07DB-447F-A0CB-E91FC5C4A60D}"/>
    <dgm:cxn modelId="{45585787-D54C-4F75-8D23-D8828996695B}" srcId="{E989178F-FB0A-4D74-AF70-662021C6E40B}" destId="{DC0ACEB2-D260-4BCB-90C0-CE8CA02986F2}" srcOrd="1" destOrd="0" parTransId="{41478A50-41B8-40C8-A961-870F3733A5F9}" sibTransId="{0616A768-4E6D-4E71-AE25-84ED8A1FE30E}"/>
    <dgm:cxn modelId="{806281A3-BEB3-4932-9F28-76815458CAD1}" srcId="{E989178F-FB0A-4D74-AF70-662021C6E40B}" destId="{782A74D5-2C57-44F9-8CF7-B3A5BD007249}" srcOrd="3" destOrd="0" parTransId="{B4892213-D0ED-44FE-A2A7-045C2718DACC}" sibTransId="{1B65EA24-D5C4-44E6-B262-3B95EE8090C2}"/>
    <dgm:cxn modelId="{4F3CC0A6-B6DE-495C-AB8A-9FD33526ADF1}" type="presOf" srcId="{C97ACE3B-A72C-41EA-A39D-51238D7E9102}" destId="{75C759E6-6C54-4D81-ABCB-5E8742551176}" srcOrd="0" destOrd="0" presId="urn:microsoft.com/office/officeart/2005/8/layout/default"/>
    <dgm:cxn modelId="{A4E82CB4-3E7A-4CF4-BC86-A863398FE4FD}" type="presOf" srcId="{DC954B44-4FFB-4B70-8CA3-A5D57E91B0E4}" destId="{C66CE53B-6196-470A-89D9-F9FC6B170869}" srcOrd="0" destOrd="0" presId="urn:microsoft.com/office/officeart/2005/8/layout/default"/>
    <dgm:cxn modelId="{99AD8CC4-8670-48AC-9CAE-E204EE021624}" type="presOf" srcId="{782A74D5-2C57-44F9-8CF7-B3A5BD007249}" destId="{5B171BD7-B47F-4FE5-86D3-1931CA4D89E5}" srcOrd="0" destOrd="0" presId="urn:microsoft.com/office/officeart/2005/8/layout/default"/>
    <dgm:cxn modelId="{F72547C6-CC16-41B4-92E3-7A8CAE1D52AA}" srcId="{E989178F-FB0A-4D74-AF70-662021C6E40B}" destId="{0DE9D386-14E8-4F7E-8A9C-29121E0A0D3B}" srcOrd="5" destOrd="0" parTransId="{165268A4-09B6-4379-A37E-007145556FB2}" sibTransId="{6E826B04-73B7-4275-9ACA-91069E654BF4}"/>
    <dgm:cxn modelId="{32C56BCD-4D6B-4B07-8517-BFF0CD9448D5}" srcId="{E989178F-FB0A-4D74-AF70-662021C6E40B}" destId="{9E87CF01-FA79-4D6B-A3B8-D9F8A5927560}" srcOrd="4" destOrd="0" parTransId="{E0408D0E-7E98-4B2A-A863-2B0AC4905669}" sibTransId="{46A153A1-B73E-4063-B885-4A51A4DE45A9}"/>
    <dgm:cxn modelId="{AC7B78D0-A429-4841-A72B-3F88A0E72DDE}" type="presOf" srcId="{9E87CF01-FA79-4D6B-A3B8-D9F8A5927560}" destId="{0644E25A-9CB5-42FE-8C11-D1B05C2D8002}" srcOrd="0" destOrd="0" presId="urn:microsoft.com/office/officeart/2005/8/layout/default"/>
    <dgm:cxn modelId="{F6AF7EF6-F492-47C5-9736-ABDD9F077E7D}" type="presOf" srcId="{DC0ACEB2-D260-4BCB-90C0-CE8CA02986F2}" destId="{1926ABEE-1AD1-44BA-8447-B0E2E856FA63}" srcOrd="0" destOrd="0" presId="urn:microsoft.com/office/officeart/2005/8/layout/default"/>
    <dgm:cxn modelId="{7425BC4B-598D-4D36-B421-3E8424B2D16E}" type="presParOf" srcId="{B05A8731-5B54-4AC7-9712-AB4E4EE3FAC1}" destId="{C66CE53B-6196-470A-89D9-F9FC6B170869}" srcOrd="0" destOrd="0" presId="urn:microsoft.com/office/officeart/2005/8/layout/default"/>
    <dgm:cxn modelId="{D30274DE-1C96-437F-A11A-0FC71A33DD52}" type="presParOf" srcId="{B05A8731-5B54-4AC7-9712-AB4E4EE3FAC1}" destId="{6D1243A1-F115-4410-BABC-43F2A1EE9C96}" srcOrd="1" destOrd="0" presId="urn:microsoft.com/office/officeart/2005/8/layout/default"/>
    <dgm:cxn modelId="{2E817386-0A52-4BDE-ABC2-C411BD7AF021}" type="presParOf" srcId="{B05A8731-5B54-4AC7-9712-AB4E4EE3FAC1}" destId="{1926ABEE-1AD1-44BA-8447-B0E2E856FA63}" srcOrd="2" destOrd="0" presId="urn:microsoft.com/office/officeart/2005/8/layout/default"/>
    <dgm:cxn modelId="{97F83F5D-974F-4F50-8369-97F2C2CD61B3}" type="presParOf" srcId="{B05A8731-5B54-4AC7-9712-AB4E4EE3FAC1}" destId="{C80FDF70-67C0-4B8A-A0CF-6C7DFD17B4B6}" srcOrd="3" destOrd="0" presId="urn:microsoft.com/office/officeart/2005/8/layout/default"/>
    <dgm:cxn modelId="{9493E13F-5E61-4E2B-845B-56B5E2AC710B}" type="presParOf" srcId="{B05A8731-5B54-4AC7-9712-AB4E4EE3FAC1}" destId="{75C759E6-6C54-4D81-ABCB-5E8742551176}" srcOrd="4" destOrd="0" presId="urn:microsoft.com/office/officeart/2005/8/layout/default"/>
    <dgm:cxn modelId="{44D7E335-8CC4-443C-93A2-4AAD44E99068}" type="presParOf" srcId="{B05A8731-5B54-4AC7-9712-AB4E4EE3FAC1}" destId="{44EE0009-1537-4CC1-A9C5-E28FC06D54B0}" srcOrd="5" destOrd="0" presId="urn:microsoft.com/office/officeart/2005/8/layout/default"/>
    <dgm:cxn modelId="{2765108D-57D6-49AD-BE61-7EAAAA6F153F}" type="presParOf" srcId="{B05A8731-5B54-4AC7-9712-AB4E4EE3FAC1}" destId="{5B171BD7-B47F-4FE5-86D3-1931CA4D89E5}" srcOrd="6" destOrd="0" presId="urn:microsoft.com/office/officeart/2005/8/layout/default"/>
    <dgm:cxn modelId="{AEC59646-B146-417A-B38E-C310D235E6DB}" type="presParOf" srcId="{B05A8731-5B54-4AC7-9712-AB4E4EE3FAC1}" destId="{13522404-D6A5-4D9A-8DA2-4EFF8C7C3835}" srcOrd="7" destOrd="0" presId="urn:microsoft.com/office/officeart/2005/8/layout/default"/>
    <dgm:cxn modelId="{FE3F003D-9056-4B37-B3B2-6C6D59C5DC38}" type="presParOf" srcId="{B05A8731-5B54-4AC7-9712-AB4E4EE3FAC1}" destId="{0644E25A-9CB5-42FE-8C11-D1B05C2D8002}" srcOrd="8" destOrd="0" presId="urn:microsoft.com/office/officeart/2005/8/layout/default"/>
    <dgm:cxn modelId="{42B28658-1C4A-4523-8973-400B1A42F92C}" type="presParOf" srcId="{B05A8731-5B54-4AC7-9712-AB4E4EE3FAC1}" destId="{2A7303FF-A03E-4468-ABDA-4A9565B12D01}" srcOrd="9" destOrd="0" presId="urn:microsoft.com/office/officeart/2005/8/layout/default"/>
    <dgm:cxn modelId="{4016DCE6-525A-4B65-A291-5AC77D5F8B81}" type="presParOf" srcId="{B05A8731-5B54-4AC7-9712-AB4E4EE3FAC1}" destId="{5EB49EB4-7C99-4EB7-B12B-2EC48EA713A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81894-5B09-4A01-A375-804960B3636B}">
      <dsp:nvSpPr>
        <dsp:cNvPr id="0" name=""/>
        <dsp:cNvSpPr/>
      </dsp:nvSpPr>
      <dsp:spPr>
        <a:xfrm>
          <a:off x="2105794" y="748"/>
          <a:ext cx="8423176" cy="97345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433" tIns="247258" rIns="163433" bIns="247258" numCol="1" spcCol="1270" anchor="ctr" anchorCtr="0">
          <a:noAutofit/>
        </a:bodyPr>
        <a:lstStyle/>
        <a:p>
          <a:pPr marL="0" lvl="0" indent="0" algn="l" defTabSz="1066800">
            <a:lnSpc>
              <a:spcPct val="90000"/>
            </a:lnSpc>
            <a:spcBef>
              <a:spcPct val="0"/>
            </a:spcBef>
            <a:spcAft>
              <a:spcPct val="35000"/>
            </a:spcAft>
            <a:buNone/>
          </a:pPr>
          <a:r>
            <a:rPr lang="en-US" sz="2400" kern="1200" dirty="0"/>
            <a:t>Submit questions or comments to itssimple2023@gmail.com</a:t>
          </a:r>
        </a:p>
      </dsp:txBody>
      <dsp:txXfrm>
        <a:off x="2105794" y="748"/>
        <a:ext cx="8423176" cy="973454"/>
      </dsp:txXfrm>
    </dsp:sp>
    <dsp:sp modelId="{FDB63A4F-14B1-4864-B4B1-304A5D580C0A}">
      <dsp:nvSpPr>
        <dsp:cNvPr id="0" name=""/>
        <dsp:cNvSpPr/>
      </dsp:nvSpPr>
      <dsp:spPr>
        <a:xfrm>
          <a:off x="0" y="748"/>
          <a:ext cx="2105794" cy="97345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1432" tIns="96156" rIns="111432" bIns="96156" numCol="1" spcCol="1270" anchor="ctr" anchorCtr="0">
          <a:noAutofit/>
        </a:bodyPr>
        <a:lstStyle/>
        <a:p>
          <a:pPr marL="0" lvl="0" indent="0" algn="ctr" defTabSz="1244600">
            <a:lnSpc>
              <a:spcPct val="90000"/>
            </a:lnSpc>
            <a:spcBef>
              <a:spcPct val="0"/>
            </a:spcBef>
            <a:spcAft>
              <a:spcPct val="35000"/>
            </a:spcAft>
            <a:buNone/>
          </a:pPr>
          <a:r>
            <a:rPr lang="en-US" sz="2800" kern="1200"/>
            <a:t>Submit</a:t>
          </a:r>
        </a:p>
      </dsp:txBody>
      <dsp:txXfrm>
        <a:off x="0" y="748"/>
        <a:ext cx="2105794" cy="973454"/>
      </dsp:txXfrm>
    </dsp:sp>
    <dsp:sp modelId="{A572FC85-BFF5-481A-B4EE-D507B850B398}">
      <dsp:nvSpPr>
        <dsp:cNvPr id="0" name=""/>
        <dsp:cNvSpPr/>
      </dsp:nvSpPr>
      <dsp:spPr>
        <a:xfrm>
          <a:off x="2105794" y="1032611"/>
          <a:ext cx="8423176" cy="973454"/>
        </a:xfrm>
        <a:prstGeom prst="rect">
          <a:avLst/>
        </a:prstGeom>
        <a:solidFill>
          <a:schemeClr val="accent5">
            <a:tint val="40000"/>
            <a:alpha val="90000"/>
            <a:hueOff val="-2768299"/>
            <a:satOff val="16801"/>
            <a:lumOff val="824"/>
            <a:alphaOff val="0"/>
          </a:schemeClr>
        </a:solidFill>
        <a:ln w="12700" cap="flat" cmpd="sng" algn="ctr">
          <a:solidFill>
            <a:schemeClr val="accent5">
              <a:tint val="40000"/>
              <a:alpha val="90000"/>
              <a:hueOff val="-2768299"/>
              <a:satOff val="16801"/>
              <a:lumOff val="8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433" tIns="247258" rIns="163433" bIns="247258" numCol="1" spcCol="1270" anchor="ctr" anchorCtr="0">
          <a:noAutofit/>
        </a:bodyPr>
        <a:lstStyle/>
        <a:p>
          <a:pPr marL="0" lvl="0" indent="0" algn="l" defTabSz="1066800">
            <a:lnSpc>
              <a:spcPct val="90000"/>
            </a:lnSpc>
            <a:spcBef>
              <a:spcPct val="0"/>
            </a:spcBef>
            <a:spcAft>
              <a:spcPct val="35000"/>
            </a:spcAft>
            <a:buNone/>
          </a:pPr>
          <a:r>
            <a:rPr lang="en-US" sz="2400" kern="1200" dirty="0"/>
            <a:t>Simple manual session 20  </a:t>
          </a:r>
        </a:p>
      </dsp:txBody>
      <dsp:txXfrm>
        <a:off x="2105794" y="1032611"/>
        <a:ext cx="8423176" cy="973454"/>
      </dsp:txXfrm>
    </dsp:sp>
    <dsp:sp modelId="{EB92EAC5-58D7-4BD2-BF93-D830B8EB7809}">
      <dsp:nvSpPr>
        <dsp:cNvPr id="0" name=""/>
        <dsp:cNvSpPr/>
      </dsp:nvSpPr>
      <dsp:spPr>
        <a:xfrm>
          <a:off x="0" y="1032611"/>
          <a:ext cx="2105794" cy="973454"/>
        </a:xfrm>
        <a:prstGeom prst="rect">
          <a:avLst/>
        </a:prstGeom>
        <a:solidFill>
          <a:schemeClr val="accent5">
            <a:hueOff val="-2623789"/>
            <a:satOff val="17855"/>
            <a:lumOff val="79"/>
            <a:alphaOff val="0"/>
          </a:schemeClr>
        </a:solidFill>
        <a:ln w="12700" cap="flat" cmpd="sng" algn="ctr">
          <a:solidFill>
            <a:schemeClr val="accent5">
              <a:hueOff val="-2623789"/>
              <a:satOff val="17855"/>
              <a:lumOff val="7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1432" tIns="96156" rIns="111432" bIns="96156" numCol="1" spcCol="1270" anchor="ctr" anchorCtr="0">
          <a:noAutofit/>
        </a:bodyPr>
        <a:lstStyle/>
        <a:p>
          <a:pPr marL="0" lvl="0" indent="0" algn="ctr" defTabSz="1066800">
            <a:lnSpc>
              <a:spcPct val="90000"/>
            </a:lnSpc>
            <a:spcBef>
              <a:spcPct val="0"/>
            </a:spcBef>
            <a:spcAft>
              <a:spcPct val="35000"/>
            </a:spcAft>
            <a:buNone/>
          </a:pPr>
          <a:r>
            <a:rPr lang="en-US" sz="2400" kern="1200"/>
            <a:t>Read</a:t>
          </a:r>
        </a:p>
      </dsp:txBody>
      <dsp:txXfrm>
        <a:off x="0" y="1032611"/>
        <a:ext cx="2105794" cy="973454"/>
      </dsp:txXfrm>
    </dsp:sp>
    <dsp:sp modelId="{20C64D8E-5963-40C2-A5E2-43C9C3C7D340}">
      <dsp:nvSpPr>
        <dsp:cNvPr id="0" name=""/>
        <dsp:cNvSpPr/>
      </dsp:nvSpPr>
      <dsp:spPr>
        <a:xfrm>
          <a:off x="2105794" y="2064473"/>
          <a:ext cx="8423176" cy="973454"/>
        </a:xfrm>
        <a:prstGeom prst="rect">
          <a:avLst/>
        </a:prstGeom>
        <a:solidFill>
          <a:schemeClr val="accent5">
            <a:tint val="40000"/>
            <a:alpha val="90000"/>
            <a:hueOff val="-5536599"/>
            <a:satOff val="33602"/>
            <a:lumOff val="1647"/>
            <a:alphaOff val="0"/>
          </a:schemeClr>
        </a:solidFill>
        <a:ln w="12700" cap="flat" cmpd="sng" algn="ctr">
          <a:solidFill>
            <a:schemeClr val="accent5">
              <a:tint val="40000"/>
              <a:alpha val="90000"/>
              <a:hueOff val="-5536599"/>
              <a:satOff val="33602"/>
              <a:lumOff val="1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433" tIns="247258" rIns="163433" bIns="247258" numCol="1" spcCol="1270" anchor="ctr" anchorCtr="0">
          <a:noAutofit/>
        </a:bodyPr>
        <a:lstStyle/>
        <a:p>
          <a:pPr marL="0" lvl="0" indent="0" algn="l" defTabSz="1066800">
            <a:lnSpc>
              <a:spcPct val="90000"/>
            </a:lnSpc>
            <a:spcBef>
              <a:spcPct val="0"/>
            </a:spcBef>
            <a:spcAft>
              <a:spcPct val="35000"/>
            </a:spcAft>
            <a:buNone/>
          </a:pPr>
          <a:r>
            <a:rPr lang="en-US" sz="2400" kern="1200" dirty="0"/>
            <a:t>Do the goals diary card procedure over the next week</a:t>
          </a:r>
        </a:p>
      </dsp:txBody>
      <dsp:txXfrm>
        <a:off x="2105794" y="2064473"/>
        <a:ext cx="8423176" cy="973454"/>
      </dsp:txXfrm>
    </dsp:sp>
    <dsp:sp modelId="{0CCE92CC-C23A-4CD8-B2A0-48094C9A5683}">
      <dsp:nvSpPr>
        <dsp:cNvPr id="0" name=""/>
        <dsp:cNvSpPr/>
      </dsp:nvSpPr>
      <dsp:spPr>
        <a:xfrm>
          <a:off x="0" y="2064473"/>
          <a:ext cx="2105794" cy="973454"/>
        </a:xfrm>
        <a:prstGeom prst="rect">
          <a:avLst/>
        </a:prstGeom>
        <a:solidFill>
          <a:schemeClr val="accent5">
            <a:hueOff val="-5247578"/>
            <a:satOff val="35711"/>
            <a:lumOff val="157"/>
            <a:alphaOff val="0"/>
          </a:schemeClr>
        </a:solidFill>
        <a:ln w="12700" cap="flat" cmpd="sng" algn="ctr">
          <a:solidFill>
            <a:schemeClr val="accent5">
              <a:hueOff val="-5247578"/>
              <a:satOff val="35711"/>
              <a:lumOff val="15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1432" tIns="96156" rIns="111432" bIns="96156" numCol="1" spcCol="1270" anchor="ctr" anchorCtr="0">
          <a:noAutofit/>
        </a:bodyPr>
        <a:lstStyle/>
        <a:p>
          <a:pPr marL="0" lvl="0" indent="0" algn="ctr" defTabSz="1066800">
            <a:lnSpc>
              <a:spcPct val="90000"/>
            </a:lnSpc>
            <a:spcBef>
              <a:spcPct val="0"/>
            </a:spcBef>
            <a:spcAft>
              <a:spcPct val="35000"/>
            </a:spcAft>
            <a:buNone/>
          </a:pPr>
          <a:r>
            <a:rPr lang="en-US" sz="2400" kern="1200"/>
            <a:t>Do</a:t>
          </a:r>
        </a:p>
      </dsp:txBody>
      <dsp:txXfrm>
        <a:off x="0" y="2064473"/>
        <a:ext cx="2105794" cy="973454"/>
      </dsp:txXfrm>
    </dsp:sp>
    <dsp:sp modelId="{38AB85F1-38DD-4F48-BD3C-40F9FD8287C9}">
      <dsp:nvSpPr>
        <dsp:cNvPr id="0" name=""/>
        <dsp:cNvSpPr/>
      </dsp:nvSpPr>
      <dsp:spPr>
        <a:xfrm>
          <a:off x="2105794" y="3096335"/>
          <a:ext cx="8423176" cy="973454"/>
        </a:xfrm>
        <a:prstGeom prst="rect">
          <a:avLst/>
        </a:prstGeom>
        <a:solidFill>
          <a:schemeClr val="accent5">
            <a:tint val="40000"/>
            <a:alpha val="90000"/>
            <a:hueOff val="-8304899"/>
            <a:satOff val="50404"/>
            <a:lumOff val="2471"/>
            <a:alphaOff val="0"/>
          </a:schemeClr>
        </a:solidFill>
        <a:ln w="12700" cap="flat" cmpd="sng" algn="ctr">
          <a:solidFill>
            <a:schemeClr val="accent5">
              <a:tint val="40000"/>
              <a:alpha val="90000"/>
              <a:hueOff val="-8304899"/>
              <a:satOff val="50404"/>
              <a:lumOff val="2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433" tIns="247258" rIns="163433" bIns="247258" numCol="1" spcCol="1270" anchor="ctr" anchorCtr="0">
          <a:noAutofit/>
        </a:bodyPr>
        <a:lstStyle/>
        <a:p>
          <a:pPr marL="0" lvl="0" indent="0" algn="l" defTabSz="1066800">
            <a:lnSpc>
              <a:spcPct val="90000"/>
            </a:lnSpc>
            <a:spcBef>
              <a:spcPct val="0"/>
            </a:spcBef>
            <a:spcAft>
              <a:spcPct val="35000"/>
            </a:spcAft>
            <a:buNone/>
          </a:pPr>
          <a:r>
            <a:rPr lang="en-US" sz="2400" kern="1200" dirty="0"/>
            <a:t>Continue reviewing and practicing your crisis plans, diary cards, chain analysis and rational mind remediations </a:t>
          </a:r>
        </a:p>
      </dsp:txBody>
      <dsp:txXfrm>
        <a:off x="2105794" y="3096335"/>
        <a:ext cx="8423176" cy="973454"/>
      </dsp:txXfrm>
    </dsp:sp>
    <dsp:sp modelId="{17E3C15C-F38C-40BD-B880-CC306528A1B0}">
      <dsp:nvSpPr>
        <dsp:cNvPr id="0" name=""/>
        <dsp:cNvSpPr/>
      </dsp:nvSpPr>
      <dsp:spPr>
        <a:xfrm>
          <a:off x="0" y="3096335"/>
          <a:ext cx="2105794" cy="973454"/>
        </a:xfrm>
        <a:prstGeom prst="rect">
          <a:avLst/>
        </a:prstGeom>
        <a:solidFill>
          <a:schemeClr val="accent5">
            <a:hueOff val="-7871367"/>
            <a:satOff val="53566"/>
            <a:lumOff val="236"/>
            <a:alphaOff val="0"/>
          </a:schemeClr>
        </a:solidFill>
        <a:ln w="12700" cap="flat" cmpd="sng" algn="ctr">
          <a:solidFill>
            <a:schemeClr val="accent5">
              <a:hueOff val="-7871367"/>
              <a:satOff val="53566"/>
              <a:lumOff val="23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1432" tIns="96156" rIns="111432" bIns="96156"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3096335"/>
        <a:ext cx="2105794" cy="973454"/>
      </dsp:txXfrm>
    </dsp:sp>
    <dsp:sp modelId="{B7888745-E5D2-4751-B91A-AA60EFF41FF2}">
      <dsp:nvSpPr>
        <dsp:cNvPr id="0" name=""/>
        <dsp:cNvSpPr/>
      </dsp:nvSpPr>
      <dsp:spPr>
        <a:xfrm>
          <a:off x="2105794" y="4128197"/>
          <a:ext cx="8423176" cy="973454"/>
        </a:xfrm>
        <a:prstGeom prst="rect">
          <a:avLst/>
        </a:prstGeom>
        <a:solidFill>
          <a:schemeClr val="accent5">
            <a:tint val="40000"/>
            <a:alpha val="90000"/>
            <a:hueOff val="-11073198"/>
            <a:satOff val="67205"/>
            <a:lumOff val="3294"/>
            <a:alphaOff val="0"/>
          </a:schemeClr>
        </a:solidFill>
        <a:ln w="12700" cap="flat" cmpd="sng" algn="ctr">
          <a:solidFill>
            <a:schemeClr val="accent5">
              <a:tint val="40000"/>
              <a:alpha val="90000"/>
              <a:hueOff val="-11073198"/>
              <a:satOff val="67205"/>
              <a:lumOff val="3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433" tIns="247258" rIns="163433" bIns="247258" numCol="1" spcCol="1270" anchor="ctr" anchorCtr="0">
          <a:noAutofit/>
        </a:bodyPr>
        <a:lstStyle/>
        <a:p>
          <a:pPr marL="0" lvl="0" indent="0" algn="l" defTabSz="1066800">
            <a:lnSpc>
              <a:spcPct val="90000"/>
            </a:lnSpc>
            <a:spcBef>
              <a:spcPct val="0"/>
            </a:spcBef>
            <a:spcAft>
              <a:spcPct val="35000"/>
            </a:spcAft>
            <a:buNone/>
          </a:pPr>
          <a:r>
            <a:rPr lang="en-US" sz="2400" kern="1200" dirty="0"/>
            <a:t>Continue tracking all the skills you’ve learned using your DBT diary card. Practice them.</a:t>
          </a:r>
        </a:p>
      </dsp:txBody>
      <dsp:txXfrm>
        <a:off x="2105794" y="4128197"/>
        <a:ext cx="8423176" cy="973454"/>
      </dsp:txXfrm>
    </dsp:sp>
    <dsp:sp modelId="{36C1C6DA-9110-41C5-84B9-96C750C33372}">
      <dsp:nvSpPr>
        <dsp:cNvPr id="0" name=""/>
        <dsp:cNvSpPr/>
      </dsp:nvSpPr>
      <dsp:spPr>
        <a:xfrm>
          <a:off x="0" y="4128197"/>
          <a:ext cx="2105794" cy="973454"/>
        </a:xfrm>
        <a:prstGeom prst="rect">
          <a:avLst/>
        </a:prstGeom>
        <a:solidFill>
          <a:schemeClr val="accent5">
            <a:hueOff val="-10495156"/>
            <a:satOff val="71422"/>
            <a:lumOff val="314"/>
            <a:alphaOff val="0"/>
          </a:schemeClr>
        </a:solidFill>
        <a:ln w="12700" cap="flat" cmpd="sng" algn="ctr">
          <a:solidFill>
            <a:schemeClr val="accent5">
              <a:hueOff val="-10495156"/>
              <a:satOff val="71422"/>
              <a:lumOff val="31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1432" tIns="96156" rIns="111432" bIns="96156"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4128197"/>
        <a:ext cx="2105794" cy="973454"/>
      </dsp:txXfrm>
    </dsp:sp>
    <dsp:sp modelId="{9AA88514-E5A8-4318-B048-B55257C3E9E3}">
      <dsp:nvSpPr>
        <dsp:cNvPr id="0" name=""/>
        <dsp:cNvSpPr/>
      </dsp:nvSpPr>
      <dsp:spPr>
        <a:xfrm>
          <a:off x="2038408" y="5160809"/>
          <a:ext cx="8423176" cy="973454"/>
        </a:xfrm>
        <a:prstGeom prst="rect">
          <a:avLst/>
        </a:prstGeom>
        <a:solidFill>
          <a:schemeClr val="accent5">
            <a:tint val="40000"/>
            <a:alpha val="90000"/>
            <a:hueOff val="-13841497"/>
            <a:satOff val="84006"/>
            <a:lumOff val="4118"/>
            <a:alphaOff val="0"/>
          </a:schemeClr>
        </a:solidFill>
        <a:ln w="12700" cap="flat" cmpd="sng" algn="ctr">
          <a:solidFill>
            <a:schemeClr val="accent5">
              <a:tint val="40000"/>
              <a:alpha val="90000"/>
              <a:hueOff val="-13841497"/>
              <a:satOff val="84006"/>
              <a:lumOff val="4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433" tIns="247258" rIns="163433" bIns="247258" numCol="1" spcCol="1270" anchor="ctr" anchorCtr="0">
          <a:noAutofit/>
        </a:bodyPr>
        <a:lstStyle/>
        <a:p>
          <a:pPr marL="0" lvl="0" indent="0" algn="l" defTabSz="488950">
            <a:lnSpc>
              <a:spcPct val="90000"/>
            </a:lnSpc>
            <a:spcBef>
              <a:spcPct val="0"/>
            </a:spcBef>
            <a:spcAft>
              <a:spcPct val="35000"/>
            </a:spcAft>
            <a:buNone/>
          </a:pPr>
          <a:r>
            <a:rPr lang="en-US" sz="1100" kern="1200" dirty="0"/>
            <a:t> </a:t>
          </a:r>
          <a:endParaRPr lang="en-CA" sz="2000" kern="1200" dirty="0"/>
        </a:p>
        <a:p>
          <a:pPr marL="0" lvl="0" indent="0" algn="l" defTabSz="1066800">
            <a:lnSpc>
              <a:spcPct val="90000"/>
            </a:lnSpc>
            <a:spcBef>
              <a:spcPct val="0"/>
            </a:spcBef>
            <a:spcAft>
              <a:spcPct val="35000"/>
            </a:spcAft>
            <a:buNone/>
          </a:pPr>
          <a:r>
            <a:rPr lang="en-US" sz="2400" kern="1200" dirty="0"/>
            <a:t>the homework habits checklist each week. If there’s an item that you haven’t checked on the list, consider setting a goal to do it(you don’t have to come to the homework group to do that)</a:t>
          </a:r>
        </a:p>
      </dsp:txBody>
      <dsp:txXfrm>
        <a:off x="2038408" y="5160809"/>
        <a:ext cx="8423176" cy="973454"/>
      </dsp:txXfrm>
    </dsp:sp>
    <dsp:sp modelId="{84E7E2FD-06CB-4DD0-B529-220E05818D42}">
      <dsp:nvSpPr>
        <dsp:cNvPr id="0" name=""/>
        <dsp:cNvSpPr/>
      </dsp:nvSpPr>
      <dsp:spPr>
        <a:xfrm>
          <a:off x="0" y="5160060"/>
          <a:ext cx="2105794" cy="973454"/>
        </a:xfrm>
        <a:prstGeom prst="rect">
          <a:avLst/>
        </a:prstGeom>
        <a:solidFill>
          <a:schemeClr val="accent5">
            <a:hueOff val="-13118945"/>
            <a:satOff val="89277"/>
            <a:lumOff val="393"/>
            <a:alphaOff val="0"/>
          </a:schemeClr>
        </a:solidFill>
        <a:ln w="12700" cap="flat" cmpd="sng" algn="ctr">
          <a:solidFill>
            <a:schemeClr val="accent5">
              <a:hueOff val="-13118945"/>
              <a:satOff val="89277"/>
              <a:lumOff val="39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1432" tIns="96156" rIns="111432" bIns="96156" numCol="1" spcCol="1270" anchor="ctr" anchorCtr="0">
          <a:noAutofit/>
        </a:bodyPr>
        <a:lstStyle/>
        <a:p>
          <a:pPr marL="0" lvl="0" indent="0" algn="ctr" defTabSz="1244600">
            <a:lnSpc>
              <a:spcPct val="90000"/>
            </a:lnSpc>
            <a:spcBef>
              <a:spcPct val="0"/>
            </a:spcBef>
            <a:spcAft>
              <a:spcPct val="35000"/>
            </a:spcAft>
            <a:buNone/>
          </a:pPr>
          <a:r>
            <a:rPr lang="en-US" sz="2800" kern="1200" dirty="0"/>
            <a:t>Review</a:t>
          </a:r>
          <a:endParaRPr lang="en-CA" sz="2800" kern="1200" dirty="0"/>
        </a:p>
      </dsp:txBody>
      <dsp:txXfrm>
        <a:off x="0" y="5160060"/>
        <a:ext cx="2105794" cy="973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2F18B-16EF-4474-B14D-23B2D2CF545F}">
      <dsp:nvSpPr>
        <dsp:cNvPr id="0" name=""/>
        <dsp:cNvSpPr/>
      </dsp:nvSpPr>
      <dsp:spPr>
        <a:xfrm rot="5400000">
          <a:off x="4334489" y="-1652663"/>
          <a:ext cx="986069" cy="4543552"/>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Submit questions or comments to </a:t>
          </a:r>
          <a:r>
            <a:rPr lang="en-US" sz="1900" kern="1200" dirty="0" err="1"/>
            <a:t>itssimple2023@gmail.com</a:t>
          </a:r>
          <a:endParaRPr lang="en-US" sz="1900" kern="1200" dirty="0"/>
        </a:p>
      </dsp:txBody>
      <dsp:txXfrm rot="-5400000">
        <a:off x="2555748" y="174214"/>
        <a:ext cx="4495416" cy="889797"/>
      </dsp:txXfrm>
    </dsp:sp>
    <dsp:sp modelId="{28CD149E-4051-4EE0-9350-4EA6EEA6EF0C}">
      <dsp:nvSpPr>
        <dsp:cNvPr id="0" name=""/>
        <dsp:cNvSpPr/>
      </dsp:nvSpPr>
      <dsp:spPr>
        <a:xfrm>
          <a:off x="0" y="2819"/>
          <a:ext cx="2555748" cy="1232586"/>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Submit</a:t>
          </a:r>
        </a:p>
      </dsp:txBody>
      <dsp:txXfrm>
        <a:off x="60170" y="62989"/>
        <a:ext cx="2435408" cy="1112246"/>
      </dsp:txXfrm>
    </dsp:sp>
    <dsp:sp modelId="{CC5F888F-7B95-419C-986B-F9726EEBA071}">
      <dsp:nvSpPr>
        <dsp:cNvPr id="0" name=""/>
        <dsp:cNvSpPr/>
      </dsp:nvSpPr>
      <dsp:spPr>
        <a:xfrm rot="5400000">
          <a:off x="4334489" y="-358448"/>
          <a:ext cx="986069" cy="4543552"/>
        </a:xfrm>
        <a:prstGeom prst="round2SameRect">
          <a:avLst/>
        </a:prstGeom>
        <a:solidFill>
          <a:schemeClr val="accent2">
            <a:tint val="40000"/>
            <a:alpha val="90000"/>
            <a:hueOff val="842216"/>
            <a:satOff val="-499"/>
            <a:lumOff val="-120"/>
            <a:alphaOff val="0"/>
          </a:schemeClr>
        </a:solidFill>
        <a:ln w="9525" cap="flat" cmpd="sng" algn="ctr">
          <a:solidFill>
            <a:schemeClr val="accent2">
              <a:tint val="40000"/>
              <a:alpha val="90000"/>
              <a:hueOff val="842216"/>
              <a:satOff val="-499"/>
              <a:lumOff val="-12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Read skills training workbook p. 148-206. </a:t>
          </a:r>
        </a:p>
        <a:p>
          <a:pPr marL="171450" lvl="1" indent="-171450" algn="l" defTabSz="844550">
            <a:lnSpc>
              <a:spcPct val="90000"/>
            </a:lnSpc>
            <a:spcBef>
              <a:spcPct val="0"/>
            </a:spcBef>
            <a:spcAft>
              <a:spcPct val="15000"/>
            </a:spcAft>
            <a:buChar char="•"/>
          </a:pPr>
          <a:r>
            <a:rPr lang="en-US" sz="1900" kern="1200" dirty="0"/>
            <a:t>Simple manual session 21.  </a:t>
          </a:r>
        </a:p>
      </dsp:txBody>
      <dsp:txXfrm rot="-5400000">
        <a:off x="2555748" y="1468429"/>
        <a:ext cx="4495416" cy="889797"/>
      </dsp:txXfrm>
    </dsp:sp>
    <dsp:sp modelId="{F075A622-EC2C-465F-8AF8-2450760AC9FE}">
      <dsp:nvSpPr>
        <dsp:cNvPr id="0" name=""/>
        <dsp:cNvSpPr/>
      </dsp:nvSpPr>
      <dsp:spPr>
        <a:xfrm>
          <a:off x="0" y="1297034"/>
          <a:ext cx="2555748" cy="1232586"/>
        </a:xfrm>
        <a:prstGeom prst="roundRect">
          <a:avLst/>
        </a:prstGeom>
        <a:gradFill rotWithShape="0">
          <a:gsLst>
            <a:gs pos="0">
              <a:schemeClr val="accent2">
                <a:hueOff val="1183910"/>
                <a:satOff val="6177"/>
                <a:lumOff val="-1765"/>
                <a:alphaOff val="0"/>
                <a:tint val="85000"/>
                <a:shade val="98000"/>
                <a:satMod val="110000"/>
                <a:lumMod val="103000"/>
              </a:schemeClr>
            </a:gs>
            <a:gs pos="50000">
              <a:schemeClr val="accent2">
                <a:hueOff val="1183910"/>
                <a:satOff val="6177"/>
                <a:lumOff val="-1765"/>
                <a:alphaOff val="0"/>
                <a:shade val="85000"/>
                <a:satMod val="105000"/>
                <a:lumMod val="100000"/>
              </a:schemeClr>
            </a:gs>
            <a:gs pos="100000">
              <a:schemeClr val="accent2">
                <a:hueOff val="1183910"/>
                <a:satOff val="6177"/>
                <a:lumOff val="-176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Read</a:t>
          </a:r>
        </a:p>
      </dsp:txBody>
      <dsp:txXfrm>
        <a:off x="60170" y="1357204"/>
        <a:ext cx="2435408" cy="1112246"/>
      </dsp:txXfrm>
    </dsp:sp>
    <dsp:sp modelId="{247D0C1C-0F2F-4C52-B4F2-39511EAACC0E}">
      <dsp:nvSpPr>
        <dsp:cNvPr id="0" name=""/>
        <dsp:cNvSpPr/>
      </dsp:nvSpPr>
      <dsp:spPr>
        <a:xfrm rot="5400000">
          <a:off x="4334489" y="935767"/>
          <a:ext cx="986069" cy="4543552"/>
        </a:xfrm>
        <a:prstGeom prst="round2SameRect">
          <a:avLst/>
        </a:prstGeom>
        <a:solidFill>
          <a:schemeClr val="accent2">
            <a:tint val="40000"/>
            <a:alpha val="90000"/>
            <a:hueOff val="1684432"/>
            <a:satOff val="-998"/>
            <a:lumOff val="-241"/>
            <a:alphaOff val="0"/>
          </a:schemeClr>
        </a:solidFill>
        <a:ln w="9525" cap="flat" cmpd="sng" algn="ctr">
          <a:solidFill>
            <a:schemeClr val="accent2">
              <a:tint val="40000"/>
              <a:alpha val="90000"/>
              <a:hueOff val="1684432"/>
              <a:satOff val="-998"/>
              <a:lumOff val="-24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Continue reviewing and practicing your crisis plans, diary cards, chain analysis, and rational mind remediations.</a:t>
          </a:r>
        </a:p>
      </dsp:txBody>
      <dsp:txXfrm rot="-5400000">
        <a:off x="2555748" y="2762644"/>
        <a:ext cx="4495416" cy="889797"/>
      </dsp:txXfrm>
    </dsp:sp>
    <dsp:sp modelId="{D8571913-9C41-4206-A6CA-7AFE9C386318}">
      <dsp:nvSpPr>
        <dsp:cNvPr id="0" name=""/>
        <dsp:cNvSpPr/>
      </dsp:nvSpPr>
      <dsp:spPr>
        <a:xfrm>
          <a:off x="10268" y="2620622"/>
          <a:ext cx="2555748" cy="1232586"/>
        </a:xfrm>
        <a:prstGeom prst="roundRect">
          <a:avLst/>
        </a:prstGeom>
        <a:gradFill rotWithShape="0">
          <a:gsLst>
            <a:gs pos="0">
              <a:schemeClr val="accent2">
                <a:hueOff val="2367819"/>
                <a:satOff val="12354"/>
                <a:lumOff val="-3529"/>
                <a:alphaOff val="0"/>
                <a:tint val="85000"/>
                <a:shade val="98000"/>
                <a:satMod val="110000"/>
                <a:lumMod val="103000"/>
              </a:schemeClr>
            </a:gs>
            <a:gs pos="50000">
              <a:schemeClr val="accent2">
                <a:hueOff val="2367819"/>
                <a:satOff val="12354"/>
                <a:lumOff val="-3529"/>
                <a:alphaOff val="0"/>
                <a:shade val="85000"/>
                <a:satMod val="105000"/>
                <a:lumMod val="100000"/>
              </a:schemeClr>
            </a:gs>
            <a:gs pos="100000">
              <a:schemeClr val="accent2">
                <a:hueOff val="2367819"/>
                <a:satOff val="12354"/>
                <a:lumOff val="-3529"/>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Continue</a:t>
          </a:r>
        </a:p>
      </dsp:txBody>
      <dsp:txXfrm>
        <a:off x="70438" y="2680792"/>
        <a:ext cx="2435408" cy="1112246"/>
      </dsp:txXfrm>
    </dsp:sp>
    <dsp:sp modelId="{CEAF1DC5-7F46-4E01-9C24-EA4515C954DF}">
      <dsp:nvSpPr>
        <dsp:cNvPr id="0" name=""/>
        <dsp:cNvSpPr/>
      </dsp:nvSpPr>
      <dsp:spPr>
        <a:xfrm rot="5400000">
          <a:off x="4334489" y="2229983"/>
          <a:ext cx="986069" cy="4543552"/>
        </a:xfrm>
        <a:prstGeom prst="round2SameRect">
          <a:avLst/>
        </a:prstGeom>
        <a:solidFill>
          <a:schemeClr val="accent2">
            <a:tint val="40000"/>
            <a:alpha val="90000"/>
            <a:hueOff val="2526648"/>
            <a:satOff val="-1497"/>
            <a:lumOff val="-361"/>
            <a:alphaOff val="0"/>
          </a:schemeClr>
        </a:solidFill>
        <a:ln w="9525" cap="flat" cmpd="sng" algn="ctr">
          <a:solidFill>
            <a:schemeClr val="accent2">
              <a:tint val="40000"/>
              <a:alpha val="90000"/>
              <a:hueOff val="2526648"/>
              <a:satOff val="-1497"/>
              <a:lumOff val="-36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Do the wellness assessment tool, choose your goals. </a:t>
          </a:r>
        </a:p>
      </dsp:txBody>
      <dsp:txXfrm rot="-5400000">
        <a:off x="2555748" y="4056860"/>
        <a:ext cx="4495416" cy="889797"/>
      </dsp:txXfrm>
    </dsp:sp>
    <dsp:sp modelId="{1E0C3E9E-6A2A-4BFA-8858-E44104887EAA}">
      <dsp:nvSpPr>
        <dsp:cNvPr id="0" name=""/>
        <dsp:cNvSpPr/>
      </dsp:nvSpPr>
      <dsp:spPr>
        <a:xfrm>
          <a:off x="0" y="3885465"/>
          <a:ext cx="2555748" cy="1232586"/>
        </a:xfrm>
        <a:prstGeom prst="roundRect">
          <a:avLst/>
        </a:prstGeom>
        <a:gradFill rotWithShape="0">
          <a:gsLst>
            <a:gs pos="0">
              <a:schemeClr val="accent2">
                <a:hueOff val="3551729"/>
                <a:satOff val="18530"/>
                <a:lumOff val="-5294"/>
                <a:alphaOff val="0"/>
                <a:tint val="85000"/>
                <a:shade val="98000"/>
                <a:satMod val="110000"/>
                <a:lumMod val="103000"/>
              </a:schemeClr>
            </a:gs>
            <a:gs pos="50000">
              <a:schemeClr val="accent2">
                <a:hueOff val="3551729"/>
                <a:satOff val="18530"/>
                <a:lumOff val="-5294"/>
                <a:alphaOff val="0"/>
                <a:shade val="85000"/>
                <a:satMod val="105000"/>
                <a:lumMod val="100000"/>
              </a:schemeClr>
            </a:gs>
            <a:gs pos="100000">
              <a:schemeClr val="accent2">
                <a:hueOff val="3551729"/>
                <a:satOff val="18530"/>
                <a:lumOff val="-5294"/>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a:t>Do</a:t>
          </a:r>
        </a:p>
      </dsp:txBody>
      <dsp:txXfrm>
        <a:off x="60170" y="3945635"/>
        <a:ext cx="2435408" cy="1112246"/>
      </dsp:txXfrm>
    </dsp:sp>
    <dsp:sp modelId="{7EE94CD2-88D2-4899-A8AC-39439839F03D}">
      <dsp:nvSpPr>
        <dsp:cNvPr id="0" name=""/>
        <dsp:cNvSpPr/>
      </dsp:nvSpPr>
      <dsp:spPr>
        <a:xfrm rot="5400000">
          <a:off x="4334489" y="3524198"/>
          <a:ext cx="986069" cy="4543552"/>
        </a:xfrm>
        <a:prstGeom prst="round2SameRect">
          <a:avLst/>
        </a:prstGeom>
        <a:solidFill>
          <a:schemeClr val="accent2">
            <a:tint val="40000"/>
            <a:alpha val="90000"/>
            <a:hueOff val="3368864"/>
            <a:satOff val="-1996"/>
            <a:lumOff val="-482"/>
            <a:alphaOff val="0"/>
          </a:schemeClr>
        </a:solidFill>
        <a:ln w="9525" cap="flat" cmpd="sng" algn="ctr">
          <a:solidFill>
            <a:schemeClr val="accent2">
              <a:tint val="40000"/>
              <a:alpha val="90000"/>
              <a:hueOff val="3368864"/>
              <a:satOff val="-1996"/>
              <a:lumOff val="-48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Continue tracking all the skills you’ve learned using your </a:t>
          </a:r>
          <a:r>
            <a:rPr lang="en-US" sz="1800" kern="1200" dirty="0" err="1"/>
            <a:t>DBT</a:t>
          </a:r>
          <a:r>
            <a:rPr lang="en-US" sz="1800" kern="1200" dirty="0"/>
            <a:t> diary card. Practice them.</a:t>
          </a:r>
        </a:p>
        <a:p>
          <a:pPr marL="171450" lvl="1" indent="-171450" algn="l" defTabSz="800100">
            <a:lnSpc>
              <a:spcPct val="90000"/>
            </a:lnSpc>
            <a:spcBef>
              <a:spcPct val="0"/>
            </a:spcBef>
            <a:spcAft>
              <a:spcPct val="15000"/>
            </a:spcAft>
            <a:buChar char="•"/>
          </a:pPr>
          <a:endParaRPr lang="en-US" sz="1800" kern="1200" dirty="0"/>
        </a:p>
      </dsp:txBody>
      <dsp:txXfrm rot="-5400000">
        <a:off x="2555748" y="5351075"/>
        <a:ext cx="4495416" cy="889797"/>
      </dsp:txXfrm>
    </dsp:sp>
    <dsp:sp modelId="{8AF603BC-ED39-4859-B990-86A92D357CDF}">
      <dsp:nvSpPr>
        <dsp:cNvPr id="0" name=""/>
        <dsp:cNvSpPr/>
      </dsp:nvSpPr>
      <dsp:spPr>
        <a:xfrm>
          <a:off x="0" y="5179681"/>
          <a:ext cx="2555748" cy="1232586"/>
        </a:xfrm>
        <a:prstGeom prst="roundRect">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a:t>Continue</a:t>
          </a:r>
        </a:p>
      </dsp:txBody>
      <dsp:txXfrm>
        <a:off x="60170" y="5239851"/>
        <a:ext cx="2435408" cy="1112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CE53B-6196-470A-89D9-F9FC6B170869}">
      <dsp:nvSpPr>
        <dsp:cNvPr id="0" name=""/>
        <dsp:cNvSpPr/>
      </dsp:nvSpPr>
      <dsp:spPr>
        <a:xfrm>
          <a:off x="1409781" y="721"/>
          <a:ext cx="3077452" cy="1846471"/>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1. </a:t>
          </a:r>
          <a:r>
            <a:rPr lang="en-US" sz="1600" kern="1200" dirty="0"/>
            <a:t>The term</a:t>
          </a:r>
          <a:r>
            <a:rPr lang="en-US" sz="1600" kern="1200" dirty="0">
              <a:solidFill>
                <a:srgbClr val="FF0000"/>
              </a:solidFill>
            </a:rPr>
            <a:t> </a:t>
          </a:r>
          <a:r>
            <a:rPr lang="en-US" sz="1600" kern="1200" dirty="0">
              <a:solidFill>
                <a:schemeClr val="bg1"/>
              </a:solidFill>
            </a:rPr>
            <a:t>“developmental trauma” </a:t>
          </a:r>
          <a:r>
            <a:rPr lang="en-US" sz="1600" kern="1200" dirty="0"/>
            <a:t>refers to trauma that occurs when the child/adolescent is going through the  stages of psychosocial development</a:t>
          </a:r>
        </a:p>
      </dsp:txBody>
      <dsp:txXfrm>
        <a:off x="1409781" y="721"/>
        <a:ext cx="3077452" cy="1846471"/>
      </dsp:txXfrm>
    </dsp:sp>
    <dsp:sp modelId="{1926ABEE-1AD1-44BA-8447-B0E2E856FA63}">
      <dsp:nvSpPr>
        <dsp:cNvPr id="0" name=""/>
        <dsp:cNvSpPr/>
      </dsp:nvSpPr>
      <dsp:spPr>
        <a:xfrm>
          <a:off x="4794979" y="721"/>
          <a:ext cx="3077452" cy="1846471"/>
        </a:xfrm>
        <a:prstGeom prst="rect">
          <a:avLst/>
        </a:prstGeom>
        <a:gradFill rotWithShape="0">
          <a:gsLst>
            <a:gs pos="0">
              <a:schemeClr val="accent2">
                <a:hueOff val="947128"/>
                <a:satOff val="4941"/>
                <a:lumOff val="-1412"/>
                <a:alphaOff val="0"/>
                <a:tint val="85000"/>
                <a:shade val="98000"/>
                <a:satMod val="110000"/>
                <a:lumMod val="103000"/>
              </a:schemeClr>
            </a:gs>
            <a:gs pos="50000">
              <a:schemeClr val="accent2">
                <a:hueOff val="947128"/>
                <a:satOff val="4941"/>
                <a:lumOff val="-1412"/>
                <a:alphaOff val="0"/>
                <a:shade val="85000"/>
                <a:satMod val="105000"/>
                <a:lumMod val="100000"/>
              </a:schemeClr>
            </a:gs>
            <a:gs pos="100000">
              <a:schemeClr val="accent2">
                <a:hueOff val="947128"/>
                <a:satOff val="4941"/>
                <a:lumOff val="-1412"/>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2. </a:t>
          </a:r>
          <a:r>
            <a:rPr lang="en-US" sz="1600" kern="1200" dirty="0"/>
            <a:t>Children and adolescents are particularly vulnerable to chronic and traumatic stressors because they don’t have the same resources as , and depend for protection  on parental figures who may or may not protect them and who are sometimes the perpetrators of the trauma</a:t>
          </a:r>
        </a:p>
      </dsp:txBody>
      <dsp:txXfrm>
        <a:off x="4794979" y="721"/>
        <a:ext cx="3077452" cy="1846471"/>
      </dsp:txXfrm>
    </dsp:sp>
    <dsp:sp modelId="{75C759E6-6C54-4D81-ABCB-5E8742551176}">
      <dsp:nvSpPr>
        <dsp:cNvPr id="0" name=""/>
        <dsp:cNvSpPr/>
      </dsp:nvSpPr>
      <dsp:spPr>
        <a:xfrm>
          <a:off x="1452619" y="2120575"/>
          <a:ext cx="3077452" cy="2268279"/>
        </a:xfrm>
        <a:prstGeom prst="rect">
          <a:avLst/>
        </a:prstGeom>
        <a:gradFill rotWithShape="0">
          <a:gsLst>
            <a:gs pos="0">
              <a:schemeClr val="accent2">
                <a:hueOff val="1894255"/>
                <a:satOff val="9883"/>
                <a:lumOff val="-2823"/>
                <a:alphaOff val="0"/>
                <a:tint val="85000"/>
                <a:shade val="98000"/>
                <a:satMod val="110000"/>
                <a:lumMod val="103000"/>
              </a:schemeClr>
            </a:gs>
            <a:gs pos="50000">
              <a:schemeClr val="accent2">
                <a:hueOff val="1894255"/>
                <a:satOff val="9883"/>
                <a:lumOff val="-2823"/>
                <a:alphaOff val="0"/>
                <a:shade val="85000"/>
                <a:satMod val="105000"/>
                <a:lumMod val="100000"/>
              </a:schemeClr>
            </a:gs>
            <a:gs pos="100000">
              <a:schemeClr val="accent2">
                <a:hueOff val="1894255"/>
                <a:satOff val="9883"/>
                <a:lumOff val="-2823"/>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3. </a:t>
          </a:r>
          <a:r>
            <a:rPr lang="en-US" sz="1600" kern="1200" dirty="0"/>
            <a:t>Parents who are stressed have more difficulty being attuned to their children and teaching them how to self-sooth which makes these children more vulnerable to stress and trauma. Having a parent who is mentally ill can also be traumatic   </a:t>
          </a:r>
        </a:p>
      </dsp:txBody>
      <dsp:txXfrm>
        <a:off x="1452619" y="2120575"/>
        <a:ext cx="3077452" cy="2268279"/>
      </dsp:txXfrm>
    </dsp:sp>
    <dsp:sp modelId="{5B171BD7-B47F-4FE5-86D3-1931CA4D89E5}">
      <dsp:nvSpPr>
        <dsp:cNvPr id="0" name=""/>
        <dsp:cNvSpPr/>
      </dsp:nvSpPr>
      <dsp:spPr>
        <a:xfrm>
          <a:off x="4794979" y="2154938"/>
          <a:ext cx="3077452" cy="2270310"/>
        </a:xfrm>
        <a:prstGeom prst="rect">
          <a:avLst/>
        </a:prstGeom>
        <a:gradFill rotWithShape="0">
          <a:gsLst>
            <a:gs pos="0">
              <a:schemeClr val="accent2">
                <a:hueOff val="2841383"/>
                <a:satOff val="14824"/>
                <a:lumOff val="-4235"/>
                <a:alphaOff val="0"/>
                <a:tint val="85000"/>
                <a:shade val="98000"/>
                <a:satMod val="110000"/>
                <a:lumMod val="103000"/>
              </a:schemeClr>
            </a:gs>
            <a:gs pos="50000">
              <a:schemeClr val="accent2">
                <a:hueOff val="2841383"/>
                <a:satOff val="14824"/>
                <a:lumOff val="-4235"/>
                <a:alphaOff val="0"/>
                <a:shade val="85000"/>
                <a:satMod val="105000"/>
                <a:lumMod val="100000"/>
              </a:schemeClr>
            </a:gs>
            <a:gs pos="100000">
              <a:schemeClr val="accent2">
                <a:hueOff val="2841383"/>
                <a:satOff val="14824"/>
                <a:lumOff val="-4235"/>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4. </a:t>
          </a:r>
          <a:r>
            <a:rPr lang="en-US" sz="1600" kern="1200" dirty="0"/>
            <a:t>Children with insecure attachment types are particularly susceptible to stressors. Not only do they have poorer coping skills which might never have been modelled for them, but they are also less likely to have an attuned and responsive parental figure to protect them from harm.</a:t>
          </a:r>
        </a:p>
      </dsp:txBody>
      <dsp:txXfrm>
        <a:off x="4794979" y="2154938"/>
        <a:ext cx="3077452" cy="2270310"/>
      </dsp:txXfrm>
    </dsp:sp>
    <dsp:sp modelId="{0644E25A-9CB5-42FE-8C11-D1B05C2D8002}">
      <dsp:nvSpPr>
        <dsp:cNvPr id="0" name=""/>
        <dsp:cNvSpPr/>
      </dsp:nvSpPr>
      <dsp:spPr>
        <a:xfrm>
          <a:off x="1409781" y="4732994"/>
          <a:ext cx="3077452" cy="1846471"/>
        </a:xfrm>
        <a:prstGeom prst="rect">
          <a:avLst/>
        </a:prstGeom>
        <a:gradFill rotWithShape="0">
          <a:gsLst>
            <a:gs pos="0">
              <a:schemeClr val="accent2">
                <a:hueOff val="3788511"/>
                <a:satOff val="19766"/>
                <a:lumOff val="-5646"/>
                <a:alphaOff val="0"/>
                <a:tint val="85000"/>
                <a:shade val="98000"/>
                <a:satMod val="110000"/>
                <a:lumMod val="103000"/>
              </a:schemeClr>
            </a:gs>
            <a:gs pos="50000">
              <a:schemeClr val="accent2">
                <a:hueOff val="3788511"/>
                <a:satOff val="19766"/>
                <a:lumOff val="-5646"/>
                <a:alphaOff val="0"/>
                <a:shade val="85000"/>
                <a:satMod val="105000"/>
                <a:lumMod val="100000"/>
              </a:schemeClr>
            </a:gs>
            <a:gs pos="100000">
              <a:schemeClr val="accent2">
                <a:hueOff val="3788511"/>
                <a:satOff val="19766"/>
                <a:lumOff val="-5646"/>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5. “Attachment trauma” </a:t>
          </a:r>
          <a:r>
            <a:rPr lang="en-US" sz="1600" kern="1200" dirty="0"/>
            <a:t>refers to trauma caused by parental figures and leads to both attachment and trauma spectrum disorders in children</a:t>
          </a:r>
        </a:p>
      </dsp:txBody>
      <dsp:txXfrm>
        <a:off x="1409781" y="4732994"/>
        <a:ext cx="3077452" cy="1846471"/>
      </dsp:txXfrm>
    </dsp:sp>
    <dsp:sp modelId="{5EB49EB4-7C99-4EB7-B12B-2EC48EA713AB}">
      <dsp:nvSpPr>
        <dsp:cNvPr id="0" name=""/>
        <dsp:cNvSpPr/>
      </dsp:nvSpPr>
      <dsp:spPr>
        <a:xfrm>
          <a:off x="4794979" y="4760894"/>
          <a:ext cx="3077452" cy="1790671"/>
        </a:xfrm>
        <a:prstGeom prst="rect">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6. </a:t>
          </a:r>
          <a:r>
            <a:rPr lang="en-US" sz="1600" kern="1200" dirty="0"/>
            <a:t>Any early life stressor that is beyond the capacity of the child to deal with can interfere with psychosocial development which will then manifest as personality-based issues</a:t>
          </a:r>
        </a:p>
      </dsp:txBody>
      <dsp:txXfrm>
        <a:off x="4794979" y="4760894"/>
        <a:ext cx="3077452" cy="179067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4ED7E-0DE6-428C-85A2-C972ED6B0982}" type="datetimeFigureOut">
              <a:rPr lang="en-CA" smtClean="0"/>
              <a:t>2026-01-31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C0295-2796-4267-8AA8-B889F9D061E6}" type="slidenum">
              <a:rPr lang="en-CA" smtClean="0"/>
              <a:t>‹#›</a:t>
            </a:fld>
            <a:endParaRPr lang="en-CA"/>
          </a:p>
        </p:txBody>
      </p:sp>
    </p:spTree>
    <p:extLst>
      <p:ext uri="{BB962C8B-B14F-4D97-AF65-F5344CB8AC3E}">
        <p14:creationId xmlns:p14="http://schemas.microsoft.com/office/powerpoint/2010/main" val="400287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479096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immediate causes of PTSD differ with gender</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44</a:t>
            </a:fld>
            <a:endParaRPr lang="en-CA"/>
          </a:p>
        </p:txBody>
      </p:sp>
    </p:spTree>
    <p:extLst>
      <p:ext uri="{BB962C8B-B14F-4D97-AF65-F5344CB8AC3E}">
        <p14:creationId xmlns:p14="http://schemas.microsoft.com/office/powerpoint/2010/main" val="281125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assault is very common. Less than 10% of all incidents are reported to police. Out of every 100 Police Reported Sexual Assaults in Canada, only 43 lead to charges being laid, 21 go to court, 12 result in a criminal conviction, and 7 result in a custodial sentence.</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45</a:t>
            </a:fld>
            <a:endParaRPr lang="en-CA"/>
          </a:p>
        </p:txBody>
      </p:sp>
    </p:spTree>
    <p:extLst>
      <p:ext uri="{BB962C8B-B14F-4D97-AF65-F5344CB8AC3E}">
        <p14:creationId xmlns:p14="http://schemas.microsoft.com/office/powerpoint/2010/main" val="2799227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70% of American adults will experience at least one traumatic event, only 20% of those will develop PTSD. One in 13 people in the US will develop PTSD at some point in their life, that's an estimated 8 million people.</a:t>
            </a:r>
          </a:p>
          <a:p>
            <a:endParaRPr lang="en-US" dirty="0"/>
          </a:p>
          <a:p>
            <a:r>
              <a:rPr lang="en-US" dirty="0"/>
              <a:t>Women are twice as likely to develop PTSD as our man. Up to 20% of veterans and first responders develop PTSD</a:t>
            </a:r>
          </a:p>
          <a:p>
            <a:endParaRPr lang="en-US" dirty="0"/>
          </a:p>
          <a:p>
            <a:r>
              <a:rPr lang="en-US" dirty="0"/>
              <a:t>Indigenous women are 3 to 5 times more likely to be objects of silence than non-indigenous women and five times more likely to die from that violence</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46</a:t>
            </a:fld>
            <a:endParaRPr lang="en-CA"/>
          </a:p>
        </p:txBody>
      </p:sp>
    </p:spTree>
    <p:extLst>
      <p:ext uri="{BB962C8B-B14F-4D97-AF65-F5344CB8AC3E}">
        <p14:creationId xmlns:p14="http://schemas.microsoft.com/office/powerpoint/2010/main" val="17423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self administered, tools for diagnosing PTSD is the "trauma checklist adult". It probes into four different aspects of the trauma 1) the nature of the traumatic event 2) the person's perception of and immediate effect of the event ...</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57</a:t>
            </a:fld>
            <a:endParaRPr lang="en-CA"/>
          </a:p>
        </p:txBody>
      </p:sp>
    </p:spTree>
    <p:extLst>
      <p:ext uri="{BB962C8B-B14F-4D97-AF65-F5344CB8AC3E}">
        <p14:creationId xmlns:p14="http://schemas.microsoft.com/office/powerpoint/2010/main" val="355514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the symptoms the person is experiencing and 4) the areas of functional impairment.</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58</a:t>
            </a:fld>
            <a:endParaRPr lang="en-CA"/>
          </a:p>
        </p:txBody>
      </p:sp>
    </p:spTree>
    <p:extLst>
      <p:ext uri="{BB962C8B-B14F-4D97-AF65-F5344CB8AC3E}">
        <p14:creationId xmlns:p14="http://schemas.microsoft.com/office/powerpoint/2010/main" val="346365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trauma that children experience that are very significant. They are attachment and developmental trauma</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62</a:t>
            </a:fld>
            <a:endParaRPr lang="en-CA"/>
          </a:p>
        </p:txBody>
      </p:sp>
    </p:spTree>
    <p:extLst>
      <p:ext uri="{BB962C8B-B14F-4D97-AF65-F5344CB8AC3E}">
        <p14:creationId xmlns:p14="http://schemas.microsoft.com/office/powerpoint/2010/main" val="2670948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children are so vulnerable the consequences of trauma in childhood are an enormous.</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63</a:t>
            </a:fld>
            <a:endParaRPr lang="en-CA"/>
          </a:p>
        </p:txBody>
      </p:sp>
    </p:spTree>
    <p:extLst>
      <p:ext uri="{BB962C8B-B14F-4D97-AF65-F5344CB8AC3E}">
        <p14:creationId xmlns:p14="http://schemas.microsoft.com/office/powerpoint/2010/main" val="198821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ACE studies principal researcher was Vincent </a:t>
            </a:r>
            <a:r>
              <a:rPr lang="en-US" dirty="0" err="1"/>
              <a:t>Felitti</a:t>
            </a:r>
            <a:r>
              <a:rPr lang="en-US" dirty="0"/>
              <a:t>. The studies were sponsored by the American health maintenance and insurance organization Kaiser Permanente and involved over 17,000 adult patients. Kaiser Permanente was looking for early life risk factors for later life poor physical and mental health. They found that by far the most significant risk factor was adverse childhood experiences.</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65</a:t>
            </a:fld>
            <a:endParaRPr lang="en-CA"/>
          </a:p>
        </p:txBody>
      </p:sp>
    </p:spTree>
    <p:extLst>
      <p:ext uri="{BB962C8B-B14F-4D97-AF65-F5344CB8AC3E}">
        <p14:creationId xmlns:p14="http://schemas.microsoft.com/office/powerpoint/2010/main" val="373523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787CB-7A05-355B-ACDB-2A3F0219C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D5E2A-065C-00F6-E1A1-B97E32FA6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AA226-A45C-36D9-4397-A93C186E152C}"/>
              </a:ext>
            </a:extLst>
          </p:cNvPr>
          <p:cNvSpPr>
            <a:spLocks noGrp="1"/>
          </p:cNvSpPr>
          <p:nvPr>
            <p:ph type="body" idx="1"/>
          </p:nvPr>
        </p:nvSpPr>
        <p:spPr/>
        <p:txBody>
          <a:bodyPr/>
          <a:lstStyle/>
          <a:p>
            <a:r>
              <a:rPr lang="en-US" dirty="0"/>
              <a:t>The ACE studies principal researcher was Vincent </a:t>
            </a:r>
            <a:r>
              <a:rPr lang="en-US" dirty="0" err="1"/>
              <a:t>Felitti</a:t>
            </a:r>
            <a:r>
              <a:rPr lang="en-US" dirty="0"/>
              <a:t>. The studies were sponsored by the American health maintenance and insurance organization Kaiser Permanente and involved over 17,000 adult patients. Kaiser Permanente was looking for early life risk factors for later life poor physical and mental health. They found that by far the most significant risk factor was adverse childhood experiences.</a:t>
            </a:r>
            <a:endParaRPr lang="en-CA" dirty="0"/>
          </a:p>
        </p:txBody>
      </p:sp>
      <p:sp>
        <p:nvSpPr>
          <p:cNvPr id="4" name="Slide Number Placeholder 3">
            <a:extLst>
              <a:ext uri="{FF2B5EF4-FFF2-40B4-BE49-F238E27FC236}">
                <a16:creationId xmlns:a16="http://schemas.microsoft.com/office/drawing/2014/main" id="{568F2338-B9C0-77B9-CA27-91A5CD462A27}"/>
              </a:ext>
            </a:extLst>
          </p:cNvPr>
          <p:cNvSpPr>
            <a:spLocks noGrp="1"/>
          </p:cNvSpPr>
          <p:nvPr>
            <p:ph type="sldNum" sz="quarter" idx="5"/>
          </p:nvPr>
        </p:nvSpPr>
        <p:spPr/>
        <p:txBody>
          <a:bodyPr/>
          <a:lstStyle/>
          <a:p>
            <a:fld id="{335B9932-BDD5-4361-9333-500933BA29D2}" type="slidenum">
              <a:rPr lang="en-CA" smtClean="0"/>
              <a:t>66</a:t>
            </a:fld>
            <a:endParaRPr lang="en-CA"/>
          </a:p>
        </p:txBody>
      </p:sp>
    </p:spTree>
    <p:extLst>
      <p:ext uri="{BB962C8B-B14F-4D97-AF65-F5344CB8AC3E}">
        <p14:creationId xmlns:p14="http://schemas.microsoft.com/office/powerpoint/2010/main" val="402037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ACE questionnaire consists of 10 questions. It is scored 0 to 10.</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67</a:t>
            </a:fld>
            <a:endParaRPr lang="en-CA"/>
          </a:p>
        </p:txBody>
      </p:sp>
    </p:spTree>
    <p:extLst>
      <p:ext uri="{BB962C8B-B14F-4D97-AF65-F5344CB8AC3E}">
        <p14:creationId xmlns:p14="http://schemas.microsoft.com/office/powerpoint/2010/main" val="306537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14</a:t>
            </a:fld>
            <a:endParaRPr lang="en-CA"/>
          </a:p>
        </p:txBody>
      </p:sp>
    </p:spTree>
    <p:extLst>
      <p:ext uri="{BB962C8B-B14F-4D97-AF65-F5344CB8AC3E}">
        <p14:creationId xmlns:p14="http://schemas.microsoft.com/office/powerpoint/2010/main" val="3083278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ACE studies led to some remarkable findings</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68</a:t>
            </a:fld>
            <a:endParaRPr lang="en-CA"/>
          </a:p>
        </p:txBody>
      </p:sp>
    </p:spTree>
    <p:extLst>
      <p:ext uri="{BB962C8B-B14F-4D97-AF65-F5344CB8AC3E}">
        <p14:creationId xmlns:p14="http://schemas.microsoft.com/office/powerpoint/2010/main" val="3650526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mechanisms for the increased morbidity and mortality that follows adverse childhood events was also investigated.</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69</a:t>
            </a:fld>
            <a:endParaRPr lang="en-CA"/>
          </a:p>
        </p:txBody>
      </p:sp>
    </p:spTree>
    <p:extLst>
      <p:ext uri="{BB962C8B-B14F-4D97-AF65-F5344CB8AC3E}">
        <p14:creationId xmlns:p14="http://schemas.microsoft.com/office/powerpoint/2010/main" val="874513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C373C-278A-8DFB-C3F9-EE77157E2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4FC7D-1455-BB3F-F37F-C105D9B5B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71294-F91D-9CB8-1253-357226E68B5E}"/>
              </a:ext>
            </a:extLst>
          </p:cNvPr>
          <p:cNvSpPr>
            <a:spLocks noGrp="1"/>
          </p:cNvSpPr>
          <p:nvPr>
            <p:ph type="body" idx="1"/>
          </p:nvPr>
        </p:nvSpPr>
        <p:spPr/>
        <p:txBody>
          <a:bodyPr/>
          <a:lstStyle/>
          <a:p>
            <a:r>
              <a:rPr lang="en-US" dirty="0"/>
              <a:t>Adverse childhood events are related to parenting and attachment styles</a:t>
            </a:r>
            <a:endParaRPr lang="en-CA" dirty="0"/>
          </a:p>
        </p:txBody>
      </p:sp>
      <p:sp>
        <p:nvSpPr>
          <p:cNvPr id="4" name="Slide Number Placeholder 3">
            <a:extLst>
              <a:ext uri="{FF2B5EF4-FFF2-40B4-BE49-F238E27FC236}">
                <a16:creationId xmlns:a16="http://schemas.microsoft.com/office/drawing/2014/main" id="{7B027BDD-A5EE-D984-8C02-2575D040F996}"/>
              </a:ext>
            </a:extLst>
          </p:cNvPr>
          <p:cNvSpPr>
            <a:spLocks noGrp="1"/>
          </p:cNvSpPr>
          <p:nvPr>
            <p:ph type="sldNum" sz="quarter" idx="5"/>
          </p:nvPr>
        </p:nvSpPr>
        <p:spPr/>
        <p:txBody>
          <a:bodyPr/>
          <a:lstStyle/>
          <a:p>
            <a:fld id="{335B9932-BDD5-4361-9333-500933BA29D2}" type="slidenum">
              <a:rPr lang="en-CA" smtClean="0"/>
              <a:t>70</a:t>
            </a:fld>
            <a:endParaRPr lang="en-CA"/>
          </a:p>
        </p:txBody>
      </p:sp>
    </p:spTree>
    <p:extLst>
      <p:ext uri="{BB962C8B-B14F-4D97-AF65-F5344CB8AC3E}">
        <p14:creationId xmlns:p14="http://schemas.microsoft.com/office/powerpoint/2010/main" val="2012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Adverse childhood events are related to parenting and attachment styles</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71</a:t>
            </a:fld>
            <a:endParaRPr lang="en-CA"/>
          </a:p>
        </p:txBody>
      </p:sp>
    </p:spTree>
    <p:extLst>
      <p:ext uri="{BB962C8B-B14F-4D97-AF65-F5344CB8AC3E}">
        <p14:creationId xmlns:p14="http://schemas.microsoft.com/office/powerpoint/2010/main" val="3474187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PTSD is primarily a memory disorder. To understand why we need to explore memory in greater depth.</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74</a:t>
            </a:fld>
            <a:endParaRPr lang="en-CA"/>
          </a:p>
        </p:txBody>
      </p:sp>
    </p:spTree>
    <p:extLst>
      <p:ext uri="{BB962C8B-B14F-4D97-AF65-F5344CB8AC3E}">
        <p14:creationId xmlns:p14="http://schemas.microsoft.com/office/powerpoint/2010/main" val="1709999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BC52E-C79C-8957-DEE2-6487A99CE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BADD4-FBAE-AC85-9A70-17A276A7F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61602-20C4-8982-C350-D9552D58D174}"/>
              </a:ext>
            </a:extLst>
          </p:cNvPr>
          <p:cNvSpPr>
            <a:spLocks noGrp="1"/>
          </p:cNvSpPr>
          <p:nvPr>
            <p:ph type="body" idx="1"/>
          </p:nvPr>
        </p:nvSpPr>
        <p:spPr/>
        <p:txBody>
          <a:bodyPr/>
          <a:lstStyle/>
          <a:p>
            <a:r>
              <a:rPr lang="en-US" dirty="0"/>
              <a:t>PTSD is primarily a memory disorder. To understand why we need to explore memory in greater depth.</a:t>
            </a:r>
            <a:endParaRPr lang="en-CA" dirty="0"/>
          </a:p>
        </p:txBody>
      </p:sp>
      <p:sp>
        <p:nvSpPr>
          <p:cNvPr id="4" name="Slide Number Placeholder 3">
            <a:extLst>
              <a:ext uri="{FF2B5EF4-FFF2-40B4-BE49-F238E27FC236}">
                <a16:creationId xmlns:a16="http://schemas.microsoft.com/office/drawing/2014/main" id="{BAFB985E-3E16-A2AD-C8E3-DE2117B17453}"/>
              </a:ext>
            </a:extLst>
          </p:cNvPr>
          <p:cNvSpPr>
            <a:spLocks noGrp="1"/>
          </p:cNvSpPr>
          <p:nvPr>
            <p:ph type="sldNum" sz="quarter" idx="5"/>
          </p:nvPr>
        </p:nvSpPr>
        <p:spPr/>
        <p:txBody>
          <a:bodyPr/>
          <a:lstStyle/>
          <a:p>
            <a:fld id="{335B9932-BDD5-4361-9333-500933BA29D2}" type="slidenum">
              <a:rPr lang="en-CA" smtClean="0"/>
              <a:t>75</a:t>
            </a:fld>
            <a:endParaRPr lang="en-CA"/>
          </a:p>
        </p:txBody>
      </p:sp>
    </p:spTree>
    <p:extLst>
      <p:ext uri="{BB962C8B-B14F-4D97-AF65-F5344CB8AC3E}">
        <p14:creationId xmlns:p14="http://schemas.microsoft.com/office/powerpoint/2010/main" val="402162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the differences between implicit and explicit memories: implicit memory is associated with system I or the emotional brain whereas explicit memory is associated with system II or the rational brain…</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76</a:t>
            </a:fld>
            <a:endParaRPr lang="en-CA"/>
          </a:p>
        </p:txBody>
      </p:sp>
    </p:spTree>
    <p:extLst>
      <p:ext uri="{BB962C8B-B14F-4D97-AF65-F5344CB8AC3E}">
        <p14:creationId xmlns:p14="http://schemas.microsoft.com/office/powerpoint/2010/main" val="3641613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Posttraumatic spectrum disorders occur when traumatic memories are "stored" unprocessed in implicit memory. Remember that…</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77</a:t>
            </a:fld>
            <a:endParaRPr lang="en-CA"/>
          </a:p>
        </p:txBody>
      </p:sp>
    </p:spTree>
    <p:extLst>
      <p:ext uri="{BB962C8B-B14F-4D97-AF65-F5344CB8AC3E}">
        <p14:creationId xmlns:p14="http://schemas.microsoft.com/office/powerpoint/2010/main" val="1629044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healing of trauma spectrum disorders involves processing </a:t>
            </a:r>
            <a:r>
              <a:rPr lang="en-US" dirty="0" err="1"/>
              <a:t>unprosessed</a:t>
            </a:r>
            <a:r>
              <a:rPr lang="en-US" dirty="0"/>
              <a:t> memories. </a:t>
            </a:r>
            <a:r>
              <a:rPr lang="en-US" dirty="0" err="1"/>
              <a:t>Unprosessed</a:t>
            </a:r>
            <a:r>
              <a:rPr lang="en-US" dirty="0"/>
              <a:t> memories are stored in the limbic system and are… In contrast process memories are stored in the cortex and are…</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78</a:t>
            </a:fld>
            <a:endParaRPr lang="en-CA"/>
          </a:p>
        </p:txBody>
      </p:sp>
    </p:spTree>
    <p:extLst>
      <p:ext uri="{BB962C8B-B14F-4D97-AF65-F5344CB8AC3E}">
        <p14:creationId xmlns:p14="http://schemas.microsoft.com/office/powerpoint/2010/main" val="4153569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traumatic stress lead to PTSD?</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80</a:t>
            </a:fld>
            <a:endParaRPr lang="en-CA"/>
          </a:p>
        </p:txBody>
      </p:sp>
    </p:spTree>
    <p:extLst>
      <p:ext uri="{BB962C8B-B14F-4D97-AF65-F5344CB8AC3E}">
        <p14:creationId xmlns:p14="http://schemas.microsoft.com/office/powerpoint/2010/main" val="67561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Yes, let’s start with the definitions and some preliminary comments about stress and trauma.</a:t>
            </a:r>
          </a:p>
        </p:txBody>
      </p:sp>
      <p:sp>
        <p:nvSpPr>
          <p:cNvPr id="4" name="Slide Number Placeholder 3"/>
          <p:cNvSpPr>
            <a:spLocks noGrp="1"/>
          </p:cNvSpPr>
          <p:nvPr>
            <p:ph type="sldNum" sz="quarter" idx="5"/>
          </p:nvPr>
        </p:nvSpPr>
        <p:spPr/>
        <p:txBody>
          <a:bodyPr/>
          <a:lstStyle/>
          <a:p>
            <a:fld id="{335B9932-BDD5-4361-9333-500933BA29D2}" type="slidenum">
              <a:rPr lang="en-CA" smtClean="0"/>
              <a:t>33</a:t>
            </a:fld>
            <a:endParaRPr lang="en-CA"/>
          </a:p>
        </p:txBody>
      </p:sp>
    </p:spTree>
    <p:extLst>
      <p:ext uri="{BB962C8B-B14F-4D97-AF65-F5344CB8AC3E}">
        <p14:creationId xmlns:p14="http://schemas.microsoft.com/office/powerpoint/2010/main" val="301399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person encounters a traumatic stress that takes them to the extremes of activation either hypo or hyper activation, but they are able to escape PTSD is unlikely to occur.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when the traumatic stress is for some reason inescapable, the person cannot escape physically, they escape mentally by dissociating the memory of the event in the form of  an un-process traumatic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Much of attachment trauma is inescapable, after all the child cannot choose to leave their family. This is why attachment trauma is highly likely to lead to posttraumatic spectrum disorders such as complex PTSD.</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81</a:t>
            </a:fld>
            <a:endParaRPr lang="en-CA"/>
          </a:p>
        </p:txBody>
      </p:sp>
    </p:spTree>
    <p:extLst>
      <p:ext uri="{BB962C8B-B14F-4D97-AF65-F5344CB8AC3E}">
        <p14:creationId xmlns:p14="http://schemas.microsoft.com/office/powerpoint/2010/main" val="1868835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PTSD is sometimes thought of as arising from a single event. In fact, most people who develop PTSD have experienced multiple traumatic events. The more traumatic events a person experiences, the more likely they are to develop PTSD.</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83</a:t>
            </a:fld>
            <a:endParaRPr lang="en-CA"/>
          </a:p>
        </p:txBody>
      </p:sp>
    </p:spTree>
    <p:extLst>
      <p:ext uri="{BB962C8B-B14F-4D97-AF65-F5344CB8AC3E}">
        <p14:creationId xmlns:p14="http://schemas.microsoft.com/office/powerpoint/2010/main" val="1919643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trajectory that's not depicted in the previous slide is posttraumatic growth. The seven trajectories posttraumatic stress that we have mentioned fall into three outcomes: h</a:t>
            </a:r>
            <a:r>
              <a:rPr lang="fr-FR" dirty="0" err="1"/>
              <a:t>omeostasis</a:t>
            </a:r>
            <a:r>
              <a:rPr lang="fr-FR" dirty="0"/>
              <a:t>, negative transformation, and positive transformation.</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84</a:t>
            </a:fld>
            <a:endParaRPr lang="en-CA"/>
          </a:p>
        </p:txBody>
      </p:sp>
    </p:spTree>
    <p:extLst>
      <p:ext uri="{BB962C8B-B14F-4D97-AF65-F5344CB8AC3E}">
        <p14:creationId xmlns:p14="http://schemas.microsoft.com/office/powerpoint/2010/main" val="2551813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different posttraumatic stress trajectories have been identified. These graphs depict the level of distress and dysfunction of the person starting just before  the trauma, labelled as "</a:t>
            </a:r>
            <a:r>
              <a:rPr lang="en-US" dirty="0" err="1"/>
              <a:t>predisaster</a:t>
            </a:r>
            <a:r>
              <a:rPr lang="en-US" dirty="0"/>
              <a:t>".</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86</a:t>
            </a:fld>
            <a:endParaRPr lang="en-CA"/>
          </a:p>
        </p:txBody>
      </p:sp>
    </p:spTree>
    <p:extLst>
      <p:ext uri="{BB962C8B-B14F-4D97-AF65-F5344CB8AC3E}">
        <p14:creationId xmlns:p14="http://schemas.microsoft.com/office/powerpoint/2010/main" val="4053552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12D8-2A26-6479-1D4D-15A4B261F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69294-0C6D-449B-C44A-CAF300EC0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5D99A-46B4-686D-D186-7A2244EADF45}"/>
              </a:ext>
            </a:extLst>
          </p:cNvPr>
          <p:cNvSpPr>
            <a:spLocks noGrp="1"/>
          </p:cNvSpPr>
          <p:nvPr>
            <p:ph type="body" idx="1"/>
          </p:nvPr>
        </p:nvSpPr>
        <p:spPr/>
        <p:txBody>
          <a:bodyPr/>
          <a:lstStyle/>
          <a:p>
            <a:r>
              <a:rPr lang="en-US" dirty="0"/>
              <a:t>One trajectory that's not depicted in the previous slide is posttraumatic growth. The seven trajectories posttraumatic stress that we have mentioned fall into three outcomes: h</a:t>
            </a:r>
            <a:r>
              <a:rPr lang="fr-FR" dirty="0" err="1"/>
              <a:t>omeostasis</a:t>
            </a:r>
            <a:r>
              <a:rPr lang="fr-FR" dirty="0"/>
              <a:t>, negative transformation, and positive transformation.</a:t>
            </a:r>
            <a:endParaRPr lang="en-CA" dirty="0"/>
          </a:p>
        </p:txBody>
      </p:sp>
      <p:sp>
        <p:nvSpPr>
          <p:cNvPr id="4" name="Slide Number Placeholder 3">
            <a:extLst>
              <a:ext uri="{FF2B5EF4-FFF2-40B4-BE49-F238E27FC236}">
                <a16:creationId xmlns:a16="http://schemas.microsoft.com/office/drawing/2014/main" id="{ACEAD052-5D33-F4D1-4399-268BBBF437A7}"/>
              </a:ext>
            </a:extLst>
          </p:cNvPr>
          <p:cNvSpPr>
            <a:spLocks noGrp="1"/>
          </p:cNvSpPr>
          <p:nvPr>
            <p:ph type="sldNum" sz="quarter" idx="5"/>
          </p:nvPr>
        </p:nvSpPr>
        <p:spPr/>
        <p:txBody>
          <a:bodyPr/>
          <a:lstStyle/>
          <a:p>
            <a:fld id="{335B9932-BDD5-4361-9333-500933BA29D2}" type="slidenum">
              <a:rPr lang="en-CA" smtClean="0"/>
              <a:t>87</a:t>
            </a:fld>
            <a:endParaRPr lang="en-CA"/>
          </a:p>
        </p:txBody>
      </p:sp>
    </p:spTree>
    <p:extLst>
      <p:ext uri="{BB962C8B-B14F-4D97-AF65-F5344CB8AC3E}">
        <p14:creationId xmlns:p14="http://schemas.microsoft.com/office/powerpoint/2010/main" val="2713322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protective factors that predict resilience to traumatic stress or posttraumatic growth.</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89</a:t>
            </a:fld>
            <a:endParaRPr lang="en-CA"/>
          </a:p>
        </p:txBody>
      </p:sp>
    </p:spTree>
    <p:extLst>
      <p:ext uri="{BB962C8B-B14F-4D97-AF65-F5344CB8AC3E}">
        <p14:creationId xmlns:p14="http://schemas.microsoft.com/office/powerpoint/2010/main" val="3941103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Mainstream psychiatry has a poor track record for diagnosing and treating trauma spectrum disorders. One can go as far as to say that modern medicine and psychiatry have blind spots for trauma.</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94</a:t>
            </a:fld>
            <a:endParaRPr lang="en-CA"/>
          </a:p>
        </p:txBody>
      </p:sp>
    </p:spTree>
    <p:extLst>
      <p:ext uri="{BB962C8B-B14F-4D97-AF65-F5344CB8AC3E}">
        <p14:creationId xmlns:p14="http://schemas.microsoft.com/office/powerpoint/2010/main" val="3588114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reasons for this blind spot.</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95</a:t>
            </a:fld>
            <a:endParaRPr lang="en-CA"/>
          </a:p>
        </p:txBody>
      </p:sp>
    </p:spTree>
    <p:extLst>
      <p:ext uri="{BB962C8B-B14F-4D97-AF65-F5344CB8AC3E}">
        <p14:creationId xmlns:p14="http://schemas.microsoft.com/office/powerpoint/2010/main" val="407960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trauma informed care has arisen to try to counter the blind spot. The four R's are the pillars of trauma informed care.</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97</a:t>
            </a:fld>
            <a:endParaRPr lang="en-CA"/>
          </a:p>
        </p:txBody>
      </p:sp>
    </p:spTree>
    <p:extLst>
      <p:ext uri="{BB962C8B-B14F-4D97-AF65-F5344CB8AC3E}">
        <p14:creationId xmlns:p14="http://schemas.microsoft.com/office/powerpoint/2010/main" val="813143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controversies, challenges, and open questions in the field of trauma spectrum disorder studies…</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100</a:t>
            </a:fld>
            <a:endParaRPr lang="en-CA"/>
          </a:p>
        </p:txBody>
      </p:sp>
    </p:spTree>
    <p:extLst>
      <p:ext uri="{BB962C8B-B14F-4D97-AF65-F5344CB8AC3E}">
        <p14:creationId xmlns:p14="http://schemas.microsoft.com/office/powerpoint/2010/main" val="105329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717C-CBAD-8EB8-FDA9-2CA225DCA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1637C-AAD2-9212-F775-283CF1C09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786E0-E994-0046-8E46-023E51F8D7BD}"/>
              </a:ext>
            </a:extLst>
          </p:cNvPr>
          <p:cNvSpPr>
            <a:spLocks noGrp="1"/>
          </p:cNvSpPr>
          <p:nvPr>
            <p:ph type="body" idx="1"/>
          </p:nvPr>
        </p:nvSpPr>
        <p:spPr/>
        <p:txBody>
          <a:bodyPr/>
          <a:lstStyle/>
          <a:p>
            <a:r>
              <a:rPr lang="en-CA" dirty="0"/>
              <a:t>Yes, let’s start with the definitions and some preliminary comments about stress and trauma.</a:t>
            </a:r>
          </a:p>
        </p:txBody>
      </p:sp>
      <p:sp>
        <p:nvSpPr>
          <p:cNvPr id="4" name="Slide Number Placeholder 3">
            <a:extLst>
              <a:ext uri="{FF2B5EF4-FFF2-40B4-BE49-F238E27FC236}">
                <a16:creationId xmlns:a16="http://schemas.microsoft.com/office/drawing/2014/main" id="{14D9759A-19EA-C489-225D-B7B1879E4CAF}"/>
              </a:ext>
            </a:extLst>
          </p:cNvPr>
          <p:cNvSpPr>
            <a:spLocks noGrp="1"/>
          </p:cNvSpPr>
          <p:nvPr>
            <p:ph type="sldNum" sz="quarter" idx="5"/>
          </p:nvPr>
        </p:nvSpPr>
        <p:spPr/>
        <p:txBody>
          <a:bodyPr/>
          <a:lstStyle/>
          <a:p>
            <a:fld id="{335B9932-BDD5-4361-9333-500933BA29D2}" type="slidenum">
              <a:rPr lang="en-CA" smtClean="0"/>
              <a:t>34</a:t>
            </a:fld>
            <a:endParaRPr lang="en-CA"/>
          </a:p>
        </p:txBody>
      </p:sp>
    </p:spTree>
    <p:extLst>
      <p:ext uri="{BB962C8B-B14F-4D97-AF65-F5344CB8AC3E}">
        <p14:creationId xmlns:p14="http://schemas.microsoft.com/office/powerpoint/2010/main" val="434750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D7926-06A4-7AB6-4660-083F25593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8C0D1-124A-1D9F-3217-60F41F8C3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480F3-7AC4-4EBE-F7A0-CE18A458EEB8}"/>
              </a:ext>
            </a:extLst>
          </p:cNvPr>
          <p:cNvSpPr>
            <a:spLocks noGrp="1"/>
          </p:cNvSpPr>
          <p:nvPr>
            <p:ph type="body" idx="1"/>
          </p:nvPr>
        </p:nvSpPr>
        <p:spPr/>
        <p:txBody>
          <a:bodyPr/>
          <a:lstStyle/>
          <a:p>
            <a:r>
              <a:rPr lang="en-US" dirty="0"/>
              <a:t>There are a number of controversies, challenges, and open questions in the field of trauma spectrum disorder studies…</a:t>
            </a:r>
            <a:endParaRPr lang="en-CA" dirty="0"/>
          </a:p>
        </p:txBody>
      </p:sp>
      <p:sp>
        <p:nvSpPr>
          <p:cNvPr id="4" name="Slide Number Placeholder 3">
            <a:extLst>
              <a:ext uri="{FF2B5EF4-FFF2-40B4-BE49-F238E27FC236}">
                <a16:creationId xmlns:a16="http://schemas.microsoft.com/office/drawing/2014/main" id="{84087393-6024-25E3-D89F-8C515CD574BA}"/>
              </a:ext>
            </a:extLst>
          </p:cNvPr>
          <p:cNvSpPr>
            <a:spLocks noGrp="1"/>
          </p:cNvSpPr>
          <p:nvPr>
            <p:ph type="sldNum" sz="quarter" idx="5"/>
          </p:nvPr>
        </p:nvSpPr>
        <p:spPr/>
        <p:txBody>
          <a:bodyPr/>
          <a:lstStyle/>
          <a:p>
            <a:fld id="{335B9932-BDD5-4361-9333-500933BA29D2}" type="slidenum">
              <a:rPr lang="en-CA" smtClean="0"/>
              <a:t>101</a:t>
            </a:fld>
            <a:endParaRPr lang="en-CA"/>
          </a:p>
        </p:txBody>
      </p:sp>
    </p:spTree>
    <p:extLst>
      <p:ext uri="{BB962C8B-B14F-4D97-AF65-F5344CB8AC3E}">
        <p14:creationId xmlns:p14="http://schemas.microsoft.com/office/powerpoint/2010/main" val="169855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diagnostic And statistical manual of mental disorders fifth edition. As we've said before it's a highly influential compendium published by the American psychiatric Association. It lists mental health disorders and their diagnostic criteria.</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39</a:t>
            </a:fld>
            <a:endParaRPr lang="en-CA"/>
          </a:p>
        </p:txBody>
      </p:sp>
    </p:spTree>
    <p:extLst>
      <p:ext uri="{BB962C8B-B14F-4D97-AF65-F5344CB8AC3E}">
        <p14:creationId xmlns:p14="http://schemas.microsoft.com/office/powerpoint/2010/main" val="316936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40</a:t>
            </a:fld>
            <a:endParaRPr lang="en-CA"/>
          </a:p>
        </p:txBody>
      </p:sp>
    </p:spTree>
    <p:extLst>
      <p:ext uri="{BB962C8B-B14F-4D97-AF65-F5344CB8AC3E}">
        <p14:creationId xmlns:p14="http://schemas.microsoft.com/office/powerpoint/2010/main" val="344465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6D9F8-32F8-59BA-24AE-A2D1621B4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80BE3-4A5C-5016-0802-4DDCBEAA7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B1765-21C5-4F6A-01C0-B2C49E97AF0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B44A1F2-B028-F92B-B338-A717CA16AE92}"/>
              </a:ext>
            </a:extLst>
          </p:cNvPr>
          <p:cNvSpPr>
            <a:spLocks noGrp="1"/>
          </p:cNvSpPr>
          <p:nvPr>
            <p:ph type="sldNum" sz="quarter" idx="5"/>
          </p:nvPr>
        </p:nvSpPr>
        <p:spPr/>
        <p:txBody>
          <a:bodyPr/>
          <a:lstStyle/>
          <a:p>
            <a:fld id="{335B9932-BDD5-4361-9333-500933BA29D2}" type="slidenum">
              <a:rPr lang="en-CA" smtClean="0"/>
              <a:t>41</a:t>
            </a:fld>
            <a:endParaRPr lang="en-CA"/>
          </a:p>
        </p:txBody>
      </p:sp>
    </p:spTree>
    <p:extLst>
      <p:ext uri="{BB962C8B-B14F-4D97-AF65-F5344CB8AC3E}">
        <p14:creationId xmlns:p14="http://schemas.microsoft.com/office/powerpoint/2010/main" val="189419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list of signs and symptoms associated with PTSD is extensive and includes</a:t>
            </a:r>
            <a:endParaRPr lang="en-CA" dirty="0"/>
          </a:p>
          <a:p>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42</a:t>
            </a:fld>
            <a:endParaRPr lang="en-CA"/>
          </a:p>
        </p:txBody>
      </p:sp>
    </p:spTree>
    <p:extLst>
      <p:ext uri="{BB962C8B-B14F-4D97-AF65-F5344CB8AC3E}">
        <p14:creationId xmlns:p14="http://schemas.microsoft.com/office/powerpoint/2010/main" val="234913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epidemiology, a risk factor is a variable associated with an increased risk of having a condition. The size effect describes how significantly a risk factors a associated with a diagnosis. The highest association in this list is lack of social supports.</a:t>
            </a:r>
            <a:endParaRPr lang="en-CA" dirty="0"/>
          </a:p>
        </p:txBody>
      </p:sp>
      <p:sp>
        <p:nvSpPr>
          <p:cNvPr id="4" name="Slide Number Placeholder 3"/>
          <p:cNvSpPr>
            <a:spLocks noGrp="1"/>
          </p:cNvSpPr>
          <p:nvPr>
            <p:ph type="sldNum" sz="quarter" idx="5"/>
          </p:nvPr>
        </p:nvSpPr>
        <p:spPr/>
        <p:txBody>
          <a:bodyPr/>
          <a:lstStyle/>
          <a:p>
            <a:fld id="{335B9932-BDD5-4361-9333-500933BA29D2}" type="slidenum">
              <a:rPr lang="en-CA" smtClean="0"/>
              <a:t>43</a:t>
            </a:fld>
            <a:endParaRPr lang="en-CA"/>
          </a:p>
        </p:txBody>
      </p:sp>
    </p:spTree>
    <p:extLst>
      <p:ext uri="{BB962C8B-B14F-4D97-AF65-F5344CB8AC3E}">
        <p14:creationId xmlns:p14="http://schemas.microsoft.com/office/powerpoint/2010/main" val="625610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9F006D-D54C-4C90-A826-B51F24B6F16B}" type="datetime1">
              <a:rPr lang="en-CA" smtClean="0"/>
              <a:t>2026-01-31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265981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5A8ACE-E40D-459F-8BF6-BC784FC1E253}" type="datetime1">
              <a:rPr lang="en-CA" smtClean="0"/>
              <a:t>2026-01-31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1231935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AFF5617A-5491-4EFF-8D8E-A05B06BB05AB}" type="datetime1">
              <a:rPr lang="en-CA" smtClean="0"/>
              <a:t>2026-01-31</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116787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09F424B-B2DE-4D26-B746-8BD0BF5F53E6}" type="datetime1">
              <a:rPr lang="en-CA" smtClean="0"/>
              <a:t>2026-01-31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317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FEB4DD-B60E-44EA-A52B-3F80B58A692F}" type="datetime1">
              <a:rPr lang="en-CA" smtClean="0"/>
              <a:t>2026-01-31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3545218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FFF0B9A-5166-4592-9D16-8DA502F8A43A}" type="datetime1">
              <a:rPr lang="en-CA" smtClean="0"/>
              <a:t>2026-01-31</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F19236-814F-4AAD-A4AC-CC9247FC12C4}" type="slidenum">
              <a:rPr lang="en-CA" smtClean="0"/>
              <a:t>‹#›</a:t>
            </a:fld>
            <a:endParaRPr lang="en-CA"/>
          </a:p>
        </p:txBody>
      </p:sp>
    </p:spTree>
    <p:extLst>
      <p:ext uri="{BB962C8B-B14F-4D97-AF65-F5344CB8AC3E}">
        <p14:creationId xmlns:p14="http://schemas.microsoft.com/office/powerpoint/2010/main" val="25718510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B0FBC8-59D1-4B6A-BED4-1EE826F96DF8}" type="datetime1">
              <a:rPr lang="en-CA" smtClean="0"/>
              <a:t>2026-01-31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167632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7C8C58-0A87-4825-8572-5DC7B42C9EE6}" type="datetime1">
              <a:rPr lang="en-CA" smtClean="0"/>
              <a:t>2026-01-31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1777555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B49B03-41DF-4AF3-A358-7E0AD19DA2E7}" type="datetime1">
              <a:rPr lang="en-CA" smtClean="0"/>
              <a:t>2026-01-31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254773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9BDC9D-64CE-4056-9AFC-E00BBF7D8956}" type="datetime1">
              <a:rPr lang="en-CA" smtClean="0"/>
              <a:t>2026-01-31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6323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5FEB52-A022-4155-BCA2-754184A4A5F4}" type="datetime1">
              <a:rPr lang="en-CA" smtClean="0"/>
              <a:t>2026-01-31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2597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9956CE-F1A4-450C-977B-53584B52475F}" type="datetime1">
              <a:rPr lang="en-CA" smtClean="0"/>
              <a:t>2026-01-31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F19236-814F-4AAD-A4AC-CC9247FC12C4}" type="slidenum">
              <a:rPr lang="en-CA" smtClean="0"/>
              <a:t>‹#›</a:t>
            </a:fld>
            <a:endParaRPr lang="en-CA"/>
          </a:p>
        </p:txBody>
      </p:sp>
    </p:spTree>
    <p:extLst>
      <p:ext uri="{BB962C8B-B14F-4D97-AF65-F5344CB8AC3E}">
        <p14:creationId xmlns:p14="http://schemas.microsoft.com/office/powerpoint/2010/main" val="3069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F2DFCDDF-986D-4581-9439-5F83414F068F}" type="datetime1">
              <a:rPr lang="en-CA" smtClean="0"/>
              <a:t>2026-01-31</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D5F19236-814F-4AAD-A4AC-CC9247FC12C4}" type="slidenum">
              <a:rPr lang="en-CA" smtClean="0"/>
              <a:t>‹#›</a:t>
            </a:fld>
            <a:endParaRPr lang="en-CA"/>
          </a:p>
        </p:txBody>
      </p:sp>
    </p:spTree>
    <p:extLst>
      <p:ext uri="{BB962C8B-B14F-4D97-AF65-F5344CB8AC3E}">
        <p14:creationId xmlns:p14="http://schemas.microsoft.com/office/powerpoint/2010/main" val="37380964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ideo" Target="https://www.youtube.com/embed/eamfoE47BjU?start=3&amp;feature=oembed"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ideo" Target="https://www.youtube.com/embed/vGpqQuvWthM?feature=oembed"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nlEoLYREbXo?feature=oembed"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ideo" Target="https://www.youtube.com/embed/QSCXyYuT2rE?feature=oembed"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https://www.youtube.com/embed/9G2QUpHExjk?feature=oembed"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video" Target="https://www.youtube.com/embed/bkHEYa-NJvg?feature=oembed"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ZdIQRxwT1I0?feature=oembed"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video" Target="https://www.youtube.com/embed/Qr8liU3OiFw?feature=oembed"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syDQP7yg5Z0?feature=oembed"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zgVlvtDDLy4?feature=oembe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eg"/><Relationship Id="rId7" Type="http://schemas.openxmlformats.org/officeDocument/2006/relationships/image" Target="cid:51445438600304750688904"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cid:7631551202178883110388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cid:86894549354231141174337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cid:804955548555394049642389"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cid:138995548695603010180916"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cid:716325566323282019893899"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descr="Two small birds on autumn foliage during a snowfall">
            <a:extLst>
              <a:ext uri="{FF2B5EF4-FFF2-40B4-BE49-F238E27FC236}">
                <a16:creationId xmlns:a16="http://schemas.microsoft.com/office/drawing/2014/main" id="{AA1CF925-13C5-420E-B66E-0BE3A02507D7}"/>
              </a:ext>
            </a:extLst>
          </p:cNvPr>
          <p:cNvPicPr>
            <a:picLocks noChangeAspect="1"/>
          </p:cNvPicPr>
          <p:nvPr/>
        </p:nvPicPr>
        <p:blipFill rotWithShape="1">
          <a:blip r:embed="rId3"/>
          <a:srcRect t="23394" b="5628"/>
          <a:stretch/>
        </p:blipFill>
        <p:spPr>
          <a:xfrm>
            <a:off x="20" y="-70012"/>
            <a:ext cx="12191980" cy="6926225"/>
          </a:xfrm>
          <a:prstGeom prst="rect">
            <a:avLst/>
          </a:prstGeom>
        </p:spPr>
      </p:pic>
      <p:pic>
        <p:nvPicPr>
          <p:cNvPr id="13" name="Picture 15">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1682750" y="2596257"/>
            <a:ext cx="8766175" cy="1663700"/>
          </a:xfrm>
        </p:spPr>
        <p:txBody>
          <a:bodyPr vert="horz" lIns="91440" tIns="45720" rIns="91440" bIns="45720" rtlCol="0" anchor="b">
            <a:normAutofit/>
          </a:bodyPr>
          <a:lstStyle/>
          <a:p>
            <a:pPr algn="ctr">
              <a:lnSpc>
                <a:spcPct val="90000"/>
              </a:lnSpc>
            </a:pPr>
            <a:r>
              <a:rPr lang="en-US" dirty="0">
                <a:solidFill>
                  <a:schemeClr val="tx1"/>
                </a:solidFill>
              </a:rPr>
              <a:t>Welcome to Week 17 of simple</a:t>
            </a:r>
            <a:br>
              <a:rPr lang="en-US" dirty="0">
                <a:solidFill>
                  <a:schemeClr val="tx1"/>
                </a:solidFill>
              </a:rPr>
            </a:br>
            <a:r>
              <a:rPr lang="en-US" dirty="0">
                <a:solidFill>
                  <a:schemeClr val="tx1"/>
                </a:solidFill>
              </a:rPr>
              <a:t>THE trauma spectrum disorders</a:t>
            </a:r>
            <a:br>
              <a:rPr lang="en-US" dirty="0">
                <a:solidFill>
                  <a:schemeClr val="tx1"/>
                </a:solidFill>
              </a:rPr>
            </a:br>
            <a:r>
              <a:rPr lang="en-US" sz="3100" dirty="0">
                <a:solidFill>
                  <a:schemeClr val="tx1"/>
                </a:solidFill>
              </a:rPr>
              <a:t> </a:t>
            </a:r>
          </a:p>
        </p:txBody>
      </p:sp>
      <p:sp>
        <p:nvSpPr>
          <p:cNvPr id="3" name="Slide Number Placeholder 2">
            <a:extLst>
              <a:ext uri="{FF2B5EF4-FFF2-40B4-BE49-F238E27FC236}">
                <a16:creationId xmlns:a16="http://schemas.microsoft.com/office/drawing/2014/main" id="{22FC7A3B-7711-7AE6-0952-CC47A06C9BC9}"/>
              </a:ext>
            </a:extLst>
          </p:cNvPr>
          <p:cNvSpPr>
            <a:spLocks noGrp="1"/>
          </p:cNvSpPr>
          <p:nvPr>
            <p:ph type="sldNum" sz="quarter" idx="12"/>
          </p:nvPr>
        </p:nvSpPr>
        <p:spPr/>
        <p:txBody>
          <a:bodyPr/>
          <a:lstStyle/>
          <a:p>
            <a:fld id="{D5F19236-814F-4AAD-A4AC-CC9247FC12C4}" type="slidenum">
              <a:rPr lang="en-CA" smtClean="0"/>
              <a:t>1</a:t>
            </a:fld>
            <a:endParaRPr lang="en-CA"/>
          </a:p>
        </p:txBody>
      </p:sp>
      <p:sp>
        <p:nvSpPr>
          <p:cNvPr id="6" name="TextBox 5">
            <a:extLst>
              <a:ext uri="{FF2B5EF4-FFF2-40B4-BE49-F238E27FC236}">
                <a16:creationId xmlns:a16="http://schemas.microsoft.com/office/drawing/2014/main" id="{A6BB1D14-79B2-A303-0947-8D4E198C5C60}"/>
              </a:ext>
            </a:extLst>
          </p:cNvPr>
          <p:cNvSpPr txBox="1"/>
          <p:nvPr/>
        </p:nvSpPr>
        <p:spPr>
          <a:xfrm>
            <a:off x="3893418" y="3948930"/>
            <a:ext cx="6189044" cy="523220"/>
          </a:xfrm>
          <a:prstGeom prst="rect">
            <a:avLst/>
          </a:prstGeom>
          <a:noFill/>
        </p:spPr>
        <p:txBody>
          <a:bodyPr wrap="square">
            <a:spAutoFit/>
          </a:bodyPr>
          <a:lstStyle/>
          <a:p>
            <a:r>
              <a:rPr lang="en-CA" sz="2800" dirty="0">
                <a:solidFill>
                  <a:srgbClr val="FFC000"/>
                </a:solidFill>
              </a:rPr>
              <a:t>Please start recording at 9 am</a:t>
            </a:r>
          </a:p>
        </p:txBody>
      </p:sp>
    </p:spTree>
    <p:extLst>
      <p:ext uri="{BB962C8B-B14F-4D97-AF65-F5344CB8AC3E}">
        <p14:creationId xmlns:p14="http://schemas.microsoft.com/office/powerpoint/2010/main" val="411122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10</a:t>
            </a:fld>
            <a:endParaRPr lang="en-CA"/>
          </a:p>
        </p:txBody>
      </p:sp>
    </p:spTree>
    <p:extLst>
      <p:ext uri="{BB962C8B-B14F-4D97-AF65-F5344CB8AC3E}">
        <p14:creationId xmlns:p14="http://schemas.microsoft.com/office/powerpoint/2010/main" val="2967046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A106B2-77A3-4B67-A4D3-EB77A119AC07}"/>
              </a:ext>
            </a:extLst>
          </p:cNvPr>
          <p:cNvSpPr>
            <a:spLocks noGrp="1"/>
          </p:cNvSpPr>
          <p:nvPr>
            <p:ph type="title" idx="4294967295"/>
          </p:nvPr>
        </p:nvSpPr>
        <p:spPr>
          <a:xfrm>
            <a:off x="1617986" y="-139700"/>
            <a:ext cx="10817225" cy="804863"/>
          </a:xfrm>
        </p:spPr>
        <p:txBody>
          <a:bodyPr>
            <a:normAutofit/>
          </a:bodyPr>
          <a:lstStyle/>
          <a:p>
            <a:r>
              <a:rPr lang="en-CA" dirty="0">
                <a:solidFill>
                  <a:srgbClr val="FFC000"/>
                </a:solidFill>
              </a:rPr>
              <a:t> </a:t>
            </a:r>
            <a:r>
              <a:rPr lang="en-CA" sz="3100" dirty="0">
                <a:solidFill>
                  <a:schemeClr val="bg1"/>
                </a:solidFill>
              </a:rPr>
              <a:t>controversies around trauma and memory</a:t>
            </a:r>
          </a:p>
        </p:txBody>
      </p:sp>
      <p:sp>
        <p:nvSpPr>
          <p:cNvPr id="7" name="Content Placeholder 6">
            <a:extLst>
              <a:ext uri="{FF2B5EF4-FFF2-40B4-BE49-F238E27FC236}">
                <a16:creationId xmlns:a16="http://schemas.microsoft.com/office/drawing/2014/main" id="{E4E355A7-F072-417C-B45F-87402A938A3F}"/>
              </a:ext>
            </a:extLst>
          </p:cNvPr>
          <p:cNvSpPr>
            <a:spLocks noGrp="1"/>
          </p:cNvSpPr>
          <p:nvPr>
            <p:ph idx="4294967295"/>
          </p:nvPr>
        </p:nvSpPr>
        <p:spPr>
          <a:xfrm>
            <a:off x="49213" y="665163"/>
            <a:ext cx="12142787" cy="6192837"/>
          </a:xfrm>
        </p:spPr>
        <p:txBody>
          <a:bodyPr>
            <a:normAutofit/>
          </a:bodyPr>
          <a:lstStyle/>
          <a:p>
            <a:r>
              <a:rPr lang="en-CA" dirty="0">
                <a:latin typeface="Arial" panose="020B0604020202020204" pitchFamily="34" charset="0"/>
                <a:cs typeface="Arial" panose="020B0604020202020204" pitchFamily="34" charset="0"/>
              </a:rPr>
              <a:t>In the mid 1890’s Freud proposed his seduction theory : “hysteria” was caused, he claimed, by repressed memories of early childhood abuse.  (based on J. Breuer’s treatment of Anna O.)</a:t>
            </a:r>
          </a:p>
          <a:p>
            <a:r>
              <a:rPr lang="en-CA" dirty="0">
                <a:latin typeface="Arial" panose="020B0604020202020204" pitchFamily="34" charset="0"/>
                <a:cs typeface="Arial" panose="020B0604020202020204" pitchFamily="34" charset="0"/>
              </a:rPr>
              <a:t>He abandoned the seduction theory in 1897 for his theory of infantile sexuality of which the Oedipal complex was the center piece. In a letter to W. Fleiss he gave his reasons : 1) recovering the traumatic memories did not cure the patient as he had originally hypothesized. 2) His sister had “hysterical” symptoms, and he couldn't accept his father had sexually molested her.  3) The unconscious can’t tell fact from fiction.</a:t>
            </a:r>
          </a:p>
          <a:p>
            <a:r>
              <a:rPr lang="en-CA" dirty="0">
                <a:latin typeface="Arial" panose="020B0604020202020204" pitchFamily="34" charset="0"/>
                <a:cs typeface="Arial" panose="020B0604020202020204" pitchFamily="34" charset="0"/>
              </a:rPr>
              <a:t>After Freud, Psychology and Psychiatry neglected developmental and attachment trauma until attachment theory started to shine a light on it again. Kaplan and Sadock's textbook of psychiatry, the bible of every psychiatric resident, in its 1980 edition reported the rate of father/daughter incest was about 1/1,000,000 and held that it was generally a positive experience.</a:t>
            </a:r>
          </a:p>
          <a:p>
            <a:r>
              <a:rPr lang="en-CA" dirty="0">
                <a:latin typeface="Arial" panose="020B0604020202020204" pitchFamily="34" charset="0"/>
                <a:cs typeface="Arial" panose="020B0604020202020204" pitchFamily="34" charset="0"/>
              </a:rPr>
              <a:t>In the 1980’s and 90’s trauma was rediscovered. Books such as the 1988’s “The courage to heal” by Ellen Bass  suggested that a wide range of psychiatric symptoms were indicators the person experiencing them had been sexually abused even if that person had no explicit memory of any such event. Many therapists inspired by this, revisited Freud’s seduction theory and thought that to heal, people had to recover these memories</a:t>
            </a:r>
            <a:r>
              <a:rPr lang="en-CA" dirty="0"/>
              <a:t>.</a:t>
            </a:r>
          </a:p>
          <a:p>
            <a:endParaRPr lang="en-CA" dirty="0"/>
          </a:p>
        </p:txBody>
      </p:sp>
      <p:sp>
        <p:nvSpPr>
          <p:cNvPr id="2" name="Slide Number Placeholder 1">
            <a:extLst>
              <a:ext uri="{FF2B5EF4-FFF2-40B4-BE49-F238E27FC236}">
                <a16:creationId xmlns:a16="http://schemas.microsoft.com/office/drawing/2014/main" id="{641E6FD8-93E4-D4D3-5F5C-7CBA466E2B52}"/>
              </a:ext>
            </a:extLst>
          </p:cNvPr>
          <p:cNvSpPr>
            <a:spLocks noGrp="1"/>
          </p:cNvSpPr>
          <p:nvPr>
            <p:ph type="sldNum" sz="quarter" idx="12"/>
          </p:nvPr>
        </p:nvSpPr>
        <p:spPr/>
        <p:txBody>
          <a:bodyPr/>
          <a:lstStyle/>
          <a:p>
            <a:fld id="{D5F19236-814F-4AAD-A4AC-CC9247FC12C4}" type="slidenum">
              <a:rPr lang="en-CA" smtClean="0"/>
              <a:t>100</a:t>
            </a:fld>
            <a:endParaRPr lang="en-CA"/>
          </a:p>
        </p:txBody>
      </p:sp>
      <p:sp>
        <p:nvSpPr>
          <p:cNvPr id="3" name="Oval 2">
            <a:extLst>
              <a:ext uri="{FF2B5EF4-FFF2-40B4-BE49-F238E27FC236}">
                <a16:creationId xmlns:a16="http://schemas.microsoft.com/office/drawing/2014/main" id="{30E8A52A-60FE-4F41-F7FB-7F78AE8F9477}"/>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36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19352-3772-EF23-C79A-C22B0786C2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E8094BA-E014-8E1A-1B1C-9F666AC36C3A}"/>
              </a:ext>
            </a:extLst>
          </p:cNvPr>
          <p:cNvSpPr>
            <a:spLocks noGrp="1"/>
          </p:cNvSpPr>
          <p:nvPr>
            <p:ph type="title" idx="4294967295"/>
          </p:nvPr>
        </p:nvSpPr>
        <p:spPr>
          <a:xfrm>
            <a:off x="1617986" y="-139700"/>
            <a:ext cx="10817225" cy="804863"/>
          </a:xfrm>
        </p:spPr>
        <p:txBody>
          <a:bodyPr>
            <a:normAutofit/>
          </a:bodyPr>
          <a:lstStyle/>
          <a:p>
            <a:r>
              <a:rPr lang="en-CA" dirty="0">
                <a:solidFill>
                  <a:srgbClr val="FFC000"/>
                </a:solidFill>
              </a:rPr>
              <a:t> </a:t>
            </a:r>
            <a:r>
              <a:rPr lang="en-CA" sz="3100" dirty="0">
                <a:solidFill>
                  <a:schemeClr val="bg1"/>
                </a:solidFill>
              </a:rPr>
              <a:t>controversies around trauma and memory</a:t>
            </a:r>
          </a:p>
        </p:txBody>
      </p:sp>
      <p:sp>
        <p:nvSpPr>
          <p:cNvPr id="7" name="Content Placeholder 6">
            <a:extLst>
              <a:ext uri="{FF2B5EF4-FFF2-40B4-BE49-F238E27FC236}">
                <a16:creationId xmlns:a16="http://schemas.microsoft.com/office/drawing/2014/main" id="{B658D069-BFD1-030B-0966-7286293DA4F8}"/>
              </a:ext>
            </a:extLst>
          </p:cNvPr>
          <p:cNvSpPr>
            <a:spLocks noGrp="1"/>
          </p:cNvSpPr>
          <p:nvPr>
            <p:ph idx="4294967295"/>
          </p:nvPr>
        </p:nvSpPr>
        <p:spPr>
          <a:xfrm>
            <a:off x="49213" y="665163"/>
            <a:ext cx="12142787" cy="6192837"/>
          </a:xfrm>
        </p:spPr>
        <p:txBody>
          <a:bodyPr>
            <a:normAutofit/>
          </a:bodyPr>
          <a:lstStyle/>
          <a:p>
            <a:r>
              <a:rPr lang="en-CA" sz="2400" dirty="0">
                <a:latin typeface="Arial" panose="020B0604020202020204" pitchFamily="34" charset="0"/>
                <a:cs typeface="Arial" panose="020B0604020202020204" pitchFamily="34" charset="0"/>
              </a:rPr>
              <a:t>This led to the </a:t>
            </a:r>
            <a:r>
              <a:rPr lang="en-CA" sz="2400" dirty="0">
                <a:solidFill>
                  <a:schemeClr val="bg1"/>
                </a:solidFill>
                <a:latin typeface="Arial" panose="020B0604020202020204" pitchFamily="34" charset="0"/>
                <a:cs typeface="Arial" panose="020B0604020202020204" pitchFamily="34" charset="0"/>
              </a:rPr>
              <a:t>“memory wars” </a:t>
            </a:r>
            <a:r>
              <a:rPr lang="en-CA" sz="2400" dirty="0">
                <a:latin typeface="Arial" panose="020B0604020202020204" pitchFamily="34" charset="0"/>
                <a:cs typeface="Arial" panose="020B0604020202020204" pitchFamily="34" charset="0"/>
              </a:rPr>
              <a:t>which were marked by academic, public, and legal debates about the veracity of recovered memories</a:t>
            </a:r>
          </a:p>
          <a:p>
            <a:r>
              <a:rPr lang="en-CA" sz="2400" dirty="0">
                <a:solidFill>
                  <a:schemeClr val="bg1"/>
                </a:solidFill>
                <a:latin typeface="Arial" panose="020B0604020202020204" pitchFamily="34" charset="0"/>
                <a:cs typeface="Arial" panose="020B0604020202020204" pitchFamily="34" charset="0"/>
              </a:rPr>
              <a:t>Recovered memories </a:t>
            </a:r>
            <a:r>
              <a:rPr lang="en-CA" sz="2400" dirty="0">
                <a:latin typeface="Arial" panose="020B0604020202020204" pitchFamily="34" charset="0"/>
                <a:cs typeface="Arial" panose="020B0604020202020204" pitchFamily="34" charset="0"/>
              </a:rPr>
              <a:t>– a memory of a traumatic event such as sexual abuse experienced typically during childhood that is forgotten and then recalled many years later.</a:t>
            </a:r>
          </a:p>
          <a:p>
            <a:r>
              <a:rPr lang="en-CA" sz="2400" dirty="0">
                <a:solidFill>
                  <a:schemeClr val="bg1"/>
                </a:solidFill>
                <a:latin typeface="Arial" panose="020B0604020202020204" pitchFamily="34" charset="0"/>
                <a:cs typeface="Arial" panose="020B0604020202020204" pitchFamily="34" charset="0"/>
              </a:rPr>
              <a:t>False memories </a:t>
            </a:r>
            <a:r>
              <a:rPr lang="en-CA" sz="2400" dirty="0">
                <a:latin typeface="Arial" panose="020B0604020202020204" pitchFamily="34" charset="0"/>
                <a:cs typeface="Arial" panose="020B0604020202020204" pitchFamily="34" charset="0"/>
              </a:rPr>
              <a:t>– refers to cases in which people remember events differently from the way they happened or , in the most dramatic cases, remember events that never happened at all. </a:t>
            </a:r>
          </a:p>
          <a:p>
            <a:r>
              <a:rPr lang="en-CA" sz="2400" dirty="0">
                <a:latin typeface="Arial" panose="020B0604020202020204" pitchFamily="34" charset="0"/>
                <a:cs typeface="Arial" panose="020B0604020202020204" pitchFamily="34" charset="0"/>
              </a:rPr>
              <a:t>The issue of recovered memories was associated with much grief and led to a flurry of police investigations including some involving allegations of ritual satanic abuse. This led to a backlash spearheaded by the </a:t>
            </a:r>
            <a:r>
              <a:rPr lang="en-CA" sz="2400" dirty="0">
                <a:solidFill>
                  <a:schemeClr val="bg1"/>
                </a:solidFill>
                <a:latin typeface="Arial" panose="020B0604020202020204" pitchFamily="34" charset="0"/>
                <a:cs typeface="Arial" panose="020B0604020202020204" pitchFamily="34" charset="0"/>
              </a:rPr>
              <a:t>false memory syndrome foundation </a:t>
            </a:r>
            <a:r>
              <a:rPr lang="en-CA" sz="2400" dirty="0">
                <a:latin typeface="Arial" panose="020B0604020202020204" pitchFamily="34" charset="0"/>
                <a:cs typeface="Arial" panose="020B0604020202020204" pitchFamily="34" charset="0"/>
              </a:rPr>
              <a:t>which was largely comprised of family members who maintained they had been falsely accused of sexual abuse. </a:t>
            </a:r>
          </a:p>
          <a:p>
            <a:r>
              <a:rPr lang="en-CA" sz="2400" dirty="0">
                <a:latin typeface="Arial" panose="020B0604020202020204" pitchFamily="34" charset="0"/>
                <a:cs typeface="Arial" panose="020B0604020202020204" pitchFamily="34" charset="0"/>
              </a:rPr>
              <a:t>Some therapists were successfully sued, and some accusers retracted their stories. In other cases, corroboratory evidence was found to confirm the veracity of recovered memories. Some who were accused admitted the memories were true </a:t>
            </a:r>
          </a:p>
          <a:p>
            <a:endParaRPr lang="en-CA" dirty="0"/>
          </a:p>
        </p:txBody>
      </p:sp>
      <p:sp>
        <p:nvSpPr>
          <p:cNvPr id="2" name="Slide Number Placeholder 1">
            <a:extLst>
              <a:ext uri="{FF2B5EF4-FFF2-40B4-BE49-F238E27FC236}">
                <a16:creationId xmlns:a16="http://schemas.microsoft.com/office/drawing/2014/main" id="{33885042-0E40-2531-6D15-1A87F6DD0ED3}"/>
              </a:ext>
            </a:extLst>
          </p:cNvPr>
          <p:cNvSpPr>
            <a:spLocks noGrp="1"/>
          </p:cNvSpPr>
          <p:nvPr>
            <p:ph type="sldNum" sz="quarter" idx="12"/>
          </p:nvPr>
        </p:nvSpPr>
        <p:spPr/>
        <p:txBody>
          <a:bodyPr/>
          <a:lstStyle/>
          <a:p>
            <a:fld id="{D5F19236-814F-4AAD-A4AC-CC9247FC12C4}" type="slidenum">
              <a:rPr lang="en-CA" smtClean="0"/>
              <a:t>101</a:t>
            </a:fld>
            <a:endParaRPr lang="en-CA"/>
          </a:p>
        </p:txBody>
      </p:sp>
      <p:sp>
        <p:nvSpPr>
          <p:cNvPr id="3" name="Oval 2">
            <a:extLst>
              <a:ext uri="{FF2B5EF4-FFF2-40B4-BE49-F238E27FC236}">
                <a16:creationId xmlns:a16="http://schemas.microsoft.com/office/drawing/2014/main" id="{854CE63A-51C8-79A5-A573-1B8847369BF7}"/>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565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B9950-7E66-8784-4AB4-75D3501F8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19B18-A7A0-D6AF-64F6-DB076570F52E}"/>
              </a:ext>
            </a:extLst>
          </p:cNvPr>
          <p:cNvSpPr>
            <a:spLocks noGrp="1"/>
          </p:cNvSpPr>
          <p:nvPr>
            <p:ph type="title" idx="4294967295"/>
          </p:nvPr>
        </p:nvSpPr>
        <p:spPr>
          <a:xfrm>
            <a:off x="744229" y="-317537"/>
            <a:ext cx="11972925" cy="1455738"/>
          </a:xfrm>
        </p:spPr>
        <p:txBody>
          <a:bodyPr>
            <a:normAutofit/>
          </a:bodyPr>
          <a:lstStyle/>
          <a:p>
            <a:r>
              <a:rPr lang="en-CA" sz="2800" dirty="0">
                <a:solidFill>
                  <a:schemeClr val="bg1"/>
                </a:solidFill>
              </a:rPr>
              <a:t>Controversies around trauma and memory continued</a:t>
            </a:r>
          </a:p>
        </p:txBody>
      </p:sp>
      <p:sp>
        <p:nvSpPr>
          <p:cNvPr id="3" name="Content Placeholder 2">
            <a:extLst>
              <a:ext uri="{FF2B5EF4-FFF2-40B4-BE49-F238E27FC236}">
                <a16:creationId xmlns:a16="http://schemas.microsoft.com/office/drawing/2014/main" id="{A64003FB-8B88-D7E1-B732-9E55A7972994}"/>
              </a:ext>
            </a:extLst>
          </p:cNvPr>
          <p:cNvSpPr>
            <a:spLocks noGrp="1"/>
          </p:cNvSpPr>
          <p:nvPr>
            <p:ph idx="4294967295"/>
          </p:nvPr>
        </p:nvSpPr>
        <p:spPr>
          <a:xfrm>
            <a:off x="193675" y="981725"/>
            <a:ext cx="11804650" cy="6338888"/>
          </a:xfrm>
        </p:spPr>
        <p:txBody>
          <a:bodyPr>
            <a:normAutofit/>
          </a:bodyPr>
          <a:lstStyle/>
          <a:p>
            <a:r>
              <a:rPr lang="en-CA" sz="2400" dirty="0">
                <a:latin typeface="Arial" panose="020B0604020202020204" pitchFamily="34" charset="0"/>
                <a:cs typeface="Arial" panose="020B0604020202020204" pitchFamily="34" charset="0"/>
              </a:rPr>
              <a:t> Memory has many different components; some are quite malleable.</a:t>
            </a:r>
          </a:p>
          <a:p>
            <a:r>
              <a:rPr lang="en-CA" sz="2400" dirty="0">
                <a:latin typeface="Arial" panose="020B0604020202020204" pitchFamily="34" charset="0"/>
                <a:cs typeface="Arial" panose="020B0604020202020204" pitchFamily="34" charset="0"/>
              </a:rPr>
              <a:t>Different memory systems become functional at different stages of development : somatic and emotional memory are operative from before birth, but explicit or rational memory typically comes online at ages 3-4 when language develops.</a:t>
            </a:r>
          </a:p>
          <a:p>
            <a:r>
              <a:rPr lang="en-CA" sz="2400" dirty="0">
                <a:latin typeface="Arial" panose="020B0604020202020204" pitchFamily="34" charset="0"/>
                <a:cs typeface="Arial" panose="020B0604020202020204" pitchFamily="34" charset="0"/>
              </a:rPr>
              <a:t>Stress and trauma affect focus, attention, and memory. Explicit memory follows literal, material world, logic of causality and temporality. Implicit memory follows symbolic, dreamlike, imaginative logic, making no distinction between past from present or one person from another.</a:t>
            </a:r>
          </a:p>
          <a:p>
            <a:r>
              <a:rPr lang="en-CA" sz="2400" dirty="0">
                <a:latin typeface="Arial" panose="020B0604020202020204" pitchFamily="34" charset="0"/>
                <a:cs typeface="Arial" panose="020B0604020202020204" pitchFamily="34" charset="0"/>
              </a:rPr>
              <a:t>False memories have been repeatedly experimentally implanted in people.</a:t>
            </a:r>
          </a:p>
          <a:p>
            <a:r>
              <a:rPr lang="en-CA" sz="2400" dirty="0">
                <a:latin typeface="Arial" panose="020B0604020202020204" pitchFamily="34" charset="0"/>
                <a:cs typeface="Arial" panose="020B0604020202020204" pitchFamily="34" charset="0"/>
              </a:rPr>
              <a:t>Some recovered traumatic memories can’t be corroborated. These include recovered  memories of events such as alien abduction and ritual satanic abuse. These may be false memories underlying which there may be a traumatic core (at the level of the somatic and emotional memory centers) that is symbolically represented in cognition.</a:t>
            </a:r>
          </a:p>
          <a:p>
            <a:endParaRPr lang="en-CA" dirty="0"/>
          </a:p>
          <a:p>
            <a:endParaRPr lang="en-CA" dirty="0"/>
          </a:p>
        </p:txBody>
      </p:sp>
      <p:sp>
        <p:nvSpPr>
          <p:cNvPr id="4" name="Slide Number Placeholder 3">
            <a:extLst>
              <a:ext uri="{FF2B5EF4-FFF2-40B4-BE49-F238E27FC236}">
                <a16:creationId xmlns:a16="http://schemas.microsoft.com/office/drawing/2014/main" id="{170715CD-74FD-CAC1-847E-4C8B222F2DBB}"/>
              </a:ext>
            </a:extLst>
          </p:cNvPr>
          <p:cNvSpPr>
            <a:spLocks noGrp="1"/>
          </p:cNvSpPr>
          <p:nvPr>
            <p:ph type="sldNum" sz="quarter" idx="12"/>
          </p:nvPr>
        </p:nvSpPr>
        <p:spPr/>
        <p:txBody>
          <a:bodyPr/>
          <a:lstStyle/>
          <a:p>
            <a:fld id="{D5F19236-814F-4AAD-A4AC-CC9247FC12C4}" type="slidenum">
              <a:rPr lang="en-CA" smtClean="0"/>
              <a:t>102</a:t>
            </a:fld>
            <a:endParaRPr lang="en-CA"/>
          </a:p>
        </p:txBody>
      </p:sp>
      <p:sp>
        <p:nvSpPr>
          <p:cNvPr id="5" name="Oval 4">
            <a:extLst>
              <a:ext uri="{FF2B5EF4-FFF2-40B4-BE49-F238E27FC236}">
                <a16:creationId xmlns:a16="http://schemas.microsoft.com/office/drawing/2014/main" id="{11E64F12-5BF3-2150-8751-6091FB61B920}"/>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79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0F24-96C5-4AFC-8E81-51E8B6369B80}"/>
              </a:ext>
            </a:extLst>
          </p:cNvPr>
          <p:cNvSpPr>
            <a:spLocks noGrp="1"/>
          </p:cNvSpPr>
          <p:nvPr>
            <p:ph type="title" idx="4294967295"/>
          </p:nvPr>
        </p:nvSpPr>
        <p:spPr>
          <a:xfrm>
            <a:off x="811606" y="-394539"/>
            <a:ext cx="11972925" cy="1455738"/>
          </a:xfrm>
        </p:spPr>
        <p:txBody>
          <a:bodyPr>
            <a:normAutofit/>
          </a:bodyPr>
          <a:lstStyle/>
          <a:p>
            <a:r>
              <a:rPr lang="en-CA" sz="2800" dirty="0">
                <a:solidFill>
                  <a:schemeClr val="bg1"/>
                </a:solidFill>
              </a:rPr>
              <a:t>Controversies around trauma and memory continued</a:t>
            </a:r>
          </a:p>
        </p:txBody>
      </p:sp>
      <p:sp>
        <p:nvSpPr>
          <p:cNvPr id="3" name="Content Placeholder 2">
            <a:extLst>
              <a:ext uri="{FF2B5EF4-FFF2-40B4-BE49-F238E27FC236}">
                <a16:creationId xmlns:a16="http://schemas.microsoft.com/office/drawing/2014/main" id="{B5E740EE-34AA-44EF-B904-142649D0CC01}"/>
              </a:ext>
            </a:extLst>
          </p:cNvPr>
          <p:cNvSpPr>
            <a:spLocks noGrp="1"/>
          </p:cNvSpPr>
          <p:nvPr>
            <p:ph idx="4294967295"/>
          </p:nvPr>
        </p:nvSpPr>
        <p:spPr>
          <a:xfrm>
            <a:off x="0" y="798845"/>
            <a:ext cx="11804650" cy="6338888"/>
          </a:xfrm>
        </p:spPr>
        <p:txBody>
          <a:bodyPr>
            <a:normAutofit/>
          </a:bodyPr>
          <a:lstStyle/>
          <a:p>
            <a:r>
              <a:rPr lang="en-CA" sz="2400" dirty="0">
                <a:latin typeface="Arial" panose="020B0604020202020204" pitchFamily="34" charset="0"/>
                <a:cs typeface="Arial" panose="020B0604020202020204" pitchFamily="34" charset="0"/>
              </a:rPr>
              <a:t>My position is that dissociation is very real and a mechanism through which memories can be repressed. Most people who have been abused remember some parts of the abuse but not others. Fewer don’t remember any aspect of the abuse at all. There are however some mental health that dispute this.</a:t>
            </a:r>
          </a:p>
          <a:p>
            <a:r>
              <a:rPr lang="en-CA" sz="2400" dirty="0">
                <a:latin typeface="Arial" panose="020B0604020202020204" pitchFamily="34" charset="0"/>
                <a:cs typeface="Arial" panose="020B0604020202020204" pitchFamily="34" charset="0"/>
              </a:rPr>
              <a:t>Some people who have had traumatic experiences don’t remember them at all but in some situations have somatic and emotional flashbacks. (ex. when having sex) From these flashback they go on to reconstruct narratives of abuse. Many of these narratives have been corroborated.</a:t>
            </a:r>
          </a:p>
          <a:p>
            <a:r>
              <a:rPr lang="en-CA" sz="2400" dirty="0">
                <a:latin typeface="Arial" panose="020B0604020202020204" pitchFamily="34" charset="0"/>
                <a:cs typeface="Arial" panose="020B0604020202020204" pitchFamily="34" charset="0"/>
              </a:rPr>
              <a:t>Recovering traumatic memories doesn’t directly lead to healing. Trauma  work can be done with somatic and emotional memories as they manifest in the present without trying to recover repressed memories.</a:t>
            </a:r>
          </a:p>
          <a:p>
            <a:r>
              <a:rPr lang="en-CA" sz="2400" dirty="0">
                <a:latin typeface="Arial" panose="020B0604020202020204" pitchFamily="34" charset="0"/>
                <a:cs typeface="Arial" panose="020B0604020202020204" pitchFamily="34" charset="0"/>
              </a:rPr>
              <a:t>My sense is that therapists should neither encourage nor discourage the recovery of memories. If repressed memories emerge in therapy therapists don’t need to be certain weather these memories are true or false, they should, however, consider them to be deeply important and meaningful to the person and of help in understanding them.</a:t>
            </a:r>
          </a:p>
          <a:p>
            <a:endParaRPr lang="en-CA" dirty="0"/>
          </a:p>
          <a:p>
            <a:endParaRPr lang="en-CA" dirty="0"/>
          </a:p>
        </p:txBody>
      </p:sp>
      <p:sp>
        <p:nvSpPr>
          <p:cNvPr id="4" name="Slide Number Placeholder 3">
            <a:extLst>
              <a:ext uri="{FF2B5EF4-FFF2-40B4-BE49-F238E27FC236}">
                <a16:creationId xmlns:a16="http://schemas.microsoft.com/office/drawing/2014/main" id="{B329F3AD-C1C5-989F-75A9-87B6467CCD20}"/>
              </a:ext>
            </a:extLst>
          </p:cNvPr>
          <p:cNvSpPr>
            <a:spLocks noGrp="1"/>
          </p:cNvSpPr>
          <p:nvPr>
            <p:ph type="sldNum" sz="quarter" idx="12"/>
          </p:nvPr>
        </p:nvSpPr>
        <p:spPr/>
        <p:txBody>
          <a:bodyPr/>
          <a:lstStyle/>
          <a:p>
            <a:fld id="{D5F19236-814F-4AAD-A4AC-CC9247FC12C4}" type="slidenum">
              <a:rPr lang="en-CA" smtClean="0"/>
              <a:t>103</a:t>
            </a:fld>
            <a:endParaRPr lang="en-CA"/>
          </a:p>
        </p:txBody>
      </p:sp>
      <p:sp>
        <p:nvSpPr>
          <p:cNvPr id="5" name="Oval 4">
            <a:extLst>
              <a:ext uri="{FF2B5EF4-FFF2-40B4-BE49-F238E27FC236}">
                <a16:creationId xmlns:a16="http://schemas.microsoft.com/office/drawing/2014/main" id="{69943111-83AC-9F2A-160D-FE4EBEDDABBA}"/>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867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B9CE-9CF4-4059-8994-BA1C489FAF01}"/>
              </a:ext>
            </a:extLst>
          </p:cNvPr>
          <p:cNvSpPr>
            <a:spLocks noGrp="1"/>
          </p:cNvSpPr>
          <p:nvPr>
            <p:ph type="title" idx="4294967295"/>
          </p:nvPr>
        </p:nvSpPr>
        <p:spPr>
          <a:xfrm>
            <a:off x="1280274" y="-281108"/>
            <a:ext cx="11895137" cy="1066801"/>
          </a:xfrm>
        </p:spPr>
        <p:txBody>
          <a:bodyPr>
            <a:normAutofit/>
          </a:bodyPr>
          <a:lstStyle/>
          <a:p>
            <a:r>
              <a:rPr lang="en-CA" dirty="0">
                <a:solidFill>
                  <a:schemeClr val="bg1"/>
                </a:solidFill>
              </a:rPr>
              <a:t> </a:t>
            </a:r>
            <a:r>
              <a:rPr lang="en-CA" sz="3200" dirty="0">
                <a:solidFill>
                  <a:schemeClr val="bg1"/>
                </a:solidFill>
              </a:rPr>
              <a:t>challenges and open questions in trauma</a:t>
            </a:r>
          </a:p>
        </p:txBody>
      </p:sp>
      <p:sp>
        <p:nvSpPr>
          <p:cNvPr id="3" name="Content Placeholder 2">
            <a:extLst>
              <a:ext uri="{FF2B5EF4-FFF2-40B4-BE49-F238E27FC236}">
                <a16:creationId xmlns:a16="http://schemas.microsoft.com/office/drawing/2014/main" id="{8810322D-1E5D-4DCE-97DE-5886C352F5EC}"/>
              </a:ext>
            </a:extLst>
          </p:cNvPr>
          <p:cNvSpPr>
            <a:spLocks noGrp="1"/>
          </p:cNvSpPr>
          <p:nvPr>
            <p:ph idx="4294967295"/>
          </p:nvPr>
        </p:nvSpPr>
        <p:spPr>
          <a:xfrm>
            <a:off x="0" y="606425"/>
            <a:ext cx="11655425" cy="6075363"/>
          </a:xfrm>
        </p:spPr>
        <p:txBody>
          <a:bodyPr>
            <a:normAutofit fontScale="92500" lnSpcReduction="20000"/>
          </a:bodyPr>
          <a:lstStyle/>
          <a:p>
            <a:r>
              <a:rPr lang="en-CA" dirty="0">
                <a:latin typeface="Arial" panose="020B0604020202020204" pitchFamily="34" charset="0"/>
                <a:cs typeface="Arial" panose="020B0604020202020204" pitchFamily="34" charset="0"/>
              </a:rPr>
              <a:t>As a society, we are becoming increasingly trauma aware and there is more openness, acceptance, information, and various forms of peer support for people suffering from trauma spectrum disorders. We also have much more knowledge about trauma treatments. </a:t>
            </a:r>
          </a:p>
          <a:p>
            <a:r>
              <a:rPr lang="en-CA" dirty="0">
                <a:latin typeface="Arial" panose="020B0604020202020204" pitchFamily="34" charset="0"/>
                <a:cs typeface="Arial" panose="020B0604020202020204" pitchFamily="34" charset="0"/>
              </a:rPr>
              <a:t>Unfortunately, professional services are sorely lagging behind public awareness and scientific knowledge. Trauma treatment can be long and complicated and not many professionals are adequately trained to provide it. Access to and quality of care are problems for people who have experienced trauma</a:t>
            </a:r>
          </a:p>
          <a:p>
            <a:r>
              <a:rPr lang="en-CA" dirty="0">
                <a:latin typeface="Arial" panose="020B0604020202020204" pitchFamily="34" charset="0"/>
                <a:cs typeface="Arial" panose="020B0604020202020204" pitchFamily="34" charset="0"/>
              </a:rPr>
              <a:t>Those who may be trained are often not funded by public health care.</a:t>
            </a:r>
          </a:p>
          <a:p>
            <a:r>
              <a:rPr lang="en-CA" dirty="0">
                <a:latin typeface="Arial" panose="020B0604020202020204" pitchFamily="34" charset="0"/>
                <a:cs typeface="Arial" panose="020B0604020202020204" pitchFamily="34" charset="0"/>
              </a:rPr>
              <a:t>Some of the controversies in the field of trauma include :</a:t>
            </a:r>
          </a:p>
          <a:p>
            <a:r>
              <a:rPr lang="en-CA" dirty="0">
                <a:latin typeface="Arial" panose="020B0604020202020204" pitchFamily="34" charset="0"/>
                <a:cs typeface="Arial" panose="020B0604020202020204" pitchFamily="34" charset="0"/>
              </a:rPr>
              <a:t>To what extent are conditions such as chronic depression, anxiety, and ADHD, genetic, related to stress, past trauma, or environmental factors such as economic factors, the educational system, nutrition, and social media?</a:t>
            </a:r>
          </a:p>
          <a:p>
            <a:r>
              <a:rPr lang="en-CA" dirty="0">
                <a:latin typeface="Arial" panose="020B0604020202020204" pitchFamily="34" charset="0"/>
                <a:cs typeface="Arial" panose="020B0604020202020204" pitchFamily="34" charset="0"/>
              </a:rPr>
              <a:t>Does using the word “traumatic” to refer to common everyday stressors  trivialize trauma</a:t>
            </a:r>
          </a:p>
          <a:p>
            <a:r>
              <a:rPr lang="en-CA" dirty="0">
                <a:latin typeface="Arial" panose="020B0604020202020204" pitchFamily="34" charset="0"/>
                <a:cs typeface="Arial" panose="020B0604020202020204" pitchFamily="34" charset="0"/>
              </a:rPr>
              <a:t>Are our emotional immune systems becoming inept because childhood is so structured by parents. ( as for example argued in Haidt’s “The coddling of the American mind”)</a:t>
            </a:r>
          </a:p>
          <a:p>
            <a:r>
              <a:rPr lang="en-CA" dirty="0">
                <a:latin typeface="Arial" panose="020B0604020202020204" pitchFamily="34" charset="0"/>
                <a:cs typeface="Arial" panose="020B0604020202020204" pitchFamily="34" charset="0"/>
              </a:rPr>
              <a:t>Are we increasingly becoming a victimhood culture ? one which divides people into two groups: the privileged oppressors, and  the underprivileged oppressed. Victims/oppressed are given the moral high ground and must be defended from oppressors. Oppressors are identified on the basis of race, gender, socioeconomic, and educational status. Microaggressions are seen as rampant and to be dealt with by such strategies as the creation of safe spaces and “cancelling”. Questions for the breakout rooms</a:t>
            </a:r>
          </a:p>
        </p:txBody>
      </p:sp>
      <p:sp>
        <p:nvSpPr>
          <p:cNvPr id="4" name="Slide Number Placeholder 3">
            <a:extLst>
              <a:ext uri="{FF2B5EF4-FFF2-40B4-BE49-F238E27FC236}">
                <a16:creationId xmlns:a16="http://schemas.microsoft.com/office/drawing/2014/main" id="{3671D6DF-1A45-68A8-AE20-65907E7FB7DA}"/>
              </a:ext>
            </a:extLst>
          </p:cNvPr>
          <p:cNvSpPr>
            <a:spLocks noGrp="1"/>
          </p:cNvSpPr>
          <p:nvPr>
            <p:ph type="sldNum" sz="quarter" idx="12"/>
          </p:nvPr>
        </p:nvSpPr>
        <p:spPr/>
        <p:txBody>
          <a:bodyPr/>
          <a:lstStyle/>
          <a:p>
            <a:fld id="{D5F19236-814F-4AAD-A4AC-CC9247FC12C4}" type="slidenum">
              <a:rPr lang="en-CA" smtClean="0"/>
              <a:t>104</a:t>
            </a:fld>
            <a:endParaRPr lang="en-CA"/>
          </a:p>
        </p:txBody>
      </p:sp>
    </p:spTree>
    <p:extLst>
      <p:ext uri="{BB962C8B-B14F-4D97-AF65-F5344CB8AC3E}">
        <p14:creationId xmlns:p14="http://schemas.microsoft.com/office/powerpoint/2010/main" val="38902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62652-8DF1-9426-06B7-C784102E0F5E}"/>
              </a:ext>
            </a:extLst>
          </p:cNvPr>
          <p:cNvSpPr>
            <a:spLocks noGrp="1"/>
          </p:cNvSpPr>
          <p:nvPr>
            <p:ph type="sldNum" sz="quarter" idx="12"/>
          </p:nvPr>
        </p:nvSpPr>
        <p:spPr/>
        <p:txBody>
          <a:bodyPr/>
          <a:lstStyle/>
          <a:p>
            <a:fld id="{D5F19236-814F-4AAD-A4AC-CC9247FC12C4}" type="slidenum">
              <a:rPr lang="en-CA" smtClean="0"/>
              <a:t>105</a:t>
            </a:fld>
            <a:endParaRPr lang="en-CA"/>
          </a:p>
        </p:txBody>
      </p:sp>
      <p:sp>
        <p:nvSpPr>
          <p:cNvPr id="4" name="TextBox 3">
            <a:extLst>
              <a:ext uri="{FF2B5EF4-FFF2-40B4-BE49-F238E27FC236}">
                <a16:creationId xmlns:a16="http://schemas.microsoft.com/office/drawing/2014/main" id="{096F52CF-7C6A-8604-CE52-6C5AF9624948}"/>
              </a:ext>
            </a:extLst>
          </p:cNvPr>
          <p:cNvSpPr txBox="1"/>
          <p:nvPr/>
        </p:nvSpPr>
        <p:spPr>
          <a:xfrm>
            <a:off x="519764" y="274830"/>
            <a:ext cx="11598442" cy="1234825"/>
          </a:xfrm>
          <a:prstGeom prst="rect">
            <a:avLst/>
          </a:prstGeom>
          <a:noFill/>
        </p:spPr>
        <p:txBody>
          <a:bodyPr wrap="square">
            <a:spAutoFit/>
          </a:bodyPr>
          <a:lstStyle/>
          <a:p>
            <a:pPr>
              <a:lnSpc>
                <a:spcPct val="107000"/>
              </a:lnSpc>
              <a:spcAft>
                <a:spcPts val="800"/>
              </a:spcAft>
              <a:buNone/>
            </a:pPr>
            <a:r>
              <a:rPr lang="en-CA" sz="3600" kern="0" dirty="0">
                <a:effectLst/>
                <a:latin typeface="Arial" panose="020B0604020202020204" pitchFamily="34" charset="0"/>
                <a:ea typeface="Times New Roman" panose="02020603050405020304" pitchFamily="18" charset="0"/>
                <a:cs typeface="Arial" panose="020B0604020202020204" pitchFamily="34" charset="0"/>
              </a:rPr>
              <a:t>In trauma work, meaning, regulation, and integration matter more than factual reconstruction.</a:t>
            </a:r>
            <a:endParaRPr lang="en-CA" sz="36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2756248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9E9F7B-5916-89B8-FFAE-52E279DCF41A}"/>
              </a:ext>
            </a:extLst>
          </p:cNvPr>
          <p:cNvSpPr>
            <a:spLocks noGrp="1"/>
          </p:cNvSpPr>
          <p:nvPr>
            <p:ph type="sldNum" sz="quarter" idx="12"/>
          </p:nvPr>
        </p:nvSpPr>
        <p:spPr/>
        <p:txBody>
          <a:bodyPr/>
          <a:lstStyle/>
          <a:p>
            <a:fld id="{D5F19236-814F-4AAD-A4AC-CC9247FC12C4}" type="slidenum">
              <a:rPr lang="en-CA" smtClean="0"/>
              <a:t>106</a:t>
            </a:fld>
            <a:endParaRPr lang="en-CA"/>
          </a:p>
        </p:txBody>
      </p:sp>
      <p:sp>
        <p:nvSpPr>
          <p:cNvPr id="4" name="TextBox 3">
            <a:extLst>
              <a:ext uri="{FF2B5EF4-FFF2-40B4-BE49-F238E27FC236}">
                <a16:creationId xmlns:a16="http://schemas.microsoft.com/office/drawing/2014/main" id="{A55F5A3A-0156-2EAE-00B1-83C0D5AF77C0}"/>
              </a:ext>
            </a:extLst>
          </p:cNvPr>
          <p:cNvSpPr txBox="1"/>
          <p:nvPr/>
        </p:nvSpPr>
        <p:spPr>
          <a:xfrm>
            <a:off x="1771048" y="305068"/>
            <a:ext cx="9500135" cy="6247864"/>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Before we end today, let your eyes gently look around the room.</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Name three neutral or pleasant things you can see.</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Feel your feet on the floor or your body in the chair.</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Now bring to mind one small thing that helps you feel steadier a person, a place, a memory, a value, or even your breath.</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You don’t have to feel calm, just slightly more okay.</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As you hold that in mind, take one slow breath in through the nose and a longer breath out through the mouth.</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Let your body register: I’m here, and this moment is safe enough.</a:t>
            </a:r>
          </a:p>
          <a:p>
            <a:pPr>
              <a:buNone/>
            </a:pPr>
            <a:endParaRPr lang="en-US" sz="2400" dirty="0">
              <a:latin typeface="Arial" panose="020B0604020202020204" pitchFamily="34" charset="0"/>
              <a:cs typeface="Arial" panose="020B0604020202020204" pitchFamily="34" charset="0"/>
            </a:endParaRPr>
          </a:p>
          <a:p>
            <a:pPr>
              <a:buNone/>
            </a:pP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78772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D97BE164-3B3C-A44B-BCE9-6AB3491ED6AC}"/>
              </a:ext>
            </a:extLst>
          </p:cNvPr>
          <p:cNvSpPr>
            <a:spLocks noGrp="1"/>
          </p:cNvSpPr>
          <p:nvPr>
            <p:ph type="sldNum" sz="quarter" idx="12"/>
          </p:nvPr>
        </p:nvSpPr>
        <p:spPr/>
        <p:txBody>
          <a:bodyPr/>
          <a:lstStyle/>
          <a:p>
            <a:fld id="{D5F19236-814F-4AAD-A4AC-CC9247FC12C4}" type="slidenum">
              <a:rPr lang="en-CA" smtClean="0"/>
              <a:t>107</a:t>
            </a:fld>
            <a:endParaRPr lang="en-CA"/>
          </a:p>
        </p:txBody>
      </p:sp>
    </p:spTree>
    <p:extLst>
      <p:ext uri="{BB962C8B-B14F-4D97-AF65-F5344CB8AC3E}">
        <p14:creationId xmlns:p14="http://schemas.microsoft.com/office/powerpoint/2010/main" val="19248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388B1954-7338-4763-B989-6C00F7473228}"/>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20" name="Picture 19">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
        <p:nvSpPr>
          <p:cNvPr id="3" name="Slide Number Placeholder 2">
            <a:extLst>
              <a:ext uri="{FF2B5EF4-FFF2-40B4-BE49-F238E27FC236}">
                <a16:creationId xmlns:a16="http://schemas.microsoft.com/office/drawing/2014/main" id="{ACD3A1EB-E7AC-2588-F82D-13F913E4C661}"/>
              </a:ext>
            </a:extLst>
          </p:cNvPr>
          <p:cNvSpPr>
            <a:spLocks noGrp="1"/>
          </p:cNvSpPr>
          <p:nvPr>
            <p:ph type="sldNum" sz="quarter" idx="12"/>
          </p:nvPr>
        </p:nvSpPr>
        <p:spPr/>
        <p:txBody>
          <a:bodyPr/>
          <a:lstStyle/>
          <a:p>
            <a:fld id="{D5F19236-814F-4AAD-A4AC-CC9247FC12C4}" type="slidenum">
              <a:rPr lang="en-CA" smtClean="0"/>
              <a:t>108</a:t>
            </a:fld>
            <a:endParaRPr lang="en-CA"/>
          </a:p>
        </p:txBody>
      </p:sp>
    </p:spTree>
    <p:extLst>
      <p:ext uri="{BB962C8B-B14F-4D97-AF65-F5344CB8AC3E}">
        <p14:creationId xmlns:p14="http://schemas.microsoft.com/office/powerpoint/2010/main" val="278593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17 of simple</a:t>
            </a:r>
          </a:p>
        </p:txBody>
      </p:sp>
      <p:sp>
        <p:nvSpPr>
          <p:cNvPr id="4" name="Slide Number Placeholder 3">
            <a:extLst>
              <a:ext uri="{FF2B5EF4-FFF2-40B4-BE49-F238E27FC236}">
                <a16:creationId xmlns:a16="http://schemas.microsoft.com/office/drawing/2014/main" id="{41878FC8-7AC3-EE85-471D-9C4AF44A892D}"/>
              </a:ext>
            </a:extLst>
          </p:cNvPr>
          <p:cNvSpPr>
            <a:spLocks noGrp="1"/>
          </p:cNvSpPr>
          <p:nvPr>
            <p:ph type="sldNum" sz="quarter" idx="12"/>
          </p:nvPr>
        </p:nvSpPr>
        <p:spPr/>
        <p:txBody>
          <a:bodyPr/>
          <a:lstStyle/>
          <a:p>
            <a:fld id="{D5F19236-814F-4AAD-A4AC-CC9247FC12C4}" type="slidenum">
              <a:rPr lang="en-CA" smtClean="0"/>
              <a:t>109</a:t>
            </a:fld>
            <a:endParaRPr lang="en-CA"/>
          </a:p>
        </p:txBody>
      </p:sp>
    </p:spTree>
    <p:extLst>
      <p:ext uri="{BB962C8B-B14F-4D97-AF65-F5344CB8AC3E}">
        <p14:creationId xmlns:p14="http://schemas.microsoft.com/office/powerpoint/2010/main" val="302618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903764" y="89695"/>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278094"/>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r>
              <a:rPr lang="en-US" dirty="0">
                <a:solidFill>
                  <a:srgbClr val="FFC000"/>
                </a:solidFill>
              </a:rPr>
              <a:t>5. Next Week 18 February 11                                Today February 4, 1:30               goals diary card                                  Nicole L</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Meaghan                                   </a:t>
            </a:r>
          </a:p>
          <a:p>
            <a:endParaRPr lang="en-US" dirty="0"/>
          </a:p>
          <a:p>
            <a:r>
              <a:rPr lang="en-US" dirty="0"/>
              <a:t>10.Week 29 May 13*                                                        May 6 1:30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11</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94386" y="5380963"/>
            <a:ext cx="11403227" cy="707886"/>
          </a:xfrm>
          <a:prstGeom prst="rect">
            <a:avLst/>
          </a:prstGeom>
          <a:noFill/>
        </p:spPr>
        <p:txBody>
          <a:bodyPr wrap="square">
            <a:spAutoFit/>
          </a:bodyPr>
          <a:lstStyle/>
          <a:p>
            <a:r>
              <a:rPr lang="en-US" sz="2000">
                <a:solidFill>
                  <a:schemeClr val="bg1"/>
                </a:solidFill>
              </a:rPr>
              <a:t>We now have a full slate of volunteers but if anyone would like on a “substitute list” in case someone can’t make it, as happened last week, please let us know.</a:t>
            </a:r>
            <a:endParaRPr lang="en-US" sz="2000" dirty="0">
              <a:solidFill>
                <a:schemeClr val="bg1"/>
              </a:solidFill>
            </a:endParaRPr>
          </a:p>
        </p:txBody>
      </p:sp>
    </p:spTree>
    <p:extLst>
      <p:ext uri="{BB962C8B-B14F-4D97-AF65-F5344CB8AC3E}">
        <p14:creationId xmlns:p14="http://schemas.microsoft.com/office/powerpoint/2010/main" val="8031469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simple on YouTube session 20">
            <a:hlinkClick r:id="" action="ppaction://media"/>
            <a:extLst>
              <a:ext uri="{FF2B5EF4-FFF2-40B4-BE49-F238E27FC236}">
                <a16:creationId xmlns:a16="http://schemas.microsoft.com/office/drawing/2014/main" id="{DD6D2F7D-CDF9-0497-1B42-0EB307B12B0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A592538-624E-D6ED-526F-F13A4CFD7399}"/>
              </a:ext>
            </a:extLst>
          </p:cNvPr>
          <p:cNvSpPr>
            <a:spLocks noGrp="1"/>
          </p:cNvSpPr>
          <p:nvPr>
            <p:ph type="sldNum" sz="quarter" idx="12"/>
          </p:nvPr>
        </p:nvSpPr>
        <p:spPr/>
        <p:txBody>
          <a:bodyPr/>
          <a:lstStyle/>
          <a:p>
            <a:fld id="{D5F19236-814F-4AAD-A4AC-CC9247FC12C4}" type="slidenum">
              <a:rPr lang="en-CA" smtClean="0"/>
              <a:t>110</a:t>
            </a:fld>
            <a:endParaRPr lang="en-CA"/>
          </a:p>
        </p:txBody>
      </p:sp>
    </p:spTree>
    <p:extLst>
      <p:ext uri="{BB962C8B-B14F-4D97-AF65-F5344CB8AC3E}">
        <p14:creationId xmlns:p14="http://schemas.microsoft.com/office/powerpoint/2010/main" val="301099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oes healing your mind start with your body? | Chasing Life">
            <a:hlinkClick r:id="" action="ppaction://media"/>
            <a:extLst>
              <a:ext uri="{FF2B5EF4-FFF2-40B4-BE49-F238E27FC236}">
                <a16:creationId xmlns:a16="http://schemas.microsoft.com/office/drawing/2014/main" id="{C56C2014-AFA3-C0D6-C406-A22B87324670}"/>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3" name="Slide Number Placeholder 2">
            <a:extLst>
              <a:ext uri="{FF2B5EF4-FFF2-40B4-BE49-F238E27FC236}">
                <a16:creationId xmlns:a16="http://schemas.microsoft.com/office/drawing/2014/main" id="{1E1070F6-2C15-D514-90BB-BA32505DD43B}"/>
              </a:ext>
            </a:extLst>
          </p:cNvPr>
          <p:cNvSpPr>
            <a:spLocks noGrp="1"/>
          </p:cNvSpPr>
          <p:nvPr>
            <p:ph type="sldNum" sz="quarter" idx="12"/>
          </p:nvPr>
        </p:nvSpPr>
        <p:spPr/>
        <p:txBody>
          <a:bodyPr/>
          <a:lstStyle/>
          <a:p>
            <a:fld id="{D5F19236-814F-4AAD-A4AC-CC9247FC12C4}" type="slidenum">
              <a:rPr lang="en-CA" smtClean="0"/>
              <a:t>111</a:t>
            </a:fld>
            <a:endParaRPr lang="en-CA"/>
          </a:p>
        </p:txBody>
      </p:sp>
    </p:spTree>
    <p:extLst>
      <p:ext uri="{BB962C8B-B14F-4D97-AF65-F5344CB8AC3E}">
        <p14:creationId xmlns:p14="http://schemas.microsoft.com/office/powerpoint/2010/main" val="35866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A0E9A-AAA6-4BA6-99CC-D1E48755881C}"/>
              </a:ext>
            </a:extLst>
          </p:cNvPr>
          <p:cNvSpPr>
            <a:spLocks noGrp="1"/>
          </p:cNvSpPr>
          <p:nvPr>
            <p:ph type="title"/>
          </p:nvPr>
        </p:nvSpPr>
        <p:spPr/>
        <p:txBody>
          <a:bodyPr/>
          <a:lstStyle/>
          <a:p>
            <a:endParaRPr lang="en-CA"/>
          </a:p>
        </p:txBody>
      </p:sp>
      <p:pic>
        <p:nvPicPr>
          <p:cNvPr id="5" name="Online Media 4" title="Clear Your Mind, 5 Minute Meditation, Calm &amp; Relaxed">
            <a:hlinkClick r:id="" action="ppaction://media"/>
            <a:extLst>
              <a:ext uri="{FF2B5EF4-FFF2-40B4-BE49-F238E27FC236}">
                <a16:creationId xmlns:a16="http://schemas.microsoft.com/office/drawing/2014/main" id="{EFA198A7-E00E-1289-EA93-8FA292FFA2BC}"/>
              </a:ext>
            </a:extLst>
          </p:cNvPr>
          <p:cNvPicPr>
            <a:picLocks noGrp="1" noRot="1" noChangeAspect="1"/>
          </p:cNvPicPr>
          <p:nvPr>
            <p:ph idx="1"/>
            <a:videoFile r:link="rId1"/>
          </p:nvPr>
        </p:nvPicPr>
        <p:blipFill>
          <a:blip r:embed="rId3"/>
          <a:stretch>
            <a:fillRect/>
          </a:stretch>
        </p:blipFill>
        <p:spPr>
          <a:xfrm>
            <a:off x="0" y="0"/>
            <a:ext cx="12155805" cy="6858000"/>
          </a:xfrm>
          <a:prstGeom prst="rect">
            <a:avLst/>
          </a:prstGeom>
        </p:spPr>
      </p:pic>
      <p:sp>
        <p:nvSpPr>
          <p:cNvPr id="3" name="Slide Number Placeholder 2">
            <a:extLst>
              <a:ext uri="{FF2B5EF4-FFF2-40B4-BE49-F238E27FC236}">
                <a16:creationId xmlns:a16="http://schemas.microsoft.com/office/drawing/2014/main" id="{9DCD0583-75CB-2332-EADA-6DE1CF145EE3}"/>
              </a:ext>
            </a:extLst>
          </p:cNvPr>
          <p:cNvSpPr>
            <a:spLocks noGrp="1"/>
          </p:cNvSpPr>
          <p:nvPr>
            <p:ph type="sldNum" sz="quarter" idx="12"/>
          </p:nvPr>
        </p:nvSpPr>
        <p:spPr/>
        <p:txBody>
          <a:bodyPr/>
          <a:lstStyle/>
          <a:p>
            <a:fld id="{D5F19236-814F-4AAD-A4AC-CC9247FC12C4}" type="slidenum">
              <a:rPr lang="en-CA" smtClean="0"/>
              <a:t>112</a:t>
            </a:fld>
            <a:endParaRPr lang="en-CA"/>
          </a:p>
        </p:txBody>
      </p:sp>
    </p:spTree>
    <p:extLst>
      <p:ext uri="{BB962C8B-B14F-4D97-AF65-F5344CB8AC3E}">
        <p14:creationId xmlns:p14="http://schemas.microsoft.com/office/powerpoint/2010/main" val="323765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Body Keeps the Score">
            <a:hlinkClick r:id="" action="ppaction://media"/>
            <a:extLst>
              <a:ext uri="{FF2B5EF4-FFF2-40B4-BE49-F238E27FC236}">
                <a16:creationId xmlns:a16="http://schemas.microsoft.com/office/drawing/2014/main" id="{8555FEA0-1D35-490E-81FE-CB49AE44330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9967BF77-6BF2-22FA-DA85-C328453B0953}"/>
              </a:ext>
            </a:extLst>
          </p:cNvPr>
          <p:cNvSpPr>
            <a:spLocks noGrp="1"/>
          </p:cNvSpPr>
          <p:nvPr>
            <p:ph type="sldNum" sz="quarter" idx="12"/>
          </p:nvPr>
        </p:nvSpPr>
        <p:spPr/>
        <p:txBody>
          <a:bodyPr/>
          <a:lstStyle/>
          <a:p>
            <a:fld id="{D5F19236-814F-4AAD-A4AC-CC9247FC12C4}" type="slidenum">
              <a:rPr lang="en-CA" smtClean="0"/>
              <a:t>113</a:t>
            </a:fld>
            <a:endParaRPr lang="en-CA"/>
          </a:p>
        </p:txBody>
      </p:sp>
    </p:spTree>
    <p:extLst>
      <p:ext uri="{BB962C8B-B14F-4D97-AF65-F5344CB8AC3E}">
        <p14:creationId xmlns:p14="http://schemas.microsoft.com/office/powerpoint/2010/main" val="9553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tuck In Freeze: Trauma And Your Nervous System">
            <a:hlinkClick r:id="" action="ppaction://media"/>
            <a:extLst>
              <a:ext uri="{FF2B5EF4-FFF2-40B4-BE49-F238E27FC236}">
                <a16:creationId xmlns:a16="http://schemas.microsoft.com/office/drawing/2014/main" id="{A0D0BEB7-F55D-28D8-8AA6-EE772117F89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0262668-6A55-E6F5-3304-E4792F3024D8}"/>
              </a:ext>
            </a:extLst>
          </p:cNvPr>
          <p:cNvSpPr>
            <a:spLocks noGrp="1"/>
          </p:cNvSpPr>
          <p:nvPr>
            <p:ph type="sldNum" sz="quarter" idx="12"/>
          </p:nvPr>
        </p:nvSpPr>
        <p:spPr/>
        <p:txBody>
          <a:bodyPr/>
          <a:lstStyle/>
          <a:p>
            <a:fld id="{D5F19236-814F-4AAD-A4AC-CC9247FC12C4}" type="slidenum">
              <a:rPr lang="en-CA" smtClean="0"/>
              <a:t>114</a:t>
            </a:fld>
            <a:endParaRPr lang="en-CA"/>
          </a:p>
        </p:txBody>
      </p:sp>
    </p:spTree>
    <p:extLst>
      <p:ext uri="{BB962C8B-B14F-4D97-AF65-F5344CB8AC3E}">
        <p14:creationId xmlns:p14="http://schemas.microsoft.com/office/powerpoint/2010/main" val="69220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merica's trauma epidemic w/Dr. Judith Herman | The Chris Hedges Report">
            <a:hlinkClick r:id="" action="ppaction://media"/>
            <a:extLst>
              <a:ext uri="{FF2B5EF4-FFF2-40B4-BE49-F238E27FC236}">
                <a16:creationId xmlns:a16="http://schemas.microsoft.com/office/drawing/2014/main" id="{2C05A173-36BA-D317-A5AD-6A1ED89D2DC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74DB94E-F3C7-17F3-63DE-53A14F036DB6}"/>
              </a:ext>
            </a:extLst>
          </p:cNvPr>
          <p:cNvSpPr>
            <a:spLocks noGrp="1"/>
          </p:cNvSpPr>
          <p:nvPr>
            <p:ph type="sldNum" sz="quarter" idx="12"/>
          </p:nvPr>
        </p:nvSpPr>
        <p:spPr/>
        <p:txBody>
          <a:bodyPr/>
          <a:lstStyle/>
          <a:p>
            <a:fld id="{D5F19236-814F-4AAD-A4AC-CC9247FC12C4}" type="slidenum">
              <a:rPr lang="en-CA" smtClean="0"/>
              <a:t>115</a:t>
            </a:fld>
            <a:endParaRPr lang="en-CA"/>
          </a:p>
        </p:txBody>
      </p:sp>
    </p:spTree>
    <p:extLst>
      <p:ext uri="{BB962C8B-B14F-4D97-AF65-F5344CB8AC3E}">
        <p14:creationId xmlns:p14="http://schemas.microsoft.com/office/powerpoint/2010/main" val="330655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88FE-D997-5E3C-D978-9C8070FBD182}"/>
              </a:ext>
            </a:extLst>
          </p:cNvPr>
          <p:cNvSpPr>
            <a:spLocks noGrp="1"/>
          </p:cNvSpPr>
          <p:nvPr>
            <p:ph type="title"/>
          </p:nvPr>
        </p:nvSpPr>
        <p:spPr/>
        <p:txBody>
          <a:bodyPr/>
          <a:lstStyle/>
          <a:p>
            <a:endParaRPr lang="en-CA"/>
          </a:p>
        </p:txBody>
      </p:sp>
      <p:pic>
        <p:nvPicPr>
          <p:cNvPr id="6" name="Online Media 5" title="Trauma and the Nervous System: A Polyvagal Perspective">
            <a:hlinkClick r:id="" action="ppaction://media"/>
            <a:extLst>
              <a:ext uri="{FF2B5EF4-FFF2-40B4-BE49-F238E27FC236}">
                <a16:creationId xmlns:a16="http://schemas.microsoft.com/office/drawing/2014/main" id="{5BEABF2B-CA7F-3C85-415F-EBB7C48FEF76}"/>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59CB6DC-6EC3-1369-6069-9F905EA9B602}"/>
              </a:ext>
            </a:extLst>
          </p:cNvPr>
          <p:cNvSpPr>
            <a:spLocks noGrp="1"/>
          </p:cNvSpPr>
          <p:nvPr>
            <p:ph type="sldNum" sz="quarter" idx="12"/>
          </p:nvPr>
        </p:nvSpPr>
        <p:spPr/>
        <p:txBody>
          <a:bodyPr/>
          <a:lstStyle/>
          <a:p>
            <a:fld id="{D5F19236-814F-4AAD-A4AC-CC9247FC12C4}" type="slidenum">
              <a:rPr lang="en-CA" smtClean="0"/>
              <a:t>116</a:t>
            </a:fld>
            <a:endParaRPr lang="en-CA"/>
          </a:p>
        </p:txBody>
      </p:sp>
    </p:spTree>
    <p:extLst>
      <p:ext uri="{BB962C8B-B14F-4D97-AF65-F5344CB8AC3E}">
        <p14:creationId xmlns:p14="http://schemas.microsoft.com/office/powerpoint/2010/main" val="20326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y Doctors Ignore Trauma | Dr. Nadine Burke Harris">
            <a:hlinkClick r:id="" action="ppaction://media"/>
            <a:extLst>
              <a:ext uri="{FF2B5EF4-FFF2-40B4-BE49-F238E27FC236}">
                <a16:creationId xmlns:a16="http://schemas.microsoft.com/office/drawing/2014/main" id="{5C816FC4-599B-4FBB-D3E6-CBD12595BBB3}"/>
              </a:ext>
            </a:extLst>
          </p:cNvPr>
          <p:cNvPicPr>
            <a:picLocks noRot="1" noChangeAspect="1"/>
          </p:cNvPicPr>
          <p:nvPr>
            <a:videoFile r:link="rId1"/>
          </p:nvPr>
        </p:nvPicPr>
        <p:blipFill>
          <a:blip r:embed="rId3"/>
          <a:stretch>
            <a:fillRect/>
          </a:stretch>
        </p:blipFill>
        <p:spPr>
          <a:xfrm>
            <a:off x="66675" y="0"/>
            <a:ext cx="12039600" cy="6791325"/>
          </a:xfrm>
          <a:prstGeom prst="rect">
            <a:avLst/>
          </a:prstGeom>
        </p:spPr>
      </p:pic>
      <p:sp>
        <p:nvSpPr>
          <p:cNvPr id="2" name="Slide Number Placeholder 1">
            <a:extLst>
              <a:ext uri="{FF2B5EF4-FFF2-40B4-BE49-F238E27FC236}">
                <a16:creationId xmlns:a16="http://schemas.microsoft.com/office/drawing/2014/main" id="{E80FD176-3314-5C74-4A5A-90925F440BB7}"/>
              </a:ext>
            </a:extLst>
          </p:cNvPr>
          <p:cNvSpPr>
            <a:spLocks noGrp="1"/>
          </p:cNvSpPr>
          <p:nvPr>
            <p:ph type="sldNum" sz="quarter" idx="12"/>
          </p:nvPr>
        </p:nvSpPr>
        <p:spPr/>
        <p:txBody>
          <a:bodyPr/>
          <a:lstStyle/>
          <a:p>
            <a:fld id="{D5F19236-814F-4AAD-A4AC-CC9247FC12C4}" type="slidenum">
              <a:rPr lang="en-CA" smtClean="0"/>
              <a:t>117</a:t>
            </a:fld>
            <a:endParaRPr lang="en-CA"/>
          </a:p>
        </p:txBody>
      </p:sp>
    </p:spTree>
    <p:extLst>
      <p:ext uri="{BB962C8B-B14F-4D97-AF65-F5344CB8AC3E}">
        <p14:creationId xmlns:p14="http://schemas.microsoft.com/office/powerpoint/2010/main" val="11999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Child-Parent Psychotherapy (CPP)?">
            <a:hlinkClick r:id="" action="ppaction://media"/>
            <a:extLst>
              <a:ext uri="{FF2B5EF4-FFF2-40B4-BE49-F238E27FC236}">
                <a16:creationId xmlns:a16="http://schemas.microsoft.com/office/drawing/2014/main" id="{830D65E6-B5D0-A946-B897-9D0774985E5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8A51558-6FB8-B510-E551-7D890B7D6934}"/>
              </a:ext>
            </a:extLst>
          </p:cNvPr>
          <p:cNvSpPr>
            <a:spLocks noGrp="1"/>
          </p:cNvSpPr>
          <p:nvPr>
            <p:ph type="sldNum" sz="quarter" idx="12"/>
          </p:nvPr>
        </p:nvSpPr>
        <p:spPr/>
        <p:txBody>
          <a:bodyPr/>
          <a:lstStyle/>
          <a:p>
            <a:fld id="{D5F19236-814F-4AAD-A4AC-CC9247FC12C4}" type="slidenum">
              <a:rPr lang="en-CA" smtClean="0"/>
              <a:t>118</a:t>
            </a:fld>
            <a:endParaRPr lang="en-CA"/>
          </a:p>
        </p:txBody>
      </p:sp>
    </p:spTree>
    <p:extLst>
      <p:ext uri="{BB962C8B-B14F-4D97-AF65-F5344CB8AC3E}">
        <p14:creationId xmlns:p14="http://schemas.microsoft.com/office/powerpoint/2010/main" val="11249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hris Thile reads &quot;The Journey&quot; by Mary Oliver">
            <a:hlinkClick r:id="" action="ppaction://media"/>
            <a:extLst>
              <a:ext uri="{FF2B5EF4-FFF2-40B4-BE49-F238E27FC236}">
                <a16:creationId xmlns:a16="http://schemas.microsoft.com/office/drawing/2014/main" id="{2FB38A6C-006E-5DB7-FD38-EEBDC864C9A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CC39C17-5CFC-C9E3-DB6B-7292CA1D502F}"/>
              </a:ext>
            </a:extLst>
          </p:cNvPr>
          <p:cNvSpPr>
            <a:spLocks noGrp="1"/>
          </p:cNvSpPr>
          <p:nvPr>
            <p:ph type="sldNum" sz="quarter" idx="12"/>
          </p:nvPr>
        </p:nvSpPr>
        <p:spPr/>
        <p:txBody>
          <a:bodyPr/>
          <a:lstStyle/>
          <a:p>
            <a:fld id="{D5F19236-814F-4AAD-A4AC-CC9247FC12C4}" type="slidenum">
              <a:rPr lang="en-CA" smtClean="0"/>
              <a:t>119</a:t>
            </a:fld>
            <a:endParaRPr lang="en-CA"/>
          </a:p>
        </p:txBody>
      </p:sp>
    </p:spTree>
    <p:extLst>
      <p:ext uri="{BB962C8B-B14F-4D97-AF65-F5344CB8AC3E}">
        <p14:creationId xmlns:p14="http://schemas.microsoft.com/office/powerpoint/2010/main" val="9562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3890BC-EABE-6B34-3979-1ED236E1DD30}"/>
              </a:ext>
            </a:extLst>
          </p:cNvPr>
          <p:cNvSpPr>
            <a:spLocks noGrp="1"/>
          </p:cNvSpPr>
          <p:nvPr>
            <p:ph type="sldNum" sz="quarter" idx="12"/>
          </p:nvPr>
        </p:nvSpPr>
        <p:spPr/>
        <p:txBody>
          <a:bodyPr/>
          <a:lstStyle/>
          <a:p>
            <a:fld id="{D5F19236-814F-4AAD-A4AC-CC9247FC12C4}" type="slidenum">
              <a:rPr lang="en-CA" smtClean="0"/>
              <a:t>12</a:t>
            </a:fld>
            <a:endParaRPr lang="en-CA"/>
          </a:p>
        </p:txBody>
      </p:sp>
      <p:sp>
        <p:nvSpPr>
          <p:cNvPr id="4" name="TextBox 3">
            <a:extLst>
              <a:ext uri="{FF2B5EF4-FFF2-40B4-BE49-F238E27FC236}">
                <a16:creationId xmlns:a16="http://schemas.microsoft.com/office/drawing/2014/main" id="{ABE5684F-67D9-4AD8-D366-F2A373401EE2}"/>
              </a:ext>
            </a:extLst>
          </p:cNvPr>
          <p:cNvSpPr txBox="1"/>
          <p:nvPr/>
        </p:nvSpPr>
        <p:spPr>
          <a:xfrm>
            <a:off x="770021" y="551667"/>
            <a:ext cx="11867949" cy="1077218"/>
          </a:xfrm>
          <a:prstGeom prst="rect">
            <a:avLst/>
          </a:prstGeom>
          <a:noFill/>
        </p:spPr>
        <p:txBody>
          <a:bodyPr wrap="square">
            <a:spAutoFit/>
          </a:bodyPr>
          <a:lstStyle/>
          <a:p>
            <a:pPr lvl="0"/>
            <a:r>
              <a:rPr lang="en-CA" sz="3200" dirty="0">
                <a:latin typeface="Arial" panose="020B0604020202020204" pitchFamily="34" charset="0"/>
                <a:cs typeface="Arial" panose="020B0604020202020204" pitchFamily="34" charset="0"/>
              </a:rPr>
              <a:t>Last week we suggested you focus on the goals diary card procedure rather than other parts of the homework</a:t>
            </a:r>
          </a:p>
        </p:txBody>
      </p:sp>
    </p:spTree>
    <p:extLst>
      <p:ext uri="{BB962C8B-B14F-4D97-AF65-F5344CB8AC3E}">
        <p14:creationId xmlns:p14="http://schemas.microsoft.com/office/powerpoint/2010/main" val="21963918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D62273-82C5-EBAC-7183-D2F1CE9E9A9B}"/>
              </a:ext>
            </a:extLst>
          </p:cNvPr>
          <p:cNvSpPr txBox="1"/>
          <p:nvPr/>
        </p:nvSpPr>
        <p:spPr>
          <a:xfrm>
            <a:off x="0" y="58847"/>
            <a:ext cx="12192000" cy="3139321"/>
          </a:xfrm>
          <a:prstGeom prst="rect">
            <a:avLst/>
          </a:prstGeom>
          <a:noFill/>
        </p:spPr>
        <p:txBody>
          <a:bodyPr wrap="square">
            <a:spAutoFit/>
          </a:bodyPr>
          <a:lstStyle/>
          <a:p>
            <a:r>
              <a:rPr lang="en-US" b="0" i="0" dirty="0">
                <a:effectLst/>
                <a:latin typeface="Arial" panose="020B0604020202020204" pitchFamily="34" charset="0"/>
              </a:rPr>
              <a:t>(1)Adverse Childhood Experiences (ACEs) studies are a series of research studies conducted by the Centers for Disease Control and Prevention (CDC) and Kaiser Permanente in the 1990s. The main findings of these studies show a strong correlation between childhood trauma and negative health outcomes later in life.</a:t>
            </a:r>
            <a:br>
              <a:rPr lang="en-US" dirty="0"/>
            </a:br>
            <a:r>
              <a:rPr lang="en-US" b="0" i="0" dirty="0">
                <a:effectLst/>
                <a:latin typeface="Arial" panose="020B0604020202020204" pitchFamily="34" charset="0"/>
              </a:rPr>
              <a:t>The original ACEs study identified ten types of adverse childhood experiences: physical abuse, sexual abuse, emotional abuse, physical neglect, emotional neglect, household substance abuse, household mental illness, parental separation or divorce, domestic violence, and incarcerated household member. The study found that individuals who experienced a higher number of ACEs were more likely to suffer from a range of health issues, including chronic diseases, mental health disorders, substance abuse, and even early death.</a:t>
            </a:r>
            <a:br>
              <a:rPr lang="en-US" dirty="0"/>
            </a:br>
            <a:r>
              <a:rPr lang="en-US" b="0" i="0" dirty="0">
                <a:effectLst/>
                <a:latin typeface="Arial" panose="020B0604020202020204" pitchFamily="34" charset="0"/>
              </a:rPr>
              <a:t>These findings have had a significant impact on public health and have led to a greater understanding of the long-term effects of childhood trauma. They have also influenced the development of trauma-informed care and interventions aimed at preventing and mitigating the impact of ACEs on individuals' health and well-being</a:t>
            </a:r>
            <a:endParaRPr lang="en-CA" dirty="0"/>
          </a:p>
        </p:txBody>
      </p:sp>
      <p:sp>
        <p:nvSpPr>
          <p:cNvPr id="2" name="Slide Number Placeholder 1">
            <a:extLst>
              <a:ext uri="{FF2B5EF4-FFF2-40B4-BE49-F238E27FC236}">
                <a16:creationId xmlns:a16="http://schemas.microsoft.com/office/drawing/2014/main" id="{D752B6DB-4EA1-526C-E22E-30B572A86EB4}"/>
              </a:ext>
            </a:extLst>
          </p:cNvPr>
          <p:cNvSpPr>
            <a:spLocks noGrp="1"/>
          </p:cNvSpPr>
          <p:nvPr>
            <p:ph type="sldNum" sz="quarter" idx="12"/>
          </p:nvPr>
        </p:nvSpPr>
        <p:spPr/>
        <p:txBody>
          <a:bodyPr/>
          <a:lstStyle/>
          <a:p>
            <a:fld id="{D5F19236-814F-4AAD-A4AC-CC9247FC12C4}" type="slidenum">
              <a:rPr lang="en-CA" smtClean="0"/>
              <a:t>120</a:t>
            </a:fld>
            <a:endParaRPr lang="en-CA"/>
          </a:p>
        </p:txBody>
      </p:sp>
    </p:spTree>
    <p:extLst>
      <p:ext uri="{BB962C8B-B14F-4D97-AF65-F5344CB8AC3E}">
        <p14:creationId xmlns:p14="http://schemas.microsoft.com/office/powerpoint/2010/main" val="3968092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0206CC-ADB9-41D6-90A9-EBA489507DBE}"/>
              </a:ext>
            </a:extLst>
          </p:cNvPr>
          <p:cNvSpPr txBox="1"/>
          <p:nvPr/>
        </p:nvSpPr>
        <p:spPr>
          <a:xfrm>
            <a:off x="8626" y="12680"/>
            <a:ext cx="12192000" cy="3416320"/>
          </a:xfrm>
          <a:prstGeom prst="rect">
            <a:avLst/>
          </a:prstGeom>
          <a:noFill/>
        </p:spPr>
        <p:txBody>
          <a:bodyPr wrap="square">
            <a:spAutoFit/>
          </a:bodyPr>
          <a:lstStyle/>
          <a:p>
            <a:r>
              <a:rPr lang="en-US" b="0" i="0" dirty="0">
                <a:effectLst/>
                <a:latin typeface="Arial" panose="020B0604020202020204" pitchFamily="34" charset="0"/>
              </a:rPr>
              <a:t>(2)"The Deepest Well" by Nadine Burke Harris is a book that explores the impact of childhood adversity on health. Dr. Burke Harris, a pediatrician and founder of the Center for Youth Wellness, discusses the groundbreaking ACEs study and its implications for understanding the link between childhood trauma and long-term health outcomes.</a:t>
            </a:r>
            <a:br>
              <a:rPr lang="en-US" dirty="0"/>
            </a:br>
            <a:r>
              <a:rPr lang="en-US" b="0" i="0" dirty="0">
                <a:effectLst/>
                <a:latin typeface="Arial" panose="020B0604020202020204" pitchFamily="34" charset="0"/>
              </a:rPr>
              <a:t>In the book, Dr. Burke Harris shares stories from her own medical practice and research to illustrate how childhood trauma can affect physical and mental health throughout a person's life. She explains how toxic stress can disrupt the body's stress response system, leading to a higher risk of chronic diseases, mental health disorders, and other health issues.</a:t>
            </a:r>
            <a:br>
              <a:rPr lang="en-US" dirty="0"/>
            </a:br>
            <a:r>
              <a:rPr lang="en-US" b="0" i="0" dirty="0">
                <a:effectLst/>
                <a:latin typeface="Arial" panose="020B0604020202020204" pitchFamily="34" charset="0"/>
              </a:rPr>
              <a:t>"The Deepest Well" also offers practical advice on how individuals, families, and communities can address and prevent the impact of childhood adversity. Dr. Burke Harris advocates for a trauma-informed approach to healthcare and social services that takes into account the effects of trauma on individuals' health and well-being.</a:t>
            </a:r>
            <a:br>
              <a:rPr lang="en-US" dirty="0"/>
            </a:br>
            <a:r>
              <a:rPr lang="en-US" dirty="0">
                <a:latin typeface="Arial" panose="020B0604020202020204" pitchFamily="34" charset="0"/>
              </a:rPr>
              <a:t>T</a:t>
            </a:r>
            <a:r>
              <a:rPr lang="en-US" b="0" i="0" dirty="0">
                <a:effectLst/>
                <a:latin typeface="Arial" panose="020B0604020202020204" pitchFamily="34" charset="0"/>
              </a:rPr>
              <a:t>he book provides a compelling look at the importance of understanding and addressing childhood trauma to improve health outcomes and build resilient communities</a:t>
            </a:r>
            <a:endParaRPr lang="en-CA" dirty="0"/>
          </a:p>
        </p:txBody>
      </p:sp>
      <p:sp>
        <p:nvSpPr>
          <p:cNvPr id="2" name="Slide Number Placeholder 1">
            <a:extLst>
              <a:ext uri="{FF2B5EF4-FFF2-40B4-BE49-F238E27FC236}">
                <a16:creationId xmlns:a16="http://schemas.microsoft.com/office/drawing/2014/main" id="{902311A6-6A5D-6337-C225-552FA3162FC0}"/>
              </a:ext>
            </a:extLst>
          </p:cNvPr>
          <p:cNvSpPr>
            <a:spLocks noGrp="1"/>
          </p:cNvSpPr>
          <p:nvPr>
            <p:ph type="sldNum" sz="quarter" idx="12"/>
          </p:nvPr>
        </p:nvSpPr>
        <p:spPr/>
        <p:txBody>
          <a:bodyPr/>
          <a:lstStyle/>
          <a:p>
            <a:fld id="{D5F19236-814F-4AAD-A4AC-CC9247FC12C4}" type="slidenum">
              <a:rPr lang="en-CA" smtClean="0"/>
              <a:t>121</a:t>
            </a:fld>
            <a:endParaRPr lang="en-CA"/>
          </a:p>
        </p:txBody>
      </p:sp>
    </p:spTree>
    <p:extLst>
      <p:ext uri="{BB962C8B-B14F-4D97-AF65-F5344CB8AC3E}">
        <p14:creationId xmlns:p14="http://schemas.microsoft.com/office/powerpoint/2010/main" val="7420424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FFC0EF-DFE5-2BBA-CBB1-B16618FBF0F6}"/>
              </a:ext>
            </a:extLst>
          </p:cNvPr>
          <p:cNvSpPr txBox="1"/>
          <p:nvPr/>
        </p:nvSpPr>
        <p:spPr>
          <a:xfrm>
            <a:off x="0" y="140820"/>
            <a:ext cx="12025222" cy="5078313"/>
          </a:xfrm>
          <a:prstGeom prst="rect">
            <a:avLst/>
          </a:prstGeom>
          <a:noFill/>
        </p:spPr>
        <p:txBody>
          <a:bodyPr wrap="square">
            <a:spAutoFit/>
          </a:bodyPr>
          <a:lstStyle/>
          <a:p>
            <a:r>
              <a:rPr lang="en-US" b="0" i="0" dirty="0">
                <a:effectLst/>
                <a:latin typeface="Arial" panose="020B0604020202020204" pitchFamily="34" charset="0"/>
              </a:rPr>
              <a:t>(3)Implicit and explicit memory are two types of long-term memory that differ in terms of how information is stored and retrieved.</a:t>
            </a:r>
            <a:br>
              <a:rPr lang="en-US" dirty="0"/>
            </a:br>
            <a:r>
              <a:rPr lang="en-US" b="0" i="0" dirty="0">
                <a:effectLst/>
                <a:latin typeface="Arial" panose="020B0604020202020204" pitchFamily="34" charset="0"/>
              </a:rPr>
              <a:t>1. Implicit Memory:</a:t>
            </a:r>
            <a:br>
              <a:rPr lang="en-US" dirty="0"/>
            </a:br>
            <a:r>
              <a:rPr lang="en-US" b="0" i="0" dirty="0">
                <a:effectLst/>
                <a:latin typeface="Arial" panose="020B0604020202020204" pitchFamily="34" charset="0"/>
              </a:rPr>
              <a:t>- Implicit memory is unconscious and automatic.</a:t>
            </a:r>
            <a:br>
              <a:rPr lang="en-US" dirty="0"/>
            </a:br>
            <a:r>
              <a:rPr lang="en-US" b="0" i="0" dirty="0">
                <a:effectLst/>
                <a:latin typeface="Arial" panose="020B0604020202020204" pitchFamily="34" charset="0"/>
              </a:rPr>
              <a:t>- It involves the recall of information without conscious effort.</a:t>
            </a:r>
            <a:br>
              <a:rPr lang="en-US" dirty="0"/>
            </a:br>
            <a:r>
              <a:rPr lang="en-US" b="0" i="0" dirty="0">
                <a:effectLst/>
                <a:latin typeface="Arial" panose="020B0604020202020204" pitchFamily="34" charset="0"/>
              </a:rPr>
              <a:t>- It is typically used for skills and procedures that have been learned through repetition and practice.</a:t>
            </a:r>
            <a:br>
              <a:rPr lang="en-US" dirty="0"/>
            </a:br>
            <a:r>
              <a:rPr lang="en-US" b="0" i="0" dirty="0">
                <a:effectLst/>
                <a:latin typeface="Arial" panose="020B0604020202020204" pitchFamily="34" charset="0"/>
              </a:rPr>
              <a:t>- Examples of implicit memory include riding a bike, tying shoelaces, or playing a musical instrument.</a:t>
            </a:r>
            <a:br>
              <a:rPr lang="en-US" dirty="0"/>
            </a:br>
            <a:r>
              <a:rPr lang="en-US" b="0" i="0" dirty="0">
                <a:effectLst/>
                <a:latin typeface="Arial" panose="020B0604020202020204" pitchFamily="34" charset="0"/>
              </a:rPr>
              <a:t>- Implicit memory is often preserved in conditions where explicit memory is impaired, such as in cases of amnesia.</a:t>
            </a:r>
            <a:br>
              <a:rPr lang="en-US" dirty="0"/>
            </a:br>
            <a:r>
              <a:rPr lang="en-US" b="0" i="0" dirty="0">
                <a:effectLst/>
                <a:latin typeface="Arial" panose="020B0604020202020204" pitchFamily="34" charset="0"/>
              </a:rPr>
              <a:t>2. Explicit Memory:</a:t>
            </a:r>
            <a:br>
              <a:rPr lang="en-US" dirty="0"/>
            </a:br>
            <a:r>
              <a:rPr lang="en-US" b="0" i="0" dirty="0">
                <a:effectLst/>
                <a:latin typeface="Arial" panose="020B0604020202020204" pitchFamily="34" charset="0"/>
              </a:rPr>
              <a:t>- Explicit memory is conscious and intentional.</a:t>
            </a:r>
            <a:br>
              <a:rPr lang="en-US" dirty="0"/>
            </a:br>
            <a:r>
              <a:rPr lang="en-US" b="0" i="0" dirty="0">
                <a:effectLst/>
                <a:latin typeface="Arial" panose="020B0604020202020204" pitchFamily="34" charset="0"/>
              </a:rPr>
              <a:t>- It involves the recall of information with conscious effort and awareness.</a:t>
            </a:r>
            <a:br>
              <a:rPr lang="en-US" dirty="0"/>
            </a:br>
            <a:r>
              <a:rPr lang="en-US" b="0" i="0" dirty="0">
                <a:effectLst/>
                <a:latin typeface="Arial" panose="020B0604020202020204" pitchFamily="34" charset="0"/>
              </a:rPr>
              <a:t>- It is used for remembering facts, events, and experiences that can be consciously retrieved and described.</a:t>
            </a:r>
            <a:br>
              <a:rPr lang="en-US" dirty="0"/>
            </a:br>
            <a:r>
              <a:rPr lang="en-US" b="0" i="0" dirty="0">
                <a:effectLst/>
                <a:latin typeface="Arial" panose="020B0604020202020204" pitchFamily="34" charset="0"/>
              </a:rPr>
              <a:t>- Examples of explicit memory include remembering the name of a friend, recalling a specific event from the past, or reciting a poem.</a:t>
            </a:r>
            <a:br>
              <a:rPr lang="en-US" dirty="0"/>
            </a:br>
            <a:r>
              <a:rPr lang="en-US" b="0" i="0" dirty="0">
                <a:effectLst/>
                <a:latin typeface="Arial" panose="020B0604020202020204" pitchFamily="34" charset="0"/>
              </a:rPr>
              <a:t>- Explicit memory is more likely to be affected by aging, brain injury, or neurodegenerative diseases.</a:t>
            </a:r>
            <a:br>
              <a:rPr lang="en-US" dirty="0"/>
            </a:br>
            <a:r>
              <a:rPr lang="en-US" b="0" i="0" dirty="0">
                <a:effectLst/>
                <a:latin typeface="Arial" panose="020B0604020202020204" pitchFamily="34" charset="0"/>
              </a:rPr>
              <a:t>In summary, implicit memory is non-conscious and involves skills and procedures, while explicit memory is conscious and involves facts and events. Both types of memory play important roles in our daily lives and contribute to our overall cognitive functioning.</a:t>
            </a:r>
            <a:endParaRPr lang="en-CA" dirty="0"/>
          </a:p>
        </p:txBody>
      </p:sp>
      <p:sp>
        <p:nvSpPr>
          <p:cNvPr id="2" name="Slide Number Placeholder 1">
            <a:extLst>
              <a:ext uri="{FF2B5EF4-FFF2-40B4-BE49-F238E27FC236}">
                <a16:creationId xmlns:a16="http://schemas.microsoft.com/office/drawing/2014/main" id="{9806FBEF-34B2-9200-3C7D-CE989A899176}"/>
              </a:ext>
            </a:extLst>
          </p:cNvPr>
          <p:cNvSpPr>
            <a:spLocks noGrp="1"/>
          </p:cNvSpPr>
          <p:nvPr>
            <p:ph type="sldNum" sz="quarter" idx="12"/>
          </p:nvPr>
        </p:nvSpPr>
        <p:spPr/>
        <p:txBody>
          <a:bodyPr/>
          <a:lstStyle/>
          <a:p>
            <a:fld id="{D5F19236-814F-4AAD-A4AC-CC9247FC12C4}" type="slidenum">
              <a:rPr lang="en-CA" smtClean="0"/>
              <a:t>122</a:t>
            </a:fld>
            <a:endParaRPr lang="en-CA"/>
          </a:p>
        </p:txBody>
      </p:sp>
    </p:spTree>
    <p:extLst>
      <p:ext uri="{BB962C8B-B14F-4D97-AF65-F5344CB8AC3E}">
        <p14:creationId xmlns:p14="http://schemas.microsoft.com/office/powerpoint/2010/main" val="16902325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F661F-57A6-6DDD-364A-B5877D2E6DC4}"/>
              </a:ext>
            </a:extLst>
          </p:cNvPr>
          <p:cNvSpPr txBox="1"/>
          <p:nvPr/>
        </p:nvSpPr>
        <p:spPr>
          <a:xfrm>
            <a:off x="-23004" y="0"/>
            <a:ext cx="12192000" cy="6186309"/>
          </a:xfrm>
          <a:prstGeom prst="rect">
            <a:avLst/>
          </a:prstGeom>
          <a:noFill/>
        </p:spPr>
        <p:txBody>
          <a:bodyPr wrap="square">
            <a:spAutoFit/>
          </a:bodyPr>
          <a:lstStyle/>
          <a:p>
            <a:r>
              <a:rPr lang="en-US" b="0" i="0" dirty="0">
                <a:effectLst/>
                <a:latin typeface="Arial" panose="020B0604020202020204" pitchFamily="34" charset="0"/>
              </a:rPr>
              <a:t>(4)Post-traumatic growth refers to the positive psychological changes that can occur as a result of struggling with and coping with a traumatic event or adversity. While trauma can have profound negative effects on individuals, some people may also experience personal growth and positive changes in the aftermath of trauma. Here are some key points about post-traumatic growth:</a:t>
            </a:r>
            <a:br>
              <a:rPr lang="en-US" dirty="0"/>
            </a:br>
            <a:r>
              <a:rPr lang="en-US" b="0" i="0" dirty="0">
                <a:effectLst/>
                <a:latin typeface="Arial" panose="020B0604020202020204" pitchFamily="34" charset="0"/>
              </a:rPr>
              <a:t>1. Increased Resilience: Going through a traumatic experience can sometimes lead to an increased sense of resilience. People may develop new coping strategies, problem-solving skills, and a greater ability to adapt to challenges.</a:t>
            </a:r>
            <a:br>
              <a:rPr lang="en-US" dirty="0"/>
            </a:br>
            <a:r>
              <a:rPr lang="en-US" b="0" i="0" dirty="0">
                <a:effectLst/>
                <a:latin typeface="Arial" panose="020B0604020202020204" pitchFamily="34" charset="0"/>
              </a:rPr>
              <a:t>2. Enhanced Relationships: Some individuals report that their relationships improve after experiencing trauma. They may develop a deeper appreciation for their loved ones, increased empathy, and a stronger sense of connection with others.</a:t>
            </a:r>
            <a:br>
              <a:rPr lang="en-US" dirty="0"/>
            </a:br>
            <a:r>
              <a:rPr lang="en-US" b="0" i="0" dirty="0">
                <a:effectLst/>
                <a:latin typeface="Arial" panose="020B0604020202020204" pitchFamily="34" charset="0"/>
              </a:rPr>
              <a:t>3. Greater Appreciation for Life: Trauma can lead to a shift in perspective, with individuals valuing life and its precious moments more deeply. They may develop a greater sense of gratitude and a heightened awareness of the present moment.</a:t>
            </a:r>
            <a:br>
              <a:rPr lang="en-US" dirty="0"/>
            </a:br>
            <a:r>
              <a:rPr lang="en-US" b="0" i="0" dirty="0">
                <a:effectLst/>
                <a:latin typeface="Arial" panose="020B0604020202020204" pitchFamily="34" charset="0"/>
              </a:rPr>
              <a:t>4. Personal Strength: Overcoming adversity can foster a sense of personal strength and self-confidence. People may discover inner resources and qualities they didn't know they had, leading to increased self-esteem and self-efficacy.</a:t>
            </a:r>
            <a:br>
              <a:rPr lang="en-US" dirty="0"/>
            </a:br>
            <a:r>
              <a:rPr lang="en-US" b="0" i="0" dirty="0">
                <a:effectLst/>
                <a:latin typeface="Arial" panose="020B0604020202020204" pitchFamily="34" charset="0"/>
              </a:rPr>
              <a:t>5. Spiritual Growth: Some individuals may experience a deepening of their spiritual or existential beliefs following trauma. They may find meaning and purpose in their suffering, leading to a greater sense of spiritual connection or a reevaluation of their values and priorities.</a:t>
            </a:r>
          </a:p>
          <a:p>
            <a:br>
              <a:rPr lang="en-US" dirty="0"/>
            </a:br>
            <a:r>
              <a:rPr lang="en-US" b="0" i="0" dirty="0">
                <a:effectLst/>
                <a:latin typeface="Arial" panose="020B0604020202020204" pitchFamily="34" charset="0"/>
              </a:rPr>
              <a:t>It's important to note that post-traumatic growth is not a universal response to trauma, and not everyone will experience it. However, for those who do, it can be a powerful and transformative process that helps individuals find meaning, resilience, and personal growth in the face of adversity</a:t>
            </a:r>
            <a:endParaRPr lang="en-CA" dirty="0"/>
          </a:p>
        </p:txBody>
      </p:sp>
      <p:sp>
        <p:nvSpPr>
          <p:cNvPr id="2" name="Slide Number Placeholder 1">
            <a:extLst>
              <a:ext uri="{FF2B5EF4-FFF2-40B4-BE49-F238E27FC236}">
                <a16:creationId xmlns:a16="http://schemas.microsoft.com/office/drawing/2014/main" id="{038DCF1F-6615-D6C3-68E0-E88CB53ACF68}"/>
              </a:ext>
            </a:extLst>
          </p:cNvPr>
          <p:cNvSpPr>
            <a:spLocks noGrp="1"/>
          </p:cNvSpPr>
          <p:nvPr>
            <p:ph type="sldNum" sz="quarter" idx="12"/>
          </p:nvPr>
        </p:nvSpPr>
        <p:spPr/>
        <p:txBody>
          <a:bodyPr/>
          <a:lstStyle/>
          <a:p>
            <a:fld id="{D5F19236-814F-4AAD-A4AC-CC9247FC12C4}" type="slidenum">
              <a:rPr lang="en-CA" smtClean="0"/>
              <a:t>123</a:t>
            </a:fld>
            <a:endParaRPr lang="en-CA"/>
          </a:p>
        </p:txBody>
      </p:sp>
    </p:spTree>
    <p:extLst>
      <p:ext uri="{BB962C8B-B14F-4D97-AF65-F5344CB8AC3E}">
        <p14:creationId xmlns:p14="http://schemas.microsoft.com/office/powerpoint/2010/main" val="41999355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3E4C1-A7B7-D5C8-C68D-C7711A665FDB}"/>
              </a:ext>
            </a:extLst>
          </p:cNvPr>
          <p:cNvSpPr txBox="1"/>
          <p:nvPr/>
        </p:nvSpPr>
        <p:spPr>
          <a:xfrm>
            <a:off x="0" y="103517"/>
            <a:ext cx="12120113" cy="5909310"/>
          </a:xfrm>
          <a:prstGeom prst="rect">
            <a:avLst/>
          </a:prstGeom>
          <a:noFill/>
        </p:spPr>
        <p:txBody>
          <a:bodyPr wrap="square">
            <a:spAutoFit/>
          </a:bodyPr>
          <a:lstStyle/>
          <a:p>
            <a:r>
              <a:rPr lang="en-US" b="0" i="0" dirty="0">
                <a:effectLst/>
                <a:latin typeface="Arial" panose="020B0604020202020204" pitchFamily="34" charset="0"/>
              </a:rPr>
              <a:t>(5)Bessel van der Kolk is a prominent psychiatrist and author known for his work in the field of trauma and its effects on mental health. He is considered a leading expert in the study and treatment of trauma-related disorders. Some of his main contributions to psychiatry include:</a:t>
            </a:r>
            <a:br>
              <a:rPr lang="en-US" dirty="0"/>
            </a:br>
            <a:r>
              <a:rPr lang="en-US" b="0" i="0" dirty="0">
                <a:effectLst/>
                <a:latin typeface="Arial" panose="020B0604020202020204" pitchFamily="34" charset="0"/>
              </a:rPr>
              <a:t>1. Research on Trauma: Bessel van der Kolk has conducted extensive research on the impact of trauma on the brain, body, and mental health. He has studied how trauma can affect memory, emotions, and behavior, and has contributed to our understanding of trauma-related disorders such as post-traumatic stress disorder (PTSD).</a:t>
            </a:r>
            <a:br>
              <a:rPr lang="en-US" dirty="0"/>
            </a:br>
            <a:r>
              <a:rPr lang="en-US" b="0" i="0" dirty="0">
                <a:effectLst/>
                <a:latin typeface="Arial" panose="020B0604020202020204" pitchFamily="34" charset="0"/>
              </a:rPr>
              <a:t>2. Development of Trauma Treatment Approaches: Van der Kolk has been instrumental in developing innovative approaches to treating trauma, including somatic experiencing, neurofeedback, and yoga therapy. He has emphasized the importance of addressing both the psychological and physiological aspects of trauma in treatment.</a:t>
            </a:r>
            <a:br>
              <a:rPr lang="en-US" dirty="0"/>
            </a:br>
            <a:r>
              <a:rPr lang="en-US" b="0" i="0" dirty="0">
                <a:effectLst/>
                <a:latin typeface="Arial" panose="020B0604020202020204" pitchFamily="34" charset="0"/>
              </a:rPr>
              <a:t>3. Advocacy for Trauma-Informed Care: Van der Kolk is a strong advocate for trauma-informed care in mental health settings. He has raised awareness about the prevalence and impact of trauma on individuals' well-being and has called for a more holistic and compassionate approach to treating trauma-related disorders.</a:t>
            </a:r>
            <a:br>
              <a:rPr lang="en-US" dirty="0"/>
            </a:br>
            <a:r>
              <a:rPr lang="en-US" b="0" i="0" dirty="0">
                <a:effectLst/>
                <a:latin typeface="Arial" panose="020B0604020202020204" pitchFamily="34" charset="0"/>
              </a:rPr>
              <a:t>4. Authorship: Bessel van der Kolk is the author of several influential books on trauma, including "The Body Keeps the Score: Brain, Mind, and Body in the Healing of Trauma," which has become a seminal work in the field. His writings have helped to educate clinicians, researchers, and the general public about the complex nature of trauma and the importance of trauma-informed care.</a:t>
            </a:r>
          </a:p>
          <a:p>
            <a:br>
              <a:rPr lang="en-US" dirty="0"/>
            </a:br>
            <a:r>
              <a:rPr lang="en-US" b="0" i="0" dirty="0">
                <a:effectLst/>
                <a:latin typeface="Arial" panose="020B0604020202020204" pitchFamily="34" charset="0"/>
              </a:rPr>
              <a:t>Bessel van der Kolk's work has had a significant impact on the field of psychiatry, particularly in the areas of trauma research, treatment, and advocacy. His contributions have helped to shape our understanding of trauma and have influenced the development of more effective and compassionate approaches to helping individuals heal from traumatic experiences</a:t>
            </a:r>
            <a:endParaRPr lang="en-CA" dirty="0"/>
          </a:p>
        </p:txBody>
      </p:sp>
      <p:sp>
        <p:nvSpPr>
          <p:cNvPr id="2" name="Slide Number Placeholder 1">
            <a:extLst>
              <a:ext uri="{FF2B5EF4-FFF2-40B4-BE49-F238E27FC236}">
                <a16:creationId xmlns:a16="http://schemas.microsoft.com/office/drawing/2014/main" id="{6AEC05F0-15B5-EF84-691E-848808161A23}"/>
              </a:ext>
            </a:extLst>
          </p:cNvPr>
          <p:cNvSpPr>
            <a:spLocks noGrp="1"/>
          </p:cNvSpPr>
          <p:nvPr>
            <p:ph type="sldNum" sz="quarter" idx="12"/>
          </p:nvPr>
        </p:nvSpPr>
        <p:spPr/>
        <p:txBody>
          <a:bodyPr/>
          <a:lstStyle/>
          <a:p>
            <a:fld id="{D5F19236-814F-4AAD-A4AC-CC9247FC12C4}" type="slidenum">
              <a:rPr lang="en-CA" smtClean="0"/>
              <a:t>124</a:t>
            </a:fld>
            <a:endParaRPr lang="en-CA"/>
          </a:p>
        </p:txBody>
      </p:sp>
    </p:spTree>
    <p:extLst>
      <p:ext uri="{BB962C8B-B14F-4D97-AF65-F5344CB8AC3E}">
        <p14:creationId xmlns:p14="http://schemas.microsoft.com/office/powerpoint/2010/main" val="24199592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A5451A-62AA-A663-AFC5-25F698DE17AF}"/>
              </a:ext>
            </a:extLst>
          </p:cNvPr>
          <p:cNvSpPr txBox="1"/>
          <p:nvPr/>
        </p:nvSpPr>
        <p:spPr>
          <a:xfrm>
            <a:off x="30193" y="98208"/>
            <a:ext cx="12131614" cy="6463308"/>
          </a:xfrm>
          <a:prstGeom prst="rect">
            <a:avLst/>
          </a:prstGeom>
          <a:noFill/>
        </p:spPr>
        <p:txBody>
          <a:bodyPr wrap="square">
            <a:spAutoFit/>
          </a:bodyPr>
          <a:lstStyle/>
          <a:p>
            <a:r>
              <a:rPr lang="en-US" b="0" i="0" dirty="0">
                <a:effectLst/>
                <a:latin typeface="Arial" panose="020B0604020202020204" pitchFamily="34" charset="0"/>
              </a:rPr>
              <a:t>(6)"The Body Keeps the Score: Brain, Mind, and Body in the Healing of Trauma" is a groundbreaking book by psychiatrist Bessel van der Kolk that explores the impact of trauma on the brain, body, and overall well-being. Here is a summary of the key themes and insights from the book:</a:t>
            </a:r>
            <a:br>
              <a:rPr lang="en-US" dirty="0"/>
            </a:br>
            <a:r>
              <a:rPr lang="en-US" b="0" i="0" dirty="0">
                <a:effectLst/>
                <a:latin typeface="Arial" panose="020B0604020202020204" pitchFamily="34" charset="0"/>
              </a:rPr>
              <a:t>1. Understanding Trauma: Van der Kolk delves into the complex nature of trauma and its effects on the brain, nervous system, and emotional regulation. He explains how traumatic experiences can become stored in the body and impact an individual's physical and mental health.</a:t>
            </a:r>
            <a:br>
              <a:rPr lang="en-US" dirty="0"/>
            </a:br>
            <a:r>
              <a:rPr lang="en-US" b="0" i="0" dirty="0">
                <a:effectLst/>
                <a:latin typeface="Arial" panose="020B0604020202020204" pitchFamily="34" charset="0"/>
              </a:rPr>
              <a:t>2. The Role of the Body: The book emphasizes the importance of recognizing the role of the body in trauma and healing. Van der Kolk discusses how trauma can manifest in physical symptoms, such as chronic pain, autoimmune disorders, and somatic complaints, and explores the connection between the mind and body in trauma recovery.</a:t>
            </a:r>
            <a:br>
              <a:rPr lang="en-US" dirty="0"/>
            </a:br>
            <a:r>
              <a:rPr lang="en-US" b="0" i="0" dirty="0">
                <a:effectLst/>
                <a:latin typeface="Arial" panose="020B0604020202020204" pitchFamily="34" charset="0"/>
              </a:rPr>
              <a:t>3. Treatment Approaches: Van der Kolk outlines various treatment approaches for trauma, including somatic experiencing, neurofeedback, yoga, and mindfulness practices. He highlights the importance of addressing both the psychological and physiological aspects of trauma in therapy and emphasizes the need for holistic and integrative approaches to healing.</a:t>
            </a:r>
            <a:br>
              <a:rPr lang="en-US" dirty="0"/>
            </a:br>
            <a:r>
              <a:rPr lang="en-US" b="0" i="0" dirty="0">
                <a:effectLst/>
                <a:latin typeface="Arial" panose="020B0604020202020204" pitchFamily="34" charset="0"/>
              </a:rPr>
              <a:t>4. Neuroscience and Trauma: The book integrates findings from neuroscience research to explain how trauma affects the brain and nervous system. Van der Kolk discusses the neurobiological mechanisms underlying trauma-related disorders, such as PTSD, and explores how interventions can help regulate the stress response and promote healing.</a:t>
            </a:r>
            <a:br>
              <a:rPr lang="en-US" dirty="0"/>
            </a:br>
            <a:r>
              <a:rPr lang="en-US" b="0" i="0" dirty="0">
                <a:effectLst/>
                <a:latin typeface="Arial" panose="020B0604020202020204" pitchFamily="34" charset="0"/>
              </a:rPr>
              <a:t>5. Hope and Resilience: Despite the profound impact of trauma, the book also offers a message of hope and resilience. Van der Kolk shares stories of individuals who have overcome trauma and found healing through various therapeutic approaches, highlighting the potential for recovery and transformation.</a:t>
            </a:r>
          </a:p>
          <a:p>
            <a:br>
              <a:rPr lang="en-US" dirty="0"/>
            </a:br>
            <a:r>
              <a:rPr lang="en-US" b="0" i="0" dirty="0">
                <a:effectLst/>
                <a:latin typeface="Arial" panose="020B0604020202020204" pitchFamily="34" charset="0"/>
              </a:rPr>
              <a:t>"The Body Keeps the Score" is a comprehensive and insightful exploration of trauma and its effects on the body and mind. It offers valuable perspectives on trauma recovery, treatment approaches, and the importance of addressing the holistic needs of individuals who have experienced trauma</a:t>
            </a:r>
            <a:endParaRPr lang="en-CA" dirty="0"/>
          </a:p>
        </p:txBody>
      </p:sp>
      <p:sp>
        <p:nvSpPr>
          <p:cNvPr id="2" name="Slide Number Placeholder 1">
            <a:extLst>
              <a:ext uri="{FF2B5EF4-FFF2-40B4-BE49-F238E27FC236}">
                <a16:creationId xmlns:a16="http://schemas.microsoft.com/office/drawing/2014/main" id="{2C2C663B-1D4B-9636-2C05-7FAEF447857A}"/>
              </a:ext>
            </a:extLst>
          </p:cNvPr>
          <p:cNvSpPr>
            <a:spLocks noGrp="1"/>
          </p:cNvSpPr>
          <p:nvPr>
            <p:ph type="sldNum" sz="quarter" idx="12"/>
          </p:nvPr>
        </p:nvSpPr>
        <p:spPr/>
        <p:txBody>
          <a:bodyPr/>
          <a:lstStyle/>
          <a:p>
            <a:fld id="{D5F19236-814F-4AAD-A4AC-CC9247FC12C4}" type="slidenum">
              <a:rPr lang="en-CA" smtClean="0"/>
              <a:t>125</a:t>
            </a:fld>
            <a:endParaRPr lang="en-CA"/>
          </a:p>
        </p:txBody>
      </p:sp>
    </p:spTree>
    <p:extLst>
      <p:ext uri="{BB962C8B-B14F-4D97-AF65-F5344CB8AC3E}">
        <p14:creationId xmlns:p14="http://schemas.microsoft.com/office/powerpoint/2010/main" val="170431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2414986" y="-402420"/>
            <a:ext cx="9783763" cy="1508125"/>
          </a:xfrm>
        </p:spPr>
        <p:txBody>
          <a:bodyPr vert="horz" lIns="91440" tIns="45720" rIns="91440" bIns="45720" rtlCol="0" anchor="ctr">
            <a:normAutofit/>
          </a:bodyPr>
          <a:lstStyle/>
          <a:p>
            <a:r>
              <a:rPr lang="en-US" dirty="0">
                <a:solidFill>
                  <a:schemeClr val="bg1"/>
                </a:solidFill>
              </a:rPr>
              <a:t>Homework from last week</a:t>
            </a:r>
          </a:p>
        </p:txBody>
      </p:sp>
      <p:graphicFrame>
        <p:nvGraphicFramePr>
          <p:cNvPr id="7" name="Content Placeholder 2">
            <a:extLst>
              <a:ext uri="{FF2B5EF4-FFF2-40B4-BE49-F238E27FC236}">
                <a16:creationId xmlns:a16="http://schemas.microsoft.com/office/drawing/2014/main" id="{76898F33-E44A-4128-A208-BACB7D6F8222}"/>
              </a:ext>
            </a:extLst>
          </p:cNvPr>
          <p:cNvGraphicFramePr>
            <a:graphicFrameLocks noGrp="1"/>
          </p:cNvGraphicFramePr>
          <p:nvPr>
            <p:ph idx="4294967295"/>
            <p:extLst>
              <p:ext uri="{D42A27DB-BD31-4B8C-83A1-F6EECF244321}">
                <p14:modId xmlns:p14="http://schemas.microsoft.com/office/powerpoint/2010/main" val="2240286163"/>
              </p:ext>
            </p:extLst>
          </p:nvPr>
        </p:nvGraphicFramePr>
        <p:xfrm>
          <a:off x="831515" y="550482"/>
          <a:ext cx="10528970" cy="6134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91563C4-3FA0-B5E0-A1EB-0DFA32D9B388}"/>
              </a:ext>
            </a:extLst>
          </p:cNvPr>
          <p:cNvSpPr>
            <a:spLocks noGrp="1"/>
          </p:cNvSpPr>
          <p:nvPr>
            <p:ph type="sldNum" sz="quarter" idx="12"/>
          </p:nvPr>
        </p:nvSpPr>
        <p:spPr/>
        <p:txBody>
          <a:bodyPr/>
          <a:lstStyle/>
          <a:p>
            <a:fld id="{D5F19236-814F-4AAD-A4AC-CC9247FC12C4}" type="slidenum">
              <a:rPr lang="en-CA" smtClean="0"/>
              <a:t>13</a:t>
            </a:fld>
            <a:endParaRPr lang="en-CA" dirty="0"/>
          </a:p>
        </p:txBody>
      </p:sp>
    </p:spTree>
    <p:extLst>
      <p:ext uri="{BB962C8B-B14F-4D97-AF65-F5344CB8AC3E}">
        <p14:creationId xmlns:p14="http://schemas.microsoft.com/office/powerpoint/2010/main" val="285889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175727" y="-1333089"/>
            <a:ext cx="4125913" cy="4995862"/>
          </a:xfrm>
        </p:spPr>
        <p:txBody>
          <a:bodyPr>
            <a:normAutofit/>
          </a:bodyPr>
          <a:lstStyle/>
          <a:p>
            <a:pPr algn="ctr"/>
            <a:r>
              <a:rPr lang="en-US" sz="3200" dirty="0">
                <a:solidFill>
                  <a:schemeClr val="bg1"/>
                </a:solidFill>
              </a:rPr>
              <a:t>Homework for the next week</a:t>
            </a:r>
            <a:endParaRPr lang="en-CA" sz="3200" dirty="0">
              <a:solidFill>
                <a:schemeClr val="bg1"/>
              </a:solidFill>
            </a:endParaRPr>
          </a:p>
        </p:txBody>
      </p:sp>
      <p:graphicFrame>
        <p:nvGraphicFramePr>
          <p:cNvPr id="7" name="Content Placeholder 2">
            <a:extLst>
              <a:ext uri="{FF2B5EF4-FFF2-40B4-BE49-F238E27FC236}">
                <a16:creationId xmlns:a16="http://schemas.microsoft.com/office/drawing/2014/main" id="{79CF35FF-5ECB-436B-9471-5387A29992CC}"/>
              </a:ext>
            </a:extLst>
          </p:cNvPr>
          <p:cNvGraphicFramePr>
            <a:graphicFrameLocks noGrp="1"/>
          </p:cNvGraphicFramePr>
          <p:nvPr>
            <p:ph idx="4294967295"/>
            <p:extLst>
              <p:ext uri="{D42A27DB-BD31-4B8C-83A1-F6EECF244321}">
                <p14:modId xmlns:p14="http://schemas.microsoft.com/office/powerpoint/2010/main" val="474309397"/>
              </p:ext>
            </p:extLst>
          </p:nvPr>
        </p:nvGraphicFramePr>
        <p:xfrm>
          <a:off x="4505891" y="7767"/>
          <a:ext cx="7099300" cy="641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8804ED8-7C14-0FB7-DD21-AECA16912CA8}"/>
              </a:ext>
            </a:extLst>
          </p:cNvPr>
          <p:cNvSpPr>
            <a:spLocks noGrp="1"/>
          </p:cNvSpPr>
          <p:nvPr>
            <p:ph type="sldNum" sz="quarter" idx="12"/>
          </p:nvPr>
        </p:nvSpPr>
        <p:spPr/>
        <p:txBody>
          <a:bodyPr/>
          <a:lstStyle/>
          <a:p>
            <a:fld id="{D5F19236-814F-4AAD-A4AC-CC9247FC12C4}" type="slidenum">
              <a:rPr lang="en-CA" smtClean="0"/>
              <a:t>14</a:t>
            </a:fld>
            <a:endParaRPr lang="en-CA"/>
          </a:p>
        </p:txBody>
      </p:sp>
    </p:spTree>
    <p:extLst>
      <p:ext uri="{BB962C8B-B14F-4D97-AF65-F5344CB8AC3E}">
        <p14:creationId xmlns:p14="http://schemas.microsoft.com/office/powerpoint/2010/main" val="85242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27A5-120E-48C0-B32E-AD2D685CEB59}"/>
              </a:ext>
            </a:extLst>
          </p:cNvPr>
          <p:cNvSpPr>
            <a:spLocks noGrp="1"/>
          </p:cNvSpPr>
          <p:nvPr>
            <p:ph type="title" idx="4294967295"/>
          </p:nvPr>
        </p:nvSpPr>
        <p:spPr>
          <a:xfrm>
            <a:off x="-3169252" y="1138504"/>
            <a:ext cx="12038013" cy="660400"/>
          </a:xfrm>
        </p:spPr>
        <p:txBody>
          <a:bodyPr vert="horz" lIns="91440" tIns="45720" rIns="91440" bIns="45720" rtlCol="0" anchor="ctr">
            <a:noAutofit/>
          </a:bodyPr>
          <a:lstStyle/>
          <a:p>
            <a:pPr algn="ctr"/>
            <a:r>
              <a:rPr lang="en-US" sz="2000" b="1" dirty="0">
                <a:solidFill>
                  <a:schemeClr val="bg1"/>
                </a:solidFill>
              </a:rPr>
              <a:t>Skills training workbook p. 148-182 </a:t>
            </a:r>
            <a:br>
              <a:rPr lang="en-US" sz="2000" b="1" dirty="0">
                <a:solidFill>
                  <a:schemeClr val="bg1"/>
                </a:solidFill>
              </a:rPr>
            </a:br>
            <a:r>
              <a:rPr lang="en-US" sz="2000" b="1" dirty="0">
                <a:solidFill>
                  <a:schemeClr val="bg1"/>
                </a:solidFill>
              </a:rPr>
              <a:t>introducing emotional regulation</a:t>
            </a:r>
          </a:p>
        </p:txBody>
      </p:sp>
      <p:sp>
        <p:nvSpPr>
          <p:cNvPr id="3" name="Content Placeholder 2">
            <a:extLst>
              <a:ext uri="{FF2B5EF4-FFF2-40B4-BE49-F238E27FC236}">
                <a16:creationId xmlns:a16="http://schemas.microsoft.com/office/drawing/2014/main" id="{474AAA0D-457D-4E98-8F0A-4AC42BDB4370}"/>
              </a:ext>
            </a:extLst>
          </p:cNvPr>
          <p:cNvSpPr>
            <a:spLocks noGrp="1"/>
          </p:cNvSpPr>
          <p:nvPr>
            <p:ph idx="4294967295"/>
          </p:nvPr>
        </p:nvSpPr>
        <p:spPr>
          <a:xfrm>
            <a:off x="6096000" y="620931"/>
            <a:ext cx="6087260" cy="7932738"/>
          </a:xfrm>
        </p:spPr>
        <p:txBody>
          <a:bodyPr vert="horz" lIns="91440" tIns="45720" rIns="91440" bIns="45720" rtlCol="0" anchor="ctr">
            <a:normAutofit/>
          </a:bodyPr>
          <a:lstStyle/>
          <a:p>
            <a:r>
              <a:rPr lang="en-US" sz="1600" dirty="0"/>
              <a:t>Today we’ll review emotional regulation skills on pages 148 to 206 of the workbook. It starts by asking two questions:</a:t>
            </a:r>
          </a:p>
          <a:p>
            <a:r>
              <a:rPr lang="en-US" sz="1600" b="1" dirty="0"/>
              <a:t> Your emotions: what are they ?</a:t>
            </a:r>
          </a:p>
          <a:p>
            <a:r>
              <a:rPr lang="en-US" sz="1600" b="1" dirty="0"/>
              <a:t> How do emotions work?</a:t>
            </a:r>
          </a:p>
          <a:p>
            <a:r>
              <a:rPr lang="en-US" sz="1600" dirty="0"/>
              <a:t>We’ll discuss  the 9 emotion regulation skills presented in the workbook:</a:t>
            </a:r>
          </a:p>
          <a:p>
            <a:pPr marL="514350" indent="-514350">
              <a:lnSpc>
                <a:spcPct val="90000"/>
              </a:lnSpc>
              <a:buFont typeface="+mj-lt"/>
              <a:buAutoNum type="arabicPeriod"/>
            </a:pPr>
            <a:r>
              <a:rPr lang="en-US" sz="1600" dirty="0"/>
              <a:t>Recognizing emotions</a:t>
            </a:r>
          </a:p>
          <a:p>
            <a:pPr marL="514350" indent="-514350">
              <a:lnSpc>
                <a:spcPct val="90000"/>
              </a:lnSpc>
              <a:buFont typeface="+mj-lt"/>
              <a:buAutoNum type="arabicPeriod"/>
            </a:pPr>
            <a:r>
              <a:rPr lang="en-US" sz="1600" dirty="0"/>
              <a:t>Overcoming barriers to healthy emotions</a:t>
            </a:r>
          </a:p>
          <a:p>
            <a:pPr marL="514350" indent="-514350">
              <a:lnSpc>
                <a:spcPct val="90000"/>
              </a:lnSpc>
              <a:buFont typeface="+mj-lt"/>
              <a:buAutoNum type="arabicPeriod"/>
            </a:pPr>
            <a:r>
              <a:rPr lang="en-US" sz="1600" dirty="0"/>
              <a:t>Reducing physical vulnerability</a:t>
            </a:r>
          </a:p>
          <a:p>
            <a:pPr marL="514350" indent="-514350">
              <a:lnSpc>
                <a:spcPct val="90000"/>
              </a:lnSpc>
              <a:buFont typeface="+mj-lt"/>
              <a:buAutoNum type="arabicPeriod"/>
            </a:pPr>
            <a:r>
              <a:rPr lang="en-US" sz="1600" dirty="0"/>
              <a:t>Reducing cognitive vulnerability</a:t>
            </a:r>
          </a:p>
          <a:p>
            <a:pPr marL="514350" indent="-514350">
              <a:lnSpc>
                <a:spcPct val="90000"/>
              </a:lnSpc>
              <a:buFont typeface="+mj-lt"/>
              <a:buAutoNum type="arabicPeriod"/>
            </a:pPr>
            <a:r>
              <a:rPr lang="en-US" sz="1600" dirty="0"/>
              <a:t>Increasing Positive Emotions </a:t>
            </a:r>
            <a:endParaRPr lang="en-US" sz="1600" dirty="0">
              <a:solidFill>
                <a:srgbClr val="FFC000"/>
              </a:solidFill>
            </a:endParaRPr>
          </a:p>
          <a:p>
            <a:pPr marL="0" indent="0">
              <a:lnSpc>
                <a:spcPct val="90000"/>
              </a:lnSpc>
              <a:buNone/>
            </a:pPr>
            <a:r>
              <a:rPr lang="en-US" sz="1600" dirty="0"/>
              <a:t>6.      Being mindful of your emotions without judgement</a:t>
            </a:r>
          </a:p>
          <a:p>
            <a:pPr marL="0" indent="0">
              <a:lnSpc>
                <a:spcPct val="90000"/>
              </a:lnSpc>
              <a:buNone/>
            </a:pPr>
            <a:r>
              <a:rPr lang="en-US" sz="1600" dirty="0"/>
              <a:t>7.      Emotion exposure</a:t>
            </a:r>
          </a:p>
          <a:p>
            <a:pPr marL="342900" indent="-342900">
              <a:lnSpc>
                <a:spcPct val="90000"/>
              </a:lnSpc>
              <a:buAutoNum type="arabicPeriod" startAt="8"/>
            </a:pPr>
            <a:r>
              <a:rPr lang="en-US" sz="1600" dirty="0"/>
              <a:t>   Doing the opposite of your emotions </a:t>
            </a:r>
          </a:p>
          <a:p>
            <a:pPr marL="342900" indent="-342900">
              <a:lnSpc>
                <a:spcPct val="90000"/>
              </a:lnSpc>
              <a:buAutoNum type="arabicPeriod" startAt="8"/>
            </a:pPr>
            <a:r>
              <a:rPr lang="en-US" sz="1600" dirty="0"/>
              <a:t>   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2C6690BD-5E93-4EA6-A858-615FD8815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33" y="1798904"/>
            <a:ext cx="5515164" cy="48813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F72372-BC9B-5991-84F7-8AB5104086E2}"/>
              </a:ext>
            </a:extLst>
          </p:cNvPr>
          <p:cNvSpPr txBox="1"/>
          <p:nvPr/>
        </p:nvSpPr>
        <p:spPr>
          <a:xfrm>
            <a:off x="112493" y="48720"/>
            <a:ext cx="11419107" cy="830997"/>
          </a:xfrm>
          <a:prstGeom prst="rect">
            <a:avLst/>
          </a:prstGeom>
          <a:noFill/>
        </p:spPr>
        <p:txBody>
          <a:bodyPr wrap="square">
            <a:spAutoFit/>
          </a:bodyPr>
          <a:lstStyle/>
          <a:p>
            <a:pPr algn="ctr"/>
            <a:r>
              <a:rPr lang="en-US" sz="2400" dirty="0">
                <a:solidFill>
                  <a:schemeClr val="bg1"/>
                </a:solidFill>
              </a:rPr>
              <a:t>FOR THOSE WHO DON’T HAVE THE SECOND EDITION OF THE WORKBOOK THESE ARE THE TOPICS WE’LL COVER NEXT WEEK</a:t>
            </a:r>
            <a:endParaRPr lang="en-CA" sz="2400" dirty="0">
              <a:solidFill>
                <a:schemeClr val="bg1"/>
              </a:solidFill>
            </a:endParaRPr>
          </a:p>
        </p:txBody>
      </p:sp>
    </p:spTree>
    <p:extLst>
      <p:ext uri="{BB962C8B-B14F-4D97-AF65-F5344CB8AC3E}">
        <p14:creationId xmlns:p14="http://schemas.microsoft.com/office/powerpoint/2010/main" val="37164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16</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17</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967951"/>
            <a:ext cx="4817878" cy="523220"/>
          </a:xfrm>
          <a:prstGeom prst="rect">
            <a:avLst/>
          </a:prstGeom>
          <a:noFill/>
        </p:spPr>
        <p:txBody>
          <a:bodyPr wrap="square">
            <a:spAutoFit/>
          </a:bodyPr>
          <a:lstStyle/>
          <a:p>
            <a:r>
              <a:rPr lang="en-US" sz="2800">
                <a:solidFill>
                  <a:schemeClr val="bg1"/>
                </a:solidFill>
              </a:rPr>
              <a:t>W</a:t>
            </a:r>
            <a:r>
              <a:rPr lang="en-CA" sz="280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213117" y="1886151"/>
            <a:ext cx="6805627" cy="3108543"/>
          </a:xfrm>
          <a:prstGeom prst="rect">
            <a:avLst/>
          </a:prstGeom>
          <a:noFill/>
        </p:spPr>
        <p:txBody>
          <a:bodyPr wrap="square">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Last week we emailed you slides meant to help you think about your “personal religious myth”. </a:t>
            </a: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Ideally you will have worked on this by week 31 May 27, our circle of meaning session.  </a:t>
            </a:r>
          </a:p>
          <a:p>
            <a:pPr marL="457200" indent="-457200">
              <a:buFont typeface="Arial" panose="020B0604020202020204" pitchFamily="34" charset="0"/>
              <a:buChar char="•"/>
            </a:pPr>
            <a:endParaRPr lang="en-CA" sz="2800" dirty="0"/>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656D963B-C556-E5F3-FC34-2711EA3AC20A}"/>
              </a:ext>
            </a:extLst>
          </p:cNvPr>
          <p:cNvSpPr>
            <a:spLocks noGrp="1"/>
          </p:cNvSpPr>
          <p:nvPr>
            <p:ph type="sldNum" sz="quarter" idx="12"/>
          </p:nvPr>
        </p:nvSpPr>
        <p:spPr/>
        <p:txBody>
          <a:bodyPr/>
          <a:lstStyle/>
          <a:p>
            <a:fld id="{8954F5B7-5279-43BB-AF99-55E064283C57}" type="slidenum">
              <a:rPr lang="en-CA" smtClean="0"/>
              <a:t>18</a:t>
            </a:fld>
            <a:endParaRPr lang="en-CA"/>
          </a:p>
        </p:txBody>
      </p:sp>
    </p:spTree>
    <p:extLst>
      <p:ext uri="{BB962C8B-B14F-4D97-AF65-F5344CB8AC3E}">
        <p14:creationId xmlns:p14="http://schemas.microsoft.com/office/powerpoint/2010/main" val="373132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19</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560F-92B3-0246-BF8F-1E3AA271F9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1B0CFC-3C76-468B-4A1E-8ECA86DFC695}"/>
              </a:ext>
            </a:extLst>
          </p:cNvPr>
          <p:cNvSpPr txBox="1"/>
          <p:nvPr/>
        </p:nvSpPr>
        <p:spPr>
          <a:xfrm>
            <a:off x="0" y="-71919"/>
            <a:ext cx="12192000" cy="6370975"/>
          </a:xfrm>
          <a:prstGeom prst="rect">
            <a:avLst/>
          </a:prstGeom>
          <a:noFill/>
        </p:spPr>
        <p:txBody>
          <a:bodyPr wrap="square">
            <a:spAutoFit/>
          </a:bodyPr>
          <a:lstStyle/>
          <a:p>
            <a:r>
              <a:rPr lang="en-US" sz="3600" dirty="0">
                <a:solidFill>
                  <a:schemeClr val="bg1"/>
                </a:solidFill>
                <a:latin typeface="Corbel" panose="020B0503020204020204" pitchFamily="34" charset="0"/>
              </a:rPr>
              <a:t>week 17- the stress and trauma related disorders-session 20 of manual.</a:t>
            </a:r>
          </a:p>
          <a:p>
            <a:r>
              <a:rPr lang="en-US" sz="2800" dirty="0">
                <a:latin typeface="Corbel" panose="020B0503020204020204" pitchFamily="34" charset="0"/>
              </a:rPr>
              <a:t>week 18- emotional regulation skills p.183-206 of dbt workbook. our fifth practice session-the goals diary card procedure- session 21 of manual</a:t>
            </a:r>
          </a:p>
          <a:p>
            <a:r>
              <a:rPr lang="en-US" sz="2800" dirty="0">
                <a:latin typeface="Corbel" panose="020B0503020204020204" pitchFamily="34" charset="0"/>
              </a:rPr>
              <a:t>week 19- structural dissociation theory and the treatment of the traumatic spectrum disorders- session 22 of manual.</a:t>
            </a:r>
          </a:p>
          <a:p>
            <a:r>
              <a:rPr lang="en-US" sz="2800" dirty="0">
                <a:latin typeface="Corbel" panose="020B0503020204020204" pitchFamily="34" charset="0"/>
              </a:rPr>
              <a:t>week 20- introducing interpersonal skills p.207-241 of dbt workbook. Review of all the skills</a:t>
            </a:r>
          </a:p>
          <a:p>
            <a:r>
              <a:rPr lang="en-US" sz="2800" dirty="0">
                <a:latin typeface="Corbel" panose="020B0503020204020204" pitchFamily="34" charset="0"/>
              </a:rPr>
              <a:t>week 21-introducing internal family systems (ifs)-session 24 of manual. introducing the ifs workbook and ifs workbook guided ai assisted self therapy </a:t>
            </a:r>
            <a:endParaRPr lang="en-CA" sz="2800" dirty="0">
              <a:latin typeface="Corbel" panose="020B0503020204020204" pitchFamily="34" charset="0"/>
            </a:endParaRPr>
          </a:p>
          <a:p>
            <a:r>
              <a:rPr lang="en-US" sz="2800" dirty="0">
                <a:latin typeface="Corbel" panose="020B0503020204020204" pitchFamily="34" charset="0"/>
              </a:rPr>
              <a:t>week 22- </a:t>
            </a:r>
            <a:r>
              <a:rPr lang="en-US" sz="2800" b="0" i="0" dirty="0">
                <a:effectLst/>
                <a:latin typeface="Corbel" panose="020B0503020204020204" pitchFamily="34" charset="0"/>
              </a:rPr>
              <a:t>S</a:t>
            </a:r>
            <a:r>
              <a:rPr lang="en-US" sz="2800" dirty="0">
                <a:latin typeface="Corbel" panose="020B0503020204020204" pitchFamily="34" charset="0"/>
              </a:rPr>
              <a:t>pirituality, religion, and  health- session 26 of manual. </a:t>
            </a:r>
          </a:p>
          <a:p>
            <a:r>
              <a:rPr lang="en-US" sz="2800" dirty="0">
                <a:latin typeface="Corbel" panose="020B0503020204020204" pitchFamily="34" charset="0"/>
              </a:rPr>
              <a:t>week 23-interpersonal skills and putting it all together p.242-265 of dbt workbook. states of activation as essential trailheads and the four pillars of recovery from trauma-session 27 of manual.</a:t>
            </a:r>
          </a:p>
        </p:txBody>
      </p:sp>
      <p:sp>
        <p:nvSpPr>
          <p:cNvPr id="2" name="Slide Number Placeholder 1">
            <a:extLst>
              <a:ext uri="{FF2B5EF4-FFF2-40B4-BE49-F238E27FC236}">
                <a16:creationId xmlns:a16="http://schemas.microsoft.com/office/drawing/2014/main" id="{557745B7-D34A-0FCF-4EF7-EBAB2AD57E21}"/>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360436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6" name="Picture 5">
            <a:extLst>
              <a:ext uri="{FF2B5EF4-FFF2-40B4-BE49-F238E27FC236}">
                <a16:creationId xmlns:a16="http://schemas.microsoft.com/office/drawing/2014/main" id="{F0DC5C82-5D33-292A-8E13-DD44E09AB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453" y="176109"/>
            <a:ext cx="6356733" cy="6505781"/>
          </a:xfrm>
          <a:prstGeom prst="rect">
            <a:avLst/>
          </a:prstGeom>
        </p:spPr>
      </p:pic>
      <p:sp>
        <p:nvSpPr>
          <p:cNvPr id="2" name="Slide Number Placeholder 1">
            <a:extLst>
              <a:ext uri="{FF2B5EF4-FFF2-40B4-BE49-F238E27FC236}">
                <a16:creationId xmlns:a16="http://schemas.microsoft.com/office/drawing/2014/main" id="{F73149AB-B74D-F45E-4EDF-BED99D1443E9}"/>
              </a:ext>
            </a:extLst>
          </p:cNvPr>
          <p:cNvSpPr>
            <a:spLocks noGrp="1"/>
          </p:cNvSpPr>
          <p:nvPr>
            <p:ph type="sldNum" sz="quarter" idx="12"/>
          </p:nvPr>
        </p:nvSpPr>
        <p:spPr>
          <a:xfrm>
            <a:off x="10658927" y="6337129"/>
            <a:ext cx="946264" cy="365125"/>
          </a:xfrm>
        </p:spPr>
        <p:txBody>
          <a:bodyPr>
            <a:normAutofit/>
          </a:bodyPr>
          <a:lstStyle/>
          <a:p>
            <a:pPr>
              <a:spcAft>
                <a:spcPts val="600"/>
              </a:spcAft>
            </a:pPr>
            <a:fld id="{D5F19236-814F-4AAD-A4AC-CC9247FC12C4}" type="slidenum">
              <a:rPr lang="en-CA">
                <a:solidFill>
                  <a:schemeClr val="bg2"/>
                </a:solidFill>
              </a:rPr>
              <a:pPr>
                <a:spcAft>
                  <a:spcPts val="600"/>
                </a:spcAft>
              </a:pPr>
              <a:t>20</a:t>
            </a:fld>
            <a:endParaRPr lang="en-CA">
              <a:solidFill>
                <a:schemeClr val="bg2"/>
              </a:solidFill>
            </a:endParaRPr>
          </a:p>
        </p:txBody>
      </p:sp>
    </p:spTree>
    <p:extLst>
      <p:ext uri="{BB962C8B-B14F-4D97-AF65-F5344CB8AC3E}">
        <p14:creationId xmlns:p14="http://schemas.microsoft.com/office/powerpoint/2010/main" val="40404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21</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1660-45EF-FE45-28BF-C0A6EDB3E2D5}"/>
              </a:ext>
            </a:extLst>
          </p:cNvPr>
          <p:cNvSpPr>
            <a:spLocks noGrp="1"/>
          </p:cNvSpPr>
          <p:nvPr>
            <p:ph type="sldNum" sz="quarter" idx="12"/>
          </p:nvPr>
        </p:nvSpPr>
        <p:spPr/>
        <p:txBody>
          <a:bodyPr/>
          <a:lstStyle/>
          <a:p>
            <a:fld id="{F7CB6ECF-184C-441C-A277-9D9EC902153F}" type="slidenum">
              <a:rPr lang="en-CA" smtClean="0"/>
              <a:t>22</a:t>
            </a:fld>
            <a:endParaRPr lang="en-CA"/>
          </a:p>
        </p:txBody>
      </p:sp>
      <p:sp>
        <p:nvSpPr>
          <p:cNvPr id="4" name="TextBox 3">
            <a:extLst>
              <a:ext uri="{FF2B5EF4-FFF2-40B4-BE49-F238E27FC236}">
                <a16:creationId xmlns:a16="http://schemas.microsoft.com/office/drawing/2014/main" id="{A3D4219D-83AB-6BA7-4D3B-E62FDDA06431}"/>
              </a:ext>
            </a:extLst>
          </p:cNvPr>
          <p:cNvSpPr txBox="1"/>
          <p:nvPr/>
        </p:nvSpPr>
        <p:spPr>
          <a:xfrm>
            <a:off x="0" y="176805"/>
            <a:ext cx="11751966" cy="4832092"/>
          </a:xfrm>
          <a:prstGeom prst="rect">
            <a:avLst/>
          </a:prstGeom>
          <a:noFill/>
        </p:spPr>
        <p:txBody>
          <a:bodyPr wrap="square">
            <a:spAutoFit/>
          </a:bodyPr>
          <a:lstStyle/>
          <a:p>
            <a:r>
              <a:rPr lang="en-CA" sz="2800" kern="0" dirty="0">
                <a:latin typeface="Arial" panose="020B0604020202020204" pitchFamily="34" charset="0"/>
                <a:ea typeface="Times New Roman" panose="02020603050405020304" pitchFamily="18" charset="0"/>
                <a:cs typeface="Times New Roman" panose="02020603050405020304" pitchFamily="18" charset="0"/>
              </a:rPr>
              <a:t>As always, we’ve had some very good questions this week. We try to address most questions that are asked. These question may interest one person or many people.</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Until we find a better way, we’ll post answers that we think may be of interest to most people but unfortunately because of time we cannot read all of them in the sessions. We will therefor arbitrarily read out only a few of the many excellent questions you’ve asked. </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We’ll however read out all the questions and invite everyone to go to the website’s PowerPoint presentations and go over the answers with more time.</a:t>
            </a:r>
          </a:p>
          <a:p>
            <a:endParaRPr lang="en-CA" sz="2800" kern="0" dirty="0">
              <a:solidFill>
                <a:schemeClr val="bg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45175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849348" y="1490022"/>
            <a:ext cx="8992456"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Question whose answer we will read out today</a:t>
            </a:r>
          </a:p>
        </p:txBody>
      </p:sp>
    </p:spTree>
    <p:extLst>
      <p:ext uri="{BB962C8B-B14F-4D97-AF65-F5344CB8AC3E}">
        <p14:creationId xmlns:p14="http://schemas.microsoft.com/office/powerpoint/2010/main" val="2508355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9D96-AFA7-CA85-C359-C441045330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58DF5A-70CE-C24D-20D0-8D7F61C4756F}"/>
              </a:ext>
            </a:extLst>
          </p:cNvPr>
          <p:cNvSpPr txBox="1"/>
          <p:nvPr/>
        </p:nvSpPr>
        <p:spPr>
          <a:xfrm>
            <a:off x="359595" y="996862"/>
            <a:ext cx="11640620" cy="2062103"/>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We will only read out the following question, not the answer, and invite those interested to go to the website after the session.</a:t>
            </a:r>
          </a:p>
          <a:p>
            <a:endParaRPr lang="en-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1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20EA6C-BEE2-2A24-7CEE-135679A49762}"/>
              </a:ext>
            </a:extLst>
          </p:cNvPr>
          <p:cNvSpPr>
            <a:spLocks noGrp="1"/>
          </p:cNvSpPr>
          <p:nvPr>
            <p:ph type="sldNum" sz="quarter" idx="12"/>
          </p:nvPr>
        </p:nvSpPr>
        <p:spPr/>
        <p:txBody>
          <a:bodyPr/>
          <a:lstStyle/>
          <a:p>
            <a:fld id="{D5F19236-814F-4AAD-A4AC-CC9247FC12C4}" type="slidenum">
              <a:rPr lang="en-CA" smtClean="0"/>
              <a:t>25</a:t>
            </a:fld>
            <a:endParaRPr lang="en-CA"/>
          </a:p>
        </p:txBody>
      </p:sp>
      <p:sp>
        <p:nvSpPr>
          <p:cNvPr id="4" name="TextBox 3">
            <a:extLst>
              <a:ext uri="{FF2B5EF4-FFF2-40B4-BE49-F238E27FC236}">
                <a16:creationId xmlns:a16="http://schemas.microsoft.com/office/drawing/2014/main" id="{347C043A-05E1-4D7A-F9E1-4E368F210856}"/>
              </a:ext>
            </a:extLst>
          </p:cNvPr>
          <p:cNvSpPr txBox="1"/>
          <p:nvPr/>
        </p:nvSpPr>
        <p:spPr>
          <a:xfrm>
            <a:off x="805313" y="1071431"/>
            <a:ext cx="11213432"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Now for today’s session: The trauma spectrum disorders</a:t>
            </a:r>
            <a:r>
              <a:rPr lang="en-CA" sz="18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7C9D95E5-CF53-2E00-F465-0DDEFBCA1E19}"/>
              </a:ext>
            </a:extLst>
          </p:cNvPr>
          <p:cNvSpPr txBox="1"/>
          <p:nvPr/>
        </p:nvSpPr>
        <p:spPr>
          <a:xfrm>
            <a:off x="7615187" y="4113012"/>
            <a:ext cx="3299861" cy="369332"/>
          </a:xfrm>
          <a:prstGeom prst="rect">
            <a:avLst/>
          </a:prstGeom>
          <a:noFill/>
        </p:spPr>
        <p:txBody>
          <a:bodyPr wrap="square">
            <a:spAutoFit/>
          </a:bodyPr>
          <a:lstStyle/>
          <a:p>
            <a:r>
              <a:rPr lang="en-CA" sz="1800" dirty="0">
                <a:latin typeface="Arial" panose="020B0604020202020204" pitchFamily="34" charset="0"/>
                <a:cs typeface="Arial" panose="020B0604020202020204" pitchFamily="34" charset="0"/>
              </a:rPr>
              <a:t>Thank you, Joan and Nicole.</a:t>
            </a:r>
          </a:p>
        </p:txBody>
      </p:sp>
    </p:spTree>
    <p:extLst>
      <p:ext uri="{BB962C8B-B14F-4D97-AF65-F5344CB8AC3E}">
        <p14:creationId xmlns:p14="http://schemas.microsoft.com/office/powerpoint/2010/main" val="311790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BDA7F0-5E5F-B79E-39F2-A908AA03EAE0}"/>
              </a:ext>
            </a:extLst>
          </p:cNvPr>
          <p:cNvSpPr txBox="1"/>
          <p:nvPr/>
        </p:nvSpPr>
        <p:spPr>
          <a:xfrm>
            <a:off x="5885607" y="0"/>
            <a:ext cx="6094562" cy="7540526"/>
          </a:xfrm>
          <a:prstGeom prst="rect">
            <a:avLst/>
          </a:prstGeom>
          <a:noFill/>
        </p:spPr>
        <p:txBody>
          <a:bodyPr wrap="square">
            <a:spAutoFit/>
          </a:bodyPr>
          <a:lstStyle/>
          <a:p>
            <a:pPr marL="285750" indent="-285750">
              <a:buFont typeface="Arial" panose="020B0604020202020204" pitchFamily="34" charset="0"/>
              <a:buChar char="•"/>
            </a:pPr>
            <a:r>
              <a:rPr lang="en-US" sz="2800" dirty="0"/>
              <a:t>Defining stress</a:t>
            </a:r>
          </a:p>
          <a:p>
            <a:pPr marL="285750" indent="-285750">
              <a:buFont typeface="Arial" panose="020B0604020202020204" pitchFamily="34" charset="0"/>
              <a:buChar char="•"/>
            </a:pPr>
            <a:r>
              <a:rPr lang="en-US" sz="2800" dirty="0"/>
              <a:t>Stress, fear and anxiety</a:t>
            </a:r>
          </a:p>
          <a:p>
            <a:pPr marL="285750" indent="-285750">
              <a:buFont typeface="Arial" panose="020B0604020202020204" pitchFamily="34" charset="0"/>
              <a:buChar char="•"/>
            </a:pPr>
            <a:r>
              <a:rPr lang="en-US" sz="2800" dirty="0"/>
              <a:t>Diagnosing stress</a:t>
            </a:r>
          </a:p>
          <a:p>
            <a:pPr marL="285750" indent="-285750">
              <a:buFont typeface="Arial" panose="020B0604020202020204" pitchFamily="34" charset="0"/>
              <a:buChar char="•"/>
            </a:pPr>
            <a:r>
              <a:rPr lang="en-US" sz="2800" dirty="0"/>
              <a:t>Intensity and duration of stress</a:t>
            </a:r>
          </a:p>
          <a:p>
            <a:pPr marL="285750" indent="-285750">
              <a:buFont typeface="Arial" panose="020B0604020202020204" pitchFamily="34" charset="0"/>
              <a:buChar char="•"/>
            </a:pPr>
            <a:r>
              <a:rPr lang="en-US" sz="2800" dirty="0"/>
              <a:t>Types of stressors: socioeconomic, discrimination, gaslighting</a:t>
            </a:r>
          </a:p>
          <a:p>
            <a:pPr marL="285750" indent="-285750">
              <a:buFont typeface="Arial" panose="020B0604020202020204" pitchFamily="34" charset="0"/>
              <a:buChar char="•"/>
            </a:pPr>
            <a:r>
              <a:rPr lang="en-US" sz="2800" dirty="0"/>
              <a:t>Statistics, Gen Z and the stress epidemic</a:t>
            </a:r>
          </a:p>
          <a:p>
            <a:pPr marL="285750" indent="-285750">
              <a:buFont typeface="Arial" panose="020B0604020202020204" pitchFamily="34" charset="0"/>
              <a:buChar char="•"/>
            </a:pPr>
            <a:r>
              <a:rPr lang="en-US" sz="2800" dirty="0"/>
              <a:t>Assessing stress</a:t>
            </a:r>
          </a:p>
          <a:p>
            <a:pPr marL="285750" indent="-285750">
              <a:buFont typeface="Arial" panose="020B0604020202020204" pitchFamily="34" charset="0"/>
              <a:buChar char="•"/>
            </a:pPr>
            <a:r>
              <a:rPr lang="en-US" sz="2800" dirty="0"/>
              <a:t>The stress response</a:t>
            </a:r>
          </a:p>
          <a:p>
            <a:pPr marL="285750" indent="-285750">
              <a:buFont typeface="Arial" panose="020B0604020202020204" pitchFamily="34" charset="0"/>
              <a:buChar char="•"/>
            </a:pPr>
            <a:r>
              <a:rPr lang="en-US" sz="2800" dirty="0"/>
              <a:t>Polyvagal theory</a:t>
            </a:r>
          </a:p>
          <a:p>
            <a:pPr marL="285750" indent="-285750">
              <a:buFont typeface="Arial" panose="020B0604020202020204" pitchFamily="34" charset="0"/>
              <a:buChar char="•"/>
            </a:pPr>
            <a:r>
              <a:rPr lang="en-US" sz="2800" dirty="0"/>
              <a:t>Arousal states</a:t>
            </a:r>
          </a:p>
          <a:p>
            <a:pPr marL="285750" indent="-285750">
              <a:buFont typeface="Arial" panose="020B0604020202020204" pitchFamily="34" charset="0"/>
              <a:buChar char="•"/>
            </a:pPr>
            <a:r>
              <a:rPr lang="en-US" sz="2800" dirty="0"/>
              <a:t>How stress affects body and mind: signs and symptoms, performance</a:t>
            </a:r>
          </a:p>
          <a:p>
            <a:pPr marL="285750" indent="-285750">
              <a:buFont typeface="Arial" panose="020B0604020202020204" pitchFamily="34" charset="0"/>
              <a:buChar char="•"/>
            </a:pPr>
            <a:r>
              <a:rPr lang="en-US" sz="2800" dirty="0"/>
              <a:t>How stress affects children</a:t>
            </a:r>
          </a:p>
          <a:p>
            <a:pPr marL="285750" indent="-285750">
              <a:buFont typeface="Arial" panose="020B0604020202020204" pitchFamily="34" charset="0"/>
              <a:buChar char="•"/>
            </a:pPr>
            <a:r>
              <a:rPr lang="en-US" sz="2800" dirty="0"/>
              <a:t>Life history theory</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CA" dirty="0"/>
          </a:p>
        </p:txBody>
      </p:sp>
      <p:pic>
        <p:nvPicPr>
          <p:cNvPr id="5" name="Picture 4" descr="A close-up of words&#10;&#10;Description automatically generated">
            <a:extLst>
              <a:ext uri="{FF2B5EF4-FFF2-40B4-BE49-F238E27FC236}">
                <a16:creationId xmlns:a16="http://schemas.microsoft.com/office/drawing/2014/main" id="{505EC812-2FC4-5807-39E7-FCE88782B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77" y="1746606"/>
            <a:ext cx="5055977" cy="4270934"/>
          </a:xfrm>
          <a:prstGeom prst="rect">
            <a:avLst/>
          </a:prstGeom>
        </p:spPr>
      </p:pic>
      <p:sp>
        <p:nvSpPr>
          <p:cNvPr id="7" name="TextBox 6">
            <a:extLst>
              <a:ext uri="{FF2B5EF4-FFF2-40B4-BE49-F238E27FC236}">
                <a16:creationId xmlns:a16="http://schemas.microsoft.com/office/drawing/2014/main" id="{DB5AF483-3799-0CC6-F8BD-0449E5541A1A}"/>
              </a:ext>
            </a:extLst>
          </p:cNvPr>
          <p:cNvSpPr txBox="1"/>
          <p:nvPr/>
        </p:nvSpPr>
        <p:spPr>
          <a:xfrm>
            <a:off x="-386262" y="373031"/>
            <a:ext cx="6339246" cy="1077218"/>
          </a:xfrm>
          <a:prstGeom prst="rect">
            <a:avLst/>
          </a:prstGeom>
          <a:noFill/>
        </p:spPr>
        <p:txBody>
          <a:bodyPr wrap="square">
            <a:spAutoFit/>
          </a:bodyPr>
          <a:lstStyle/>
          <a:p>
            <a:pPr algn="ctr"/>
            <a:r>
              <a:rPr lang="en-US" sz="3200" dirty="0">
                <a:solidFill>
                  <a:schemeClr val="bg1"/>
                </a:solidFill>
              </a:rPr>
              <a:t> 2 WEEKS AGO, WE </a:t>
            </a:r>
          </a:p>
          <a:p>
            <a:pPr algn="ctr"/>
            <a:r>
              <a:rPr lang="en-US" sz="3200" dirty="0">
                <a:solidFill>
                  <a:schemeClr val="bg1"/>
                </a:solidFill>
              </a:rPr>
              <a:t>TALKED ABOUT  STRESS</a:t>
            </a:r>
          </a:p>
        </p:txBody>
      </p:sp>
      <p:sp>
        <p:nvSpPr>
          <p:cNvPr id="2" name="Slide Number Placeholder 1">
            <a:extLst>
              <a:ext uri="{FF2B5EF4-FFF2-40B4-BE49-F238E27FC236}">
                <a16:creationId xmlns:a16="http://schemas.microsoft.com/office/drawing/2014/main" id="{EB9C1A99-A8F5-37AD-C60C-92D51006D787}"/>
              </a:ext>
            </a:extLst>
          </p:cNvPr>
          <p:cNvSpPr>
            <a:spLocks noGrp="1"/>
          </p:cNvSpPr>
          <p:nvPr>
            <p:ph type="sldNum" sz="quarter" idx="12"/>
          </p:nvPr>
        </p:nvSpPr>
        <p:spPr/>
        <p:txBody>
          <a:bodyPr/>
          <a:lstStyle/>
          <a:p>
            <a:fld id="{D5F19236-814F-4AAD-A4AC-CC9247FC12C4}" type="slidenum">
              <a:rPr lang="en-CA" smtClean="0"/>
              <a:t>26</a:t>
            </a:fld>
            <a:endParaRPr lang="en-CA"/>
          </a:p>
        </p:txBody>
      </p:sp>
    </p:spTree>
    <p:extLst>
      <p:ext uri="{BB962C8B-B14F-4D97-AF65-F5344CB8AC3E}">
        <p14:creationId xmlns:p14="http://schemas.microsoft.com/office/powerpoint/2010/main" val="2081724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497781" y="396149"/>
            <a:ext cx="6522022" cy="1122393"/>
          </a:xfrm>
        </p:spPr>
        <p:txBody>
          <a:bodyPr>
            <a:normAutofit/>
          </a:bodyPr>
          <a:lstStyle/>
          <a:p>
            <a:pPr algn="ctr"/>
            <a:r>
              <a:rPr lang="en-CA" sz="2800" dirty="0">
                <a:solidFill>
                  <a:schemeClr val="bg1"/>
                </a:solidFill>
              </a:rPr>
              <a:t>Today WE’LL TALK ABOUT the </a:t>
            </a:r>
            <a:br>
              <a:rPr lang="en-CA" sz="2800" dirty="0">
                <a:solidFill>
                  <a:schemeClr val="bg1"/>
                </a:solidFill>
              </a:rPr>
            </a:br>
            <a:r>
              <a:rPr lang="en-CA" sz="2800" dirty="0">
                <a:solidFill>
                  <a:schemeClr val="bg1"/>
                </a:solidFill>
              </a:rPr>
              <a:t>Trauma spectrum disorders</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70114" y="-300476"/>
            <a:ext cx="6330414" cy="7088455"/>
          </a:xfrm>
        </p:spPr>
        <p:txBody>
          <a:bodyPr>
            <a:normAutofit lnSpcReduction="10000"/>
          </a:bodyPr>
          <a:lstStyle/>
          <a:p>
            <a:pPr marL="0" indent="0">
              <a:buNone/>
            </a:pPr>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We will cover the material presented in session 20 of the Simple manual.</a:t>
            </a:r>
          </a:p>
          <a:p>
            <a:r>
              <a:rPr lang="en-CA" sz="2400" dirty="0">
                <a:latin typeface="Arial" panose="020B0604020202020204" pitchFamily="34" charset="0"/>
                <a:cs typeface="Arial" panose="020B0604020202020204" pitchFamily="34" charset="0"/>
              </a:rPr>
              <a:t>1)Trauma and the traumatic spectrum disorders</a:t>
            </a:r>
          </a:p>
          <a:p>
            <a:r>
              <a:rPr lang="en-CA" sz="2400" dirty="0">
                <a:latin typeface="Arial" panose="020B0604020202020204" pitchFamily="34" charset="0"/>
                <a:cs typeface="Arial" panose="020B0604020202020204" pitchFamily="34" charset="0"/>
              </a:rPr>
              <a:t>2) How is trauma assessed</a:t>
            </a:r>
          </a:p>
          <a:p>
            <a:r>
              <a:rPr lang="en-CA" sz="2400" dirty="0">
                <a:latin typeface="Arial" panose="020B0604020202020204" pitchFamily="34" charset="0"/>
                <a:cs typeface="Arial" panose="020B0604020202020204" pitchFamily="34" charset="0"/>
              </a:rPr>
              <a:t>3) The trauma spectrum in children</a:t>
            </a:r>
          </a:p>
          <a:p>
            <a:r>
              <a:rPr lang="en-CA" sz="2400" dirty="0">
                <a:latin typeface="Arial" panose="020B0604020202020204" pitchFamily="34" charset="0"/>
                <a:cs typeface="Arial" panose="020B0604020202020204" pitchFamily="34" charset="0"/>
              </a:rPr>
              <a:t>4) The Adverse Childhood Events studies </a:t>
            </a:r>
          </a:p>
          <a:p>
            <a:r>
              <a:rPr lang="en-CA" sz="2400" dirty="0">
                <a:latin typeface="Arial" panose="020B0604020202020204" pitchFamily="34" charset="0"/>
                <a:cs typeface="Arial" panose="020B0604020202020204" pitchFamily="34" charset="0"/>
              </a:rPr>
              <a:t>5) Implicit and explicit memory </a:t>
            </a:r>
          </a:p>
          <a:p>
            <a:r>
              <a:rPr lang="en-CA" sz="2400" dirty="0">
                <a:latin typeface="Arial" panose="020B0604020202020204" pitchFamily="34" charset="0"/>
                <a:cs typeface="Arial" panose="020B0604020202020204" pitchFamily="34" charset="0"/>
              </a:rPr>
              <a:t>6) The physiology of trauma</a:t>
            </a:r>
          </a:p>
          <a:p>
            <a:r>
              <a:rPr lang="en-CA" sz="2400" dirty="0">
                <a:latin typeface="Arial" panose="020B0604020202020204" pitchFamily="34" charset="0"/>
                <a:cs typeface="Arial" panose="020B0604020202020204" pitchFamily="34" charset="0"/>
              </a:rPr>
              <a:t>7) Outcomes of the trauma spectrum disorders</a:t>
            </a:r>
          </a:p>
          <a:p>
            <a:r>
              <a:rPr lang="en-CA" sz="2400" dirty="0">
                <a:latin typeface="Arial" panose="020B0604020202020204" pitchFamily="34" charset="0"/>
                <a:cs typeface="Arial" panose="020B0604020202020204" pitchFamily="34" charset="0"/>
              </a:rPr>
              <a:t>8) Psychiatry’s blind spot for trauma</a:t>
            </a:r>
          </a:p>
          <a:p>
            <a:r>
              <a:rPr lang="en-CA" sz="2400" dirty="0">
                <a:latin typeface="Arial" panose="020B0604020202020204" pitchFamily="34" charset="0"/>
                <a:cs typeface="Arial" panose="020B0604020202020204" pitchFamily="34" charset="0"/>
              </a:rPr>
              <a:t>9) Trauma informed care </a:t>
            </a:r>
          </a:p>
          <a:p>
            <a:r>
              <a:rPr lang="en-CA" sz="2400" dirty="0">
                <a:latin typeface="Arial" panose="020B0604020202020204" pitchFamily="34" charset="0"/>
                <a:cs typeface="Arial" panose="020B0604020202020204" pitchFamily="34" charset="0"/>
              </a:rPr>
              <a:t>10) Controversies surrounding memory and trauma</a:t>
            </a:r>
          </a:p>
          <a:p>
            <a:endParaRPr lang="en-CA" sz="1800" dirty="0"/>
          </a:p>
          <a:p>
            <a:pPr marL="0" indent="0">
              <a:buNone/>
            </a:pPr>
            <a:endParaRPr lang="en-CA" dirty="0"/>
          </a:p>
          <a:p>
            <a:endParaRPr lang="en-CA" dirty="0"/>
          </a:p>
          <a:p>
            <a:pPr marL="0" indent="0">
              <a:buNone/>
            </a:pPr>
            <a:endParaRPr lang="en-CA" dirty="0"/>
          </a:p>
        </p:txBody>
      </p:sp>
      <p:pic>
        <p:nvPicPr>
          <p:cNvPr id="1026" name="Picture 2" descr="5 Things You Didn't Know About the Spring Equinox | HowStuffWorks">
            <a:extLst>
              <a:ext uri="{FF2B5EF4-FFF2-40B4-BE49-F238E27FC236}">
                <a16:creationId xmlns:a16="http://schemas.microsoft.com/office/drawing/2014/main" id="{5E5E3E47-DF82-4150-9D50-66C907936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23" y="1597025"/>
            <a:ext cx="5035619" cy="35921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3D71016-09B9-0C36-2B93-08DFFA887558}"/>
              </a:ext>
            </a:extLst>
          </p:cNvPr>
          <p:cNvSpPr>
            <a:spLocks noGrp="1"/>
          </p:cNvSpPr>
          <p:nvPr>
            <p:ph type="sldNum" sz="quarter" idx="12"/>
          </p:nvPr>
        </p:nvSpPr>
        <p:spPr/>
        <p:txBody>
          <a:bodyPr/>
          <a:lstStyle/>
          <a:p>
            <a:fld id="{D5F19236-814F-4AAD-A4AC-CC9247FC12C4}" type="slidenum">
              <a:rPr lang="en-CA" smtClean="0"/>
              <a:t>27</a:t>
            </a:fld>
            <a:endParaRPr lang="en-CA"/>
          </a:p>
        </p:txBody>
      </p:sp>
    </p:spTree>
    <p:extLst>
      <p:ext uri="{BB962C8B-B14F-4D97-AF65-F5344CB8AC3E}">
        <p14:creationId xmlns:p14="http://schemas.microsoft.com/office/powerpoint/2010/main" val="18663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D8D822-FB48-3D60-070C-CD6DBC534C2A}"/>
              </a:ext>
            </a:extLst>
          </p:cNvPr>
          <p:cNvSpPr>
            <a:spLocks noGrp="1"/>
          </p:cNvSpPr>
          <p:nvPr>
            <p:ph type="sldNum" sz="quarter" idx="12"/>
          </p:nvPr>
        </p:nvSpPr>
        <p:spPr/>
        <p:txBody>
          <a:bodyPr/>
          <a:lstStyle/>
          <a:p>
            <a:fld id="{D5F19236-814F-4AAD-A4AC-CC9247FC12C4}" type="slidenum">
              <a:rPr lang="en-CA" smtClean="0"/>
              <a:t>28</a:t>
            </a:fld>
            <a:endParaRPr lang="en-CA"/>
          </a:p>
        </p:txBody>
      </p:sp>
      <p:sp>
        <p:nvSpPr>
          <p:cNvPr id="6" name="TextBox 5">
            <a:extLst>
              <a:ext uri="{FF2B5EF4-FFF2-40B4-BE49-F238E27FC236}">
                <a16:creationId xmlns:a16="http://schemas.microsoft.com/office/drawing/2014/main" id="{D3E4BB81-F25C-3012-9353-EC2E9D94D6CA}"/>
              </a:ext>
            </a:extLst>
          </p:cNvPr>
          <p:cNvSpPr txBox="1"/>
          <p:nvPr/>
        </p:nvSpPr>
        <p:spPr>
          <a:xfrm>
            <a:off x="211756" y="774465"/>
            <a:ext cx="12047621" cy="1902957"/>
          </a:xfrm>
          <a:prstGeom prst="rect">
            <a:avLst/>
          </a:prstGeom>
          <a:noFill/>
        </p:spPr>
        <p:txBody>
          <a:bodyPr wrap="square">
            <a:spAutoFit/>
          </a:bodyPr>
          <a:lstStyle/>
          <a:p>
            <a:pPr>
              <a:lnSpc>
                <a:spcPct val="107000"/>
              </a:lnSpc>
              <a:spcAft>
                <a:spcPts val="800"/>
              </a:spcAft>
              <a:buNone/>
            </a:pPr>
            <a:r>
              <a:rPr lang="en-CA" sz="2800" kern="0" dirty="0">
                <a:effectLst/>
                <a:latin typeface="Arial" panose="020B0604020202020204" pitchFamily="34" charset="0"/>
                <a:ea typeface="Times New Roman" panose="02020603050405020304" pitchFamily="18" charset="0"/>
                <a:cs typeface="Arial" panose="020B0604020202020204" pitchFamily="34" charset="0"/>
              </a:rPr>
              <a:t>Today’s material goes deep. You don’t need to apply everything we’ll discuss to yourself. </a:t>
            </a:r>
            <a:r>
              <a:rPr lang="en-CA" sz="2800" kern="0" dirty="0">
                <a:latin typeface="Arial" panose="020B0604020202020204" pitchFamily="34" charset="0"/>
                <a:ea typeface="Times New Roman" panose="02020603050405020304" pitchFamily="18" charset="0"/>
                <a:cs typeface="Arial" panose="020B0604020202020204" pitchFamily="34" charset="0"/>
              </a:rPr>
              <a:t>Remember</a:t>
            </a:r>
            <a:r>
              <a:rPr lang="en-CA" sz="2800" kern="0" dirty="0">
                <a:effectLst/>
                <a:latin typeface="Arial" panose="020B0604020202020204" pitchFamily="34" charset="0"/>
                <a:ea typeface="Times New Roman" panose="02020603050405020304" pitchFamily="18" charset="0"/>
                <a:cs typeface="Arial" panose="020B0604020202020204" pitchFamily="34" charset="0"/>
              </a:rPr>
              <a:t> to notice what’s going on inside of you, step back, and ground yourself. As we try to help you </a:t>
            </a:r>
            <a:r>
              <a:rPr lang="en-CA" sz="2800" kern="0" dirty="0">
                <a:latin typeface="Arial" panose="020B0604020202020204" pitchFamily="34" charset="0"/>
                <a:ea typeface="Times New Roman" panose="02020603050405020304" pitchFamily="18" charset="0"/>
                <a:cs typeface="Arial" panose="020B0604020202020204" pitchFamily="34" charset="0"/>
              </a:rPr>
              <a:t>u</a:t>
            </a:r>
            <a:r>
              <a:rPr lang="en-CA" sz="2800" kern="0" dirty="0">
                <a:effectLst/>
                <a:latin typeface="Arial" panose="020B0604020202020204" pitchFamily="34" charset="0"/>
                <a:ea typeface="Times New Roman" panose="02020603050405020304" pitchFamily="18" charset="0"/>
                <a:cs typeface="Arial" panose="020B0604020202020204" pitchFamily="34" charset="0"/>
              </a:rPr>
              <a:t>nderstand trauma </a:t>
            </a:r>
            <a:r>
              <a:rPr lang="en-CA" sz="2800" kern="0" dirty="0">
                <a:latin typeface="Arial" panose="020B0604020202020204" pitchFamily="34" charset="0"/>
                <a:ea typeface="Times New Roman" panose="02020603050405020304" pitchFamily="18" charset="0"/>
                <a:cs typeface="Arial" panose="020B0604020202020204" pitchFamily="34" charset="0"/>
              </a:rPr>
              <a:t>we want to avoid you</a:t>
            </a:r>
            <a:r>
              <a:rPr lang="en-CA" sz="2800" kern="0" dirty="0">
                <a:effectLst/>
                <a:latin typeface="Arial" panose="020B0604020202020204" pitchFamily="34" charset="0"/>
                <a:ea typeface="Times New Roman" panose="02020603050405020304" pitchFamily="18" charset="0"/>
                <a:cs typeface="Arial" panose="020B0604020202020204" pitchFamily="34" charset="0"/>
              </a:rPr>
              <a:t> reliving it in the next couple of hours.</a:t>
            </a:r>
            <a:endParaRPr lang="en-CA" sz="28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663675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089EA71-5D08-0978-87EB-D366FBA49750}"/>
              </a:ext>
            </a:extLst>
          </p:cNvPr>
          <p:cNvSpPr txBox="1"/>
          <p:nvPr/>
        </p:nvSpPr>
        <p:spPr>
          <a:xfrm>
            <a:off x="206188" y="314778"/>
            <a:ext cx="11779623" cy="6370975"/>
          </a:xfrm>
          <a:prstGeom prst="rect">
            <a:avLst/>
          </a:prstGeom>
          <a:noFill/>
        </p:spPr>
        <p:txBody>
          <a:bodyPr wrap="square">
            <a:spAutoFit/>
          </a:bodyPr>
          <a:lstStyle/>
          <a:p>
            <a:r>
              <a:rPr lang="en-US" sz="2400" b="0" i="0" dirty="0">
                <a:effectLst/>
                <a:latin typeface="Arial" panose="020B0604020202020204" pitchFamily="34" charset="0"/>
                <a:cs typeface="Arial" panose="020B0604020202020204" pitchFamily="34" charset="0"/>
              </a:rPr>
              <a:t>“Trauma is an overwhelming experience that leaves you in a state of helplessness and collapse”                                                                                       </a:t>
            </a:r>
            <a:r>
              <a:rPr lang="en-US" sz="2400" dirty="0">
                <a:latin typeface="Arial" panose="020B0604020202020204" pitchFamily="34" charset="0"/>
                <a:cs typeface="Arial" panose="020B0604020202020204" pitchFamily="34" charset="0"/>
              </a:rPr>
              <a:t>Pierre Janet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“Prolonged fight flight leads to heartbreaking and gut-wrenching sensations” </a:t>
            </a:r>
          </a:p>
          <a:p>
            <a:r>
              <a:rPr lang="en-US" sz="2400" dirty="0">
                <a:latin typeface="Arial" panose="020B0604020202020204" pitchFamily="34" charset="0"/>
                <a:cs typeface="Arial" panose="020B0604020202020204" pitchFamily="34" charset="0"/>
              </a:rPr>
              <a:t>                                                                                                           Charles Darwin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“Being traumatized is an illness of not being alive in the present”       </a:t>
            </a:r>
          </a:p>
          <a:p>
            <a:r>
              <a:rPr lang="en-US" sz="2400" dirty="0">
                <a:latin typeface="Arial" panose="020B0604020202020204" pitchFamily="34" charset="0"/>
                <a:cs typeface="Arial" panose="020B0604020202020204" pitchFamily="34" charset="0"/>
              </a:rPr>
              <a:t>                                                                                                              Pierre Janet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“Who is there for you is just as important as what happened to you” </a:t>
            </a:r>
          </a:p>
          <a:p>
            <a:r>
              <a:rPr lang="en-US" sz="2400" dirty="0">
                <a:latin typeface="Arial" panose="020B0604020202020204" pitchFamily="34" charset="0"/>
                <a:cs typeface="Arial" panose="020B0604020202020204" pitchFamily="34" charset="0"/>
              </a:rPr>
              <a:t>                                                                                                        Bessel Van de kolk</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danger is that trauma becomes part of your identity rather than something to be resolved”                                                                                          Bessel Van de kolk</a:t>
            </a:r>
            <a:endParaRPr lang="en-CA" sz="2400" dirty="0">
              <a:latin typeface="Arial" panose="020B0604020202020204" pitchFamily="34" charset="0"/>
              <a:cs typeface="Arial" panose="020B0604020202020204" pitchFamily="34" charset="0"/>
            </a:endParaRPr>
          </a:p>
          <a:p>
            <a:endParaRPr lang="en-CA" dirty="0"/>
          </a:p>
          <a:p>
            <a:endParaRPr lang="en-CA" dirty="0"/>
          </a:p>
          <a:p>
            <a:endParaRPr lang="en-CA" dirty="0"/>
          </a:p>
          <a:p>
            <a:endParaRPr lang="en-CA" dirty="0"/>
          </a:p>
        </p:txBody>
      </p:sp>
      <p:sp>
        <p:nvSpPr>
          <p:cNvPr id="2" name="Slide Number Placeholder 1">
            <a:extLst>
              <a:ext uri="{FF2B5EF4-FFF2-40B4-BE49-F238E27FC236}">
                <a16:creationId xmlns:a16="http://schemas.microsoft.com/office/drawing/2014/main" id="{1780FE83-822C-E9B8-515A-F54F3EACC8DF}"/>
              </a:ext>
            </a:extLst>
          </p:cNvPr>
          <p:cNvSpPr>
            <a:spLocks noGrp="1"/>
          </p:cNvSpPr>
          <p:nvPr>
            <p:ph type="sldNum" sz="quarter" idx="12"/>
          </p:nvPr>
        </p:nvSpPr>
        <p:spPr/>
        <p:txBody>
          <a:bodyPr/>
          <a:lstStyle/>
          <a:p>
            <a:fld id="{D5F19236-814F-4AAD-A4AC-CC9247FC12C4}" type="slidenum">
              <a:rPr lang="en-CA" smtClean="0"/>
              <a:t>29</a:t>
            </a:fld>
            <a:endParaRPr lang="en-CA"/>
          </a:p>
        </p:txBody>
      </p:sp>
    </p:spTree>
    <p:extLst>
      <p:ext uri="{BB962C8B-B14F-4D97-AF65-F5344CB8AC3E}">
        <p14:creationId xmlns:p14="http://schemas.microsoft.com/office/powerpoint/2010/main" val="4054617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solidFill>
                  <a:schemeClr val="bg1"/>
                </a:solidFill>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3</a:t>
            </a:fld>
            <a:endParaRPr lang="en-CA"/>
          </a:p>
        </p:txBody>
      </p:sp>
    </p:spTree>
    <p:extLst>
      <p:ext uri="{BB962C8B-B14F-4D97-AF65-F5344CB8AC3E}">
        <p14:creationId xmlns:p14="http://schemas.microsoft.com/office/powerpoint/2010/main" val="455077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65F354-92C0-C3A9-52F1-7B6E4D9521EB}"/>
              </a:ext>
            </a:extLst>
          </p:cNvPr>
          <p:cNvSpPr>
            <a:spLocks noGrp="1"/>
          </p:cNvSpPr>
          <p:nvPr>
            <p:ph type="sldNum" sz="quarter" idx="12"/>
          </p:nvPr>
        </p:nvSpPr>
        <p:spPr/>
        <p:txBody>
          <a:bodyPr/>
          <a:lstStyle/>
          <a:p>
            <a:fld id="{B2DC25EE-239B-4C5F-AAD1-255A7D5F1EE2}" type="slidenum">
              <a:rPr lang="en-US" smtClean="0"/>
              <a:t>30</a:t>
            </a:fld>
            <a:endParaRPr lang="en-US"/>
          </a:p>
        </p:txBody>
      </p:sp>
      <p:sp>
        <p:nvSpPr>
          <p:cNvPr id="4" name="TextBox 3">
            <a:extLst>
              <a:ext uri="{FF2B5EF4-FFF2-40B4-BE49-F238E27FC236}">
                <a16:creationId xmlns:a16="http://schemas.microsoft.com/office/drawing/2014/main" id="{41AA4AA9-7BA0-BE18-6CC6-5FB0EC15E7F4}"/>
              </a:ext>
            </a:extLst>
          </p:cNvPr>
          <p:cNvSpPr txBox="1"/>
          <p:nvPr/>
        </p:nvSpPr>
        <p:spPr>
          <a:xfrm>
            <a:off x="76200" y="849994"/>
            <a:ext cx="12115800" cy="5755422"/>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bg1"/>
                </a:solidFill>
                <a:latin typeface="+mj-lt"/>
              </a:rPr>
              <a:t>T</a:t>
            </a:r>
            <a:r>
              <a:rPr lang="en-US" sz="2800" b="0" i="0" dirty="0">
                <a:solidFill>
                  <a:schemeClr val="bg1"/>
                </a:solidFill>
                <a:effectLst/>
                <a:latin typeface="+mj-lt"/>
              </a:rPr>
              <a:t>raditional </a:t>
            </a:r>
            <a:r>
              <a:rPr lang="en-US" sz="2800" dirty="0">
                <a:latin typeface="+mj-lt"/>
              </a:rPr>
              <a:t>mental health</a:t>
            </a:r>
            <a:r>
              <a:rPr lang="en-US" sz="2800" b="0" i="0" dirty="0">
                <a:effectLst/>
                <a:latin typeface="+mj-lt"/>
              </a:rPr>
              <a:t> encourages you to ask: “what is wrong with </a:t>
            </a:r>
            <a:r>
              <a:rPr lang="en-US" sz="2800" dirty="0">
                <a:latin typeface="+mj-lt"/>
              </a:rPr>
              <a:t>me</a:t>
            </a:r>
            <a:r>
              <a:rPr lang="en-US" sz="2800" b="0" i="0" dirty="0">
                <a:effectLst/>
                <a:latin typeface="+mj-lt"/>
              </a:rPr>
              <a:t>?” </a:t>
            </a:r>
          </a:p>
          <a:p>
            <a:pPr marL="342900" indent="-342900">
              <a:buFont typeface="Arial" panose="020B0604020202020204" pitchFamily="34" charset="0"/>
              <a:buChar char="•"/>
            </a:pPr>
            <a:r>
              <a:rPr lang="en-US" sz="2800" b="0" i="0" dirty="0">
                <a:solidFill>
                  <a:schemeClr val="bg1"/>
                </a:solidFill>
                <a:effectLst/>
                <a:latin typeface="+mj-lt"/>
              </a:rPr>
              <a:t>Trauma informed </a:t>
            </a:r>
            <a:r>
              <a:rPr lang="en-US" sz="2800" b="0" i="0" dirty="0">
                <a:effectLst/>
                <a:latin typeface="+mj-lt"/>
              </a:rPr>
              <a:t>mental health… “what happened to </a:t>
            </a:r>
            <a:r>
              <a:rPr lang="en-US" sz="2800" dirty="0">
                <a:latin typeface="+mj-lt"/>
              </a:rPr>
              <a:t>me</a:t>
            </a:r>
            <a:r>
              <a:rPr lang="en-US" sz="2800" b="0" i="0" dirty="0">
                <a:effectLst/>
                <a:latin typeface="+mj-lt"/>
              </a:rPr>
              <a:t>?”</a:t>
            </a:r>
            <a:r>
              <a:rPr lang="en-US" sz="2800" dirty="0">
                <a:latin typeface="+mj-lt"/>
              </a:rPr>
              <a:t> </a:t>
            </a:r>
          </a:p>
          <a:p>
            <a:pPr marL="342900" indent="-342900">
              <a:buFont typeface="Arial" panose="020B0604020202020204" pitchFamily="34" charset="0"/>
              <a:buChar char="•"/>
            </a:pPr>
            <a:r>
              <a:rPr lang="en-US" sz="2800" dirty="0">
                <a:solidFill>
                  <a:schemeClr val="bg1"/>
                </a:solidFill>
                <a:latin typeface="+mj-lt"/>
              </a:rPr>
              <a:t>C</a:t>
            </a:r>
            <a:r>
              <a:rPr lang="en-US" sz="2800" b="0" i="0" dirty="0">
                <a:solidFill>
                  <a:schemeClr val="bg1"/>
                </a:solidFill>
                <a:effectLst/>
                <a:latin typeface="+mj-lt"/>
              </a:rPr>
              <a:t>ulturally informed </a:t>
            </a:r>
            <a:r>
              <a:rPr lang="en-US" sz="2800" dirty="0">
                <a:latin typeface="+mj-lt"/>
              </a:rPr>
              <a:t>mental health…</a:t>
            </a:r>
            <a:r>
              <a:rPr lang="en-US" sz="2800" b="0" i="0" dirty="0">
                <a:effectLst/>
                <a:latin typeface="+mj-lt"/>
              </a:rPr>
              <a:t> “what happened to </a:t>
            </a:r>
            <a:r>
              <a:rPr lang="en-US" sz="2800" dirty="0">
                <a:latin typeface="+mj-lt"/>
              </a:rPr>
              <a:t>my</a:t>
            </a:r>
            <a:r>
              <a:rPr lang="en-US" sz="2800" b="0" i="0" dirty="0">
                <a:effectLst/>
                <a:latin typeface="+mj-lt"/>
              </a:rPr>
              <a:t> people?” </a:t>
            </a:r>
          </a:p>
          <a:p>
            <a:pPr marL="342900" indent="-342900">
              <a:buFont typeface="Arial" panose="020B0604020202020204" pitchFamily="34" charset="0"/>
              <a:buChar char="•"/>
            </a:pPr>
            <a:r>
              <a:rPr lang="en-US" sz="2800" dirty="0">
                <a:solidFill>
                  <a:schemeClr val="bg1"/>
                </a:solidFill>
                <a:latin typeface="+mj-lt"/>
              </a:rPr>
              <a:t>L</a:t>
            </a:r>
            <a:r>
              <a:rPr lang="en-US" sz="2800" b="0" i="0" dirty="0">
                <a:solidFill>
                  <a:schemeClr val="bg1"/>
                </a:solidFill>
                <a:effectLst/>
                <a:latin typeface="+mj-lt"/>
              </a:rPr>
              <a:t>iberation </a:t>
            </a:r>
            <a:r>
              <a:rPr lang="en-US" sz="2800" b="0" i="0" dirty="0">
                <a:effectLst/>
                <a:latin typeface="+mj-lt"/>
              </a:rPr>
              <a:t>mental health… “what continues to happen to </a:t>
            </a:r>
            <a:r>
              <a:rPr lang="en-US" sz="2800" dirty="0">
                <a:latin typeface="+mj-lt"/>
              </a:rPr>
              <a:t>me </a:t>
            </a:r>
            <a:r>
              <a:rPr lang="en-US" sz="2800" b="0" i="0" dirty="0">
                <a:effectLst/>
                <a:latin typeface="+mj-lt"/>
              </a:rPr>
              <a:t>and to </a:t>
            </a:r>
            <a:r>
              <a:rPr lang="en-US" sz="2800" dirty="0">
                <a:latin typeface="+mj-lt"/>
              </a:rPr>
              <a:t>my</a:t>
            </a:r>
            <a:r>
              <a:rPr lang="en-US" sz="2800" b="0" i="0" dirty="0">
                <a:effectLst/>
                <a:latin typeface="+mj-lt"/>
              </a:rPr>
              <a:t> people?”</a:t>
            </a:r>
          </a:p>
          <a:p>
            <a:endParaRPr lang="en-US" sz="3200" dirty="0">
              <a:latin typeface="+mj-lt"/>
            </a:endParaRPr>
          </a:p>
          <a:p>
            <a:r>
              <a:rPr lang="en-US" sz="2800" dirty="0">
                <a:solidFill>
                  <a:schemeClr val="bg1"/>
                </a:solidFill>
                <a:latin typeface="+mj-lt"/>
              </a:rPr>
              <a:t>“...Trauma informed </a:t>
            </a:r>
            <a:r>
              <a:rPr lang="en-US" sz="2800" dirty="0">
                <a:latin typeface="+mj-lt"/>
              </a:rPr>
              <a:t>mental health suggests that </a:t>
            </a:r>
            <a:r>
              <a:rPr lang="en-US" sz="2800" b="0" i="0" dirty="0">
                <a:effectLst/>
                <a:latin typeface="+mj-lt"/>
              </a:rPr>
              <a:t>something has happened in the past and that through good therapy </a:t>
            </a:r>
            <a:r>
              <a:rPr lang="en-US" sz="2800" dirty="0">
                <a:latin typeface="+mj-lt"/>
              </a:rPr>
              <a:t>w</a:t>
            </a:r>
            <a:r>
              <a:rPr lang="en-US" sz="2800" b="0" i="0" dirty="0">
                <a:effectLst/>
                <a:latin typeface="+mj-lt"/>
              </a:rPr>
              <a:t>e learn how to get over </a:t>
            </a:r>
            <a:r>
              <a:rPr lang="en-US" sz="2800" dirty="0">
                <a:latin typeface="+mj-lt"/>
              </a:rPr>
              <a:t>by becoming more</a:t>
            </a:r>
            <a:r>
              <a:rPr lang="en-US" sz="2800" b="0" i="0" dirty="0">
                <a:effectLst/>
                <a:latin typeface="+mj-lt"/>
              </a:rPr>
              <a:t> integrated </a:t>
            </a:r>
            <a:r>
              <a:rPr lang="en-US" sz="2800" dirty="0">
                <a:latin typeface="+mj-lt"/>
              </a:rPr>
              <a:t>and</a:t>
            </a:r>
            <a:r>
              <a:rPr lang="en-US" sz="2800" b="0" i="0" dirty="0">
                <a:effectLst/>
                <a:latin typeface="+mj-lt"/>
              </a:rPr>
              <a:t> resilient so that we </a:t>
            </a:r>
            <a:r>
              <a:rPr lang="en-US" sz="2800" dirty="0">
                <a:latin typeface="+mj-lt"/>
              </a:rPr>
              <a:t>can get</a:t>
            </a:r>
            <a:r>
              <a:rPr lang="en-US" sz="2800" b="0" i="0" dirty="0">
                <a:effectLst/>
                <a:latin typeface="+mj-lt"/>
              </a:rPr>
              <a:t> on with our lives. </a:t>
            </a:r>
            <a:r>
              <a:rPr lang="en-US" sz="2800" b="0" i="0" dirty="0">
                <a:solidFill>
                  <a:schemeClr val="bg1"/>
                </a:solidFill>
                <a:effectLst/>
                <a:latin typeface="+mj-lt"/>
              </a:rPr>
              <a:t>Liberation </a:t>
            </a:r>
            <a:r>
              <a:rPr lang="en-US" sz="2800" b="0" i="0" dirty="0">
                <a:effectLst/>
                <a:latin typeface="+mj-lt"/>
              </a:rPr>
              <a:t>mental health says that we’re all born into oppressive systems in which some of us fare better than others. We can’t neglect to recognize these oppressive systems and that no one is free until everyone is free from their oppression.”       </a:t>
            </a:r>
          </a:p>
          <a:p>
            <a:r>
              <a:rPr lang="en-US" sz="2800" dirty="0">
                <a:latin typeface="+mj-lt"/>
              </a:rPr>
              <a:t>                                                                                                                                    </a:t>
            </a:r>
            <a:r>
              <a:rPr lang="en-US" sz="2800" b="0" i="0" dirty="0">
                <a:effectLst/>
                <a:latin typeface="+mj-lt"/>
              </a:rPr>
              <a:t>Linda Thai</a:t>
            </a:r>
            <a:endParaRPr lang="en-CA" sz="2800" dirty="0">
              <a:latin typeface="+mj-lt"/>
            </a:endParaRPr>
          </a:p>
        </p:txBody>
      </p:sp>
      <p:sp>
        <p:nvSpPr>
          <p:cNvPr id="5" name="TextBox 4">
            <a:extLst>
              <a:ext uri="{FF2B5EF4-FFF2-40B4-BE49-F238E27FC236}">
                <a16:creationId xmlns:a16="http://schemas.microsoft.com/office/drawing/2014/main" id="{183DFC1B-7237-A8D8-6B63-302BD3BD58C0}"/>
              </a:ext>
            </a:extLst>
          </p:cNvPr>
          <p:cNvSpPr txBox="1"/>
          <p:nvPr/>
        </p:nvSpPr>
        <p:spPr>
          <a:xfrm>
            <a:off x="827772" y="252584"/>
            <a:ext cx="11136429" cy="523220"/>
          </a:xfrm>
          <a:prstGeom prst="rect">
            <a:avLst/>
          </a:prstGeom>
          <a:noFill/>
        </p:spPr>
        <p:txBody>
          <a:bodyPr wrap="square">
            <a:spAutoFit/>
          </a:bodyPr>
          <a:lstStyle/>
          <a:p>
            <a:r>
              <a:rPr lang="en-US" sz="2800" b="0" i="0" dirty="0">
                <a:solidFill>
                  <a:schemeClr val="bg1"/>
                </a:solidFill>
                <a:effectLst/>
                <a:latin typeface="Arial" panose="020B0604020202020204" pitchFamily="34" charset="0"/>
                <a:cs typeface="Arial" panose="020B0604020202020204" pitchFamily="34" charset="0"/>
              </a:rPr>
              <a:t>QUESTIONS MENTAL HEALTH ENCOURAGES YOU TO ASK</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538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18E2FE-48D5-7907-2202-78D1A984B496}"/>
              </a:ext>
            </a:extLst>
          </p:cNvPr>
          <p:cNvSpPr txBox="1"/>
          <p:nvPr/>
        </p:nvSpPr>
        <p:spPr>
          <a:xfrm>
            <a:off x="766813" y="856660"/>
            <a:ext cx="10658374" cy="646331"/>
          </a:xfrm>
          <a:prstGeom prst="rect">
            <a:avLst/>
          </a:prstGeom>
          <a:noFill/>
        </p:spPr>
        <p:txBody>
          <a:bodyPr wrap="square">
            <a:spAutoFit/>
          </a:bodyPr>
          <a:lstStyle/>
          <a:p>
            <a:pPr algn="ctr"/>
            <a:r>
              <a:rPr lang="en-CA" sz="3600" dirty="0">
                <a:solidFill>
                  <a:schemeClr val="bg1"/>
                </a:solidFill>
              </a:rPr>
              <a:t>TRAUMA AND THE TRAUMATIC STRESS DISORDERS</a:t>
            </a:r>
            <a:endParaRPr lang="en-CA" sz="3600" dirty="0"/>
          </a:p>
        </p:txBody>
      </p:sp>
      <p:sp>
        <p:nvSpPr>
          <p:cNvPr id="7" name="TextBox 6">
            <a:extLst>
              <a:ext uri="{FF2B5EF4-FFF2-40B4-BE49-F238E27FC236}">
                <a16:creationId xmlns:a16="http://schemas.microsoft.com/office/drawing/2014/main" id="{280FEBB5-906C-C9CC-FFE8-93C0E873464C}"/>
              </a:ext>
            </a:extLst>
          </p:cNvPr>
          <p:cNvSpPr txBox="1"/>
          <p:nvPr/>
        </p:nvSpPr>
        <p:spPr>
          <a:xfrm>
            <a:off x="837398" y="2055341"/>
            <a:ext cx="10356783" cy="1200329"/>
          </a:xfrm>
          <a:prstGeom prst="rect">
            <a:avLst/>
          </a:prstGeom>
          <a:noFill/>
        </p:spPr>
        <p:txBody>
          <a:bodyPr wrap="square">
            <a:spAutoFit/>
          </a:bodyPr>
          <a:lstStyle/>
          <a:p>
            <a:r>
              <a:rPr lang="en-CA" sz="2400" dirty="0">
                <a:latin typeface="Arial" panose="020B0604020202020204" pitchFamily="34" charset="0"/>
                <a:cs typeface="Arial" panose="020B0604020202020204" pitchFamily="34" charset="0"/>
              </a:rPr>
              <a:t>Post traumatic stress disorder or PTSD is the best known of what the DSM calls “stress and trauma related disorders” when was the term PTSD first used, and what exactly is PTSD ? </a:t>
            </a:r>
          </a:p>
        </p:txBody>
      </p:sp>
      <p:sp>
        <p:nvSpPr>
          <p:cNvPr id="2" name="Slide Number Placeholder 1">
            <a:extLst>
              <a:ext uri="{FF2B5EF4-FFF2-40B4-BE49-F238E27FC236}">
                <a16:creationId xmlns:a16="http://schemas.microsoft.com/office/drawing/2014/main" id="{A2C5808F-441A-1EBF-D93C-598525C45D2F}"/>
              </a:ext>
            </a:extLst>
          </p:cNvPr>
          <p:cNvSpPr>
            <a:spLocks noGrp="1"/>
          </p:cNvSpPr>
          <p:nvPr>
            <p:ph type="sldNum" sz="quarter" idx="12"/>
          </p:nvPr>
        </p:nvSpPr>
        <p:spPr/>
        <p:txBody>
          <a:bodyPr/>
          <a:lstStyle/>
          <a:p>
            <a:fld id="{D5F19236-814F-4AAD-A4AC-CC9247FC12C4}" type="slidenum">
              <a:rPr lang="en-CA" smtClean="0"/>
              <a:t>31</a:t>
            </a:fld>
            <a:endParaRPr lang="en-CA"/>
          </a:p>
        </p:txBody>
      </p:sp>
    </p:spTree>
    <p:extLst>
      <p:ext uri="{BB962C8B-B14F-4D97-AF65-F5344CB8AC3E}">
        <p14:creationId xmlns:p14="http://schemas.microsoft.com/office/powerpoint/2010/main" val="653509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5E89CE-E673-B5EA-56BA-4455DF90A7D0}"/>
              </a:ext>
            </a:extLst>
          </p:cNvPr>
          <p:cNvSpPr txBox="1"/>
          <p:nvPr/>
        </p:nvSpPr>
        <p:spPr>
          <a:xfrm>
            <a:off x="4828310" y="302359"/>
            <a:ext cx="7155143" cy="655564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first known recorded use of  the word “trauma”, is found, along with a fairly accurate description of the symptoms present in this condition, in the journal of Samuel Peeps.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Peeps was a survivor of the great London fire of 1666 which gutted the central parts of the city. The symptoms Peeps experienced and described after narrowly escaping death in the fire are diagnostic of PTSD</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term “trauma" began to be commonly used in the late 19</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century because of the frequent factory and mining accidents that were a feature of the industrial revolution.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 World War I many soldiers who experienced combat trauma what was then called “shell shock”. Officers thinking these soldiers were cowards feigning an illness to try to get out of fighting, promptly sent them back to the front. Many of those that couldn’t return to combat, were court-martialed or summarily shot for “desertion”.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PTSD only started to be recognized as a legitimate mental health condition during the Vietnam war.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PTSD as a diagnosis was first incorporated into the DSM-3 in 1980.</a:t>
            </a:r>
          </a:p>
        </p:txBody>
      </p:sp>
      <p:sp>
        <p:nvSpPr>
          <p:cNvPr id="11" name="TextBox 10">
            <a:extLst>
              <a:ext uri="{FF2B5EF4-FFF2-40B4-BE49-F238E27FC236}">
                <a16:creationId xmlns:a16="http://schemas.microsoft.com/office/drawing/2014/main" id="{DDE04138-FE87-FDAF-9AB3-2C59B0112E8A}"/>
              </a:ext>
            </a:extLst>
          </p:cNvPr>
          <p:cNvSpPr txBox="1"/>
          <p:nvPr/>
        </p:nvSpPr>
        <p:spPr>
          <a:xfrm>
            <a:off x="-56978" y="302359"/>
            <a:ext cx="4899259" cy="954107"/>
          </a:xfrm>
          <a:prstGeom prst="rect">
            <a:avLst/>
          </a:prstGeom>
          <a:noFill/>
        </p:spPr>
        <p:txBody>
          <a:bodyPr wrap="square">
            <a:spAutoFit/>
          </a:bodyPr>
          <a:lstStyle/>
          <a:p>
            <a:pPr algn="ctr"/>
            <a:r>
              <a:rPr lang="en-US" sz="2800" dirty="0">
                <a:solidFill>
                  <a:schemeClr val="bg1"/>
                </a:solidFill>
              </a:rPr>
              <a:t> A BRIEF HISTORY OF “TRAUMA” </a:t>
            </a:r>
            <a:endParaRPr lang="en-CA" sz="2800" dirty="0">
              <a:solidFill>
                <a:schemeClr val="bg1"/>
              </a:solidFill>
            </a:endParaRPr>
          </a:p>
        </p:txBody>
      </p:sp>
      <p:pic>
        <p:nvPicPr>
          <p:cNvPr id="1026" name="Picture 2" descr="Do veterans trigger their PTSD when watching war films? - Quora">
            <a:extLst>
              <a:ext uri="{FF2B5EF4-FFF2-40B4-BE49-F238E27FC236}">
                <a16:creationId xmlns:a16="http://schemas.microsoft.com/office/drawing/2014/main" id="{892B108D-C2F5-2457-348E-F2FB8A172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49" y="1403916"/>
            <a:ext cx="3903807" cy="514630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8DF56D0-5432-AFDB-090D-97A35E33AFB7}"/>
              </a:ext>
            </a:extLst>
          </p:cNvPr>
          <p:cNvSpPr>
            <a:spLocks noGrp="1"/>
          </p:cNvSpPr>
          <p:nvPr>
            <p:ph type="sldNum" sz="quarter" idx="12"/>
          </p:nvPr>
        </p:nvSpPr>
        <p:spPr/>
        <p:txBody>
          <a:bodyPr/>
          <a:lstStyle/>
          <a:p>
            <a:fld id="{D5F19236-814F-4AAD-A4AC-CC9247FC12C4}" type="slidenum">
              <a:rPr lang="en-CA" smtClean="0"/>
              <a:t>32</a:t>
            </a:fld>
            <a:endParaRPr lang="en-CA"/>
          </a:p>
        </p:txBody>
      </p:sp>
    </p:spTree>
    <p:extLst>
      <p:ext uri="{BB962C8B-B14F-4D97-AF65-F5344CB8AC3E}">
        <p14:creationId xmlns:p14="http://schemas.microsoft.com/office/powerpoint/2010/main" val="154660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4F90-75F0-4E5C-A109-9C39C64841C9}"/>
              </a:ext>
            </a:extLst>
          </p:cNvPr>
          <p:cNvSpPr>
            <a:spLocks noGrp="1"/>
          </p:cNvSpPr>
          <p:nvPr>
            <p:ph type="title" idx="4294967295"/>
          </p:nvPr>
        </p:nvSpPr>
        <p:spPr>
          <a:xfrm>
            <a:off x="2195996" y="182432"/>
            <a:ext cx="8362918" cy="747713"/>
          </a:xfrm>
        </p:spPr>
        <p:txBody>
          <a:bodyPr>
            <a:noAutofit/>
          </a:bodyPr>
          <a:lstStyle/>
          <a:p>
            <a:r>
              <a:rPr lang="en-US" sz="3600" dirty="0">
                <a:solidFill>
                  <a:schemeClr val="bg1"/>
                </a:solidFill>
              </a:rPr>
              <a:t>A review OF SOME DEFINITIONS</a:t>
            </a:r>
            <a:endParaRPr lang="en-CA" sz="3600" dirty="0">
              <a:solidFill>
                <a:schemeClr val="bg1"/>
              </a:solidFill>
            </a:endParaRPr>
          </a:p>
        </p:txBody>
      </p:sp>
      <p:sp>
        <p:nvSpPr>
          <p:cNvPr id="3" name="Content Placeholder 2">
            <a:extLst>
              <a:ext uri="{FF2B5EF4-FFF2-40B4-BE49-F238E27FC236}">
                <a16:creationId xmlns:a16="http://schemas.microsoft.com/office/drawing/2014/main" id="{B18422F8-AF74-4309-AA72-3DB0F805C50E}"/>
              </a:ext>
            </a:extLst>
          </p:cNvPr>
          <p:cNvSpPr>
            <a:spLocks noGrp="1"/>
          </p:cNvSpPr>
          <p:nvPr>
            <p:ph idx="4294967295"/>
          </p:nvPr>
        </p:nvSpPr>
        <p:spPr>
          <a:xfrm>
            <a:off x="125128" y="1144263"/>
            <a:ext cx="12192000" cy="6407150"/>
          </a:xfrm>
        </p:spPr>
        <p:txBody>
          <a:bodyPr>
            <a:normAutofit/>
          </a:bodyPr>
          <a:lstStyle/>
          <a:p>
            <a:r>
              <a:rPr lang="en-US" sz="2800" b="1" dirty="0">
                <a:solidFill>
                  <a:schemeClr val="bg1"/>
                </a:solidFill>
                <a:latin typeface="Arial" panose="020B0604020202020204" pitchFamily="34" charset="0"/>
                <a:cs typeface="Arial" panose="020B0604020202020204" pitchFamily="34" charset="0"/>
              </a:rPr>
              <a:t>Stressor</a:t>
            </a:r>
            <a:r>
              <a:rPr lang="en-US" sz="2800" dirty="0">
                <a:latin typeface="Arial" panose="020B0604020202020204" pitchFamily="34" charset="0"/>
                <a:cs typeface="Arial" panose="020B0604020202020204" pitchFamily="34" charset="0"/>
              </a:rPr>
              <a:t>- a physical or psychological challenge to the well being of an organism</a:t>
            </a:r>
          </a:p>
          <a:p>
            <a:r>
              <a:rPr lang="en-US" sz="2800" b="1" dirty="0">
                <a:solidFill>
                  <a:schemeClr val="bg1"/>
                </a:solidFill>
                <a:latin typeface="Arial" panose="020B0604020202020204" pitchFamily="34" charset="0"/>
                <a:cs typeface="Arial" panose="020B0604020202020204" pitchFamily="34" charset="0"/>
              </a:rPr>
              <a:t>Stress</a:t>
            </a:r>
            <a:r>
              <a:rPr lang="en-US" sz="2800" dirty="0">
                <a:latin typeface="Arial" panose="020B0604020202020204" pitchFamily="34" charset="0"/>
                <a:cs typeface="Arial" panose="020B0604020202020204" pitchFamily="34" charset="0"/>
              </a:rPr>
              <a:t>- an organisms physiological and psychological reaction to a stressor</a:t>
            </a:r>
          </a:p>
          <a:p>
            <a:r>
              <a:rPr lang="en-US" sz="2800" b="1" dirty="0">
                <a:solidFill>
                  <a:schemeClr val="bg1"/>
                </a:solidFill>
                <a:latin typeface="Arial" panose="020B0604020202020204" pitchFamily="34" charset="0"/>
                <a:cs typeface="Arial" panose="020B0604020202020204" pitchFamily="34" charset="0"/>
              </a:rPr>
              <a:t>Eustress</a:t>
            </a:r>
            <a:r>
              <a:rPr lang="en-US" sz="2800" dirty="0">
                <a:latin typeface="Arial" panose="020B0604020202020204" pitchFamily="34" charset="0"/>
                <a:cs typeface="Arial" panose="020B0604020202020204" pitchFamily="34" charset="0"/>
              </a:rPr>
              <a:t>- manageable stress that is beneficial and makes the organism more resilient</a:t>
            </a:r>
          </a:p>
          <a:p>
            <a:r>
              <a:rPr lang="en-US" sz="2800" b="1" dirty="0">
                <a:solidFill>
                  <a:schemeClr val="bg1"/>
                </a:solidFill>
                <a:latin typeface="Arial" panose="020B0604020202020204" pitchFamily="34" charset="0"/>
                <a:cs typeface="Arial" panose="020B0604020202020204" pitchFamily="34" charset="0"/>
              </a:rPr>
              <a:t>Distress</a:t>
            </a:r>
            <a:r>
              <a:rPr lang="en-US" sz="2800" dirty="0">
                <a:latin typeface="Arial" panose="020B0604020202020204" pitchFamily="34" charset="0"/>
                <a:cs typeface="Arial" panose="020B0604020202020204" pitchFamily="34" charset="0"/>
              </a:rPr>
              <a:t>-  An aversive state of stress to which the organism cannot fully adapt</a:t>
            </a:r>
          </a:p>
          <a:p>
            <a:r>
              <a:rPr lang="en-US" sz="2800" b="1" dirty="0">
                <a:solidFill>
                  <a:schemeClr val="bg1"/>
                </a:solidFill>
                <a:latin typeface="Arial" panose="020B0604020202020204" pitchFamily="34" charset="0"/>
                <a:cs typeface="Arial" panose="020B0604020202020204" pitchFamily="34" charset="0"/>
              </a:rPr>
              <a:t>Traumatic stress- </a:t>
            </a:r>
            <a:r>
              <a:rPr lang="en-US" sz="2800" dirty="0">
                <a:latin typeface="Arial" panose="020B0604020202020204" pitchFamily="34" charset="0"/>
                <a:cs typeface="Arial" panose="020B0604020202020204" pitchFamily="34" charset="0"/>
              </a:rPr>
              <a:t>occurs</a:t>
            </a:r>
            <a:r>
              <a:rPr lang="en-US" sz="2800" b="1" dirty="0">
                <a:solidFill>
                  <a:srgbClr val="FF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when the stressor emotionally overwhelms the individual’s coping mechanisms and leads to the traumatic stress spectrum disorders. Traumatic stress is a life-threatening event that is perceived by the experiencer as inescapable.</a:t>
            </a:r>
          </a:p>
          <a:p>
            <a:endParaRPr 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CA16AB7-8879-6EE3-3C00-CC730421AA37}"/>
              </a:ext>
            </a:extLst>
          </p:cNvPr>
          <p:cNvSpPr>
            <a:spLocks noGrp="1"/>
          </p:cNvSpPr>
          <p:nvPr>
            <p:ph type="sldNum" sz="quarter" idx="12"/>
          </p:nvPr>
        </p:nvSpPr>
        <p:spPr/>
        <p:txBody>
          <a:bodyPr/>
          <a:lstStyle/>
          <a:p>
            <a:fld id="{D5F19236-814F-4AAD-A4AC-CC9247FC12C4}" type="slidenum">
              <a:rPr lang="en-CA" smtClean="0"/>
              <a:t>33</a:t>
            </a:fld>
            <a:endParaRPr lang="en-CA"/>
          </a:p>
        </p:txBody>
      </p:sp>
    </p:spTree>
    <p:extLst>
      <p:ext uri="{BB962C8B-B14F-4D97-AF65-F5344CB8AC3E}">
        <p14:creationId xmlns:p14="http://schemas.microsoft.com/office/powerpoint/2010/main" val="4246192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76FC-3DAD-7019-F3F0-FB3815F32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38A17-8945-F951-C21E-08D8C9C053E2}"/>
              </a:ext>
            </a:extLst>
          </p:cNvPr>
          <p:cNvSpPr>
            <a:spLocks noGrp="1"/>
          </p:cNvSpPr>
          <p:nvPr>
            <p:ph type="title" idx="4294967295"/>
          </p:nvPr>
        </p:nvSpPr>
        <p:spPr>
          <a:xfrm>
            <a:off x="4014696" y="70021"/>
            <a:ext cx="4205280" cy="747713"/>
          </a:xfrm>
        </p:spPr>
        <p:txBody>
          <a:bodyPr>
            <a:noAutofit/>
          </a:bodyPr>
          <a:lstStyle/>
          <a:p>
            <a:r>
              <a:rPr lang="en-CA" sz="3600" dirty="0">
                <a:solidFill>
                  <a:schemeClr val="bg1"/>
                </a:solidFill>
              </a:rPr>
              <a:t>TYPES OF TRAUMA</a:t>
            </a:r>
          </a:p>
        </p:txBody>
      </p:sp>
      <p:sp>
        <p:nvSpPr>
          <p:cNvPr id="3" name="Content Placeholder 2">
            <a:extLst>
              <a:ext uri="{FF2B5EF4-FFF2-40B4-BE49-F238E27FC236}">
                <a16:creationId xmlns:a16="http://schemas.microsoft.com/office/drawing/2014/main" id="{016EDE0F-576B-C7D1-B823-15CC6B34F891}"/>
              </a:ext>
            </a:extLst>
          </p:cNvPr>
          <p:cNvSpPr>
            <a:spLocks noGrp="1"/>
          </p:cNvSpPr>
          <p:nvPr>
            <p:ph idx="4294967295"/>
          </p:nvPr>
        </p:nvSpPr>
        <p:spPr>
          <a:xfrm>
            <a:off x="0" y="537871"/>
            <a:ext cx="12192000" cy="6407150"/>
          </a:xfrm>
        </p:spPr>
        <p:txBody>
          <a:bodyPr>
            <a:normAutofit lnSpcReduction="10000"/>
          </a:bodyPr>
          <a:lstStyle/>
          <a:p>
            <a:endParaRPr lang="en-US" sz="1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To understand the stress and trauma related disorders, it’s essential to consider the nature of the traumatic event and how it impacts a person.</a:t>
            </a:r>
          </a:p>
          <a:p>
            <a:r>
              <a:rPr lang="en-US" sz="2000" dirty="0">
                <a:solidFill>
                  <a:schemeClr val="bg1"/>
                </a:solidFill>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the nature of the traumatic event: several distinct  types of traumatic events have been described including: </a:t>
            </a:r>
          </a:p>
          <a:p>
            <a:r>
              <a:rPr lang="en-US" sz="2000" dirty="0">
                <a:latin typeface="Arial" panose="020B0604020202020204" pitchFamily="34" charset="0"/>
                <a:cs typeface="Arial" panose="020B0604020202020204" pitchFamily="34" charset="0"/>
              </a:rPr>
              <a:t>A) </a:t>
            </a:r>
            <a:r>
              <a:rPr lang="en-US" sz="2000" dirty="0">
                <a:solidFill>
                  <a:schemeClr val="bg1"/>
                </a:solidFill>
                <a:latin typeface="Arial" panose="020B0604020202020204" pitchFamily="34" charset="0"/>
                <a:cs typeface="Arial" panose="020B0604020202020204" pitchFamily="34" charset="0"/>
              </a:rPr>
              <a:t>single incident trauma </a:t>
            </a:r>
            <a:r>
              <a:rPr lang="en-US" sz="2000" dirty="0">
                <a:latin typeface="Arial" panose="020B0604020202020204" pitchFamily="34" charset="0"/>
                <a:cs typeface="Arial" panose="020B0604020202020204" pitchFamily="34" charset="0"/>
              </a:rPr>
              <a:t>such as natural disasters, terrorism, assaults, or accidents </a:t>
            </a:r>
          </a:p>
          <a:p>
            <a:r>
              <a:rPr lang="en-US" sz="2000" dirty="0">
                <a:latin typeface="Arial" panose="020B0604020202020204" pitchFamily="34" charset="0"/>
                <a:cs typeface="Arial" panose="020B0604020202020204" pitchFamily="34" charset="0"/>
              </a:rPr>
              <a:t>B) </a:t>
            </a:r>
            <a:r>
              <a:rPr lang="en-US" sz="2000" dirty="0">
                <a:solidFill>
                  <a:schemeClr val="bg1"/>
                </a:solidFill>
                <a:latin typeface="Arial" panose="020B0604020202020204" pitchFamily="34" charset="0"/>
                <a:cs typeface="Arial" panose="020B0604020202020204" pitchFamily="34" charset="0"/>
              </a:rPr>
              <a:t>complex trauma </a:t>
            </a:r>
            <a:r>
              <a:rPr lang="en-US" sz="2000" dirty="0">
                <a:latin typeface="Arial" panose="020B0604020202020204" pitchFamily="34" charset="0"/>
                <a:cs typeface="Arial" panose="020B0604020202020204" pitchFamily="34" charset="0"/>
              </a:rPr>
              <a:t>describes repeated or ongoing trauma such as child neglect, or ongoing emotional, verbal, physical, or sexual abuse.</a:t>
            </a:r>
            <a:r>
              <a:rPr lang="en-US" sz="2000" dirty="0">
                <a:solidFill>
                  <a:schemeClr val="bg1"/>
                </a:solidFill>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C) </a:t>
            </a:r>
            <a:r>
              <a:rPr lang="en-US" sz="2000" dirty="0">
                <a:solidFill>
                  <a:schemeClr val="bg1"/>
                </a:solidFill>
                <a:latin typeface="Arial" panose="020B0604020202020204" pitchFamily="34" charset="0"/>
                <a:cs typeface="Arial" panose="020B0604020202020204" pitchFamily="34" charset="0"/>
              </a:rPr>
              <a:t>vicarious trauma </a:t>
            </a:r>
            <a:r>
              <a:rPr lang="en-US" sz="2000" dirty="0">
                <a:latin typeface="Arial" panose="020B0604020202020204" pitchFamily="34" charset="0"/>
                <a:cs typeface="Arial" panose="020B0604020202020204" pitchFamily="34" charset="0"/>
              </a:rPr>
              <a:t>results from being exposed to others experiencing trauma and </a:t>
            </a:r>
          </a:p>
          <a:p>
            <a:r>
              <a:rPr lang="en-US" sz="2000" dirty="0">
                <a:latin typeface="Arial" panose="020B0604020202020204" pitchFamily="34" charset="0"/>
                <a:cs typeface="Arial" panose="020B0604020202020204" pitchFamily="34" charset="0"/>
              </a:rPr>
              <a:t>D) </a:t>
            </a:r>
            <a:r>
              <a:rPr lang="en-US" sz="2000" dirty="0">
                <a:solidFill>
                  <a:schemeClr val="bg1"/>
                </a:solidFill>
                <a:latin typeface="Arial" panose="020B0604020202020204" pitchFamily="34" charset="0"/>
                <a:cs typeface="Arial" panose="020B0604020202020204" pitchFamily="34" charset="0"/>
              </a:rPr>
              <a:t>intergenerational trauma</a:t>
            </a:r>
            <a:r>
              <a:rPr lang="en-US" sz="2000" dirty="0">
                <a:solidFill>
                  <a:srgbClr val="FFC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which describes the impact of  trauma experienced by previous generations and passed on to the next generation.</a:t>
            </a:r>
          </a:p>
          <a:p>
            <a:endParaRPr lang="en-US" sz="2000" dirty="0">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the psychological and functional impact of the event on the person: How a stressor impacts someone depends on the person’s </a:t>
            </a:r>
            <a:r>
              <a:rPr lang="en-US" sz="2000" dirty="0">
                <a:solidFill>
                  <a:schemeClr val="bg1"/>
                </a:solidFill>
                <a:latin typeface="Arial" panose="020B0604020202020204" pitchFamily="34" charset="0"/>
                <a:cs typeface="Arial" panose="020B0604020202020204" pitchFamily="34" charset="0"/>
              </a:rPr>
              <a:t>“resources”</a:t>
            </a:r>
            <a:r>
              <a:rPr lang="en-US" sz="2000" dirty="0">
                <a:latin typeface="Arial" panose="020B0604020202020204" pitchFamily="34" charset="0"/>
                <a:cs typeface="Arial" panose="020B0604020202020204" pitchFamily="34" charset="0"/>
              </a:rPr>
              <a:t>.  Individuals with more resources generally cope better with traumatic experiences. </a:t>
            </a:r>
          </a:p>
          <a:p>
            <a:r>
              <a:rPr lang="en-US" sz="2000" dirty="0">
                <a:latin typeface="Arial" panose="020B0604020202020204" pitchFamily="34" charset="0"/>
                <a:cs typeface="Arial" panose="020B0604020202020204" pitchFamily="34" charset="0"/>
              </a:rPr>
              <a:t>Resources include connections to helpful others, the support of social institutions, access to nature, a sense of contributing to the world, a sense that the world is meaningful, and attachment related coping skills such as ability to be mindful, self-soothe, have a healthy sense of self, and healthy relationships.</a:t>
            </a:r>
            <a:endParaRPr lang="en-CA"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E2F3BD-853A-2895-0609-BB2A119B315A}"/>
              </a:ext>
            </a:extLst>
          </p:cNvPr>
          <p:cNvSpPr>
            <a:spLocks noGrp="1"/>
          </p:cNvSpPr>
          <p:nvPr>
            <p:ph type="sldNum" sz="quarter" idx="12"/>
          </p:nvPr>
        </p:nvSpPr>
        <p:spPr/>
        <p:txBody>
          <a:bodyPr/>
          <a:lstStyle/>
          <a:p>
            <a:fld id="{D5F19236-814F-4AAD-A4AC-CC9247FC12C4}" type="slidenum">
              <a:rPr lang="en-CA" smtClean="0"/>
              <a:t>34</a:t>
            </a:fld>
            <a:endParaRPr lang="en-CA"/>
          </a:p>
        </p:txBody>
      </p:sp>
    </p:spTree>
    <p:extLst>
      <p:ext uri="{BB962C8B-B14F-4D97-AF65-F5344CB8AC3E}">
        <p14:creationId xmlns:p14="http://schemas.microsoft.com/office/powerpoint/2010/main" val="2543268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4F9648-9231-55AD-56C4-1CD51CEBBD94}"/>
              </a:ext>
            </a:extLst>
          </p:cNvPr>
          <p:cNvSpPr>
            <a:spLocks noGrp="1"/>
          </p:cNvSpPr>
          <p:nvPr>
            <p:ph type="sldNum" sz="quarter" idx="12"/>
          </p:nvPr>
        </p:nvSpPr>
        <p:spPr/>
        <p:txBody>
          <a:bodyPr/>
          <a:lstStyle/>
          <a:p>
            <a:fld id="{D5F19236-814F-4AAD-A4AC-CC9247FC12C4}" type="slidenum">
              <a:rPr lang="en-CA" smtClean="0"/>
              <a:t>35</a:t>
            </a:fld>
            <a:endParaRPr lang="en-CA"/>
          </a:p>
        </p:txBody>
      </p:sp>
      <p:sp>
        <p:nvSpPr>
          <p:cNvPr id="6" name="TextBox 5">
            <a:extLst>
              <a:ext uri="{FF2B5EF4-FFF2-40B4-BE49-F238E27FC236}">
                <a16:creationId xmlns:a16="http://schemas.microsoft.com/office/drawing/2014/main" id="{76921BC1-0FF2-58AD-63B7-152C6CCB14FE}"/>
              </a:ext>
            </a:extLst>
          </p:cNvPr>
          <p:cNvSpPr txBox="1"/>
          <p:nvPr/>
        </p:nvSpPr>
        <p:spPr>
          <a:xfrm>
            <a:off x="2249330" y="26636"/>
            <a:ext cx="7693340" cy="584775"/>
          </a:xfrm>
          <a:prstGeom prst="rect">
            <a:avLst/>
          </a:prstGeom>
          <a:noFill/>
        </p:spPr>
        <p:txBody>
          <a:bodyPr wrap="square">
            <a:spAutoFit/>
          </a:bodyPr>
          <a:lstStyle/>
          <a:p>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MAP OF OUR SESSION ON TRAUMA</a:t>
            </a:r>
            <a:endParaRPr lang="en-CA" sz="3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0C08B94-5619-FB09-108E-324628E88378}"/>
              </a:ext>
            </a:extLst>
          </p:cNvPr>
          <p:cNvSpPr txBox="1"/>
          <p:nvPr/>
        </p:nvSpPr>
        <p:spPr>
          <a:xfrm>
            <a:off x="0" y="748531"/>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Before we go any further, let’s lay out a map for what we will talk about today. Hopefully this will make the material feel less overwhelming.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Everything starts with a</a:t>
            </a:r>
            <a:r>
              <a:rPr lang="en-US" sz="2000" dirty="0">
                <a:solidFill>
                  <a:schemeClr val="bg1"/>
                </a:solidFill>
                <a:latin typeface="Arial" panose="020B0604020202020204" pitchFamily="34" charset="0"/>
                <a:cs typeface="Arial" panose="020B0604020202020204" pitchFamily="34" charset="0"/>
              </a:rPr>
              <a:t> stressor</a:t>
            </a:r>
            <a:r>
              <a:rPr lang="en-US" sz="2000" dirty="0">
                <a:latin typeface="Arial" panose="020B0604020202020204" pitchFamily="34" charset="0"/>
                <a:cs typeface="Arial" panose="020B0604020202020204" pitchFamily="34" charset="0"/>
              </a:rPr>
              <a:t>, something that challenges the nervous system. This could be a single event, something repeated, or something developmental.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body automatically generates a </a:t>
            </a:r>
            <a:r>
              <a:rPr lang="en-US" sz="2000" dirty="0">
                <a:solidFill>
                  <a:schemeClr val="bg1"/>
                </a:solidFill>
                <a:latin typeface="Arial" panose="020B0604020202020204" pitchFamily="34" charset="0"/>
                <a:cs typeface="Arial" panose="020B0604020202020204" pitchFamily="34" charset="0"/>
              </a:rPr>
              <a:t>stress response</a:t>
            </a:r>
            <a:r>
              <a:rPr lang="en-US" sz="2000" dirty="0">
                <a:latin typeface="Arial" panose="020B0604020202020204" pitchFamily="34" charset="0"/>
                <a:cs typeface="Arial" panose="020B0604020202020204" pitchFamily="34" charset="0"/>
              </a:rPr>
              <a:t>, fight, flight, freeze, or collapse. This part is biological and automatic.</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key is whether</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stress is </a:t>
            </a:r>
            <a:r>
              <a:rPr lang="en-US" sz="2000" dirty="0">
                <a:solidFill>
                  <a:schemeClr val="bg1"/>
                </a:solidFill>
                <a:latin typeface="Arial" panose="020B0604020202020204" pitchFamily="34" charset="0"/>
                <a:cs typeface="Arial" panose="020B0604020202020204" pitchFamily="34" charset="0"/>
              </a:rPr>
              <a:t>escapable or inescapable</a:t>
            </a:r>
            <a:r>
              <a:rPr lang="en-US" sz="2000" dirty="0">
                <a:latin typeface="Arial" panose="020B0604020202020204" pitchFamily="34" charset="0"/>
                <a:cs typeface="Arial" panose="020B0604020202020204" pitchFamily="34" charset="0"/>
              </a:rPr>
              <a:t>? If the person can escape, physically or psychologically, the system usually settles again. Calm eventually returns.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But if the stress is inescapable, especially when the person is helpless, dependent, or trapped, the mind has one last option, </a:t>
            </a:r>
            <a:r>
              <a:rPr lang="en-US" sz="2000" dirty="0">
                <a:solidFill>
                  <a:schemeClr val="bg1"/>
                </a:solidFill>
                <a:latin typeface="Arial" panose="020B0604020202020204" pitchFamily="34" charset="0"/>
                <a:cs typeface="Arial" panose="020B0604020202020204" pitchFamily="34" charset="0"/>
              </a:rPr>
              <a:t>dissociation</a:t>
            </a:r>
            <a:r>
              <a:rPr lang="en-US" sz="2000" dirty="0">
                <a:latin typeface="Arial" panose="020B0604020202020204" pitchFamily="34" charset="0"/>
                <a:cs typeface="Arial" panose="020B0604020202020204" pitchFamily="34" charset="0"/>
              </a:rPr>
              <a:t>. Dissociation isn’t a failure; it’s an emergency survival adaptation.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When dissociation happens, the experience doesn’t get stored as a story, it gets stored as an implicit memory, body sensations, emotional states, and action tendencies.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These </a:t>
            </a:r>
            <a:r>
              <a:rPr lang="en-US" sz="2000" dirty="0">
                <a:solidFill>
                  <a:schemeClr val="bg1"/>
                </a:solidFill>
                <a:latin typeface="Arial" panose="020B0604020202020204" pitchFamily="34" charset="0"/>
                <a:cs typeface="Arial" panose="020B0604020202020204" pitchFamily="34" charset="0"/>
              </a:rPr>
              <a:t>implicit memories </a:t>
            </a:r>
            <a:r>
              <a:rPr lang="en-US" sz="2000" dirty="0">
                <a:latin typeface="Arial" panose="020B0604020202020204" pitchFamily="34" charset="0"/>
                <a:cs typeface="Arial" panose="020B0604020202020204" pitchFamily="34" charset="0"/>
              </a:rPr>
              <a:t>don’t show up as conventional memories, they show up as </a:t>
            </a:r>
            <a:r>
              <a:rPr lang="en-US" sz="2000" dirty="0">
                <a:solidFill>
                  <a:schemeClr val="bg1"/>
                </a:solidFill>
                <a:latin typeface="Arial" panose="020B0604020202020204" pitchFamily="34" charset="0"/>
                <a:cs typeface="Arial" panose="020B0604020202020204" pitchFamily="34" charset="0"/>
              </a:rPr>
              <a:t>dysregulation</a:t>
            </a:r>
            <a:r>
              <a:rPr lang="en-US" sz="2000" dirty="0">
                <a:latin typeface="Arial" panose="020B0604020202020204" pitchFamily="34" charset="0"/>
                <a:cs typeface="Arial" panose="020B0604020202020204" pitchFamily="34" charset="0"/>
              </a:rPr>
              <a:t>; anxiety, numbness, rage, shutdown, and relational patterns.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Over time, people who have experienced this follow different </a:t>
            </a:r>
            <a:r>
              <a:rPr lang="en-US" sz="2000" dirty="0">
                <a:solidFill>
                  <a:schemeClr val="bg1"/>
                </a:solidFill>
                <a:latin typeface="Arial" panose="020B0604020202020204" pitchFamily="34" charset="0"/>
                <a:cs typeface="Arial" panose="020B0604020202020204" pitchFamily="34" charset="0"/>
              </a:rPr>
              <a:t>trajectories</a:t>
            </a:r>
            <a:r>
              <a:rPr lang="en-US" sz="2000" dirty="0">
                <a:latin typeface="Arial" panose="020B0604020202020204" pitchFamily="34" charset="0"/>
                <a:cs typeface="Arial" panose="020B0604020202020204" pitchFamily="34" charset="0"/>
              </a:rPr>
              <a:t>: Many recover, some develop chronic symptoms, some reorganize their personalities around survival, and some experience post-traumatic growth.</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Everything we’re discussing today fits somewhere on this map.</a:t>
            </a:r>
          </a:p>
        </p:txBody>
      </p:sp>
    </p:spTree>
    <p:extLst>
      <p:ext uri="{BB962C8B-B14F-4D97-AF65-F5344CB8AC3E}">
        <p14:creationId xmlns:p14="http://schemas.microsoft.com/office/powerpoint/2010/main" val="3910142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AED611-C126-2DEB-A2F3-996E08B53022}"/>
              </a:ext>
            </a:extLst>
          </p:cNvPr>
          <p:cNvSpPr>
            <a:spLocks noGrp="1"/>
          </p:cNvSpPr>
          <p:nvPr>
            <p:ph type="sldNum" sz="quarter" idx="12"/>
          </p:nvPr>
        </p:nvSpPr>
        <p:spPr/>
        <p:txBody>
          <a:bodyPr/>
          <a:lstStyle/>
          <a:p>
            <a:fld id="{D5F19236-814F-4AAD-A4AC-CC9247FC12C4}" type="slidenum">
              <a:rPr lang="en-CA" smtClean="0"/>
              <a:t>36</a:t>
            </a:fld>
            <a:endParaRPr lang="en-CA"/>
          </a:p>
        </p:txBody>
      </p:sp>
      <p:sp>
        <p:nvSpPr>
          <p:cNvPr id="4" name="TextBox 3">
            <a:extLst>
              <a:ext uri="{FF2B5EF4-FFF2-40B4-BE49-F238E27FC236}">
                <a16:creationId xmlns:a16="http://schemas.microsoft.com/office/drawing/2014/main" id="{1B03548D-D05A-6C38-2090-522A0BEF8A27}"/>
              </a:ext>
            </a:extLst>
          </p:cNvPr>
          <p:cNvSpPr txBox="1"/>
          <p:nvPr/>
        </p:nvSpPr>
        <p:spPr>
          <a:xfrm>
            <a:off x="1248408" y="1273561"/>
            <a:ext cx="10472286" cy="646331"/>
          </a:xfrm>
          <a:prstGeom prst="rect">
            <a:avLst/>
          </a:prstGeom>
          <a:noFill/>
        </p:spPr>
        <p:txBody>
          <a:bodyPr wrap="square">
            <a:spAutoFit/>
          </a:bodyPr>
          <a:lstStyle/>
          <a:p>
            <a:r>
              <a:rPr lang="en-CA" sz="3600" dirty="0">
                <a:solidFill>
                  <a:schemeClr val="bg1"/>
                </a:solidFill>
              </a:rPr>
              <a:t>HOW STRESSORS AFFECT THE BODY AND MIND</a:t>
            </a:r>
          </a:p>
        </p:txBody>
      </p:sp>
    </p:spTree>
    <p:extLst>
      <p:ext uri="{BB962C8B-B14F-4D97-AF65-F5344CB8AC3E}">
        <p14:creationId xmlns:p14="http://schemas.microsoft.com/office/powerpoint/2010/main" val="1878182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1ECD33-1431-4A87-B4B9-8AA33815C3E3}"/>
              </a:ext>
            </a:extLst>
          </p:cNvPr>
          <p:cNvSpPr>
            <a:spLocks noGrp="1"/>
          </p:cNvSpPr>
          <p:nvPr>
            <p:ph idx="4294967295"/>
          </p:nvPr>
        </p:nvSpPr>
        <p:spPr>
          <a:xfrm>
            <a:off x="4957011" y="-245443"/>
            <a:ext cx="7017057" cy="7103443"/>
          </a:xfrm>
        </p:spPr>
        <p:txBody>
          <a:bodyPr>
            <a:normAutofit fontScale="85000" lnSpcReduction="20000"/>
          </a:bodyPr>
          <a:lstStyle/>
          <a:p>
            <a:pPr marL="0" indent="0">
              <a:buNone/>
            </a:pPr>
            <a:endParaRPr lang="en-CA" sz="2600" b="1" dirty="0"/>
          </a:p>
          <a:p>
            <a:r>
              <a:rPr lang="en-CA" sz="2600" dirty="0">
                <a:latin typeface="Arial" panose="020B0604020202020204" pitchFamily="34" charset="0"/>
                <a:cs typeface="Arial" panose="020B0604020202020204" pitchFamily="34" charset="0"/>
              </a:rPr>
              <a:t>As we previously discussed, along with seeking and avoidance, sexuality, attachment, and play, </a:t>
            </a:r>
            <a:r>
              <a:rPr lang="en-CA" sz="2600" dirty="0">
                <a:solidFill>
                  <a:schemeClr val="bg1"/>
                </a:solidFill>
                <a:latin typeface="Arial" panose="020B0604020202020204" pitchFamily="34" charset="0"/>
                <a:cs typeface="Arial" panose="020B0604020202020204" pitchFamily="34" charset="0"/>
              </a:rPr>
              <a:t>fight/flight </a:t>
            </a:r>
            <a:r>
              <a:rPr lang="en-CA" sz="2600" dirty="0">
                <a:latin typeface="Arial" panose="020B0604020202020204" pitchFamily="34" charset="0"/>
                <a:cs typeface="Arial" panose="020B0604020202020204" pitchFamily="34" charset="0"/>
              </a:rPr>
              <a:t>is one of the instinctual brain systems</a:t>
            </a:r>
          </a:p>
          <a:p>
            <a:r>
              <a:rPr lang="en-CA" sz="2600" dirty="0">
                <a:latin typeface="Arial" panose="020B0604020202020204" pitchFamily="34" charset="0"/>
                <a:cs typeface="Arial" panose="020B0604020202020204" pitchFamily="34" charset="0"/>
              </a:rPr>
              <a:t>The fight and flight system is associated with emotions in the fear and anger spectrum.</a:t>
            </a:r>
          </a:p>
          <a:p>
            <a:r>
              <a:rPr lang="en-CA" sz="2600" dirty="0">
                <a:latin typeface="Arial" panose="020B0604020202020204" pitchFamily="34" charset="0"/>
                <a:cs typeface="Arial" panose="020B0604020202020204" pitchFamily="34" charset="0"/>
              </a:rPr>
              <a:t>From birth, each person has a </a:t>
            </a:r>
            <a:r>
              <a:rPr lang="en-CA" sz="2600" dirty="0">
                <a:solidFill>
                  <a:schemeClr val="bg1"/>
                </a:solidFill>
                <a:latin typeface="Arial" panose="020B0604020202020204" pitchFamily="34" charset="0"/>
                <a:cs typeface="Arial" panose="020B0604020202020204" pitchFamily="34" charset="0"/>
              </a:rPr>
              <a:t>temperamentally set </a:t>
            </a:r>
            <a:r>
              <a:rPr lang="en-CA" sz="2600" dirty="0">
                <a:latin typeface="Arial" panose="020B0604020202020204" pitchFamily="34" charset="0"/>
                <a:cs typeface="Arial" panose="020B0604020202020204" pitchFamily="34" charset="0"/>
              </a:rPr>
              <a:t>predisposition to feel a certain amount of fear and anger.</a:t>
            </a:r>
          </a:p>
          <a:p>
            <a:r>
              <a:rPr lang="en-CA" sz="2600" dirty="0">
                <a:solidFill>
                  <a:schemeClr val="bg1"/>
                </a:solidFill>
                <a:latin typeface="Arial" panose="020B0604020202020204" pitchFamily="34" charset="0"/>
                <a:cs typeface="Arial" panose="020B0604020202020204" pitchFamily="34" charset="0"/>
              </a:rPr>
              <a:t>Environmental factors</a:t>
            </a:r>
            <a:r>
              <a:rPr lang="en-CA" sz="2600" dirty="0">
                <a:latin typeface="Arial" panose="020B0604020202020204" pitchFamily="34" charset="0"/>
                <a:cs typeface="Arial" panose="020B0604020202020204" pitchFamily="34" charset="0"/>
              </a:rPr>
              <a:t>, including parenting and attachment styles, interact with  the person’s temperamental setpoint for anger and fear producing further alterations in the intensity with which these emotions manifest in the person.</a:t>
            </a:r>
          </a:p>
          <a:p>
            <a:r>
              <a:rPr lang="en-CA" sz="2600" dirty="0">
                <a:latin typeface="Arial" panose="020B0604020202020204" pitchFamily="34" charset="0"/>
                <a:cs typeface="Arial" panose="020B0604020202020204" pitchFamily="34" charset="0"/>
              </a:rPr>
              <a:t>Environmental influences can increase or decrease temperamental setpoints. For example, authoritative parenting and secure attachment tend to moderate a person’s temperamental predisposition for fear or anger whereas insecure types of attachment tend to exacerbate temperamentally set predispositions for fear or anger.</a:t>
            </a:r>
          </a:p>
          <a:p>
            <a:r>
              <a:rPr lang="en-CA" sz="2600" dirty="0">
                <a:latin typeface="Arial" panose="020B0604020202020204" pitchFamily="34" charset="0"/>
                <a:cs typeface="Arial" panose="020B0604020202020204" pitchFamily="34" charset="0"/>
              </a:rPr>
              <a:t>Chronic stress and traumatic events dysregulate the fight and flight system contributing to long-term alterations in a person’s experiences of anger and fear.</a:t>
            </a:r>
          </a:p>
          <a:p>
            <a:pPr marL="0" indent="0">
              <a:buNone/>
            </a:pPr>
            <a:endParaRPr lang="en-CA" sz="2400" dirty="0"/>
          </a:p>
        </p:txBody>
      </p:sp>
      <p:pic>
        <p:nvPicPr>
          <p:cNvPr id="1026" name="Picture 2" descr="Fight or Flight – The Matador Messenger">
            <a:extLst>
              <a:ext uri="{FF2B5EF4-FFF2-40B4-BE49-F238E27FC236}">
                <a16:creationId xmlns:a16="http://schemas.microsoft.com/office/drawing/2014/main" id="{58DA1FE6-9666-47E6-B5E5-18BEA59E3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32" y="1667904"/>
            <a:ext cx="4315567" cy="37126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8B0096-AB1F-D511-572A-E3FBDE1070E8}"/>
              </a:ext>
            </a:extLst>
          </p:cNvPr>
          <p:cNvSpPr txBox="1"/>
          <p:nvPr/>
        </p:nvSpPr>
        <p:spPr>
          <a:xfrm>
            <a:off x="-805314" y="626055"/>
            <a:ext cx="6400800" cy="646331"/>
          </a:xfrm>
          <a:prstGeom prst="rect">
            <a:avLst/>
          </a:prstGeom>
          <a:noFill/>
        </p:spPr>
        <p:txBody>
          <a:bodyPr wrap="square">
            <a:spAutoFit/>
          </a:bodyPr>
          <a:lstStyle/>
          <a:p>
            <a:pPr algn="ctr"/>
            <a:r>
              <a:rPr lang="en-CA" sz="3600" dirty="0">
                <a:solidFill>
                  <a:schemeClr val="bg1"/>
                </a:solidFill>
              </a:rPr>
              <a:t>FIGHT AND FLIGHT</a:t>
            </a:r>
            <a:endParaRPr lang="en-CA" sz="3600" dirty="0"/>
          </a:p>
        </p:txBody>
      </p:sp>
      <p:sp>
        <p:nvSpPr>
          <p:cNvPr id="2" name="Slide Number Placeholder 1">
            <a:extLst>
              <a:ext uri="{FF2B5EF4-FFF2-40B4-BE49-F238E27FC236}">
                <a16:creationId xmlns:a16="http://schemas.microsoft.com/office/drawing/2014/main" id="{EB98CED4-E199-0941-CFB0-40CF34E9E6EF}"/>
              </a:ext>
            </a:extLst>
          </p:cNvPr>
          <p:cNvSpPr>
            <a:spLocks noGrp="1"/>
          </p:cNvSpPr>
          <p:nvPr>
            <p:ph type="sldNum" sz="quarter" idx="12"/>
          </p:nvPr>
        </p:nvSpPr>
        <p:spPr/>
        <p:txBody>
          <a:bodyPr/>
          <a:lstStyle/>
          <a:p>
            <a:fld id="{D5F19236-814F-4AAD-A4AC-CC9247FC12C4}" type="slidenum">
              <a:rPr lang="en-CA" smtClean="0"/>
              <a:t>37</a:t>
            </a:fld>
            <a:endParaRPr lang="en-CA"/>
          </a:p>
        </p:txBody>
      </p:sp>
    </p:spTree>
    <p:extLst>
      <p:ext uri="{BB962C8B-B14F-4D97-AF65-F5344CB8AC3E}">
        <p14:creationId xmlns:p14="http://schemas.microsoft.com/office/powerpoint/2010/main" val="100646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A08A86-5982-E63F-290F-B14B9EFE624B}"/>
              </a:ext>
            </a:extLst>
          </p:cNvPr>
          <p:cNvSpPr>
            <a:spLocks noGrp="1"/>
          </p:cNvSpPr>
          <p:nvPr>
            <p:ph type="sldNum" sz="quarter" idx="12"/>
          </p:nvPr>
        </p:nvSpPr>
        <p:spPr/>
        <p:txBody>
          <a:bodyPr/>
          <a:lstStyle/>
          <a:p>
            <a:fld id="{D5F19236-814F-4AAD-A4AC-CC9247FC12C4}" type="slidenum">
              <a:rPr lang="en-CA" smtClean="0"/>
              <a:t>38</a:t>
            </a:fld>
            <a:endParaRPr lang="en-CA"/>
          </a:p>
        </p:txBody>
      </p:sp>
      <p:sp>
        <p:nvSpPr>
          <p:cNvPr id="4" name="TextBox 3">
            <a:extLst>
              <a:ext uri="{FF2B5EF4-FFF2-40B4-BE49-F238E27FC236}">
                <a16:creationId xmlns:a16="http://schemas.microsoft.com/office/drawing/2014/main" id="{29559099-4A00-6E5C-0593-A409E1EE5B39}"/>
              </a:ext>
            </a:extLst>
          </p:cNvPr>
          <p:cNvSpPr txBox="1"/>
          <p:nvPr/>
        </p:nvSpPr>
        <p:spPr>
          <a:xfrm>
            <a:off x="1315786" y="1177309"/>
            <a:ext cx="10289405" cy="646331"/>
          </a:xfrm>
          <a:prstGeom prst="rect">
            <a:avLst/>
          </a:prstGeom>
          <a:noFill/>
        </p:spPr>
        <p:txBody>
          <a:bodyPr wrap="square">
            <a:spAutoFit/>
          </a:bodyPr>
          <a:lstStyle/>
          <a:p>
            <a:r>
              <a:rPr lang="en-CA" sz="3600" dirty="0">
                <a:solidFill>
                  <a:schemeClr val="bg1"/>
                </a:solidFill>
              </a:rPr>
              <a:t>THE STRESS AND TRAUMA RELATED DISORDERS </a:t>
            </a:r>
          </a:p>
        </p:txBody>
      </p:sp>
    </p:spTree>
    <p:extLst>
      <p:ext uri="{BB962C8B-B14F-4D97-AF65-F5344CB8AC3E}">
        <p14:creationId xmlns:p14="http://schemas.microsoft.com/office/powerpoint/2010/main" val="2656513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AA4746-CB2C-4869-8B8E-5B0C2FC0ADDF}"/>
              </a:ext>
            </a:extLst>
          </p:cNvPr>
          <p:cNvSpPr txBox="1"/>
          <p:nvPr/>
        </p:nvSpPr>
        <p:spPr>
          <a:xfrm>
            <a:off x="-460590" y="0"/>
            <a:ext cx="5663169" cy="1077218"/>
          </a:xfrm>
          <a:prstGeom prst="rect">
            <a:avLst/>
          </a:prstGeom>
          <a:noFill/>
        </p:spPr>
        <p:txBody>
          <a:bodyPr wrap="square">
            <a:spAutoFit/>
          </a:bodyPr>
          <a:lstStyle/>
          <a:p>
            <a:pPr algn="ctr"/>
            <a:r>
              <a:rPr lang="en-CA" sz="3200" dirty="0">
                <a:solidFill>
                  <a:schemeClr val="bg1"/>
                </a:solidFill>
              </a:rPr>
              <a:t>TRAUMA AND STRESS RELATED DISORDERS </a:t>
            </a:r>
          </a:p>
        </p:txBody>
      </p:sp>
      <p:sp>
        <p:nvSpPr>
          <p:cNvPr id="6" name="TextBox 5">
            <a:extLst>
              <a:ext uri="{FF2B5EF4-FFF2-40B4-BE49-F238E27FC236}">
                <a16:creationId xmlns:a16="http://schemas.microsoft.com/office/drawing/2014/main" id="{BB9DEF10-BE2C-CE94-58D7-C3131DB49F66}"/>
              </a:ext>
            </a:extLst>
          </p:cNvPr>
          <p:cNvSpPr txBox="1"/>
          <p:nvPr/>
        </p:nvSpPr>
        <p:spPr>
          <a:xfrm>
            <a:off x="4321364" y="236545"/>
            <a:ext cx="7894586" cy="6186309"/>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DSM and ICD (international classification of diseases) list several diagnosis that they consider to be caused by stress. There are 5  “trauma and stressor related disorders” in the </a:t>
            </a:r>
            <a:r>
              <a:rPr lang="en-US" sz="2200" dirty="0">
                <a:solidFill>
                  <a:schemeClr val="bg1"/>
                </a:solidFill>
                <a:latin typeface="Arial" panose="020B0604020202020204" pitchFamily="34" charset="0"/>
                <a:cs typeface="Arial" panose="020B0604020202020204" pitchFamily="34" charset="0"/>
              </a:rPr>
              <a:t>DSM 5</a:t>
            </a:r>
            <a:r>
              <a:rPr lang="en-US"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1. Post traumatic stress disorder.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2. Acute stress disorder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3. Reactive attachment disorder.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4. Disinhibited social engagement disorder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5. Adjustment disorders</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a:t>
            </a:r>
            <a:r>
              <a:rPr lang="en-US" sz="2200" dirty="0">
                <a:solidFill>
                  <a:schemeClr val="bg1"/>
                </a:solidFill>
                <a:latin typeface="Arial" panose="020B0604020202020204" pitchFamily="34" charset="0"/>
                <a:cs typeface="Arial" panose="020B0604020202020204" pitchFamily="34" charset="0"/>
              </a:rPr>
              <a:t>ICD-11</a:t>
            </a:r>
            <a:r>
              <a:rPr lang="en-US" sz="2200" dirty="0">
                <a:latin typeface="Arial" panose="020B0604020202020204" pitchFamily="34" charset="0"/>
                <a:cs typeface="Arial" panose="020B0604020202020204" pitchFamily="34" charset="0"/>
              </a:rPr>
              <a:t>, includes all 5 DSM diagnosis but also lists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6. complex PTSD as a category</a:t>
            </a:r>
          </a:p>
          <a:p>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previous edition of the ICD, The</a:t>
            </a:r>
            <a:r>
              <a:rPr lang="en-US" sz="2200" dirty="0">
                <a:solidFill>
                  <a:schemeClr val="bg1"/>
                </a:solidFill>
                <a:latin typeface="Arial" panose="020B0604020202020204" pitchFamily="34" charset="0"/>
                <a:cs typeface="Arial" panose="020B0604020202020204" pitchFamily="34" charset="0"/>
              </a:rPr>
              <a:t> ICD-10 </a:t>
            </a:r>
            <a:r>
              <a:rPr lang="en-US" sz="2200" dirty="0">
                <a:latin typeface="Arial" panose="020B0604020202020204" pitchFamily="34" charset="0"/>
                <a:cs typeface="Arial" panose="020B0604020202020204" pitchFamily="34" charset="0"/>
              </a:rPr>
              <a:t>also listed a diagnosis of</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7. enduring personality change after a catastrophic experience</a:t>
            </a:r>
          </a:p>
        </p:txBody>
      </p:sp>
      <p:pic>
        <p:nvPicPr>
          <p:cNvPr id="1026" name="Picture 2" descr="Diagnostic and Statistical Manual of Mental Disorders (DSM-5 ): AMERICAN  PSYCHIATRIC, AMERICAN PSYCHIATRIC: 0110743488949: Psychiatry: Amazon Canada">
            <a:extLst>
              <a:ext uri="{FF2B5EF4-FFF2-40B4-BE49-F238E27FC236}">
                <a16:creationId xmlns:a16="http://schemas.microsoft.com/office/drawing/2014/main" id="{12213208-0D58-BD7E-12D3-1936E0666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9" y="1077218"/>
            <a:ext cx="1901255" cy="31542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book cover with white text&#10;&#10;Description automatically generated">
            <a:extLst>
              <a:ext uri="{FF2B5EF4-FFF2-40B4-BE49-F238E27FC236}">
                <a16:creationId xmlns:a16="http://schemas.microsoft.com/office/drawing/2014/main" id="{E4E1B222-E03A-BE96-20B9-728B6FB2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090" y="3520258"/>
            <a:ext cx="1901255" cy="3154246"/>
          </a:xfrm>
          <a:prstGeom prst="rect">
            <a:avLst/>
          </a:prstGeom>
        </p:spPr>
      </p:pic>
      <p:sp>
        <p:nvSpPr>
          <p:cNvPr id="2" name="Slide Number Placeholder 1">
            <a:extLst>
              <a:ext uri="{FF2B5EF4-FFF2-40B4-BE49-F238E27FC236}">
                <a16:creationId xmlns:a16="http://schemas.microsoft.com/office/drawing/2014/main" id="{274C95F5-8437-DC50-586F-3DCF3EA2B02F}"/>
              </a:ext>
            </a:extLst>
          </p:cNvPr>
          <p:cNvSpPr>
            <a:spLocks noGrp="1"/>
          </p:cNvSpPr>
          <p:nvPr>
            <p:ph type="sldNum" sz="quarter" idx="12"/>
          </p:nvPr>
        </p:nvSpPr>
        <p:spPr/>
        <p:txBody>
          <a:bodyPr/>
          <a:lstStyle/>
          <a:p>
            <a:fld id="{D5F19236-814F-4AAD-A4AC-CC9247FC12C4}" type="slidenum">
              <a:rPr lang="en-CA" smtClean="0"/>
              <a:t>39</a:t>
            </a:fld>
            <a:endParaRPr lang="en-CA"/>
          </a:p>
        </p:txBody>
      </p:sp>
    </p:spTree>
    <p:extLst>
      <p:ext uri="{BB962C8B-B14F-4D97-AF65-F5344CB8AC3E}">
        <p14:creationId xmlns:p14="http://schemas.microsoft.com/office/powerpoint/2010/main" val="160782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4</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TSD: Symptoms and Diagnosis">
            <a:extLst>
              <a:ext uri="{FF2B5EF4-FFF2-40B4-BE49-F238E27FC236}">
                <a16:creationId xmlns:a16="http://schemas.microsoft.com/office/drawing/2014/main" id="{22D26ED9-3696-48D2-BD5D-8D28815F62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2008" y="1315658"/>
            <a:ext cx="4841417" cy="54585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EAFB7F-E123-40A1-8752-00D0EB019BB2}"/>
              </a:ext>
            </a:extLst>
          </p:cNvPr>
          <p:cNvSpPr txBox="1"/>
          <p:nvPr/>
        </p:nvSpPr>
        <p:spPr>
          <a:xfrm>
            <a:off x="6409607" y="-5245"/>
            <a:ext cx="5782393" cy="1200329"/>
          </a:xfrm>
          <a:prstGeom prst="rect">
            <a:avLst/>
          </a:prstGeom>
          <a:noFill/>
        </p:spPr>
        <p:txBody>
          <a:bodyPr wrap="square">
            <a:spAutoFit/>
          </a:bodyPr>
          <a:lstStyle/>
          <a:p>
            <a:pPr algn="ctr"/>
            <a:r>
              <a:rPr lang="en-CA" sz="3600" dirty="0">
                <a:solidFill>
                  <a:schemeClr val="bg1"/>
                </a:solidFill>
              </a:rPr>
              <a:t>PTSD DIAGNOSTIC CRITERIA</a:t>
            </a:r>
          </a:p>
        </p:txBody>
      </p:sp>
      <p:sp>
        <p:nvSpPr>
          <p:cNvPr id="11" name="TextBox 10">
            <a:extLst>
              <a:ext uri="{FF2B5EF4-FFF2-40B4-BE49-F238E27FC236}">
                <a16:creationId xmlns:a16="http://schemas.microsoft.com/office/drawing/2014/main" id="{5002286D-1CC3-4265-B9E5-D2422A013A0B}"/>
              </a:ext>
            </a:extLst>
          </p:cNvPr>
          <p:cNvSpPr txBox="1"/>
          <p:nvPr/>
        </p:nvSpPr>
        <p:spPr>
          <a:xfrm>
            <a:off x="8321662" y="5335780"/>
            <a:ext cx="6096000" cy="369332"/>
          </a:xfrm>
          <a:prstGeom prst="rect">
            <a:avLst/>
          </a:prstGeom>
          <a:noFill/>
        </p:spPr>
        <p:txBody>
          <a:bodyPr wrap="square">
            <a:spAutoFit/>
          </a:bodyPr>
          <a:lstStyle/>
          <a:p>
            <a:r>
              <a:rPr lang="en-CA" dirty="0">
                <a:solidFill>
                  <a:schemeClr val="bg1"/>
                </a:solidFill>
              </a:rPr>
              <a:t>1</a:t>
            </a:r>
          </a:p>
        </p:txBody>
      </p:sp>
      <p:sp>
        <p:nvSpPr>
          <p:cNvPr id="13" name="TextBox 12">
            <a:extLst>
              <a:ext uri="{FF2B5EF4-FFF2-40B4-BE49-F238E27FC236}">
                <a16:creationId xmlns:a16="http://schemas.microsoft.com/office/drawing/2014/main" id="{184AC3FC-A341-42D6-8A10-20B840EBAA33}"/>
              </a:ext>
            </a:extLst>
          </p:cNvPr>
          <p:cNvSpPr txBox="1"/>
          <p:nvPr/>
        </p:nvSpPr>
        <p:spPr>
          <a:xfrm>
            <a:off x="7361389" y="3708566"/>
            <a:ext cx="6750754" cy="369332"/>
          </a:xfrm>
          <a:prstGeom prst="rect">
            <a:avLst/>
          </a:prstGeom>
          <a:noFill/>
        </p:spPr>
        <p:txBody>
          <a:bodyPr wrap="square">
            <a:spAutoFit/>
          </a:bodyPr>
          <a:lstStyle/>
          <a:p>
            <a:r>
              <a:rPr lang="en-CA" dirty="0">
                <a:solidFill>
                  <a:schemeClr val="bg1"/>
                </a:solidFill>
              </a:rPr>
              <a:t>2</a:t>
            </a:r>
          </a:p>
        </p:txBody>
      </p:sp>
      <p:sp>
        <p:nvSpPr>
          <p:cNvPr id="15" name="TextBox 14">
            <a:extLst>
              <a:ext uri="{FF2B5EF4-FFF2-40B4-BE49-F238E27FC236}">
                <a16:creationId xmlns:a16="http://schemas.microsoft.com/office/drawing/2014/main" id="{E6FD43D4-E5DD-4D14-AB42-E89FA7B70BBB}"/>
              </a:ext>
            </a:extLst>
          </p:cNvPr>
          <p:cNvSpPr txBox="1"/>
          <p:nvPr/>
        </p:nvSpPr>
        <p:spPr>
          <a:xfrm>
            <a:off x="8491938" y="3542159"/>
            <a:ext cx="8551332" cy="369332"/>
          </a:xfrm>
          <a:prstGeom prst="rect">
            <a:avLst/>
          </a:prstGeom>
          <a:noFill/>
        </p:spPr>
        <p:txBody>
          <a:bodyPr wrap="square">
            <a:spAutoFit/>
          </a:bodyPr>
          <a:lstStyle/>
          <a:p>
            <a:r>
              <a:rPr lang="en-CA" dirty="0">
                <a:solidFill>
                  <a:schemeClr val="bg1"/>
                </a:solidFill>
              </a:rPr>
              <a:t>3</a:t>
            </a:r>
          </a:p>
        </p:txBody>
      </p:sp>
      <p:sp>
        <p:nvSpPr>
          <p:cNvPr id="17" name="TextBox 16">
            <a:extLst>
              <a:ext uri="{FF2B5EF4-FFF2-40B4-BE49-F238E27FC236}">
                <a16:creationId xmlns:a16="http://schemas.microsoft.com/office/drawing/2014/main" id="{DEA26ECA-2E1D-44E7-934D-9B1AAE0B7AEB}"/>
              </a:ext>
            </a:extLst>
          </p:cNvPr>
          <p:cNvSpPr txBox="1"/>
          <p:nvPr/>
        </p:nvSpPr>
        <p:spPr>
          <a:xfrm>
            <a:off x="7852642" y="2117008"/>
            <a:ext cx="9514390" cy="369332"/>
          </a:xfrm>
          <a:prstGeom prst="rect">
            <a:avLst/>
          </a:prstGeom>
          <a:noFill/>
        </p:spPr>
        <p:txBody>
          <a:bodyPr wrap="square">
            <a:spAutoFit/>
          </a:bodyPr>
          <a:lstStyle/>
          <a:p>
            <a:r>
              <a:rPr lang="en-CA" dirty="0">
                <a:solidFill>
                  <a:schemeClr val="bg1"/>
                </a:solidFill>
              </a:rPr>
              <a:t>4</a:t>
            </a:r>
          </a:p>
        </p:txBody>
      </p:sp>
      <p:sp>
        <p:nvSpPr>
          <p:cNvPr id="19" name="TextBox 18">
            <a:extLst>
              <a:ext uri="{FF2B5EF4-FFF2-40B4-BE49-F238E27FC236}">
                <a16:creationId xmlns:a16="http://schemas.microsoft.com/office/drawing/2014/main" id="{AC4770DE-019A-4A2E-8068-2089CE1FC145}"/>
              </a:ext>
            </a:extLst>
          </p:cNvPr>
          <p:cNvSpPr txBox="1"/>
          <p:nvPr/>
        </p:nvSpPr>
        <p:spPr>
          <a:xfrm>
            <a:off x="9446836" y="1682826"/>
            <a:ext cx="9514390" cy="369332"/>
          </a:xfrm>
          <a:prstGeom prst="rect">
            <a:avLst/>
          </a:prstGeom>
          <a:noFill/>
        </p:spPr>
        <p:txBody>
          <a:bodyPr wrap="square">
            <a:spAutoFit/>
          </a:bodyPr>
          <a:lstStyle/>
          <a:p>
            <a:r>
              <a:rPr lang="en-CA" dirty="0">
                <a:solidFill>
                  <a:schemeClr val="bg1"/>
                </a:solidFill>
              </a:rPr>
              <a:t> 5 </a:t>
            </a:r>
          </a:p>
        </p:txBody>
      </p:sp>
      <p:sp>
        <p:nvSpPr>
          <p:cNvPr id="21" name="TextBox 20">
            <a:extLst>
              <a:ext uri="{FF2B5EF4-FFF2-40B4-BE49-F238E27FC236}">
                <a16:creationId xmlns:a16="http://schemas.microsoft.com/office/drawing/2014/main" id="{5B70685C-B13D-4382-9D45-254D63B678C3}"/>
              </a:ext>
            </a:extLst>
          </p:cNvPr>
          <p:cNvSpPr txBox="1"/>
          <p:nvPr/>
        </p:nvSpPr>
        <p:spPr>
          <a:xfrm>
            <a:off x="10736766" y="1633459"/>
            <a:ext cx="9514390" cy="369332"/>
          </a:xfrm>
          <a:prstGeom prst="rect">
            <a:avLst/>
          </a:prstGeom>
          <a:noFill/>
        </p:spPr>
        <p:txBody>
          <a:bodyPr wrap="square">
            <a:spAutoFit/>
          </a:bodyPr>
          <a:lstStyle/>
          <a:p>
            <a:r>
              <a:rPr lang="en-CA" dirty="0">
                <a:solidFill>
                  <a:schemeClr val="bg1"/>
                </a:solidFill>
              </a:rPr>
              <a:t>6</a:t>
            </a:r>
          </a:p>
        </p:txBody>
      </p:sp>
      <p:sp>
        <p:nvSpPr>
          <p:cNvPr id="23" name="TextBox 22">
            <a:extLst>
              <a:ext uri="{FF2B5EF4-FFF2-40B4-BE49-F238E27FC236}">
                <a16:creationId xmlns:a16="http://schemas.microsoft.com/office/drawing/2014/main" id="{D9B63F28-5E15-4B68-A38F-0A4B2BB4D1C1}"/>
              </a:ext>
            </a:extLst>
          </p:cNvPr>
          <p:cNvSpPr txBox="1"/>
          <p:nvPr/>
        </p:nvSpPr>
        <p:spPr>
          <a:xfrm>
            <a:off x="10899326" y="3232636"/>
            <a:ext cx="9514390" cy="369332"/>
          </a:xfrm>
          <a:prstGeom prst="rect">
            <a:avLst/>
          </a:prstGeom>
          <a:noFill/>
        </p:spPr>
        <p:txBody>
          <a:bodyPr wrap="square">
            <a:spAutoFit/>
          </a:bodyPr>
          <a:lstStyle/>
          <a:p>
            <a:r>
              <a:rPr lang="en-CA" dirty="0">
                <a:solidFill>
                  <a:schemeClr val="bg1"/>
                </a:solidFill>
              </a:rPr>
              <a:t>7</a:t>
            </a:r>
          </a:p>
        </p:txBody>
      </p:sp>
      <p:sp>
        <p:nvSpPr>
          <p:cNvPr id="25" name="TextBox 24">
            <a:extLst>
              <a:ext uri="{FF2B5EF4-FFF2-40B4-BE49-F238E27FC236}">
                <a16:creationId xmlns:a16="http://schemas.microsoft.com/office/drawing/2014/main" id="{597DDEA9-6166-4840-B8F6-1C778ECB2B8E}"/>
              </a:ext>
            </a:extLst>
          </p:cNvPr>
          <p:cNvSpPr txBox="1"/>
          <p:nvPr/>
        </p:nvSpPr>
        <p:spPr>
          <a:xfrm>
            <a:off x="10899326" y="4832273"/>
            <a:ext cx="9514390" cy="369332"/>
          </a:xfrm>
          <a:prstGeom prst="rect">
            <a:avLst/>
          </a:prstGeom>
          <a:noFill/>
        </p:spPr>
        <p:txBody>
          <a:bodyPr wrap="square">
            <a:spAutoFit/>
          </a:bodyPr>
          <a:lstStyle/>
          <a:p>
            <a:r>
              <a:rPr lang="en-CA" dirty="0">
                <a:solidFill>
                  <a:schemeClr val="bg1"/>
                </a:solidFill>
              </a:rPr>
              <a:t>8</a:t>
            </a:r>
          </a:p>
        </p:txBody>
      </p:sp>
      <p:sp>
        <p:nvSpPr>
          <p:cNvPr id="5" name="TextBox 4">
            <a:extLst>
              <a:ext uri="{FF2B5EF4-FFF2-40B4-BE49-F238E27FC236}">
                <a16:creationId xmlns:a16="http://schemas.microsoft.com/office/drawing/2014/main" id="{28DDB782-31F0-E6A6-A0AF-B1E25713D2A9}"/>
              </a:ext>
            </a:extLst>
          </p:cNvPr>
          <p:cNvSpPr txBox="1"/>
          <p:nvPr/>
        </p:nvSpPr>
        <p:spPr>
          <a:xfrm>
            <a:off x="56688" y="231814"/>
            <a:ext cx="6707086" cy="6740307"/>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PTSD is the best known of the stress and trauma related diagnosis. </a:t>
            </a:r>
            <a:r>
              <a:rPr lang="en-US" sz="2400" dirty="0">
                <a:latin typeface="Arial" panose="020B0604020202020204" pitchFamily="34" charset="0"/>
                <a:cs typeface="Arial" panose="020B0604020202020204" pitchFamily="34" charset="0"/>
              </a:rPr>
              <a:t>The diagnosis of PTSD requires:</a:t>
            </a:r>
            <a:r>
              <a:rPr lang="en-US" sz="2400" dirty="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a) </a:t>
            </a:r>
            <a:r>
              <a:rPr lang="en-US" sz="2400" dirty="0">
                <a:latin typeface="Arial" panose="020B0604020202020204" pitchFamily="34" charset="0"/>
                <a:cs typeface="Arial" panose="020B0604020202020204" pitchFamily="34" charset="0"/>
              </a:rPr>
              <a:t>experiencing,</a:t>
            </a:r>
            <a:r>
              <a:rPr lang="en-US" sz="2400" dirty="0">
                <a:solidFill>
                  <a:schemeClr val="bg1"/>
                </a:solidFill>
                <a:latin typeface="Arial" panose="020B0604020202020204" pitchFamily="34" charset="0"/>
                <a:cs typeface="Arial" panose="020B0604020202020204" pitchFamily="34" charset="0"/>
              </a:rPr>
              <a:t> b) </a:t>
            </a:r>
            <a:r>
              <a:rPr lang="en-US" sz="2400" dirty="0">
                <a:latin typeface="Arial" panose="020B0604020202020204" pitchFamily="34" charset="0"/>
                <a:cs typeface="Arial" panose="020B0604020202020204" pitchFamily="34" charset="0"/>
              </a:rPr>
              <a:t>observing someone else experience</a:t>
            </a:r>
            <a:r>
              <a:rPr lang="en-US" sz="2400" dirty="0">
                <a:solidFill>
                  <a:schemeClr val="bg1"/>
                </a:solidFill>
                <a:latin typeface="Arial" panose="020B0604020202020204" pitchFamily="34" charset="0"/>
                <a:cs typeface="Arial" panose="020B0604020202020204" pitchFamily="34" charset="0"/>
              </a:rPr>
              <a:t> c) </a:t>
            </a:r>
            <a:r>
              <a:rPr lang="en-US" sz="2400" dirty="0">
                <a:latin typeface="Arial" panose="020B0604020202020204" pitchFamily="34" charset="0"/>
                <a:cs typeface="Arial" panose="020B0604020202020204" pitchFamily="34" charset="0"/>
              </a:rPr>
              <a:t>learning of someone close to you having experienced, or</a:t>
            </a:r>
            <a:r>
              <a:rPr lang="en-US" sz="2400" dirty="0">
                <a:solidFill>
                  <a:schemeClr val="bg1"/>
                </a:solidFill>
                <a:latin typeface="Arial" panose="020B0604020202020204" pitchFamily="34" charset="0"/>
                <a:cs typeface="Arial" panose="020B0604020202020204" pitchFamily="34" charset="0"/>
              </a:rPr>
              <a:t> d) </a:t>
            </a:r>
            <a:r>
              <a:rPr lang="en-US" sz="2400" dirty="0">
                <a:latin typeface="Arial" panose="020B0604020202020204" pitchFamily="34" charset="0"/>
                <a:cs typeface="Arial" panose="020B0604020202020204" pitchFamily="34" charset="0"/>
              </a:rPr>
              <a:t>being repeatedly exposed to aversive details of  a traumatic life-threatening event that is followed by: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persistent reexperiencing of the event and intrusive symptoms in the form of flashbacks, intrusive thoughts etc.</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 3) </a:t>
            </a:r>
            <a:r>
              <a:rPr lang="en-US" sz="2400" dirty="0">
                <a:latin typeface="Arial" panose="020B0604020202020204" pitchFamily="34" charset="0"/>
                <a:cs typeface="Arial" panose="020B0604020202020204" pitchFamily="34" charset="0"/>
              </a:rPr>
              <a:t>avoidance of cues that remind the person of the event such as people, places or certain thoughts.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alterations in thinking and mood such as distorted thoughts about the cause and consequences of the trauma. </a:t>
            </a:r>
          </a:p>
        </p:txBody>
      </p:sp>
      <p:sp>
        <p:nvSpPr>
          <p:cNvPr id="2" name="Slide Number Placeholder 1">
            <a:extLst>
              <a:ext uri="{FF2B5EF4-FFF2-40B4-BE49-F238E27FC236}">
                <a16:creationId xmlns:a16="http://schemas.microsoft.com/office/drawing/2014/main" id="{8F2C20B0-7669-42AA-123D-65648C2AFDB0}"/>
              </a:ext>
            </a:extLst>
          </p:cNvPr>
          <p:cNvSpPr>
            <a:spLocks noGrp="1"/>
          </p:cNvSpPr>
          <p:nvPr>
            <p:ph type="sldNum" sz="quarter" idx="12"/>
          </p:nvPr>
        </p:nvSpPr>
        <p:spPr/>
        <p:txBody>
          <a:bodyPr/>
          <a:lstStyle/>
          <a:p>
            <a:fld id="{D5F19236-814F-4AAD-A4AC-CC9247FC12C4}" type="slidenum">
              <a:rPr lang="en-CA" smtClean="0"/>
              <a:t>40</a:t>
            </a:fld>
            <a:endParaRPr lang="en-CA"/>
          </a:p>
        </p:txBody>
      </p:sp>
    </p:spTree>
    <p:extLst>
      <p:ext uri="{BB962C8B-B14F-4D97-AF65-F5344CB8AC3E}">
        <p14:creationId xmlns:p14="http://schemas.microsoft.com/office/powerpoint/2010/main" val="2901699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54663-3A58-BE76-AB37-AB2DCB9125F1}"/>
            </a:ext>
          </a:extLst>
        </p:cNvPr>
        <p:cNvGrpSpPr/>
        <p:nvPr/>
      </p:nvGrpSpPr>
      <p:grpSpPr>
        <a:xfrm>
          <a:off x="0" y="0"/>
          <a:ext cx="0" cy="0"/>
          <a:chOff x="0" y="0"/>
          <a:chExt cx="0" cy="0"/>
        </a:xfrm>
      </p:grpSpPr>
      <p:pic>
        <p:nvPicPr>
          <p:cNvPr id="20482" name="Picture 2" descr="PTSD: Symptoms and Diagnosis">
            <a:extLst>
              <a:ext uri="{FF2B5EF4-FFF2-40B4-BE49-F238E27FC236}">
                <a16:creationId xmlns:a16="http://schemas.microsoft.com/office/drawing/2014/main" id="{CE1B7184-DE8D-6EC9-36D4-8CE7F82249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2008" y="1315658"/>
            <a:ext cx="4841417" cy="54585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074DBE-56E8-CF90-2998-D760AFA754E3}"/>
              </a:ext>
            </a:extLst>
          </p:cNvPr>
          <p:cNvSpPr txBox="1"/>
          <p:nvPr/>
        </p:nvSpPr>
        <p:spPr>
          <a:xfrm>
            <a:off x="6409607" y="-5245"/>
            <a:ext cx="5782393" cy="1200329"/>
          </a:xfrm>
          <a:prstGeom prst="rect">
            <a:avLst/>
          </a:prstGeom>
          <a:noFill/>
        </p:spPr>
        <p:txBody>
          <a:bodyPr wrap="square">
            <a:spAutoFit/>
          </a:bodyPr>
          <a:lstStyle/>
          <a:p>
            <a:pPr algn="ctr"/>
            <a:r>
              <a:rPr lang="en-CA" sz="3600" dirty="0">
                <a:solidFill>
                  <a:schemeClr val="bg1"/>
                </a:solidFill>
              </a:rPr>
              <a:t>PTSD DIAGNOSTIC CRITERIA</a:t>
            </a:r>
          </a:p>
        </p:txBody>
      </p:sp>
      <p:sp>
        <p:nvSpPr>
          <p:cNvPr id="11" name="TextBox 10">
            <a:extLst>
              <a:ext uri="{FF2B5EF4-FFF2-40B4-BE49-F238E27FC236}">
                <a16:creationId xmlns:a16="http://schemas.microsoft.com/office/drawing/2014/main" id="{054FE8E3-388A-6314-9493-D506B519B2F9}"/>
              </a:ext>
            </a:extLst>
          </p:cNvPr>
          <p:cNvSpPr txBox="1"/>
          <p:nvPr/>
        </p:nvSpPr>
        <p:spPr>
          <a:xfrm>
            <a:off x="8321662" y="5335780"/>
            <a:ext cx="6096000" cy="369332"/>
          </a:xfrm>
          <a:prstGeom prst="rect">
            <a:avLst/>
          </a:prstGeom>
          <a:noFill/>
        </p:spPr>
        <p:txBody>
          <a:bodyPr wrap="square">
            <a:spAutoFit/>
          </a:bodyPr>
          <a:lstStyle/>
          <a:p>
            <a:r>
              <a:rPr lang="en-CA" dirty="0">
                <a:solidFill>
                  <a:schemeClr val="bg1"/>
                </a:solidFill>
              </a:rPr>
              <a:t>1</a:t>
            </a:r>
          </a:p>
        </p:txBody>
      </p:sp>
      <p:sp>
        <p:nvSpPr>
          <p:cNvPr id="13" name="TextBox 12">
            <a:extLst>
              <a:ext uri="{FF2B5EF4-FFF2-40B4-BE49-F238E27FC236}">
                <a16:creationId xmlns:a16="http://schemas.microsoft.com/office/drawing/2014/main" id="{9E7E380E-ADA2-A73E-5F79-8654A473C9ED}"/>
              </a:ext>
            </a:extLst>
          </p:cNvPr>
          <p:cNvSpPr txBox="1"/>
          <p:nvPr/>
        </p:nvSpPr>
        <p:spPr>
          <a:xfrm>
            <a:off x="7361389" y="3708566"/>
            <a:ext cx="6750754" cy="369332"/>
          </a:xfrm>
          <a:prstGeom prst="rect">
            <a:avLst/>
          </a:prstGeom>
          <a:noFill/>
        </p:spPr>
        <p:txBody>
          <a:bodyPr wrap="square">
            <a:spAutoFit/>
          </a:bodyPr>
          <a:lstStyle/>
          <a:p>
            <a:r>
              <a:rPr lang="en-CA" dirty="0">
                <a:solidFill>
                  <a:schemeClr val="bg1"/>
                </a:solidFill>
              </a:rPr>
              <a:t>2</a:t>
            </a:r>
          </a:p>
        </p:txBody>
      </p:sp>
      <p:sp>
        <p:nvSpPr>
          <p:cNvPr id="15" name="TextBox 14">
            <a:extLst>
              <a:ext uri="{FF2B5EF4-FFF2-40B4-BE49-F238E27FC236}">
                <a16:creationId xmlns:a16="http://schemas.microsoft.com/office/drawing/2014/main" id="{ABAB81BF-83A4-3294-5F09-CFF502FDD3FC}"/>
              </a:ext>
            </a:extLst>
          </p:cNvPr>
          <p:cNvSpPr txBox="1"/>
          <p:nvPr/>
        </p:nvSpPr>
        <p:spPr>
          <a:xfrm>
            <a:off x="8491938" y="3542159"/>
            <a:ext cx="8551332" cy="369332"/>
          </a:xfrm>
          <a:prstGeom prst="rect">
            <a:avLst/>
          </a:prstGeom>
          <a:noFill/>
        </p:spPr>
        <p:txBody>
          <a:bodyPr wrap="square">
            <a:spAutoFit/>
          </a:bodyPr>
          <a:lstStyle/>
          <a:p>
            <a:r>
              <a:rPr lang="en-CA" dirty="0">
                <a:solidFill>
                  <a:schemeClr val="bg1"/>
                </a:solidFill>
              </a:rPr>
              <a:t>3</a:t>
            </a:r>
          </a:p>
        </p:txBody>
      </p:sp>
      <p:sp>
        <p:nvSpPr>
          <p:cNvPr id="17" name="TextBox 16">
            <a:extLst>
              <a:ext uri="{FF2B5EF4-FFF2-40B4-BE49-F238E27FC236}">
                <a16:creationId xmlns:a16="http://schemas.microsoft.com/office/drawing/2014/main" id="{B21D1F04-6CCC-A793-C06F-83CB14FB5B0F}"/>
              </a:ext>
            </a:extLst>
          </p:cNvPr>
          <p:cNvSpPr txBox="1"/>
          <p:nvPr/>
        </p:nvSpPr>
        <p:spPr>
          <a:xfrm>
            <a:off x="7852642" y="2117008"/>
            <a:ext cx="9514390" cy="369332"/>
          </a:xfrm>
          <a:prstGeom prst="rect">
            <a:avLst/>
          </a:prstGeom>
          <a:noFill/>
        </p:spPr>
        <p:txBody>
          <a:bodyPr wrap="square">
            <a:spAutoFit/>
          </a:bodyPr>
          <a:lstStyle/>
          <a:p>
            <a:r>
              <a:rPr lang="en-CA" dirty="0">
                <a:solidFill>
                  <a:schemeClr val="bg1"/>
                </a:solidFill>
              </a:rPr>
              <a:t>4</a:t>
            </a:r>
          </a:p>
        </p:txBody>
      </p:sp>
      <p:sp>
        <p:nvSpPr>
          <p:cNvPr id="19" name="TextBox 18">
            <a:extLst>
              <a:ext uri="{FF2B5EF4-FFF2-40B4-BE49-F238E27FC236}">
                <a16:creationId xmlns:a16="http://schemas.microsoft.com/office/drawing/2014/main" id="{82266A8F-CAD8-C604-7B4D-15E19BE0BC5B}"/>
              </a:ext>
            </a:extLst>
          </p:cNvPr>
          <p:cNvSpPr txBox="1"/>
          <p:nvPr/>
        </p:nvSpPr>
        <p:spPr>
          <a:xfrm>
            <a:off x="9446836" y="1682826"/>
            <a:ext cx="9514390" cy="369332"/>
          </a:xfrm>
          <a:prstGeom prst="rect">
            <a:avLst/>
          </a:prstGeom>
          <a:noFill/>
        </p:spPr>
        <p:txBody>
          <a:bodyPr wrap="square">
            <a:spAutoFit/>
          </a:bodyPr>
          <a:lstStyle/>
          <a:p>
            <a:r>
              <a:rPr lang="en-CA" dirty="0">
                <a:solidFill>
                  <a:schemeClr val="bg1"/>
                </a:solidFill>
              </a:rPr>
              <a:t> 5 </a:t>
            </a:r>
          </a:p>
        </p:txBody>
      </p:sp>
      <p:sp>
        <p:nvSpPr>
          <p:cNvPr id="21" name="TextBox 20">
            <a:extLst>
              <a:ext uri="{FF2B5EF4-FFF2-40B4-BE49-F238E27FC236}">
                <a16:creationId xmlns:a16="http://schemas.microsoft.com/office/drawing/2014/main" id="{C51DE145-44DA-BC63-7CDD-22AA54D25E25}"/>
              </a:ext>
            </a:extLst>
          </p:cNvPr>
          <p:cNvSpPr txBox="1"/>
          <p:nvPr/>
        </p:nvSpPr>
        <p:spPr>
          <a:xfrm>
            <a:off x="10736766" y="1633459"/>
            <a:ext cx="9514390" cy="369332"/>
          </a:xfrm>
          <a:prstGeom prst="rect">
            <a:avLst/>
          </a:prstGeom>
          <a:noFill/>
        </p:spPr>
        <p:txBody>
          <a:bodyPr wrap="square">
            <a:spAutoFit/>
          </a:bodyPr>
          <a:lstStyle/>
          <a:p>
            <a:r>
              <a:rPr lang="en-CA" dirty="0">
                <a:solidFill>
                  <a:schemeClr val="bg1"/>
                </a:solidFill>
              </a:rPr>
              <a:t>6</a:t>
            </a:r>
          </a:p>
        </p:txBody>
      </p:sp>
      <p:sp>
        <p:nvSpPr>
          <p:cNvPr id="23" name="TextBox 22">
            <a:extLst>
              <a:ext uri="{FF2B5EF4-FFF2-40B4-BE49-F238E27FC236}">
                <a16:creationId xmlns:a16="http://schemas.microsoft.com/office/drawing/2014/main" id="{1C1F70D0-56BD-6F92-A614-08B213579FF1}"/>
              </a:ext>
            </a:extLst>
          </p:cNvPr>
          <p:cNvSpPr txBox="1"/>
          <p:nvPr/>
        </p:nvSpPr>
        <p:spPr>
          <a:xfrm>
            <a:off x="10899326" y="3232636"/>
            <a:ext cx="9514390" cy="369332"/>
          </a:xfrm>
          <a:prstGeom prst="rect">
            <a:avLst/>
          </a:prstGeom>
          <a:noFill/>
        </p:spPr>
        <p:txBody>
          <a:bodyPr wrap="square">
            <a:spAutoFit/>
          </a:bodyPr>
          <a:lstStyle/>
          <a:p>
            <a:r>
              <a:rPr lang="en-CA" dirty="0">
                <a:solidFill>
                  <a:schemeClr val="bg1"/>
                </a:solidFill>
              </a:rPr>
              <a:t>7</a:t>
            </a:r>
          </a:p>
        </p:txBody>
      </p:sp>
      <p:sp>
        <p:nvSpPr>
          <p:cNvPr id="25" name="TextBox 24">
            <a:extLst>
              <a:ext uri="{FF2B5EF4-FFF2-40B4-BE49-F238E27FC236}">
                <a16:creationId xmlns:a16="http://schemas.microsoft.com/office/drawing/2014/main" id="{A1FFE067-054B-22A2-CA2D-30F85CDBCE99}"/>
              </a:ext>
            </a:extLst>
          </p:cNvPr>
          <p:cNvSpPr txBox="1"/>
          <p:nvPr/>
        </p:nvSpPr>
        <p:spPr>
          <a:xfrm>
            <a:off x="10899326" y="4832273"/>
            <a:ext cx="9514390" cy="369332"/>
          </a:xfrm>
          <a:prstGeom prst="rect">
            <a:avLst/>
          </a:prstGeom>
          <a:noFill/>
        </p:spPr>
        <p:txBody>
          <a:bodyPr wrap="square">
            <a:spAutoFit/>
          </a:bodyPr>
          <a:lstStyle/>
          <a:p>
            <a:r>
              <a:rPr lang="en-CA" dirty="0">
                <a:solidFill>
                  <a:schemeClr val="bg1"/>
                </a:solidFill>
              </a:rPr>
              <a:t>8</a:t>
            </a:r>
          </a:p>
        </p:txBody>
      </p:sp>
      <p:sp>
        <p:nvSpPr>
          <p:cNvPr id="5" name="TextBox 4">
            <a:extLst>
              <a:ext uri="{FF2B5EF4-FFF2-40B4-BE49-F238E27FC236}">
                <a16:creationId xmlns:a16="http://schemas.microsoft.com/office/drawing/2014/main" id="{7E24A8FA-7630-BF85-4F8B-DAC15FC24BC7}"/>
              </a:ext>
            </a:extLst>
          </p:cNvPr>
          <p:cNvSpPr txBox="1"/>
          <p:nvPr/>
        </p:nvSpPr>
        <p:spPr>
          <a:xfrm>
            <a:off x="199227" y="970478"/>
            <a:ext cx="6444052" cy="4893647"/>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5) </a:t>
            </a:r>
            <a:r>
              <a:rPr lang="en-US" sz="2400" dirty="0">
                <a:latin typeface="Arial" panose="020B0604020202020204" pitchFamily="34" charset="0"/>
                <a:cs typeface="Arial" panose="020B0604020202020204" pitchFamily="34" charset="0"/>
              </a:rPr>
              <a:t>anxiety or hyperarousal symptoms such as sleep disturbances, being easily startled etc.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6) </a:t>
            </a:r>
            <a:r>
              <a:rPr lang="en-US" sz="2400" dirty="0">
                <a:latin typeface="Arial" panose="020B0604020202020204" pitchFamily="34" charset="0"/>
                <a:cs typeface="Arial" panose="020B0604020202020204" pitchFamily="34" charset="0"/>
              </a:rPr>
              <a:t>the symptoms must have lasted for at least one month. (if duration is 3 days-1 month the diagnosis of </a:t>
            </a:r>
            <a:r>
              <a:rPr lang="en-US" sz="2400" dirty="0">
                <a:solidFill>
                  <a:schemeClr val="bg1"/>
                </a:solidFill>
                <a:latin typeface="Arial" panose="020B0604020202020204" pitchFamily="34" charset="0"/>
                <a:cs typeface="Arial" panose="020B0604020202020204" pitchFamily="34" charset="0"/>
              </a:rPr>
              <a:t>ACUTE STRESS DISORDER </a:t>
            </a:r>
            <a:r>
              <a:rPr lang="en-US" sz="2400" dirty="0">
                <a:latin typeface="Arial" panose="020B0604020202020204" pitchFamily="34" charset="0"/>
                <a:cs typeface="Arial" panose="020B0604020202020204" pitchFamily="34" charset="0"/>
              </a:rPr>
              <a:t>should be made. Symptoms are present less than 3 days are not considered pathological</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7) </a:t>
            </a:r>
            <a:r>
              <a:rPr lang="en-US" sz="2400" dirty="0">
                <a:latin typeface="Arial" panose="020B0604020202020204" pitchFamily="34" charset="0"/>
                <a:cs typeface="Arial" panose="020B0604020202020204" pitchFamily="34" charset="0"/>
              </a:rPr>
              <a:t>symptoms  significantly affect the person’s functioning</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8) </a:t>
            </a:r>
            <a:r>
              <a:rPr lang="en-US" sz="2400" dirty="0">
                <a:latin typeface="Arial" panose="020B0604020202020204" pitchFamily="34" charset="0"/>
                <a:cs typeface="Arial" panose="020B0604020202020204" pitchFamily="34" charset="0"/>
              </a:rPr>
              <a:t>symptoms are not better explained by another condition</a:t>
            </a:r>
          </a:p>
        </p:txBody>
      </p:sp>
      <p:sp>
        <p:nvSpPr>
          <p:cNvPr id="2" name="Slide Number Placeholder 1">
            <a:extLst>
              <a:ext uri="{FF2B5EF4-FFF2-40B4-BE49-F238E27FC236}">
                <a16:creationId xmlns:a16="http://schemas.microsoft.com/office/drawing/2014/main" id="{BCDF3719-95FD-6BB8-E39E-9E8D8D4F9746}"/>
              </a:ext>
            </a:extLst>
          </p:cNvPr>
          <p:cNvSpPr>
            <a:spLocks noGrp="1"/>
          </p:cNvSpPr>
          <p:nvPr>
            <p:ph type="sldNum" sz="quarter" idx="12"/>
          </p:nvPr>
        </p:nvSpPr>
        <p:spPr/>
        <p:txBody>
          <a:bodyPr/>
          <a:lstStyle/>
          <a:p>
            <a:fld id="{D5F19236-814F-4AAD-A4AC-CC9247FC12C4}" type="slidenum">
              <a:rPr lang="en-CA" smtClean="0"/>
              <a:t>41</a:t>
            </a:fld>
            <a:endParaRPr lang="en-CA"/>
          </a:p>
        </p:txBody>
      </p:sp>
    </p:spTree>
    <p:extLst>
      <p:ext uri="{BB962C8B-B14F-4D97-AF65-F5344CB8AC3E}">
        <p14:creationId xmlns:p14="http://schemas.microsoft.com/office/powerpoint/2010/main" val="3730417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PTSD: 4 Symptoms Of Post-Traumatic Stress Disorder">
            <a:extLst>
              <a:ext uri="{FF2B5EF4-FFF2-40B4-BE49-F238E27FC236}">
                <a16:creationId xmlns:a16="http://schemas.microsoft.com/office/drawing/2014/main" id="{322E49BB-6239-475D-B320-2B2654AF3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270D90E-69EB-1A54-A67F-6DD4075EA9DA}"/>
              </a:ext>
            </a:extLst>
          </p:cNvPr>
          <p:cNvSpPr>
            <a:spLocks noGrp="1"/>
          </p:cNvSpPr>
          <p:nvPr>
            <p:ph type="sldNum" sz="quarter" idx="12"/>
          </p:nvPr>
        </p:nvSpPr>
        <p:spPr/>
        <p:txBody>
          <a:bodyPr/>
          <a:lstStyle/>
          <a:p>
            <a:fld id="{D5F19236-814F-4AAD-A4AC-CC9247FC12C4}" type="slidenum">
              <a:rPr lang="en-CA" smtClean="0"/>
              <a:t>42</a:t>
            </a:fld>
            <a:endParaRPr lang="en-CA"/>
          </a:p>
        </p:txBody>
      </p:sp>
      <p:sp>
        <p:nvSpPr>
          <p:cNvPr id="4" name="TextBox 3">
            <a:extLst>
              <a:ext uri="{FF2B5EF4-FFF2-40B4-BE49-F238E27FC236}">
                <a16:creationId xmlns:a16="http://schemas.microsoft.com/office/drawing/2014/main" id="{A44C1E8A-5F10-8CEA-7C67-D1EFB1454F47}"/>
              </a:ext>
            </a:extLst>
          </p:cNvPr>
          <p:cNvSpPr txBox="1"/>
          <p:nvPr/>
        </p:nvSpPr>
        <p:spPr>
          <a:xfrm>
            <a:off x="4819852" y="166273"/>
            <a:ext cx="7372148" cy="6186309"/>
          </a:xfrm>
          <a:prstGeom prst="rect">
            <a:avLst/>
          </a:prstGeom>
          <a:noFill/>
        </p:spPr>
        <p:txBody>
          <a:bodyPr wrap="square">
            <a:spAutoFit/>
          </a:bodyPr>
          <a:lstStyle/>
          <a:p>
            <a:r>
              <a:rPr lang="en-CA" sz="2200" dirty="0">
                <a:latin typeface="Arial" panose="020B0604020202020204" pitchFamily="34" charset="0"/>
                <a:cs typeface="Arial" panose="020B0604020202020204" pitchFamily="34" charset="0"/>
              </a:rPr>
              <a:t>The most common PTSD symptoms fall into 4 clusters: </a:t>
            </a:r>
          </a:p>
          <a:p>
            <a:endParaRPr lang="en-CA" sz="2200" dirty="0">
              <a:latin typeface="Arial" panose="020B0604020202020204" pitchFamily="34" charset="0"/>
              <a:cs typeface="Arial" panose="020B0604020202020204" pitchFamily="34" charset="0"/>
            </a:endParaRPr>
          </a:p>
          <a:p>
            <a:r>
              <a:rPr lang="en-CA" sz="2200" dirty="0">
                <a:solidFill>
                  <a:schemeClr val="bg1"/>
                </a:solidFill>
                <a:latin typeface="Arial" panose="020B0604020202020204" pitchFamily="34" charset="0"/>
                <a:cs typeface="Arial" panose="020B0604020202020204" pitchFamily="34" charset="0"/>
              </a:rPr>
              <a:t>Re-experiencing</a:t>
            </a:r>
            <a:r>
              <a:rPr lang="en-CA" sz="2200" dirty="0">
                <a:latin typeface="Arial" panose="020B0604020202020204" pitchFamily="34" charset="0"/>
                <a:cs typeface="Arial" panose="020B0604020202020204" pitchFamily="34" charset="0"/>
              </a:rPr>
              <a:t>: heart palpitations, difficulty breathing, stomach pain and diarrhea, chronic pain, nausea or vomiting  intrusive memories, flashbacks, nightmares, distress when reminded </a:t>
            </a:r>
          </a:p>
          <a:p>
            <a:endParaRPr lang="en-CA" sz="2200" dirty="0">
              <a:latin typeface="Arial" panose="020B0604020202020204" pitchFamily="34" charset="0"/>
              <a:cs typeface="Arial" panose="020B0604020202020204" pitchFamily="34" charset="0"/>
            </a:endParaRPr>
          </a:p>
          <a:p>
            <a:r>
              <a:rPr lang="en-CA" sz="2200" dirty="0">
                <a:solidFill>
                  <a:schemeClr val="bg1"/>
                </a:solidFill>
                <a:latin typeface="Arial" panose="020B0604020202020204" pitchFamily="34" charset="0"/>
                <a:cs typeface="Arial" panose="020B0604020202020204" pitchFamily="34" charset="0"/>
              </a:rPr>
              <a:t>Avoidance</a:t>
            </a:r>
            <a:r>
              <a:rPr lang="en-CA" sz="2200" dirty="0">
                <a:latin typeface="Arial" panose="020B0604020202020204" pitchFamily="34" charset="0"/>
                <a:cs typeface="Arial" panose="020B0604020202020204" pitchFamily="34" charset="0"/>
              </a:rPr>
              <a:t>: avoiding thoughts, feelings, people, places, or situations linked to the trauma</a:t>
            </a:r>
          </a:p>
          <a:p>
            <a:endParaRPr lang="en-CA" sz="2200" dirty="0">
              <a:latin typeface="Arial" panose="020B0604020202020204" pitchFamily="34" charset="0"/>
              <a:cs typeface="Arial" panose="020B0604020202020204" pitchFamily="34" charset="0"/>
            </a:endParaRPr>
          </a:p>
          <a:p>
            <a:r>
              <a:rPr lang="en-CA" sz="2200" dirty="0">
                <a:solidFill>
                  <a:schemeClr val="bg1"/>
                </a:solidFill>
                <a:latin typeface="Arial" panose="020B0604020202020204" pitchFamily="34" charset="0"/>
                <a:cs typeface="Arial" panose="020B0604020202020204" pitchFamily="34" charset="0"/>
              </a:rPr>
              <a:t>Negative mood and cognition</a:t>
            </a:r>
            <a:r>
              <a:rPr lang="en-CA" sz="2200" dirty="0">
                <a:latin typeface="Arial" panose="020B0604020202020204" pitchFamily="34" charset="0"/>
                <a:cs typeface="Arial" panose="020B0604020202020204" pitchFamily="34" charset="0"/>
              </a:rPr>
              <a:t>: emotional numbing, guilt or shame, negative beliefs about self/world, loss of interest, detachment, easily fatigued, depression and severe anxiety, suicidal thoughts</a:t>
            </a:r>
          </a:p>
          <a:p>
            <a:endParaRPr lang="en-CA" sz="2200" dirty="0">
              <a:latin typeface="Arial" panose="020B0604020202020204" pitchFamily="34" charset="0"/>
              <a:cs typeface="Arial" panose="020B0604020202020204" pitchFamily="34" charset="0"/>
            </a:endParaRPr>
          </a:p>
          <a:p>
            <a:r>
              <a:rPr lang="en-CA" sz="2200" dirty="0">
                <a:solidFill>
                  <a:schemeClr val="bg1"/>
                </a:solidFill>
                <a:latin typeface="Arial" panose="020B0604020202020204" pitchFamily="34" charset="0"/>
                <a:cs typeface="Arial" panose="020B0604020202020204" pitchFamily="34" charset="0"/>
              </a:rPr>
              <a:t>Hyperarousal</a:t>
            </a:r>
            <a:r>
              <a:rPr lang="en-CA" sz="2200" dirty="0">
                <a:latin typeface="Arial" panose="020B0604020202020204" pitchFamily="34" charset="0"/>
                <a:cs typeface="Arial" panose="020B0604020202020204" pitchFamily="34" charset="0"/>
              </a:rPr>
              <a:t>: hypervigilance, exaggerated startle, irritability, agitation, sleep disturbances, concentration problems, alcohol, medication or substance abuse.</a:t>
            </a:r>
          </a:p>
        </p:txBody>
      </p:sp>
      <p:sp>
        <p:nvSpPr>
          <p:cNvPr id="7" name="TextBox 6">
            <a:extLst>
              <a:ext uri="{FF2B5EF4-FFF2-40B4-BE49-F238E27FC236}">
                <a16:creationId xmlns:a16="http://schemas.microsoft.com/office/drawing/2014/main" id="{FCDC3747-521B-3B1A-3237-3490C93B5298}"/>
              </a:ext>
            </a:extLst>
          </p:cNvPr>
          <p:cNvSpPr txBox="1"/>
          <p:nvPr/>
        </p:nvSpPr>
        <p:spPr>
          <a:xfrm>
            <a:off x="67377" y="440976"/>
            <a:ext cx="1222408" cy="369332"/>
          </a:xfrm>
          <a:prstGeom prst="rect">
            <a:avLst/>
          </a:prstGeom>
          <a:noFill/>
        </p:spPr>
        <p:txBody>
          <a:bodyPr wrap="square">
            <a:spAutoFit/>
          </a:bodyPr>
          <a:lstStyle/>
          <a:p>
            <a:r>
              <a:rPr lang="en-CA" dirty="0">
                <a:solidFill>
                  <a:srgbClr val="C00000"/>
                </a:solidFill>
                <a:latin typeface="Arial" panose="020B0604020202020204" pitchFamily="34" charset="0"/>
                <a:cs typeface="Arial" panose="020B0604020202020204" pitchFamily="34" charset="0"/>
              </a:rPr>
              <a:t> cluster 1</a:t>
            </a:r>
            <a:endParaRPr lang="en-CA" dirty="0">
              <a:solidFill>
                <a:srgbClr val="C00000"/>
              </a:solidFill>
            </a:endParaRPr>
          </a:p>
        </p:txBody>
      </p:sp>
      <p:sp>
        <p:nvSpPr>
          <p:cNvPr id="9" name="TextBox 8">
            <a:extLst>
              <a:ext uri="{FF2B5EF4-FFF2-40B4-BE49-F238E27FC236}">
                <a16:creationId xmlns:a16="http://schemas.microsoft.com/office/drawing/2014/main" id="{77E2E8F9-266A-040A-D848-CA04CD6CB83F}"/>
              </a:ext>
            </a:extLst>
          </p:cNvPr>
          <p:cNvSpPr txBox="1"/>
          <p:nvPr/>
        </p:nvSpPr>
        <p:spPr>
          <a:xfrm>
            <a:off x="3354405" y="440976"/>
            <a:ext cx="1179094" cy="369332"/>
          </a:xfrm>
          <a:prstGeom prst="rect">
            <a:avLst/>
          </a:prstGeom>
          <a:noFill/>
        </p:spPr>
        <p:txBody>
          <a:bodyPr wrap="square">
            <a:spAutoFit/>
          </a:bodyPr>
          <a:lstStyle/>
          <a:p>
            <a:r>
              <a:rPr lang="en-CA" dirty="0">
                <a:solidFill>
                  <a:srgbClr val="C00000"/>
                </a:solidFill>
                <a:latin typeface="Arial" panose="020B0604020202020204" pitchFamily="34" charset="0"/>
                <a:cs typeface="Arial" panose="020B0604020202020204" pitchFamily="34" charset="0"/>
              </a:rPr>
              <a:t> cluster 4</a:t>
            </a:r>
            <a:endParaRPr lang="en-CA" dirty="0">
              <a:solidFill>
                <a:srgbClr val="C00000"/>
              </a:solidFill>
            </a:endParaRPr>
          </a:p>
        </p:txBody>
      </p:sp>
      <p:sp>
        <p:nvSpPr>
          <p:cNvPr id="11" name="TextBox 10">
            <a:extLst>
              <a:ext uri="{FF2B5EF4-FFF2-40B4-BE49-F238E27FC236}">
                <a16:creationId xmlns:a16="http://schemas.microsoft.com/office/drawing/2014/main" id="{73D22E4F-2556-EEE5-224C-4540472C3323}"/>
              </a:ext>
            </a:extLst>
          </p:cNvPr>
          <p:cNvSpPr txBox="1"/>
          <p:nvPr/>
        </p:nvSpPr>
        <p:spPr>
          <a:xfrm>
            <a:off x="2182294" y="440976"/>
            <a:ext cx="1172111" cy="369332"/>
          </a:xfrm>
          <a:prstGeom prst="rect">
            <a:avLst/>
          </a:prstGeom>
          <a:noFill/>
        </p:spPr>
        <p:txBody>
          <a:bodyPr wrap="square">
            <a:spAutoFit/>
          </a:bodyPr>
          <a:lstStyle/>
          <a:p>
            <a:r>
              <a:rPr lang="en-CA" dirty="0">
                <a:solidFill>
                  <a:srgbClr val="C00000"/>
                </a:solidFill>
                <a:latin typeface="Arial" panose="020B0604020202020204" pitchFamily="34" charset="0"/>
                <a:cs typeface="Arial" panose="020B0604020202020204" pitchFamily="34" charset="0"/>
              </a:rPr>
              <a:t> cluster 3</a:t>
            </a:r>
            <a:endParaRPr lang="en-CA" dirty="0">
              <a:solidFill>
                <a:srgbClr val="C00000"/>
              </a:solidFill>
            </a:endParaRPr>
          </a:p>
        </p:txBody>
      </p:sp>
      <p:sp>
        <p:nvSpPr>
          <p:cNvPr id="13" name="TextBox 12">
            <a:extLst>
              <a:ext uri="{FF2B5EF4-FFF2-40B4-BE49-F238E27FC236}">
                <a16:creationId xmlns:a16="http://schemas.microsoft.com/office/drawing/2014/main" id="{7827A5E1-636C-D115-38B0-D95059108FA5}"/>
              </a:ext>
            </a:extLst>
          </p:cNvPr>
          <p:cNvSpPr txBox="1"/>
          <p:nvPr/>
        </p:nvSpPr>
        <p:spPr>
          <a:xfrm>
            <a:off x="1099687" y="440976"/>
            <a:ext cx="1222408" cy="369332"/>
          </a:xfrm>
          <a:prstGeom prst="rect">
            <a:avLst/>
          </a:prstGeom>
          <a:noFill/>
        </p:spPr>
        <p:txBody>
          <a:bodyPr wrap="square">
            <a:spAutoFit/>
          </a:bodyPr>
          <a:lstStyle/>
          <a:p>
            <a:r>
              <a:rPr lang="en-CA" dirty="0">
                <a:solidFill>
                  <a:srgbClr val="C00000"/>
                </a:solidFill>
                <a:latin typeface="Arial" panose="020B0604020202020204" pitchFamily="34" charset="0"/>
                <a:cs typeface="Arial" panose="020B0604020202020204" pitchFamily="34" charset="0"/>
              </a:rPr>
              <a:t> cluster 2</a:t>
            </a:r>
            <a:endParaRPr lang="en-CA" dirty="0">
              <a:solidFill>
                <a:srgbClr val="C00000"/>
              </a:solidFill>
            </a:endParaRPr>
          </a:p>
        </p:txBody>
      </p:sp>
    </p:spTree>
    <p:extLst>
      <p:ext uri="{BB962C8B-B14F-4D97-AF65-F5344CB8AC3E}">
        <p14:creationId xmlns:p14="http://schemas.microsoft.com/office/powerpoint/2010/main" val="2821412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62CF181D-53D5-86BB-1FEF-D39AE366E842}"/>
              </a:ext>
            </a:extLst>
          </p:cNvPr>
          <p:cNvPicPr>
            <a:picLocks noChangeAspect="1"/>
          </p:cNvPicPr>
          <p:nvPr/>
        </p:nvPicPr>
        <p:blipFill>
          <a:blip r:embed="rId3"/>
          <a:stretch>
            <a:fillRect/>
          </a:stretch>
        </p:blipFill>
        <p:spPr>
          <a:xfrm>
            <a:off x="317635" y="672452"/>
            <a:ext cx="4263990" cy="5902378"/>
          </a:xfrm>
          <a:prstGeom prst="rect">
            <a:avLst/>
          </a:prstGeom>
        </p:spPr>
      </p:pic>
      <p:sp>
        <p:nvSpPr>
          <p:cNvPr id="3" name="TextBox 2">
            <a:extLst>
              <a:ext uri="{FF2B5EF4-FFF2-40B4-BE49-F238E27FC236}">
                <a16:creationId xmlns:a16="http://schemas.microsoft.com/office/drawing/2014/main" id="{AA84FF6B-07BB-1BC2-CF8F-B6ED4B8BDBC5}"/>
              </a:ext>
            </a:extLst>
          </p:cNvPr>
          <p:cNvSpPr txBox="1"/>
          <p:nvPr/>
        </p:nvSpPr>
        <p:spPr>
          <a:xfrm>
            <a:off x="1498334" y="-736"/>
            <a:ext cx="9743135" cy="646331"/>
          </a:xfrm>
          <a:prstGeom prst="rect">
            <a:avLst/>
          </a:prstGeom>
          <a:noFill/>
        </p:spPr>
        <p:txBody>
          <a:bodyPr wrap="square">
            <a:spAutoFit/>
          </a:bodyPr>
          <a:lstStyle/>
          <a:p>
            <a:r>
              <a:rPr lang="en-US" sz="3600" dirty="0">
                <a:solidFill>
                  <a:schemeClr val="bg1"/>
                </a:solidFill>
              </a:rPr>
              <a:t>WHO IS MOST AT RISK FOR DEVELOPING PTSD?</a:t>
            </a:r>
            <a:endParaRPr lang="en-CA" sz="3600" dirty="0">
              <a:solidFill>
                <a:schemeClr val="bg1"/>
              </a:solidFill>
            </a:endParaRPr>
          </a:p>
        </p:txBody>
      </p:sp>
      <p:sp>
        <p:nvSpPr>
          <p:cNvPr id="4" name="TextBox 3">
            <a:extLst>
              <a:ext uri="{FF2B5EF4-FFF2-40B4-BE49-F238E27FC236}">
                <a16:creationId xmlns:a16="http://schemas.microsoft.com/office/drawing/2014/main" id="{4156E947-FACE-B759-C451-C12645ACBB25}"/>
              </a:ext>
            </a:extLst>
          </p:cNvPr>
          <p:cNvSpPr txBox="1"/>
          <p:nvPr/>
        </p:nvSpPr>
        <p:spPr>
          <a:xfrm>
            <a:off x="9942672" y="3088585"/>
            <a:ext cx="394447" cy="369332"/>
          </a:xfrm>
          <a:prstGeom prst="rect">
            <a:avLst/>
          </a:prstGeom>
          <a:noFill/>
        </p:spPr>
        <p:txBody>
          <a:bodyPr wrap="square">
            <a:spAutoFit/>
          </a:bodyPr>
          <a:lstStyle/>
          <a:p>
            <a:r>
              <a:rPr lang="en-US" sz="1800" dirty="0">
                <a:solidFill>
                  <a:schemeClr val="bg1"/>
                </a:solidFill>
              </a:rPr>
              <a:t> </a:t>
            </a:r>
            <a:endParaRPr lang="en-CA" dirty="0"/>
          </a:p>
        </p:txBody>
      </p:sp>
      <p:sp>
        <p:nvSpPr>
          <p:cNvPr id="7" name="TextBox 6">
            <a:extLst>
              <a:ext uri="{FF2B5EF4-FFF2-40B4-BE49-F238E27FC236}">
                <a16:creationId xmlns:a16="http://schemas.microsoft.com/office/drawing/2014/main" id="{2C297D6A-73B5-9885-C438-3F4E36753375}"/>
              </a:ext>
            </a:extLst>
          </p:cNvPr>
          <p:cNvSpPr txBox="1"/>
          <p:nvPr/>
        </p:nvSpPr>
        <p:spPr>
          <a:xfrm>
            <a:off x="9942672" y="4746875"/>
            <a:ext cx="439000" cy="369332"/>
          </a:xfrm>
          <a:prstGeom prst="rect">
            <a:avLst/>
          </a:prstGeom>
          <a:noFill/>
        </p:spPr>
        <p:txBody>
          <a:bodyPr wrap="square">
            <a:spAutoFit/>
          </a:bodyPr>
          <a:lstStyle/>
          <a:p>
            <a:r>
              <a:rPr lang="en-US" sz="1800" dirty="0">
                <a:solidFill>
                  <a:schemeClr val="bg1"/>
                </a:solidFill>
              </a:rPr>
              <a:t> </a:t>
            </a:r>
            <a:endParaRPr lang="en-CA" dirty="0"/>
          </a:p>
        </p:txBody>
      </p:sp>
      <p:sp>
        <p:nvSpPr>
          <p:cNvPr id="9" name="TextBox 8">
            <a:extLst>
              <a:ext uri="{FF2B5EF4-FFF2-40B4-BE49-F238E27FC236}">
                <a16:creationId xmlns:a16="http://schemas.microsoft.com/office/drawing/2014/main" id="{779D2A6A-A1AC-B8F6-2E31-326B57F420BC}"/>
              </a:ext>
            </a:extLst>
          </p:cNvPr>
          <p:cNvSpPr txBox="1"/>
          <p:nvPr/>
        </p:nvSpPr>
        <p:spPr>
          <a:xfrm>
            <a:off x="9942672" y="5373861"/>
            <a:ext cx="439000" cy="369332"/>
          </a:xfrm>
          <a:prstGeom prst="rect">
            <a:avLst/>
          </a:prstGeom>
          <a:noFill/>
        </p:spPr>
        <p:txBody>
          <a:bodyPr wrap="square">
            <a:spAutoFit/>
          </a:bodyPr>
          <a:lstStyle/>
          <a:p>
            <a:r>
              <a:rPr lang="en-US" sz="1800" dirty="0">
                <a:solidFill>
                  <a:schemeClr val="bg1"/>
                </a:solidFill>
              </a:rPr>
              <a:t> </a:t>
            </a:r>
            <a:endParaRPr lang="en-CA" dirty="0"/>
          </a:p>
        </p:txBody>
      </p:sp>
      <p:sp>
        <p:nvSpPr>
          <p:cNvPr id="11" name="TextBox 10">
            <a:extLst>
              <a:ext uri="{FF2B5EF4-FFF2-40B4-BE49-F238E27FC236}">
                <a16:creationId xmlns:a16="http://schemas.microsoft.com/office/drawing/2014/main" id="{AB895002-2ED1-8432-3D4F-EC1496E37747}"/>
              </a:ext>
            </a:extLst>
          </p:cNvPr>
          <p:cNvSpPr txBox="1"/>
          <p:nvPr/>
        </p:nvSpPr>
        <p:spPr>
          <a:xfrm>
            <a:off x="9970382" y="6046913"/>
            <a:ext cx="822580" cy="369332"/>
          </a:xfrm>
          <a:prstGeom prst="rect">
            <a:avLst/>
          </a:prstGeom>
          <a:noFill/>
        </p:spPr>
        <p:txBody>
          <a:bodyPr wrap="square">
            <a:spAutoFit/>
          </a:bodyPr>
          <a:lstStyle/>
          <a:p>
            <a:r>
              <a:rPr lang="en-US" sz="1800" dirty="0">
                <a:solidFill>
                  <a:schemeClr val="bg1"/>
                </a:solidFill>
              </a:rPr>
              <a:t> </a:t>
            </a:r>
            <a:endParaRPr lang="en-CA" dirty="0"/>
          </a:p>
        </p:txBody>
      </p:sp>
      <p:sp>
        <p:nvSpPr>
          <p:cNvPr id="13" name="TextBox 12">
            <a:extLst>
              <a:ext uri="{FF2B5EF4-FFF2-40B4-BE49-F238E27FC236}">
                <a16:creationId xmlns:a16="http://schemas.microsoft.com/office/drawing/2014/main" id="{D908CACE-5E13-EDAB-9899-1392F0C6086B}"/>
              </a:ext>
            </a:extLst>
          </p:cNvPr>
          <p:cNvSpPr txBox="1"/>
          <p:nvPr/>
        </p:nvSpPr>
        <p:spPr>
          <a:xfrm>
            <a:off x="9970382" y="5723883"/>
            <a:ext cx="1247453" cy="369332"/>
          </a:xfrm>
          <a:prstGeom prst="rect">
            <a:avLst/>
          </a:prstGeom>
          <a:noFill/>
        </p:spPr>
        <p:txBody>
          <a:bodyPr wrap="square">
            <a:spAutoFit/>
          </a:bodyPr>
          <a:lstStyle/>
          <a:p>
            <a:r>
              <a:rPr lang="en-US" sz="1800" dirty="0">
                <a:solidFill>
                  <a:srgbClr val="FF0000"/>
                </a:solidFill>
              </a:rPr>
              <a:t> </a:t>
            </a:r>
            <a:endParaRPr lang="en-CA" dirty="0">
              <a:solidFill>
                <a:srgbClr val="FF0000"/>
              </a:solidFill>
            </a:endParaRPr>
          </a:p>
        </p:txBody>
      </p:sp>
      <p:sp>
        <p:nvSpPr>
          <p:cNvPr id="2" name="Slide Number Placeholder 1">
            <a:extLst>
              <a:ext uri="{FF2B5EF4-FFF2-40B4-BE49-F238E27FC236}">
                <a16:creationId xmlns:a16="http://schemas.microsoft.com/office/drawing/2014/main" id="{32E2764B-042C-2A0C-83E0-55CD52596F20}"/>
              </a:ext>
            </a:extLst>
          </p:cNvPr>
          <p:cNvSpPr>
            <a:spLocks noGrp="1"/>
          </p:cNvSpPr>
          <p:nvPr>
            <p:ph type="sldNum" sz="quarter" idx="12"/>
          </p:nvPr>
        </p:nvSpPr>
        <p:spPr/>
        <p:txBody>
          <a:bodyPr/>
          <a:lstStyle/>
          <a:p>
            <a:fld id="{D5F19236-814F-4AAD-A4AC-CC9247FC12C4}" type="slidenum">
              <a:rPr lang="en-CA" smtClean="0"/>
              <a:t>43</a:t>
            </a:fld>
            <a:endParaRPr lang="en-CA"/>
          </a:p>
        </p:txBody>
      </p:sp>
      <p:sp>
        <p:nvSpPr>
          <p:cNvPr id="8" name="TextBox 7">
            <a:extLst>
              <a:ext uri="{FF2B5EF4-FFF2-40B4-BE49-F238E27FC236}">
                <a16:creationId xmlns:a16="http://schemas.microsoft.com/office/drawing/2014/main" id="{9A4024A3-900C-AC0F-3939-AF64B82D24C1}"/>
              </a:ext>
            </a:extLst>
          </p:cNvPr>
          <p:cNvSpPr txBox="1"/>
          <p:nvPr/>
        </p:nvSpPr>
        <p:spPr>
          <a:xfrm>
            <a:off x="4797390" y="846015"/>
            <a:ext cx="7076975" cy="6247864"/>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In order of importance a number of factors significantly contribute to the risk of a person developing PTSD:</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1. Trauma severity and chronicity – interpersonal, prolonged, inescapable trauma (especially betrayal) carries the highest risk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2. Lack of social support after the trauma – poor validation, isolation, or ongoing threat markedly increases risk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3. Prior trauma and adverse childhood experiences (ACEs) – sensitizes stress systems and shapes threat appraisal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4. Peritraumatic factors – intense fear, helplessness, dissociation during the event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5. Cumulative life stress – ongoing losses, financial strain, illness, migration, or relational conflict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6. Pre-existing mental health vulnerability – anxiety, depression, substance use, neuroticism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7. Biological vulnerability – genetic risk, HPA-axis dysregulation, heightened autonomic reactivity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8. Meaning-making and  appraisal – shame, moral injury, or inability to integrate the experience into a coherent</a:t>
            </a:r>
          </a:p>
          <a:p>
            <a:pPr>
              <a:buNone/>
            </a:pPr>
            <a:br>
              <a:rPr lang="en-US" dirty="0"/>
            </a:br>
            <a:endParaRPr lang="en-CA" dirty="0"/>
          </a:p>
        </p:txBody>
      </p:sp>
    </p:spTree>
    <p:extLst>
      <p:ext uri="{BB962C8B-B14F-4D97-AF65-F5344CB8AC3E}">
        <p14:creationId xmlns:p14="http://schemas.microsoft.com/office/powerpoint/2010/main" val="3746033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at is PTSD? Post-Traumatic Stress Disorder Symptoms and Causes">
            <a:extLst>
              <a:ext uri="{FF2B5EF4-FFF2-40B4-BE49-F238E27FC236}">
                <a16:creationId xmlns:a16="http://schemas.microsoft.com/office/drawing/2014/main" id="{DAAB96A1-FC51-4A49-A04C-78C620FE0CE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01786" y="787004"/>
            <a:ext cx="3473448" cy="57162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122DAB-D5BB-4BFC-65C6-08A25AA7F7F9}"/>
              </a:ext>
            </a:extLst>
          </p:cNvPr>
          <p:cNvSpPr txBox="1"/>
          <p:nvPr/>
        </p:nvSpPr>
        <p:spPr>
          <a:xfrm>
            <a:off x="711609" y="158609"/>
            <a:ext cx="11698942" cy="523220"/>
          </a:xfrm>
          <a:prstGeom prst="rect">
            <a:avLst/>
          </a:prstGeom>
          <a:noFill/>
        </p:spPr>
        <p:txBody>
          <a:bodyPr wrap="square">
            <a:spAutoFit/>
          </a:bodyPr>
          <a:lstStyle/>
          <a:p>
            <a:r>
              <a:rPr lang="en-US" sz="2800" dirty="0">
                <a:solidFill>
                  <a:schemeClr val="bg1"/>
                </a:solidFill>
              </a:rPr>
              <a:t>MOST COMMON ONE EVENT CAUSES OF PTSD IN MEN VS. WOMEN</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AC7446C4-80DE-2444-48CF-CDD4C265C0A4}"/>
              </a:ext>
            </a:extLst>
          </p:cNvPr>
          <p:cNvSpPr>
            <a:spLocks noGrp="1"/>
          </p:cNvSpPr>
          <p:nvPr>
            <p:ph type="sldNum" sz="quarter" idx="12"/>
          </p:nvPr>
        </p:nvSpPr>
        <p:spPr/>
        <p:txBody>
          <a:bodyPr/>
          <a:lstStyle/>
          <a:p>
            <a:fld id="{D5F19236-814F-4AAD-A4AC-CC9247FC12C4}" type="slidenum">
              <a:rPr lang="en-CA" smtClean="0"/>
              <a:t>44</a:t>
            </a:fld>
            <a:endParaRPr lang="en-CA"/>
          </a:p>
        </p:txBody>
      </p:sp>
      <p:sp>
        <p:nvSpPr>
          <p:cNvPr id="5" name="TextBox 4">
            <a:extLst>
              <a:ext uri="{FF2B5EF4-FFF2-40B4-BE49-F238E27FC236}">
                <a16:creationId xmlns:a16="http://schemas.microsoft.com/office/drawing/2014/main" id="{F1EAF775-000B-610D-F158-A88E4560948D}"/>
              </a:ext>
            </a:extLst>
          </p:cNvPr>
          <p:cNvSpPr txBox="1"/>
          <p:nvPr/>
        </p:nvSpPr>
        <p:spPr>
          <a:xfrm>
            <a:off x="4312118" y="787004"/>
            <a:ext cx="7503224" cy="590931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Most common one-event causes of PTSD:</a:t>
            </a:r>
          </a:p>
          <a:p>
            <a:pPr marL="285750" indent="-285750">
              <a:buFont typeface="Arial" panose="020B0604020202020204" pitchFamily="34" charset="0"/>
              <a:buChar char="•"/>
            </a:pPr>
            <a:r>
              <a:rPr lang="en-US" b="0" i="0" dirty="0">
                <a:effectLst/>
                <a:latin typeface="Arial" panose="020B0604020202020204" pitchFamily="34" charset="0"/>
              </a:rPr>
              <a:t>Women – 1. Sexual assault / rape (including attempted assault) 2. Severe physical assault or intimate partner violence 3. Sudden traumatic loss (violent death of a child, partner) 4. Serious accidents (motor vehicle collisions, especially with perceived helplessness) 5. Medical trauma (obstetric emergencies, invasive procedures with loss of control) </a:t>
            </a:r>
          </a:p>
          <a:p>
            <a:pPr marL="285750" indent="-285750">
              <a:buFont typeface="Arial" panose="020B0604020202020204" pitchFamily="34" charset="0"/>
              <a:buChar char="•"/>
            </a:pPr>
            <a:r>
              <a:rPr lang="en-US" b="0" i="0" dirty="0">
                <a:effectLst/>
                <a:latin typeface="Arial" panose="020B0604020202020204" pitchFamily="34" charset="0"/>
              </a:rPr>
              <a:t>Men – 1. Combat exposure (ambush, IED, witnessing death) 2. Severe physical assault (random or occupational) 3. Serious accidents (motor vehicle, industrial, falls) 4. Witnessing violent death or serious injury 5. Life-threatening occupational trauma (first responders, police, firefighters)</a:t>
            </a:r>
          </a:p>
          <a:p>
            <a:r>
              <a:rPr lang="en-US" b="0" i="0" dirty="0">
                <a:effectLst/>
                <a:latin typeface="Arial" panose="020B0604020202020204" pitchFamily="34" charset="0"/>
              </a:rPr>
              <a:t>  </a:t>
            </a:r>
          </a:p>
          <a:p>
            <a:pPr marL="285750" indent="-285750">
              <a:buFont typeface="Arial" panose="020B0604020202020204" pitchFamily="34" charset="0"/>
              <a:buChar char="•"/>
            </a:pPr>
            <a:r>
              <a:rPr lang="en-US" b="0" i="0" dirty="0">
                <a:effectLst/>
                <a:latin typeface="Arial" panose="020B0604020202020204" pitchFamily="34" charset="0"/>
              </a:rPr>
              <a:t>Interpersonal trauma (intentional harm by another human) carries higher PTSD risk than accidents for both sexes.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Women have higher PTSD rates overall, largely driven by sexual violence exposure.</a:t>
            </a:r>
          </a:p>
          <a:p>
            <a:pPr marL="285750" indent="-285750">
              <a:buFont typeface="Arial" panose="020B0604020202020204" pitchFamily="34" charset="0"/>
              <a:buChar char="•"/>
            </a:pPr>
            <a:r>
              <a:rPr lang="en-US" b="0" i="0" dirty="0">
                <a:effectLst/>
                <a:latin typeface="Arial" panose="020B0604020202020204" pitchFamily="34" charset="0"/>
              </a:rPr>
              <a:t>Men experience more traumatic events overall, but a lower conditional PTSD rate per event.</a:t>
            </a:r>
          </a:p>
          <a:p>
            <a:pPr marL="285750" indent="-285750">
              <a:buFont typeface="Arial" panose="020B0604020202020204" pitchFamily="34" charset="0"/>
              <a:buChar char="•"/>
            </a:pPr>
            <a:r>
              <a:rPr lang="en-US" b="0" i="0" dirty="0">
                <a:effectLst/>
                <a:latin typeface="Arial" panose="020B0604020202020204" pitchFamily="34" charset="0"/>
              </a:rPr>
              <a:t>These are statistical patterns, not absolutes, individual meaning, context, and support matter more than category.</a:t>
            </a:r>
            <a:endParaRPr lang="en-CA" dirty="0"/>
          </a:p>
        </p:txBody>
      </p:sp>
    </p:spTree>
    <p:extLst>
      <p:ext uri="{BB962C8B-B14F-4D97-AF65-F5344CB8AC3E}">
        <p14:creationId xmlns:p14="http://schemas.microsoft.com/office/powerpoint/2010/main" val="3528293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ven Facts to Better Understand Violence Against Women in Canada -  HillNotes">
            <a:extLst>
              <a:ext uri="{FF2B5EF4-FFF2-40B4-BE49-F238E27FC236}">
                <a16:creationId xmlns:a16="http://schemas.microsoft.com/office/drawing/2014/main" id="{B3D36FBE-1393-48BD-856E-801BB0F75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01" y="681823"/>
            <a:ext cx="5029532" cy="5923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995F2E-0B73-36E5-843C-CF9628E5DFD1}"/>
              </a:ext>
            </a:extLst>
          </p:cNvPr>
          <p:cNvSpPr txBox="1"/>
          <p:nvPr/>
        </p:nvSpPr>
        <p:spPr>
          <a:xfrm>
            <a:off x="435301" y="86352"/>
            <a:ext cx="12780569" cy="523220"/>
          </a:xfrm>
          <a:prstGeom prst="rect">
            <a:avLst/>
          </a:prstGeom>
          <a:noFill/>
        </p:spPr>
        <p:txBody>
          <a:bodyPr wrap="square">
            <a:spAutoFit/>
          </a:bodyPr>
          <a:lstStyle/>
          <a:p>
            <a:r>
              <a:rPr lang="en-US" sz="2800" dirty="0">
                <a:solidFill>
                  <a:schemeClr val="bg1"/>
                </a:solidFill>
              </a:rPr>
              <a:t> THE UNDERREPORTING AND PROSECUSSION OF SEXUAL ASSAULT </a:t>
            </a:r>
            <a:r>
              <a:rPr lang="en-US" sz="2800" u="sng" dirty="0">
                <a:solidFill>
                  <a:schemeClr val="bg1"/>
                </a:solidFill>
              </a:rPr>
              <a:t>2018</a:t>
            </a:r>
            <a:endParaRPr lang="en-CA" sz="2800" u="sng" dirty="0">
              <a:solidFill>
                <a:schemeClr val="bg1"/>
              </a:solidFill>
            </a:endParaRPr>
          </a:p>
        </p:txBody>
      </p:sp>
      <p:sp>
        <p:nvSpPr>
          <p:cNvPr id="2" name="Slide Number Placeholder 1">
            <a:extLst>
              <a:ext uri="{FF2B5EF4-FFF2-40B4-BE49-F238E27FC236}">
                <a16:creationId xmlns:a16="http://schemas.microsoft.com/office/drawing/2014/main" id="{17F62D0D-3062-16C7-93E9-F268C17D59DE}"/>
              </a:ext>
            </a:extLst>
          </p:cNvPr>
          <p:cNvSpPr>
            <a:spLocks noGrp="1"/>
          </p:cNvSpPr>
          <p:nvPr>
            <p:ph type="sldNum" sz="quarter" idx="12"/>
          </p:nvPr>
        </p:nvSpPr>
        <p:spPr/>
        <p:txBody>
          <a:bodyPr/>
          <a:lstStyle/>
          <a:p>
            <a:fld id="{D5F19236-814F-4AAD-A4AC-CC9247FC12C4}" type="slidenum">
              <a:rPr lang="en-CA" smtClean="0"/>
              <a:t>45</a:t>
            </a:fld>
            <a:endParaRPr lang="en-CA"/>
          </a:p>
        </p:txBody>
      </p:sp>
      <p:sp>
        <p:nvSpPr>
          <p:cNvPr id="4" name="TextBox 3">
            <a:extLst>
              <a:ext uri="{FF2B5EF4-FFF2-40B4-BE49-F238E27FC236}">
                <a16:creationId xmlns:a16="http://schemas.microsoft.com/office/drawing/2014/main" id="{EC2FCD81-BE07-4403-1BAE-6781A6E367B2}"/>
              </a:ext>
            </a:extLst>
          </p:cNvPr>
          <p:cNvSpPr txBox="1"/>
          <p:nvPr/>
        </p:nvSpPr>
        <p:spPr>
          <a:xfrm>
            <a:off x="5520088" y="930890"/>
            <a:ext cx="6476234" cy="5170646"/>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 Sexual assault is any unwanted sexual activity or touching without clear, voluntary consent, involving acts like forced kissing, touching, or penetration, and it's a crime that violates a person's sexual integrity, often stemming from force, threats, or abuse of power.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 Canadian national survey revealed that in 2018 there were 460,000 sexual assaults. (Canadian population 37 million) that’s 12 people out of every 100. 90% of sexual assault victims are women.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Of these only 15,200 were reported to police.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Of those charges were laid in 5544.</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Of those 2824 were prosecuted.</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Of those 1519 were convicted.</a:t>
            </a:r>
            <a:endParaRPr lang="en-CA" sz="2200" dirty="0">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0F77203-3ECB-7A5D-9F07-F4FE058978FC}"/>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44869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D581D-4B33-4676-A87D-26902F8829CF}"/>
              </a:ext>
            </a:extLst>
          </p:cNvPr>
          <p:cNvSpPr>
            <a:spLocks noGrp="1"/>
          </p:cNvSpPr>
          <p:nvPr>
            <p:ph type="title" idx="4294967295"/>
          </p:nvPr>
        </p:nvSpPr>
        <p:spPr>
          <a:xfrm>
            <a:off x="1786981" y="90443"/>
            <a:ext cx="8463923" cy="633413"/>
          </a:xfrm>
        </p:spPr>
        <p:txBody>
          <a:bodyPr>
            <a:noAutofit/>
          </a:bodyPr>
          <a:lstStyle/>
          <a:p>
            <a:r>
              <a:rPr lang="en-CA" dirty="0">
                <a:solidFill>
                  <a:schemeClr val="bg1"/>
                </a:solidFill>
              </a:rPr>
              <a:t> NORTH AMERICAN  PTSD Statistics</a:t>
            </a:r>
          </a:p>
        </p:txBody>
      </p:sp>
      <p:pic>
        <p:nvPicPr>
          <p:cNvPr id="7" name="Content Placeholder 6">
            <a:extLst>
              <a:ext uri="{FF2B5EF4-FFF2-40B4-BE49-F238E27FC236}">
                <a16:creationId xmlns:a16="http://schemas.microsoft.com/office/drawing/2014/main" id="{D6ECE19A-D31E-435A-BCCF-A3D6E535AFB7}"/>
              </a:ext>
            </a:extLst>
          </p:cNvPr>
          <p:cNvPicPr>
            <a:picLocks noGrp="1" noChangeAspect="1"/>
          </p:cNvPicPr>
          <p:nvPr>
            <p:ph idx="4294967295"/>
          </p:nvPr>
        </p:nvPicPr>
        <p:blipFill>
          <a:blip r:embed="rId3"/>
          <a:stretch>
            <a:fillRect/>
          </a:stretch>
        </p:blipFill>
        <p:spPr>
          <a:xfrm>
            <a:off x="304799" y="1041229"/>
            <a:ext cx="5399773" cy="5564187"/>
          </a:xfrm>
        </p:spPr>
      </p:pic>
      <p:sp>
        <p:nvSpPr>
          <p:cNvPr id="2" name="Slide Number Placeholder 1">
            <a:extLst>
              <a:ext uri="{FF2B5EF4-FFF2-40B4-BE49-F238E27FC236}">
                <a16:creationId xmlns:a16="http://schemas.microsoft.com/office/drawing/2014/main" id="{B33BD6B6-C9FB-4628-8FCD-25BCB76089F5}"/>
              </a:ext>
            </a:extLst>
          </p:cNvPr>
          <p:cNvSpPr>
            <a:spLocks noGrp="1"/>
          </p:cNvSpPr>
          <p:nvPr>
            <p:ph type="sldNum" sz="quarter" idx="12"/>
          </p:nvPr>
        </p:nvSpPr>
        <p:spPr/>
        <p:txBody>
          <a:bodyPr/>
          <a:lstStyle/>
          <a:p>
            <a:fld id="{D5F19236-814F-4AAD-A4AC-CC9247FC12C4}" type="slidenum">
              <a:rPr lang="en-CA" smtClean="0"/>
              <a:t>46</a:t>
            </a:fld>
            <a:endParaRPr lang="en-CA"/>
          </a:p>
        </p:txBody>
      </p:sp>
      <p:sp>
        <p:nvSpPr>
          <p:cNvPr id="5" name="TextBox 4">
            <a:extLst>
              <a:ext uri="{FF2B5EF4-FFF2-40B4-BE49-F238E27FC236}">
                <a16:creationId xmlns:a16="http://schemas.microsoft.com/office/drawing/2014/main" id="{91F56945-3865-5770-E965-FA48089872C1}"/>
              </a:ext>
            </a:extLst>
          </p:cNvPr>
          <p:cNvSpPr txBox="1"/>
          <p:nvPr/>
        </p:nvSpPr>
        <p:spPr>
          <a:xfrm>
            <a:off x="5861784" y="820714"/>
            <a:ext cx="6237172" cy="5509200"/>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 A traumatic event is a shocking, dangerous, or distressing experience that overwhelms a person's ability to cope, involving actual or threatened death, serious injury, or sexual violence, and can be a one-time occurrence or ongoing, leading to significant emotional and physical distress like fear, helplessness, or horror.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70% of North Americans experience at least one traumatic event in their lifetime.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20% of people who experience a traumatic event develop PTSD.</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8% of people will develop PTSD at some point in their lives.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2.2% of people currently meet the diagnosis of PTSD that’s 920000 people. </a:t>
            </a:r>
            <a:endParaRPr lang="en-CA" sz="2200" dirty="0"/>
          </a:p>
        </p:txBody>
      </p:sp>
    </p:spTree>
    <p:extLst>
      <p:ext uri="{BB962C8B-B14F-4D97-AF65-F5344CB8AC3E}">
        <p14:creationId xmlns:p14="http://schemas.microsoft.com/office/powerpoint/2010/main" val="2893617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027E0-B09D-9DD7-CA7C-99513E1EE9D2}"/>
              </a:ext>
            </a:extLst>
          </p:cNvPr>
          <p:cNvSpPr txBox="1"/>
          <p:nvPr/>
        </p:nvSpPr>
        <p:spPr>
          <a:xfrm>
            <a:off x="746665" y="46230"/>
            <a:ext cx="5247498" cy="584775"/>
          </a:xfrm>
          <a:prstGeom prst="rect">
            <a:avLst/>
          </a:prstGeom>
          <a:noFill/>
        </p:spPr>
        <p:txBody>
          <a:bodyPr wrap="square">
            <a:spAutoFit/>
          </a:bodyPr>
          <a:lstStyle/>
          <a:p>
            <a:r>
              <a:rPr lang="en-US" sz="3200" dirty="0">
                <a:solidFill>
                  <a:schemeClr val="bg1"/>
                </a:solidFill>
              </a:rPr>
              <a:t>ADJUSTMENT DISORDERS</a:t>
            </a:r>
          </a:p>
        </p:txBody>
      </p:sp>
      <p:pic>
        <p:nvPicPr>
          <p:cNvPr id="5" name="Picture 4" descr="A close-up of a medical document&#10;&#10;Description automatically generated">
            <a:extLst>
              <a:ext uri="{FF2B5EF4-FFF2-40B4-BE49-F238E27FC236}">
                <a16:creationId xmlns:a16="http://schemas.microsoft.com/office/drawing/2014/main" id="{9C6C7CB6-F8C7-FE7C-BC76-832D1C995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674" y="270348"/>
            <a:ext cx="5479654" cy="6438460"/>
          </a:xfrm>
          <a:prstGeom prst="rect">
            <a:avLst/>
          </a:prstGeom>
        </p:spPr>
      </p:pic>
      <p:sp>
        <p:nvSpPr>
          <p:cNvPr id="7" name="TextBox 6">
            <a:extLst>
              <a:ext uri="{FF2B5EF4-FFF2-40B4-BE49-F238E27FC236}">
                <a16:creationId xmlns:a16="http://schemas.microsoft.com/office/drawing/2014/main" id="{E59B2133-F21E-86E4-E2ED-91294FC80C25}"/>
              </a:ext>
            </a:extLst>
          </p:cNvPr>
          <p:cNvSpPr txBox="1"/>
          <p:nvPr/>
        </p:nvSpPr>
        <p:spPr>
          <a:xfrm>
            <a:off x="79904" y="631005"/>
            <a:ext cx="6174157"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diagnosis an adjustment disorder is made when emotional or behavioral symptoms develop within three months of the occurrence of an identifiable stressor.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symptoms or behaviors are clinically significant, as evidenced by one or both of the following 1. Marked distress that is out of proportion to the severity or intensity of the stressor, taking into account the external context and cultural factors that might influence the symptom severity and presentation. 2. Significant impairment in social occupational or other important areas of functioning.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symptoms do not represent normal bereavement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Once the stressor or its consequences have ended, the symptoms do not persist for more than an additional six months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Six subtypes of adjustment disorders are described in the DSM-5:</a:t>
            </a:r>
            <a:endParaRPr lang="en-CA"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8E55B95-E2E8-30C7-6716-FC81F40BA094}"/>
              </a:ext>
            </a:extLst>
          </p:cNvPr>
          <p:cNvSpPr>
            <a:spLocks noGrp="1"/>
          </p:cNvSpPr>
          <p:nvPr>
            <p:ph type="sldNum" sz="quarter" idx="12"/>
          </p:nvPr>
        </p:nvSpPr>
        <p:spPr/>
        <p:txBody>
          <a:bodyPr/>
          <a:lstStyle/>
          <a:p>
            <a:fld id="{D5F19236-814F-4AAD-A4AC-CC9247FC12C4}" type="slidenum">
              <a:rPr lang="en-CA" smtClean="0"/>
              <a:t>47</a:t>
            </a:fld>
            <a:endParaRPr lang="en-CA"/>
          </a:p>
        </p:txBody>
      </p:sp>
      <p:sp>
        <p:nvSpPr>
          <p:cNvPr id="4" name="Oval 3">
            <a:extLst>
              <a:ext uri="{FF2B5EF4-FFF2-40B4-BE49-F238E27FC236}">
                <a16:creationId xmlns:a16="http://schemas.microsoft.com/office/drawing/2014/main" id="{D1A7AEA1-ACB9-83BB-6F43-9C60FF218928}"/>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33349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84142-754B-C738-C630-A5170CA4DA98}"/>
              </a:ext>
            </a:extLst>
          </p:cNvPr>
          <p:cNvSpPr txBox="1"/>
          <p:nvPr/>
        </p:nvSpPr>
        <p:spPr>
          <a:xfrm>
            <a:off x="84067" y="70498"/>
            <a:ext cx="11674973" cy="523220"/>
          </a:xfrm>
          <a:prstGeom prst="rect">
            <a:avLst/>
          </a:prstGeom>
          <a:noFill/>
        </p:spPr>
        <p:txBody>
          <a:bodyPr wrap="square">
            <a:spAutoFit/>
          </a:bodyPr>
          <a:lstStyle/>
          <a:p>
            <a:pPr algn="ctr"/>
            <a:r>
              <a:rPr lang="en-US" sz="2800" dirty="0">
                <a:solidFill>
                  <a:schemeClr val="bg1"/>
                </a:solidFill>
              </a:rPr>
              <a:t>ENDURING PERSONALITY CHANGE AFTER A CATASTROPHIC EXPERIENCE </a:t>
            </a:r>
            <a:endParaRPr lang="en-CA" sz="2800" dirty="0">
              <a:solidFill>
                <a:schemeClr val="bg1"/>
              </a:solidFill>
            </a:endParaRPr>
          </a:p>
        </p:txBody>
      </p:sp>
      <p:sp>
        <p:nvSpPr>
          <p:cNvPr id="5" name="TextBox 4">
            <a:extLst>
              <a:ext uri="{FF2B5EF4-FFF2-40B4-BE49-F238E27FC236}">
                <a16:creationId xmlns:a16="http://schemas.microsoft.com/office/drawing/2014/main" id="{7B6A28EF-7AEC-0F03-7747-D944E08CDFA4}"/>
              </a:ext>
            </a:extLst>
          </p:cNvPr>
          <p:cNvSpPr txBox="1"/>
          <p:nvPr/>
        </p:nvSpPr>
        <p:spPr>
          <a:xfrm>
            <a:off x="67732" y="1106887"/>
            <a:ext cx="6343026" cy="532453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Enduring personality change after a catastrophic experience was an ICD – 10 diagnosis made following prolonged exposure to life threats.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PTSD may precede and be present along with it.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Features of this diagnosis included: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 a hostile mistrustful attitude towards the world.</a:t>
            </a:r>
          </a:p>
          <a:p>
            <a:r>
              <a:rPr lang="en-US" sz="2000" dirty="0">
                <a:latin typeface="Arial" panose="020B0604020202020204" pitchFamily="34" charset="0"/>
                <a:cs typeface="Arial" panose="020B0604020202020204" pitchFamily="34" charset="0"/>
              </a:rPr>
              <a:t>2) social withdrawal</a:t>
            </a:r>
          </a:p>
          <a:p>
            <a:r>
              <a:rPr lang="en-US" sz="2000" dirty="0">
                <a:latin typeface="Arial" panose="020B0604020202020204" pitchFamily="34" charset="0"/>
                <a:cs typeface="Arial" panose="020B0604020202020204" pitchFamily="34" charset="0"/>
              </a:rPr>
              <a:t>3) feelings of emptiness or hopelessness</a:t>
            </a:r>
          </a:p>
          <a:p>
            <a:r>
              <a:rPr lang="en-US" sz="2000" dirty="0">
                <a:latin typeface="Arial" panose="020B0604020202020204" pitchFamily="34" charset="0"/>
                <a:cs typeface="Arial" panose="020B0604020202020204" pitchFamily="34" charset="0"/>
              </a:rPr>
              <a:t>4) chronic feelings of being on edge or threatened</a:t>
            </a:r>
          </a:p>
          <a:p>
            <a:r>
              <a:rPr lang="en-US" sz="2000" dirty="0">
                <a:latin typeface="Arial" panose="020B0604020202020204" pitchFamily="34" charset="0"/>
                <a:cs typeface="Arial" panose="020B0604020202020204" pitchFamily="34" charset="0"/>
              </a:rPr>
              <a:t>5) estrangement</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This diagnosis was not included in the 11</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edition of the ICD as it was </a:t>
            </a:r>
            <a:r>
              <a:rPr lang="en-US" sz="2000" dirty="0">
                <a:solidFill>
                  <a:schemeClr val="bg1"/>
                </a:solidFill>
                <a:latin typeface="Arial" panose="020B0604020202020204" pitchFamily="34" charset="0"/>
                <a:cs typeface="Arial" panose="020B0604020202020204" pitchFamily="34" charset="0"/>
              </a:rPr>
              <a:t>replaced by complex PTSD</a:t>
            </a:r>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Several terms and diagnosis are closely related to complex PTSD</a:t>
            </a:r>
            <a:endParaRPr lang="en-CA" sz="2000" dirty="0">
              <a:latin typeface="Arial" panose="020B0604020202020204" pitchFamily="34" charset="0"/>
              <a:cs typeface="Arial" panose="020B0604020202020204" pitchFamily="34" charset="0"/>
            </a:endParaRPr>
          </a:p>
        </p:txBody>
      </p:sp>
      <p:pic>
        <p:nvPicPr>
          <p:cNvPr id="7" name="Picture 6" descr="A close-up of a white background&#10;&#10;Description automatically generated">
            <a:extLst>
              <a:ext uri="{FF2B5EF4-FFF2-40B4-BE49-F238E27FC236}">
                <a16:creationId xmlns:a16="http://schemas.microsoft.com/office/drawing/2014/main" id="{55999CA7-0314-CC10-61D3-4E09BDA71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939" y="1106887"/>
            <a:ext cx="5171844" cy="5428383"/>
          </a:xfrm>
          <a:prstGeom prst="rect">
            <a:avLst/>
          </a:prstGeom>
        </p:spPr>
      </p:pic>
      <p:sp>
        <p:nvSpPr>
          <p:cNvPr id="2" name="Arrow: Right 1">
            <a:extLst>
              <a:ext uri="{FF2B5EF4-FFF2-40B4-BE49-F238E27FC236}">
                <a16:creationId xmlns:a16="http://schemas.microsoft.com/office/drawing/2014/main" id="{CCAEF34D-FB3C-0D01-ADA5-62ECF32B45CA}"/>
              </a:ext>
            </a:extLst>
          </p:cNvPr>
          <p:cNvSpPr/>
          <p:nvPr/>
        </p:nvSpPr>
        <p:spPr>
          <a:xfrm>
            <a:off x="5432350" y="6042212"/>
            <a:ext cx="978408" cy="222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490758B6-59F3-F78D-7047-3F22EB03D2BC}"/>
              </a:ext>
            </a:extLst>
          </p:cNvPr>
          <p:cNvSpPr>
            <a:spLocks noGrp="1"/>
          </p:cNvSpPr>
          <p:nvPr>
            <p:ph type="sldNum" sz="quarter" idx="12"/>
          </p:nvPr>
        </p:nvSpPr>
        <p:spPr/>
        <p:txBody>
          <a:bodyPr/>
          <a:lstStyle/>
          <a:p>
            <a:fld id="{D5F19236-814F-4AAD-A4AC-CC9247FC12C4}" type="slidenum">
              <a:rPr lang="en-CA" smtClean="0"/>
              <a:t>48</a:t>
            </a:fld>
            <a:endParaRPr lang="en-CA"/>
          </a:p>
        </p:txBody>
      </p:sp>
      <p:sp>
        <p:nvSpPr>
          <p:cNvPr id="6" name="Oval 5">
            <a:extLst>
              <a:ext uri="{FF2B5EF4-FFF2-40B4-BE49-F238E27FC236}">
                <a16:creationId xmlns:a16="http://schemas.microsoft.com/office/drawing/2014/main" id="{5E0FFDD7-626B-61AB-D28E-0FE00D6F75D0}"/>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79605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E27DB3-FC26-12B5-5514-29276A2AA2C3}"/>
              </a:ext>
            </a:extLst>
          </p:cNvPr>
          <p:cNvSpPr txBox="1"/>
          <p:nvPr/>
        </p:nvSpPr>
        <p:spPr>
          <a:xfrm>
            <a:off x="-202119" y="435146"/>
            <a:ext cx="5016163" cy="523220"/>
          </a:xfrm>
          <a:prstGeom prst="rect">
            <a:avLst/>
          </a:prstGeom>
          <a:noFill/>
        </p:spPr>
        <p:txBody>
          <a:bodyPr wrap="square">
            <a:spAutoFit/>
          </a:bodyPr>
          <a:lstStyle/>
          <a:p>
            <a:pPr algn="ctr"/>
            <a:r>
              <a:rPr lang="en-US" sz="2800" dirty="0">
                <a:solidFill>
                  <a:schemeClr val="bg1"/>
                </a:solidFill>
              </a:rPr>
              <a:t>PTSD VS. COMPLEX PTSD</a:t>
            </a:r>
          </a:p>
        </p:txBody>
      </p:sp>
      <p:pic>
        <p:nvPicPr>
          <p:cNvPr id="5" name="Picture 4" descr="A diagram of a psychological disorder&#10;&#10;Description automatically generated with medium confidence">
            <a:extLst>
              <a:ext uri="{FF2B5EF4-FFF2-40B4-BE49-F238E27FC236}">
                <a16:creationId xmlns:a16="http://schemas.microsoft.com/office/drawing/2014/main" id="{F3D5452C-AA6C-24BD-BB42-54A3C7FDF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00" y="1263683"/>
            <a:ext cx="4124326" cy="5159171"/>
          </a:xfrm>
          <a:prstGeom prst="rect">
            <a:avLst/>
          </a:prstGeom>
        </p:spPr>
      </p:pic>
      <p:sp>
        <p:nvSpPr>
          <p:cNvPr id="7" name="TextBox 6">
            <a:extLst>
              <a:ext uri="{FF2B5EF4-FFF2-40B4-BE49-F238E27FC236}">
                <a16:creationId xmlns:a16="http://schemas.microsoft.com/office/drawing/2014/main" id="{860AE22C-F6A7-E56C-DD7F-DCB88C5304ED}"/>
              </a:ext>
            </a:extLst>
          </p:cNvPr>
          <p:cNvSpPr txBox="1"/>
          <p:nvPr/>
        </p:nvSpPr>
        <p:spPr>
          <a:xfrm>
            <a:off x="4656291" y="117693"/>
            <a:ext cx="7535709" cy="6740307"/>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ICD – 11 recognizes that the reactions of some people following traumatic events extend beyond previous definitions of PTSD.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contrast to the DSM-V, the ICD – 11 formally defines the diagnosis of complex PTSD.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According to the ICD – 11, complex PTSD consists of the same core symptoms of PTSD, but has </a:t>
            </a:r>
            <a:r>
              <a:rPr lang="en-US" sz="2400" u="sng" dirty="0">
                <a:solidFill>
                  <a:schemeClr val="bg1"/>
                </a:solidFill>
                <a:latin typeface="Arial" panose="020B0604020202020204" pitchFamily="34" charset="0"/>
                <a:cs typeface="Arial" panose="020B0604020202020204" pitchFamily="34" charset="0"/>
              </a:rPr>
              <a:t>three additional groups of symptoms</a:t>
            </a:r>
            <a:r>
              <a:rPr lang="en-US" sz="2400" dirty="0">
                <a:solidFill>
                  <a:schemeClr val="bg1"/>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which are sometimes referred to as "disturbances in self organization”. They are:</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problems in affect regulation such as marked irritability or anger or feeling emotionally numb.</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beliefs about oneself as diminished, defeated or worthless, accompanied by feelings of shame, guilt or failure related to the traumatic events.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difficulties in sustaining relationships and feeling close to others.</a:t>
            </a: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C9548EE-AB91-F4B7-D555-DFBC829B3B60}"/>
              </a:ext>
            </a:extLst>
          </p:cNvPr>
          <p:cNvSpPr>
            <a:spLocks noGrp="1"/>
          </p:cNvSpPr>
          <p:nvPr>
            <p:ph type="sldNum" sz="quarter" idx="12"/>
          </p:nvPr>
        </p:nvSpPr>
        <p:spPr/>
        <p:txBody>
          <a:bodyPr/>
          <a:lstStyle/>
          <a:p>
            <a:fld id="{D5F19236-814F-4AAD-A4AC-CC9247FC12C4}" type="slidenum">
              <a:rPr lang="en-CA" smtClean="0"/>
              <a:t>49</a:t>
            </a:fld>
            <a:endParaRPr lang="en-CA"/>
          </a:p>
        </p:txBody>
      </p:sp>
    </p:spTree>
    <p:extLst>
      <p:ext uri="{BB962C8B-B14F-4D97-AF65-F5344CB8AC3E}">
        <p14:creationId xmlns:p14="http://schemas.microsoft.com/office/powerpoint/2010/main" val="790977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39608" y="3196486"/>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5</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BC482F-569B-6D28-C177-72220A4E7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5" y="76200"/>
            <a:ext cx="2823882" cy="2250141"/>
          </a:xfrm>
          <a:prstGeom prst="rect">
            <a:avLst/>
          </a:prstGeom>
        </p:spPr>
      </p:pic>
      <p:sp>
        <p:nvSpPr>
          <p:cNvPr id="5" name="TextBox 4">
            <a:extLst>
              <a:ext uri="{FF2B5EF4-FFF2-40B4-BE49-F238E27FC236}">
                <a16:creationId xmlns:a16="http://schemas.microsoft.com/office/drawing/2014/main" id="{8847AC4C-2AFC-650F-7F23-D21E58DB6EF0}"/>
              </a:ext>
            </a:extLst>
          </p:cNvPr>
          <p:cNvSpPr txBox="1"/>
          <p:nvPr/>
        </p:nvSpPr>
        <p:spPr>
          <a:xfrm>
            <a:off x="3146612" y="-115503"/>
            <a:ext cx="9179859" cy="3447098"/>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COMPLEX PTSD AND BORDERLINE PD</a:t>
            </a:r>
          </a:p>
          <a:p>
            <a:r>
              <a:rPr lang="en-US" sz="2800" b="0" i="0" dirty="0">
                <a:solidFill>
                  <a:srgbClr val="FFC000"/>
                </a:solidFill>
                <a:effectLst/>
                <a:latin typeface="Arial" panose="020B0604020202020204" pitchFamily="34" charset="0"/>
              </a:rPr>
              <a:t>Similarities</a:t>
            </a:r>
            <a:br>
              <a:rPr lang="en-US" dirty="0"/>
            </a:br>
            <a:r>
              <a:rPr lang="en-US" b="0" i="0" dirty="0">
                <a:effectLst/>
                <a:latin typeface="Arial" panose="020B0604020202020204" pitchFamily="34" charset="0"/>
                <a:cs typeface="Arial" panose="020B0604020202020204" pitchFamily="34" charset="0"/>
              </a:rPr>
              <a:t>• Emotional dysregulation: Both involve intense, rapidly shifting emotions and difficulty calming down.</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Relationship instability: Fear of abandonment, conflict, and turbulent connections are common.</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Identity disturbance: Struggles with self-concept, feeling “empty” or disconnected.</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Trauma link: Both are strongly associated with childhood trauma, especially chronic neglect or abuse</a:t>
            </a:r>
            <a:r>
              <a:rPr lang="en-US" b="0" i="0" dirty="0">
                <a:effectLst/>
                <a:latin typeface="Arial" panose="020B0604020202020204" pitchFamily="34" charset="0"/>
              </a:rPr>
              <a:t>.</a:t>
            </a:r>
            <a:br>
              <a:rPr lang="en-US" dirty="0"/>
            </a:br>
            <a:br>
              <a:rPr lang="en-US" dirty="0"/>
            </a:br>
            <a:r>
              <a:rPr lang="en-US" dirty="0">
                <a:latin typeface="Arial" panose="020B0604020202020204" pitchFamily="34" charset="0"/>
              </a:rPr>
              <a:t>                                        </a:t>
            </a:r>
            <a:endParaRPr lang="en-CA" dirty="0"/>
          </a:p>
        </p:txBody>
      </p:sp>
      <p:sp>
        <p:nvSpPr>
          <p:cNvPr id="7" name="TextBox 6">
            <a:extLst>
              <a:ext uri="{FF2B5EF4-FFF2-40B4-BE49-F238E27FC236}">
                <a16:creationId xmlns:a16="http://schemas.microsoft.com/office/drawing/2014/main" id="{82F4B6B9-CAA1-4FED-4B5D-952881C724E0}"/>
              </a:ext>
            </a:extLst>
          </p:cNvPr>
          <p:cNvSpPr txBox="1"/>
          <p:nvPr/>
        </p:nvSpPr>
        <p:spPr>
          <a:xfrm>
            <a:off x="0" y="2259107"/>
            <a:ext cx="12192000" cy="4955203"/>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a:t>
            </a:r>
            <a:r>
              <a:rPr lang="en-US" sz="2800" b="0" i="0" dirty="0">
                <a:solidFill>
                  <a:srgbClr val="FFC000"/>
                </a:solidFill>
                <a:effectLst/>
                <a:latin typeface="Arial" panose="020B0604020202020204" pitchFamily="34" charset="0"/>
              </a:rPr>
              <a:t>Differences</a:t>
            </a:r>
            <a:br>
              <a:rPr lang="en-US" dirty="0"/>
            </a:br>
            <a:r>
              <a:rPr lang="en-US" b="0" i="0" dirty="0">
                <a:effectLst/>
                <a:latin typeface="Arial" panose="020B0604020202020204" pitchFamily="34" charset="0"/>
                <a:cs typeface="Arial" panose="020B0604020202020204" pitchFamily="34" charset="0"/>
              </a:rPr>
              <a:t>• </a:t>
            </a:r>
            <a:r>
              <a:rPr lang="en-US" b="0" i="0" dirty="0">
                <a:solidFill>
                  <a:schemeClr val="bg1"/>
                </a:solidFill>
                <a:effectLst/>
                <a:latin typeface="Arial" panose="020B0604020202020204" pitchFamily="34" charset="0"/>
                <a:cs typeface="Arial" panose="020B0604020202020204" pitchFamily="34" charset="0"/>
              </a:rPr>
              <a:t>Core origin</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C-PTSD: Results from prolonged, repeated trauma, often in childhood (e.g., abuse, captivity, domestic violence).</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BPD: Considered a personality disorder, shaped by a mix of temperament, attachment disruptions, and trauma.</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a:t>
            </a:r>
            <a:r>
              <a:rPr lang="en-US" b="0" i="0" dirty="0">
                <a:solidFill>
                  <a:schemeClr val="bg1"/>
                </a:solidFill>
                <a:effectLst/>
                <a:latin typeface="Arial" panose="020B0604020202020204" pitchFamily="34" charset="0"/>
                <a:cs typeface="Arial" panose="020B0604020202020204" pitchFamily="34" charset="0"/>
              </a:rPr>
              <a:t>Symptoms specific to each</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C-PTSD: Persistent re-experiencing, avoidance, hyperarousal (like PTSD), plus emotional numbing, shame, guilt, and difficulty trusting others.</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BPD: More marked fear of abandonment, impulsivity, self-harm, and rapid swings in how others are perceived (idealization → devaluation).</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a:t>
            </a:r>
            <a:r>
              <a:rPr lang="en-US" b="0" i="0" dirty="0">
                <a:solidFill>
                  <a:schemeClr val="bg1"/>
                </a:solidFill>
                <a:effectLst/>
                <a:latin typeface="Arial" panose="020B0604020202020204" pitchFamily="34" charset="0"/>
                <a:cs typeface="Arial" panose="020B0604020202020204" pitchFamily="34" charset="0"/>
              </a:rPr>
              <a:t>Sense of self</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C-PTSD: Identity shaped by trauma, often feelings of worthlessness and permanent damage.</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BPD: Identity is unstable, shifting with mood and relationships, not always trauma-centered.</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a:t>
            </a:r>
            <a:r>
              <a:rPr lang="en-US" b="0" i="0" dirty="0">
                <a:solidFill>
                  <a:schemeClr val="bg1"/>
                </a:solidFill>
                <a:effectLst/>
                <a:latin typeface="Arial" panose="020B0604020202020204" pitchFamily="34" charset="0"/>
                <a:cs typeface="Arial" panose="020B0604020202020204" pitchFamily="34" charset="0"/>
              </a:rPr>
              <a:t>Course and treatment</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C-PTSD: Treated with trauma-focused therapies (e.g., EMDR, somatic therapies, trauma-informed CBT).</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BPD: Treated with structured therapies like DBT, schema therapy, or MBT, focused on emotion regulation and interpersonal effectiveness.</a:t>
            </a:r>
            <a:br>
              <a:rPr lang="en-US" dirty="0"/>
            </a:br>
            <a:endParaRPr lang="en-CA" dirty="0"/>
          </a:p>
        </p:txBody>
      </p:sp>
      <p:sp>
        <p:nvSpPr>
          <p:cNvPr id="3" name="Slide Number Placeholder 2">
            <a:extLst>
              <a:ext uri="{FF2B5EF4-FFF2-40B4-BE49-F238E27FC236}">
                <a16:creationId xmlns:a16="http://schemas.microsoft.com/office/drawing/2014/main" id="{A5B8C947-084B-9CF3-368E-68A2CDA085AC}"/>
              </a:ext>
            </a:extLst>
          </p:cNvPr>
          <p:cNvSpPr>
            <a:spLocks noGrp="1"/>
          </p:cNvSpPr>
          <p:nvPr>
            <p:ph type="sldNum" sz="quarter" idx="12"/>
          </p:nvPr>
        </p:nvSpPr>
        <p:spPr/>
        <p:txBody>
          <a:bodyPr/>
          <a:lstStyle/>
          <a:p>
            <a:fld id="{D5F19236-814F-4AAD-A4AC-CC9247FC12C4}" type="slidenum">
              <a:rPr lang="en-CA" smtClean="0"/>
              <a:t>50</a:t>
            </a:fld>
            <a:endParaRPr lang="en-CA"/>
          </a:p>
        </p:txBody>
      </p:sp>
      <p:sp>
        <p:nvSpPr>
          <p:cNvPr id="4" name="Oval 3">
            <a:extLst>
              <a:ext uri="{FF2B5EF4-FFF2-40B4-BE49-F238E27FC236}">
                <a16:creationId xmlns:a16="http://schemas.microsoft.com/office/drawing/2014/main" id="{FE71D98A-2E22-0E00-B1B6-B29E058E35A4}"/>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76364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D65010-0428-AA7C-4CFC-458C7299F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394" y="679077"/>
            <a:ext cx="4580965" cy="5499846"/>
          </a:xfrm>
          <a:prstGeom prst="rect">
            <a:avLst/>
          </a:prstGeom>
        </p:spPr>
      </p:pic>
      <p:sp>
        <p:nvSpPr>
          <p:cNvPr id="4" name="TextBox 3">
            <a:extLst>
              <a:ext uri="{FF2B5EF4-FFF2-40B4-BE49-F238E27FC236}">
                <a16:creationId xmlns:a16="http://schemas.microsoft.com/office/drawing/2014/main" id="{658C994D-44DE-DF08-7151-624FE604F571}"/>
              </a:ext>
            </a:extLst>
          </p:cNvPr>
          <p:cNvSpPr txBox="1"/>
          <p:nvPr/>
        </p:nvSpPr>
        <p:spPr>
          <a:xfrm>
            <a:off x="5325036" y="299307"/>
            <a:ext cx="6866964" cy="63094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a:t>
            </a:r>
            <a:r>
              <a:rPr lang="en-US" sz="2800" b="0" i="0" dirty="0">
                <a:solidFill>
                  <a:srgbClr val="FFC000"/>
                </a:solidFill>
                <a:effectLst/>
                <a:latin typeface="Arial" panose="020B0604020202020204" pitchFamily="34" charset="0"/>
              </a:rPr>
              <a:t>Similarities</a:t>
            </a:r>
            <a:br>
              <a:rPr lang="en-US" sz="2000" dirty="0"/>
            </a:br>
            <a:r>
              <a:rPr lang="en-US" sz="2000" b="0" i="0" dirty="0">
                <a:effectLst/>
                <a:latin typeface="Arial" panose="020B0604020202020204" pitchFamily="34" charset="0"/>
              </a:rPr>
              <a:t>• Both involve intense mood swings and instability that can disrupt relationships and functioning.</a:t>
            </a:r>
            <a:br>
              <a:rPr lang="en-US" sz="2000" dirty="0"/>
            </a:br>
            <a:r>
              <a:rPr lang="en-US" sz="2000" b="0" i="0" dirty="0">
                <a:effectLst/>
                <a:latin typeface="Arial" panose="020B0604020202020204" pitchFamily="34" charset="0"/>
              </a:rPr>
              <a:t>• Both may include impulsivity, risky behaviors, and suicidality.</a:t>
            </a:r>
            <a:br>
              <a:rPr lang="en-US" sz="2000" dirty="0"/>
            </a:br>
            <a:br>
              <a:rPr lang="en-US" sz="2800" dirty="0"/>
            </a:br>
            <a:r>
              <a:rPr lang="en-US" sz="2800" dirty="0"/>
              <a:t>                           </a:t>
            </a:r>
            <a:r>
              <a:rPr lang="en-US" sz="2800" b="0" i="0" dirty="0">
                <a:solidFill>
                  <a:srgbClr val="FFC000"/>
                </a:solidFill>
                <a:effectLst/>
                <a:latin typeface="Arial" panose="020B0604020202020204" pitchFamily="34" charset="0"/>
              </a:rPr>
              <a:t>Differences</a:t>
            </a:r>
            <a:br>
              <a:rPr lang="en-US" sz="2000" dirty="0"/>
            </a:br>
            <a:r>
              <a:rPr lang="en-US" sz="2000" b="0" i="0" dirty="0">
                <a:effectLst/>
                <a:latin typeface="Arial" panose="020B0604020202020204" pitchFamily="34" charset="0"/>
              </a:rPr>
              <a:t>• Borderline Personality Disorder:</a:t>
            </a:r>
            <a:br>
              <a:rPr lang="en-US" sz="2000" dirty="0"/>
            </a:br>
            <a:r>
              <a:rPr lang="en-US" sz="2000" b="0" i="0" dirty="0">
                <a:effectLst/>
                <a:latin typeface="Arial" panose="020B0604020202020204" pitchFamily="34" charset="0"/>
              </a:rPr>
              <a:t>• Mood shifts are rapid, reactive, and triggered by relationships or stress (hours → a day).</a:t>
            </a:r>
            <a:br>
              <a:rPr lang="en-US" sz="2000" dirty="0"/>
            </a:br>
            <a:r>
              <a:rPr lang="en-US" sz="2000" b="0" i="0" dirty="0">
                <a:effectLst/>
                <a:latin typeface="Arial" panose="020B0604020202020204" pitchFamily="34" charset="0"/>
              </a:rPr>
              <a:t>• Core features: fear of abandonment, unstable identity, chronic emptiness, interpersonal chaos.</a:t>
            </a:r>
          </a:p>
          <a:p>
            <a:br>
              <a:rPr lang="en-US" sz="2000" dirty="0"/>
            </a:br>
            <a:r>
              <a:rPr lang="en-US" sz="2000" b="0" i="0" dirty="0">
                <a:effectLst/>
                <a:latin typeface="Arial" panose="020B0604020202020204" pitchFamily="34" charset="0"/>
              </a:rPr>
              <a:t>• Bipolar Disorder:</a:t>
            </a:r>
            <a:br>
              <a:rPr lang="en-US" sz="2000" dirty="0"/>
            </a:br>
            <a:r>
              <a:rPr lang="en-US" sz="2000" b="0" i="0" dirty="0">
                <a:effectLst/>
                <a:latin typeface="Arial" panose="020B0604020202020204" pitchFamily="34" charset="0"/>
              </a:rPr>
              <a:t>• Mood episodes are longer-lasting (days → weeks) and more biological/episodic, not just situational.</a:t>
            </a:r>
            <a:br>
              <a:rPr lang="en-US" sz="2000" dirty="0"/>
            </a:br>
            <a:r>
              <a:rPr lang="en-US" sz="2000" b="0" i="0" dirty="0">
                <a:effectLst/>
                <a:latin typeface="Arial" panose="020B0604020202020204" pitchFamily="34" charset="0"/>
              </a:rPr>
              <a:t>• Alternates between mania/hypomania (elevated or irritable mood, high energy, decreased sleep, grandiosity) and depression.</a:t>
            </a:r>
            <a:endParaRPr lang="en-CA" sz="2000" dirty="0"/>
          </a:p>
        </p:txBody>
      </p:sp>
      <p:sp>
        <p:nvSpPr>
          <p:cNvPr id="3" name="TextBox 2">
            <a:extLst>
              <a:ext uri="{FF2B5EF4-FFF2-40B4-BE49-F238E27FC236}">
                <a16:creationId xmlns:a16="http://schemas.microsoft.com/office/drawing/2014/main" id="{AEFD9AA0-0998-3509-9F3A-5ECC8D9DCC0A}"/>
              </a:ext>
            </a:extLst>
          </p:cNvPr>
          <p:cNvSpPr txBox="1"/>
          <p:nvPr/>
        </p:nvSpPr>
        <p:spPr>
          <a:xfrm>
            <a:off x="275122" y="217397"/>
            <a:ext cx="5820878" cy="400110"/>
          </a:xfrm>
          <a:prstGeom prst="rect">
            <a:avLst/>
          </a:prstGeom>
          <a:noFill/>
        </p:spPr>
        <p:txBody>
          <a:bodyPr wrap="square">
            <a:spAutoFit/>
          </a:bodyPr>
          <a:lstStyle/>
          <a:p>
            <a:r>
              <a:rPr lang="en-US" sz="2000" b="0" i="0" dirty="0">
                <a:solidFill>
                  <a:schemeClr val="bg1"/>
                </a:solidFill>
                <a:effectLst/>
                <a:latin typeface="Arial" panose="020B0604020202020204" pitchFamily="34" charset="0"/>
              </a:rPr>
              <a:t>BORDERLINE PD VS BIPOLAR DISORDER</a:t>
            </a:r>
            <a:endParaRPr lang="en-CA" sz="2000" dirty="0">
              <a:solidFill>
                <a:schemeClr val="bg1"/>
              </a:solidFill>
            </a:endParaRPr>
          </a:p>
        </p:txBody>
      </p:sp>
      <p:sp>
        <p:nvSpPr>
          <p:cNvPr id="2" name="Slide Number Placeholder 1">
            <a:extLst>
              <a:ext uri="{FF2B5EF4-FFF2-40B4-BE49-F238E27FC236}">
                <a16:creationId xmlns:a16="http://schemas.microsoft.com/office/drawing/2014/main" id="{5D590C56-5972-D56F-3D66-BA2E5AA42271}"/>
              </a:ext>
            </a:extLst>
          </p:cNvPr>
          <p:cNvSpPr>
            <a:spLocks noGrp="1"/>
          </p:cNvSpPr>
          <p:nvPr>
            <p:ph type="sldNum" sz="quarter" idx="12"/>
          </p:nvPr>
        </p:nvSpPr>
        <p:spPr/>
        <p:txBody>
          <a:bodyPr/>
          <a:lstStyle/>
          <a:p>
            <a:fld id="{D5F19236-814F-4AAD-A4AC-CC9247FC12C4}" type="slidenum">
              <a:rPr lang="en-CA" smtClean="0"/>
              <a:t>51</a:t>
            </a:fld>
            <a:endParaRPr lang="en-CA"/>
          </a:p>
        </p:txBody>
      </p:sp>
      <p:sp>
        <p:nvSpPr>
          <p:cNvPr id="5" name="Oval 4">
            <a:extLst>
              <a:ext uri="{FF2B5EF4-FFF2-40B4-BE49-F238E27FC236}">
                <a16:creationId xmlns:a16="http://schemas.microsoft.com/office/drawing/2014/main" id="{B29D1E3F-6676-9D7B-204C-3B458CA98D11}"/>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04757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D4A939-FC19-6AAA-600D-533A516D2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20" y="741030"/>
            <a:ext cx="5336162" cy="5620871"/>
          </a:xfrm>
          <a:prstGeom prst="rect">
            <a:avLst/>
          </a:prstGeom>
        </p:spPr>
      </p:pic>
      <p:sp>
        <p:nvSpPr>
          <p:cNvPr id="7" name="TextBox 6">
            <a:extLst>
              <a:ext uri="{FF2B5EF4-FFF2-40B4-BE49-F238E27FC236}">
                <a16:creationId xmlns:a16="http://schemas.microsoft.com/office/drawing/2014/main" id="{AFB00A4F-7B5C-F0B8-54E4-1D424D96A693}"/>
              </a:ext>
            </a:extLst>
          </p:cNvPr>
          <p:cNvSpPr txBox="1"/>
          <p:nvPr/>
        </p:nvSpPr>
        <p:spPr>
          <a:xfrm>
            <a:off x="5847150" y="0"/>
            <a:ext cx="6344850" cy="7417415"/>
          </a:xfrm>
          <a:prstGeom prst="rect">
            <a:avLst/>
          </a:prstGeom>
          <a:noFill/>
        </p:spPr>
        <p:txBody>
          <a:bodyPr wrap="square">
            <a:spAutoFit/>
          </a:bodyPr>
          <a:lstStyle/>
          <a:p>
            <a:pPr>
              <a:buNone/>
            </a:pPr>
            <a:r>
              <a:rPr lang="en-US" sz="2800" b="0" i="0" dirty="0">
                <a:solidFill>
                  <a:srgbClr val="FFC000"/>
                </a:solidFill>
                <a:effectLst/>
                <a:latin typeface="Arial" panose="020B0604020202020204" pitchFamily="34" charset="0"/>
              </a:rPr>
              <a:t>                  Similarities</a:t>
            </a:r>
            <a:br>
              <a:rPr lang="en-US" sz="2400" dirty="0"/>
            </a:br>
            <a:r>
              <a:rPr lang="en-US" sz="2400" b="0" i="0" dirty="0">
                <a:effectLst/>
                <a:latin typeface="Arial" panose="020B0604020202020204" pitchFamily="34" charset="0"/>
              </a:rPr>
              <a:t>• Both can show impulsivity, emotional instability, and difficulties in relationships.</a:t>
            </a:r>
            <a:br>
              <a:rPr lang="en-US" sz="2400" dirty="0"/>
            </a:br>
            <a:r>
              <a:rPr lang="en-US" sz="2400" b="0" i="0" dirty="0">
                <a:effectLst/>
                <a:latin typeface="Arial" panose="020B0604020202020204" pitchFamily="34" charset="0"/>
              </a:rPr>
              <a:t>• Both often start in childhood/adolescence and are linked with executive function challenges.</a:t>
            </a:r>
            <a:br>
              <a:rPr lang="en-US" sz="2400" dirty="0"/>
            </a:br>
            <a:br>
              <a:rPr lang="en-US" sz="2400" dirty="0"/>
            </a:br>
            <a:r>
              <a:rPr lang="en-US" sz="2400" dirty="0"/>
              <a:t>                            </a:t>
            </a:r>
            <a:r>
              <a:rPr lang="en-US" sz="2800" b="0" i="0" dirty="0">
                <a:solidFill>
                  <a:srgbClr val="FFC000"/>
                </a:solidFill>
                <a:effectLst/>
                <a:latin typeface="Arial" panose="020B0604020202020204" pitchFamily="34" charset="0"/>
              </a:rPr>
              <a:t>Differences</a:t>
            </a:r>
            <a:br>
              <a:rPr lang="en-US" sz="2400" dirty="0"/>
            </a:br>
            <a:r>
              <a:rPr lang="en-US" sz="2400" b="0" i="0" dirty="0">
                <a:effectLst/>
                <a:latin typeface="Arial" panose="020B0604020202020204" pitchFamily="34" charset="0"/>
              </a:rPr>
              <a:t>• ADHD: Core problem is attention and impulse regulation (distractibility, disorganization, hyperactivity). Mood changes are short-lived and situational.</a:t>
            </a:r>
          </a:p>
          <a:p>
            <a:pPr>
              <a:buNone/>
            </a:pPr>
            <a:br>
              <a:rPr lang="en-US" sz="2400" dirty="0"/>
            </a:br>
            <a:r>
              <a:rPr lang="en-US" sz="2400" b="0" i="0" dirty="0">
                <a:effectLst/>
                <a:latin typeface="Arial" panose="020B0604020202020204" pitchFamily="34" charset="0"/>
              </a:rPr>
              <a:t>• BPD: Core problem is emotion regulation and identity instability (fear of abandonment, unstable self-image, chronic emptiness). Mood shifts are intense, relational, and longer-lasting.</a:t>
            </a:r>
            <a:endParaRPr lang="en-US" sz="2400" dirty="0"/>
          </a:p>
          <a:p>
            <a:pPr>
              <a:buNone/>
            </a:pPr>
            <a:br>
              <a:rPr lang="en-US" dirty="0"/>
            </a:br>
            <a:endParaRPr lang="en-CA" dirty="0"/>
          </a:p>
        </p:txBody>
      </p:sp>
      <p:sp>
        <p:nvSpPr>
          <p:cNvPr id="3" name="TextBox 2">
            <a:extLst>
              <a:ext uri="{FF2B5EF4-FFF2-40B4-BE49-F238E27FC236}">
                <a16:creationId xmlns:a16="http://schemas.microsoft.com/office/drawing/2014/main" id="{8E879DFE-25B8-C2F8-C615-A40E53EE03F5}"/>
              </a:ext>
            </a:extLst>
          </p:cNvPr>
          <p:cNvSpPr txBox="1"/>
          <p:nvPr/>
        </p:nvSpPr>
        <p:spPr>
          <a:xfrm>
            <a:off x="558265" y="99279"/>
            <a:ext cx="5082517" cy="523220"/>
          </a:xfrm>
          <a:prstGeom prst="rect">
            <a:avLst/>
          </a:prstGeom>
          <a:noFill/>
        </p:spPr>
        <p:txBody>
          <a:bodyPr wrap="square">
            <a:spAutoFit/>
          </a:bodyPr>
          <a:lstStyle/>
          <a:p>
            <a:r>
              <a:rPr lang="en-US" sz="2800" b="0" i="0" dirty="0">
                <a:solidFill>
                  <a:schemeClr val="bg1"/>
                </a:solidFill>
                <a:effectLst/>
                <a:latin typeface="Arial" panose="020B0604020202020204" pitchFamily="34" charset="0"/>
              </a:rPr>
              <a:t>ADHD VS. BORDERLINE PD</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77C5263C-52AA-5AFA-93C7-BBED9DDD2537}"/>
              </a:ext>
            </a:extLst>
          </p:cNvPr>
          <p:cNvSpPr>
            <a:spLocks noGrp="1"/>
          </p:cNvSpPr>
          <p:nvPr>
            <p:ph type="sldNum" sz="quarter" idx="12"/>
          </p:nvPr>
        </p:nvSpPr>
        <p:spPr/>
        <p:txBody>
          <a:bodyPr/>
          <a:lstStyle/>
          <a:p>
            <a:fld id="{D5F19236-814F-4AAD-A4AC-CC9247FC12C4}" type="slidenum">
              <a:rPr lang="en-CA" smtClean="0"/>
              <a:t>52</a:t>
            </a:fld>
            <a:endParaRPr lang="en-CA"/>
          </a:p>
        </p:txBody>
      </p:sp>
      <p:sp>
        <p:nvSpPr>
          <p:cNvPr id="4" name="Oval 3">
            <a:extLst>
              <a:ext uri="{FF2B5EF4-FFF2-40B4-BE49-F238E27FC236}">
                <a16:creationId xmlns:a16="http://schemas.microsoft.com/office/drawing/2014/main" id="{AFE27ADE-4649-3961-2162-86FBDE7BB726}"/>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51801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79FD6-1EE0-2B5D-66F3-AF82168AA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92" y="1840910"/>
            <a:ext cx="5127811" cy="4764506"/>
          </a:xfrm>
          <a:prstGeom prst="rect">
            <a:avLst/>
          </a:prstGeom>
        </p:spPr>
      </p:pic>
      <p:sp>
        <p:nvSpPr>
          <p:cNvPr id="4" name="TextBox 3">
            <a:extLst>
              <a:ext uri="{FF2B5EF4-FFF2-40B4-BE49-F238E27FC236}">
                <a16:creationId xmlns:a16="http://schemas.microsoft.com/office/drawing/2014/main" id="{8C124D08-FF72-6708-8506-7E8BA38A0644}"/>
              </a:ext>
            </a:extLst>
          </p:cNvPr>
          <p:cNvSpPr txBox="1"/>
          <p:nvPr/>
        </p:nvSpPr>
        <p:spPr>
          <a:xfrm>
            <a:off x="5674659" y="286208"/>
            <a:ext cx="6302188" cy="6186309"/>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ADHD</a:t>
            </a:r>
            <a:br>
              <a:rPr lang="en-US" sz="2400" dirty="0"/>
            </a:br>
            <a:r>
              <a:rPr lang="en-US" sz="2400" b="0" i="0" dirty="0">
                <a:effectLst/>
                <a:latin typeface="Arial" panose="020B0604020202020204" pitchFamily="34" charset="0"/>
              </a:rPr>
              <a:t>• Core issue: attention regulation (inattention, distractibility, impulsivity, hyperactivity).</a:t>
            </a:r>
            <a:br>
              <a:rPr lang="en-US" sz="2400" dirty="0"/>
            </a:br>
            <a:r>
              <a:rPr lang="en-US" sz="2400" b="0" i="0" dirty="0">
                <a:effectLst/>
                <a:latin typeface="Arial" panose="020B0604020202020204" pitchFamily="34" charset="0"/>
              </a:rPr>
              <a:t>• Symptoms improve when highly interested/stimulated.</a:t>
            </a:r>
            <a:br>
              <a:rPr lang="en-US" sz="2400" dirty="0"/>
            </a:br>
            <a:r>
              <a:rPr lang="en-US" sz="2400" b="0" i="0" dirty="0">
                <a:effectLst/>
                <a:latin typeface="Arial" panose="020B0604020202020204" pitchFamily="34" charset="0"/>
              </a:rPr>
              <a:t>• Difficulties with organization, time management, follow-through.</a:t>
            </a:r>
            <a:br>
              <a:rPr lang="en-US" sz="2400" dirty="0"/>
            </a:br>
            <a:br>
              <a:rPr lang="en-US" sz="2800" dirty="0"/>
            </a:br>
            <a:r>
              <a:rPr lang="en-US" sz="2800" b="0" i="0" dirty="0">
                <a:solidFill>
                  <a:srgbClr val="222222"/>
                </a:solidFill>
                <a:effectLst/>
                <a:latin typeface="Arial" panose="020B0604020202020204" pitchFamily="34" charset="0"/>
              </a:rPr>
              <a:t>Generalized Anxiety Disorder (GAD)</a:t>
            </a:r>
            <a:br>
              <a:rPr lang="en-US" sz="2400" dirty="0"/>
            </a:br>
            <a:r>
              <a:rPr lang="en-US" sz="2400" b="0" i="0" dirty="0">
                <a:effectLst/>
                <a:latin typeface="Arial" panose="020B0604020202020204" pitchFamily="34" charset="0"/>
              </a:rPr>
              <a:t>• Core issue: excessive worry and tension across many areas of life.</a:t>
            </a:r>
            <a:br>
              <a:rPr lang="en-US" sz="2400" dirty="0"/>
            </a:br>
            <a:r>
              <a:rPr lang="en-US" sz="2400" b="0" i="0" dirty="0">
                <a:effectLst/>
                <a:latin typeface="Arial" panose="020B0604020202020204" pitchFamily="34" charset="0"/>
              </a:rPr>
              <a:t>• Symptoms worsen with stress and uncertainty.</a:t>
            </a:r>
            <a:br>
              <a:rPr lang="en-US" sz="2400" dirty="0"/>
            </a:br>
            <a:r>
              <a:rPr lang="en-US" sz="2400" b="0" i="0" dirty="0">
                <a:effectLst/>
                <a:latin typeface="Arial" panose="020B0604020202020204" pitchFamily="34" charset="0"/>
              </a:rPr>
              <a:t>• Difficulties with restlessness, muscle tension, sleep, and constant “what if” thinking.</a:t>
            </a:r>
            <a:endParaRPr lang="en-CA" sz="2400" dirty="0"/>
          </a:p>
        </p:txBody>
      </p:sp>
      <p:sp>
        <p:nvSpPr>
          <p:cNvPr id="5" name="TextBox 4">
            <a:extLst>
              <a:ext uri="{FF2B5EF4-FFF2-40B4-BE49-F238E27FC236}">
                <a16:creationId xmlns:a16="http://schemas.microsoft.com/office/drawing/2014/main" id="{C02AFF51-E307-6B52-2DE3-17F41D7D5A10}"/>
              </a:ext>
            </a:extLst>
          </p:cNvPr>
          <p:cNvSpPr txBox="1"/>
          <p:nvPr/>
        </p:nvSpPr>
        <p:spPr>
          <a:xfrm>
            <a:off x="291590" y="665021"/>
            <a:ext cx="4895013" cy="1077218"/>
          </a:xfrm>
          <a:prstGeom prst="rect">
            <a:avLst/>
          </a:prstGeom>
          <a:noFill/>
        </p:spPr>
        <p:txBody>
          <a:bodyPr wrap="square">
            <a:spAutoFit/>
          </a:bodyPr>
          <a:lstStyle/>
          <a:p>
            <a:pPr algn="ctr"/>
            <a:r>
              <a:rPr lang="en-US" sz="3200" b="0" i="0" dirty="0">
                <a:solidFill>
                  <a:srgbClr val="222222"/>
                </a:solidFill>
                <a:effectLst/>
                <a:latin typeface="Arial" panose="020B0604020202020204" pitchFamily="34" charset="0"/>
              </a:rPr>
              <a:t>ADHD VS. GENERALIZED ANXIETY</a:t>
            </a:r>
            <a:endParaRPr lang="en-CA" sz="3200" dirty="0"/>
          </a:p>
        </p:txBody>
      </p:sp>
      <p:sp>
        <p:nvSpPr>
          <p:cNvPr id="3" name="Slide Number Placeholder 2">
            <a:extLst>
              <a:ext uri="{FF2B5EF4-FFF2-40B4-BE49-F238E27FC236}">
                <a16:creationId xmlns:a16="http://schemas.microsoft.com/office/drawing/2014/main" id="{A1E26D7D-C3D0-45A0-240C-58F27665401A}"/>
              </a:ext>
            </a:extLst>
          </p:cNvPr>
          <p:cNvSpPr>
            <a:spLocks noGrp="1"/>
          </p:cNvSpPr>
          <p:nvPr>
            <p:ph type="sldNum" sz="quarter" idx="12"/>
          </p:nvPr>
        </p:nvSpPr>
        <p:spPr/>
        <p:txBody>
          <a:bodyPr/>
          <a:lstStyle/>
          <a:p>
            <a:fld id="{D5F19236-814F-4AAD-A4AC-CC9247FC12C4}" type="slidenum">
              <a:rPr lang="en-CA" smtClean="0"/>
              <a:t>53</a:t>
            </a:fld>
            <a:endParaRPr lang="en-CA"/>
          </a:p>
        </p:txBody>
      </p:sp>
      <p:sp>
        <p:nvSpPr>
          <p:cNvPr id="6" name="Oval 5">
            <a:extLst>
              <a:ext uri="{FF2B5EF4-FFF2-40B4-BE49-F238E27FC236}">
                <a16:creationId xmlns:a16="http://schemas.microsoft.com/office/drawing/2014/main" id="{08537A4A-44EB-54B1-387E-19D923724562}"/>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06891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F6CAF-B006-FB44-B5B9-D3F23A411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20" y="1232034"/>
            <a:ext cx="5494903" cy="5025330"/>
          </a:xfrm>
          <a:prstGeom prst="rect">
            <a:avLst/>
          </a:prstGeom>
        </p:spPr>
      </p:pic>
      <p:sp>
        <p:nvSpPr>
          <p:cNvPr id="5" name="TextBox 4">
            <a:extLst>
              <a:ext uri="{FF2B5EF4-FFF2-40B4-BE49-F238E27FC236}">
                <a16:creationId xmlns:a16="http://schemas.microsoft.com/office/drawing/2014/main" id="{6BD2400F-F86F-7DDE-5D4B-F8770481F292}"/>
              </a:ext>
            </a:extLst>
          </p:cNvPr>
          <p:cNvSpPr txBox="1"/>
          <p:nvPr/>
        </p:nvSpPr>
        <p:spPr>
          <a:xfrm>
            <a:off x="5907280" y="489733"/>
            <a:ext cx="6096000" cy="5878532"/>
          </a:xfrm>
          <a:prstGeom prst="rect">
            <a:avLst/>
          </a:prstGeom>
          <a:noFill/>
        </p:spPr>
        <p:txBody>
          <a:bodyPr wrap="square">
            <a:spAutoFit/>
          </a:bodyPr>
          <a:lstStyle/>
          <a:p>
            <a:r>
              <a:rPr lang="en-US" sz="2800" b="0" i="0" dirty="0">
                <a:solidFill>
                  <a:srgbClr val="FFC000"/>
                </a:solidFill>
                <a:effectLst/>
                <a:latin typeface="Arial" panose="020B0604020202020204" pitchFamily="34" charset="0"/>
              </a:rPr>
              <a:t>                   Similarities</a:t>
            </a:r>
            <a:br>
              <a:rPr lang="en-US" sz="2000" dirty="0"/>
            </a:br>
            <a:r>
              <a:rPr lang="en-US" sz="2000" b="0" i="0" dirty="0">
                <a:effectLst/>
                <a:latin typeface="Arial" panose="020B0604020202020204" pitchFamily="34" charset="0"/>
              </a:rPr>
              <a:t>• Both are neurodevelopmental conditions that start in childhood.</a:t>
            </a:r>
            <a:br>
              <a:rPr lang="en-US" sz="2000" dirty="0"/>
            </a:br>
            <a:r>
              <a:rPr lang="en-US" sz="2000" b="0" i="0" dirty="0">
                <a:effectLst/>
                <a:latin typeface="Arial" panose="020B0604020202020204" pitchFamily="34" charset="0"/>
              </a:rPr>
              <a:t>• Can involve social difficulties, emotional dysregulation, sensory sensitivities, and executive function challenges.</a:t>
            </a:r>
            <a:br>
              <a:rPr lang="en-US" sz="2000" dirty="0"/>
            </a:br>
            <a:r>
              <a:rPr lang="en-US" sz="2000" b="0" i="0" dirty="0">
                <a:effectLst/>
                <a:latin typeface="Arial" panose="020B0604020202020204" pitchFamily="34" charset="0"/>
              </a:rPr>
              <a:t>• High rates of co-occurrence (many people have both).</a:t>
            </a:r>
            <a:br>
              <a:rPr lang="en-US" sz="2000" dirty="0"/>
            </a:br>
            <a:br>
              <a:rPr lang="en-US" sz="2000" dirty="0"/>
            </a:br>
            <a:r>
              <a:rPr lang="en-US" sz="2000" dirty="0"/>
              <a:t>                                     </a:t>
            </a:r>
            <a:r>
              <a:rPr lang="en-US" sz="2800" b="0" i="0" dirty="0">
                <a:solidFill>
                  <a:srgbClr val="FFC000"/>
                </a:solidFill>
                <a:effectLst/>
                <a:latin typeface="Arial" panose="020B0604020202020204" pitchFamily="34" charset="0"/>
              </a:rPr>
              <a:t>Differences</a:t>
            </a:r>
            <a:br>
              <a:rPr lang="en-US" sz="2000" dirty="0"/>
            </a:br>
            <a:r>
              <a:rPr lang="en-US" sz="2000" b="0" i="0" dirty="0">
                <a:effectLst/>
                <a:latin typeface="Arial" panose="020B0604020202020204" pitchFamily="34" charset="0"/>
              </a:rPr>
              <a:t>• ADHD: Core issue is attention and impulse regulation → distractibility, restlessness, disorganization, acting before thinking.</a:t>
            </a:r>
          </a:p>
          <a:p>
            <a:br>
              <a:rPr lang="en-US" sz="2000" dirty="0"/>
            </a:br>
            <a:r>
              <a:rPr lang="en-US" sz="2000" b="0" i="0" dirty="0">
                <a:effectLst/>
                <a:latin typeface="Arial" panose="020B0604020202020204" pitchFamily="34" charset="0"/>
              </a:rPr>
              <a:t>• Autism: Core issue is social communication and sensory/behavioral differences → difficulty with social reciprocity, preference for routines, intense interests, and different sensory processing.</a:t>
            </a:r>
            <a:endParaRPr lang="en-CA" sz="2000" dirty="0"/>
          </a:p>
        </p:txBody>
      </p:sp>
      <p:sp>
        <p:nvSpPr>
          <p:cNvPr id="4" name="TextBox 3">
            <a:extLst>
              <a:ext uri="{FF2B5EF4-FFF2-40B4-BE49-F238E27FC236}">
                <a16:creationId xmlns:a16="http://schemas.microsoft.com/office/drawing/2014/main" id="{F7ECF4D8-EE75-FC40-47D7-739EB273BCD3}"/>
              </a:ext>
            </a:extLst>
          </p:cNvPr>
          <p:cNvSpPr txBox="1"/>
          <p:nvPr/>
        </p:nvSpPr>
        <p:spPr>
          <a:xfrm>
            <a:off x="-271913" y="62027"/>
            <a:ext cx="6097604" cy="1077218"/>
          </a:xfrm>
          <a:prstGeom prst="rect">
            <a:avLst/>
          </a:prstGeom>
          <a:noFill/>
        </p:spPr>
        <p:txBody>
          <a:bodyPr wrap="square">
            <a:spAutoFit/>
          </a:bodyPr>
          <a:lstStyle/>
          <a:p>
            <a:pPr algn="ctr"/>
            <a:r>
              <a:rPr lang="en-US" sz="3200" b="0" i="0" dirty="0">
                <a:solidFill>
                  <a:schemeClr val="bg1"/>
                </a:solidFill>
                <a:effectLst/>
                <a:latin typeface="Arial" panose="020B0604020202020204" pitchFamily="34" charset="0"/>
              </a:rPr>
              <a:t>ADHD VS. AUTISM SPECTRUM</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A9A467A8-0B51-4A58-0E22-740D1B026817}"/>
              </a:ext>
            </a:extLst>
          </p:cNvPr>
          <p:cNvSpPr>
            <a:spLocks noGrp="1"/>
          </p:cNvSpPr>
          <p:nvPr>
            <p:ph type="sldNum" sz="quarter" idx="12"/>
          </p:nvPr>
        </p:nvSpPr>
        <p:spPr/>
        <p:txBody>
          <a:bodyPr/>
          <a:lstStyle/>
          <a:p>
            <a:fld id="{D5F19236-814F-4AAD-A4AC-CC9247FC12C4}" type="slidenum">
              <a:rPr lang="en-CA" smtClean="0"/>
              <a:t>54</a:t>
            </a:fld>
            <a:endParaRPr lang="en-CA"/>
          </a:p>
        </p:txBody>
      </p:sp>
      <p:sp>
        <p:nvSpPr>
          <p:cNvPr id="6" name="Oval 5">
            <a:extLst>
              <a:ext uri="{FF2B5EF4-FFF2-40B4-BE49-F238E27FC236}">
                <a16:creationId xmlns:a16="http://schemas.microsoft.com/office/drawing/2014/main" id="{0CF6AF04-470A-355C-0D8A-9645CEAAFCB5}"/>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8708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1FCFFC-52D4-9E79-0ECA-9D29D421B0FC}"/>
              </a:ext>
            </a:extLst>
          </p:cNvPr>
          <p:cNvSpPr txBox="1"/>
          <p:nvPr/>
        </p:nvSpPr>
        <p:spPr>
          <a:xfrm>
            <a:off x="3568566" y="917426"/>
            <a:ext cx="6097604" cy="646331"/>
          </a:xfrm>
          <a:prstGeom prst="rect">
            <a:avLst/>
          </a:prstGeom>
          <a:noFill/>
        </p:spPr>
        <p:txBody>
          <a:bodyPr wrap="square">
            <a:spAutoFit/>
          </a:bodyPr>
          <a:lstStyle/>
          <a:p>
            <a:r>
              <a:rPr lang="en-CA" sz="3600" dirty="0">
                <a:solidFill>
                  <a:schemeClr val="bg1"/>
                </a:solidFill>
              </a:rPr>
              <a:t>ASSESSING TRAUMA</a:t>
            </a:r>
          </a:p>
        </p:txBody>
      </p:sp>
      <p:sp>
        <p:nvSpPr>
          <p:cNvPr id="5" name="TextBox 4">
            <a:extLst>
              <a:ext uri="{FF2B5EF4-FFF2-40B4-BE49-F238E27FC236}">
                <a16:creationId xmlns:a16="http://schemas.microsoft.com/office/drawing/2014/main" id="{9C4497E2-3EA2-EDF6-A059-31995D2B6F11}"/>
              </a:ext>
            </a:extLst>
          </p:cNvPr>
          <p:cNvSpPr txBox="1"/>
          <p:nvPr/>
        </p:nvSpPr>
        <p:spPr>
          <a:xfrm>
            <a:off x="3858125" y="1985831"/>
            <a:ext cx="4198220" cy="523220"/>
          </a:xfrm>
          <a:prstGeom prst="rect">
            <a:avLst/>
          </a:prstGeom>
          <a:noFill/>
        </p:spPr>
        <p:txBody>
          <a:bodyPr wrap="square">
            <a:spAutoFit/>
          </a:bodyPr>
          <a:lstStyle/>
          <a:p>
            <a:r>
              <a:rPr lang="en-US" sz="2800" dirty="0"/>
              <a:t>How is PTSD diagnosed?</a:t>
            </a:r>
            <a:endParaRPr lang="en-CA" sz="2800" dirty="0"/>
          </a:p>
        </p:txBody>
      </p:sp>
      <p:sp>
        <p:nvSpPr>
          <p:cNvPr id="2" name="Slide Number Placeholder 1">
            <a:extLst>
              <a:ext uri="{FF2B5EF4-FFF2-40B4-BE49-F238E27FC236}">
                <a16:creationId xmlns:a16="http://schemas.microsoft.com/office/drawing/2014/main" id="{47ADF662-644D-4920-A8B1-7F246E5806BF}"/>
              </a:ext>
            </a:extLst>
          </p:cNvPr>
          <p:cNvSpPr>
            <a:spLocks noGrp="1"/>
          </p:cNvSpPr>
          <p:nvPr>
            <p:ph type="sldNum" sz="quarter" idx="12"/>
          </p:nvPr>
        </p:nvSpPr>
        <p:spPr/>
        <p:txBody>
          <a:bodyPr/>
          <a:lstStyle/>
          <a:p>
            <a:fld id="{D5F19236-814F-4AAD-A4AC-CC9247FC12C4}" type="slidenum">
              <a:rPr lang="en-CA" smtClean="0"/>
              <a:t>55</a:t>
            </a:fld>
            <a:endParaRPr lang="en-CA"/>
          </a:p>
        </p:txBody>
      </p:sp>
    </p:spTree>
    <p:extLst>
      <p:ext uri="{BB962C8B-B14F-4D97-AF65-F5344CB8AC3E}">
        <p14:creationId xmlns:p14="http://schemas.microsoft.com/office/powerpoint/2010/main" val="1165266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846F74-9F95-E1DC-3F57-0DA4862BEF35}"/>
              </a:ext>
            </a:extLst>
          </p:cNvPr>
          <p:cNvSpPr txBox="1"/>
          <p:nvPr/>
        </p:nvSpPr>
        <p:spPr>
          <a:xfrm>
            <a:off x="-26894" y="162499"/>
            <a:ext cx="12192000" cy="7171194"/>
          </a:xfrm>
          <a:prstGeom prst="rect">
            <a:avLst/>
          </a:prstGeom>
          <a:noFill/>
        </p:spPr>
        <p:txBody>
          <a:bodyPr wrap="square">
            <a:spAutoFit/>
          </a:bodyPr>
          <a:lstStyle/>
          <a:p>
            <a:pPr>
              <a:buNone/>
            </a:pPr>
            <a:r>
              <a:rPr lang="en-US" sz="2800" dirty="0">
                <a:solidFill>
                  <a:schemeClr val="bg1"/>
                </a:solidFill>
              </a:rPr>
              <a:t>              DIAGNOSING PTSD: CLINICAL PRACTICE AND ASSESSMENT TOOLS</a:t>
            </a:r>
            <a:br>
              <a:rPr lang="en-US" dirty="0"/>
            </a:br>
            <a:r>
              <a:rPr lang="en-US" dirty="0">
                <a:latin typeface="Arial" panose="020B0604020202020204" pitchFamily="34" charset="0"/>
                <a:cs typeface="Arial" panose="020B0604020202020204" pitchFamily="34" charset="0"/>
              </a:rPr>
              <a:t>To diagnose PTSD mental health professionals, rely on:</a:t>
            </a:r>
          </a:p>
          <a:p>
            <a:pPr>
              <a:buNone/>
            </a:pP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1.</a:t>
            </a:r>
            <a:r>
              <a:rPr lang="en-US" dirty="0">
                <a:solidFill>
                  <a:schemeClr val="bg1"/>
                </a:solidFill>
                <a:latin typeface="Arial" panose="020B0604020202020204" pitchFamily="34" charset="0"/>
                <a:cs typeface="Arial" panose="020B0604020202020204" pitchFamily="34" charset="0"/>
              </a:rPr>
              <a:t> A structured clinical interview </a:t>
            </a:r>
            <a:r>
              <a:rPr lang="en-US" dirty="0">
                <a:latin typeface="Arial" panose="020B0604020202020204" pitchFamily="34" charset="0"/>
                <a:cs typeface="Arial" panose="020B0604020202020204" pitchFamily="34" charset="0"/>
              </a:rPr>
              <a:t>to assess if the person meets these key criteria:</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Exposure to actual or threatened death, serious injury, or sexual violence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Intrusion symptoms (e.g., flashbacks, nightmares)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Avoidance of trauma-related thoughts, feelings, or reminders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Negative alterations in mood and cognition (e.g., guilt, detachment)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Arousal/reactivity changes (e.g., hypervigilance, sleep disturbance)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Symptoms must persist &gt;1 month and cause significant distress or impairment…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 </a:t>
            </a:r>
            <a:r>
              <a:rPr lang="en-US" dirty="0">
                <a:solidFill>
                  <a:schemeClr val="bg1"/>
                </a:solidFill>
                <a:latin typeface="Arial" panose="020B0604020202020204" pitchFamily="34" charset="0"/>
                <a:cs typeface="Arial" panose="020B0604020202020204" pitchFamily="34" charset="0"/>
              </a:rPr>
              <a:t>Standardized assessment tools </a:t>
            </a:r>
            <a:r>
              <a:rPr lang="en-US" dirty="0">
                <a:latin typeface="Arial" panose="020B0604020202020204" pitchFamily="34" charset="0"/>
                <a:cs typeface="Arial" panose="020B0604020202020204" pitchFamily="34" charset="0"/>
              </a:rPr>
              <a:t>are often used to support diagnosis, track symptom severity, or for research purposes: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Clinician-Administered PTSD Scale for DSM-5 (CAPS-5):Gold standard structured interview. Rates frequency &amp; intensity of symptoms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PTSD Checklist for DSM-5 (PCL-5): Self-report questionnaire. Screens for PTSD and monitors treatment response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Life Events Checklist (LEC-5): Assesses exposure to potentially traumatic events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Structured Clinical Interview for DSM Disorders (SCID-5):Broad diagnostic tool, includes PTSD module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3. </a:t>
            </a:r>
            <a:r>
              <a:rPr lang="en-US" dirty="0">
                <a:solidFill>
                  <a:schemeClr val="bg1"/>
                </a:solidFill>
                <a:latin typeface="Arial" panose="020B0604020202020204" pitchFamily="34" charset="0"/>
                <a:cs typeface="Arial" panose="020B0604020202020204" pitchFamily="34" charset="0"/>
              </a:rPr>
              <a:t>Clinical judgment and context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Always considers differential diagnoses (e.g., depression, anxiety, substance use)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Cultural, developmental, and contextual factors are taken into account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Diagnosis may evolve as trust builds and more trauma history is disclosed</a:t>
            </a:r>
          </a:p>
          <a:p>
            <a:pPr>
              <a:buNone/>
            </a:pPr>
            <a:br>
              <a:rPr lang="en-US" dirty="0"/>
            </a:br>
            <a:endParaRPr lang="en-CA" dirty="0"/>
          </a:p>
        </p:txBody>
      </p:sp>
      <p:sp>
        <p:nvSpPr>
          <p:cNvPr id="2" name="Slide Number Placeholder 1">
            <a:extLst>
              <a:ext uri="{FF2B5EF4-FFF2-40B4-BE49-F238E27FC236}">
                <a16:creationId xmlns:a16="http://schemas.microsoft.com/office/drawing/2014/main" id="{77BDA58F-0D9D-333B-1197-241C2CEF7484}"/>
              </a:ext>
            </a:extLst>
          </p:cNvPr>
          <p:cNvSpPr>
            <a:spLocks noGrp="1"/>
          </p:cNvSpPr>
          <p:nvPr>
            <p:ph type="sldNum" sz="quarter" idx="12"/>
          </p:nvPr>
        </p:nvSpPr>
        <p:spPr/>
        <p:txBody>
          <a:bodyPr/>
          <a:lstStyle/>
          <a:p>
            <a:fld id="{D5F19236-814F-4AAD-A4AC-CC9247FC12C4}" type="slidenum">
              <a:rPr lang="en-CA" smtClean="0"/>
              <a:t>56</a:t>
            </a:fld>
            <a:endParaRPr lang="en-CA"/>
          </a:p>
        </p:txBody>
      </p:sp>
    </p:spTree>
    <p:extLst>
      <p:ext uri="{BB962C8B-B14F-4D97-AF65-F5344CB8AC3E}">
        <p14:creationId xmlns:p14="http://schemas.microsoft.com/office/powerpoint/2010/main" val="14802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IMG_3937[2925]">
            <a:extLst>
              <a:ext uri="{FF2B5EF4-FFF2-40B4-BE49-F238E27FC236}">
                <a16:creationId xmlns:a16="http://schemas.microsoft.com/office/drawing/2014/main" id="{5E667C7B-35A2-42F2-A3F7-E85FB2E5D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0403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CB37B0-1E92-49D5-84E1-BE1A35FFFC5B}"/>
              </a:ext>
            </a:extLst>
          </p:cNvPr>
          <p:cNvSpPr txBox="1"/>
          <p:nvPr/>
        </p:nvSpPr>
        <p:spPr>
          <a:xfrm>
            <a:off x="1347181" y="355536"/>
            <a:ext cx="6186310" cy="369332"/>
          </a:xfrm>
          <a:prstGeom prst="rect">
            <a:avLst/>
          </a:prstGeom>
          <a:noFill/>
        </p:spPr>
        <p:txBody>
          <a:bodyPr wrap="square">
            <a:spAutoFit/>
          </a:bodyPr>
          <a:lstStyle/>
          <a:p>
            <a:r>
              <a:rPr lang="en-CA" b="1" dirty="0">
                <a:solidFill>
                  <a:srgbClr val="FF0000"/>
                </a:solidFill>
              </a:rPr>
              <a:t>1. Nature of traumatic event </a:t>
            </a:r>
            <a:endParaRPr lang="en-CA" dirty="0"/>
          </a:p>
        </p:txBody>
      </p:sp>
      <p:sp>
        <p:nvSpPr>
          <p:cNvPr id="8" name="TextBox 7">
            <a:extLst>
              <a:ext uri="{FF2B5EF4-FFF2-40B4-BE49-F238E27FC236}">
                <a16:creationId xmlns:a16="http://schemas.microsoft.com/office/drawing/2014/main" id="{F5DB69A8-7646-4E5B-A1CB-CBED7EC947C6}"/>
              </a:ext>
            </a:extLst>
          </p:cNvPr>
          <p:cNvSpPr txBox="1"/>
          <p:nvPr/>
        </p:nvSpPr>
        <p:spPr>
          <a:xfrm>
            <a:off x="201658" y="4511302"/>
            <a:ext cx="6186310" cy="369332"/>
          </a:xfrm>
          <a:prstGeom prst="rect">
            <a:avLst/>
          </a:prstGeom>
          <a:noFill/>
        </p:spPr>
        <p:txBody>
          <a:bodyPr wrap="square">
            <a:spAutoFit/>
          </a:bodyPr>
          <a:lstStyle/>
          <a:p>
            <a:r>
              <a:rPr lang="en-CA" b="1" dirty="0">
                <a:solidFill>
                  <a:srgbClr val="FF0000"/>
                </a:solidFill>
              </a:rPr>
              <a:t>2. Person’s perception and immediate effects of event </a:t>
            </a:r>
            <a:endParaRPr lang="en-CA" dirty="0"/>
          </a:p>
        </p:txBody>
      </p:sp>
      <p:sp>
        <p:nvSpPr>
          <p:cNvPr id="2" name="Slide Number Placeholder 1">
            <a:extLst>
              <a:ext uri="{FF2B5EF4-FFF2-40B4-BE49-F238E27FC236}">
                <a16:creationId xmlns:a16="http://schemas.microsoft.com/office/drawing/2014/main" id="{702A8C5A-D7CC-7EAC-EA29-0E247DA50137}"/>
              </a:ext>
            </a:extLst>
          </p:cNvPr>
          <p:cNvSpPr>
            <a:spLocks noGrp="1"/>
          </p:cNvSpPr>
          <p:nvPr>
            <p:ph type="sldNum" sz="quarter" idx="12"/>
          </p:nvPr>
        </p:nvSpPr>
        <p:spPr/>
        <p:txBody>
          <a:bodyPr/>
          <a:lstStyle/>
          <a:p>
            <a:fld id="{D5F19236-814F-4AAD-A4AC-CC9247FC12C4}" type="slidenum">
              <a:rPr lang="en-CA" smtClean="0"/>
              <a:t>57</a:t>
            </a:fld>
            <a:endParaRPr lang="en-CA"/>
          </a:p>
        </p:txBody>
      </p:sp>
      <p:sp>
        <p:nvSpPr>
          <p:cNvPr id="4" name="TextBox 3">
            <a:extLst>
              <a:ext uri="{FF2B5EF4-FFF2-40B4-BE49-F238E27FC236}">
                <a16:creationId xmlns:a16="http://schemas.microsoft.com/office/drawing/2014/main" id="{4C8C36C0-4CB5-95DD-3984-F1B5A45C1A3C}"/>
              </a:ext>
            </a:extLst>
          </p:cNvPr>
          <p:cNvSpPr txBox="1"/>
          <p:nvPr/>
        </p:nvSpPr>
        <p:spPr>
          <a:xfrm>
            <a:off x="6020602" y="355536"/>
            <a:ext cx="6097604" cy="5863144"/>
          </a:xfrm>
          <a:prstGeom prst="rect">
            <a:avLst/>
          </a:prstGeom>
          <a:noFill/>
        </p:spPr>
        <p:txBody>
          <a:bodyPr wrap="square">
            <a:spAutoFit/>
          </a:bodyPr>
          <a:lstStyle/>
          <a:p>
            <a:pPr algn="l" rtl="0">
              <a:spcBef>
                <a:spcPts val="600"/>
              </a:spcBef>
              <a:buNone/>
            </a:pPr>
            <a:r>
              <a:rPr lang="en-US" sz="2400" b="0" i="0" dirty="0">
                <a:effectLst/>
                <a:latin typeface="Arial" panose="020B0604020202020204" pitchFamily="34" charset="0"/>
              </a:rPr>
              <a:t>The </a:t>
            </a:r>
            <a:r>
              <a:rPr lang="en-US" sz="2400" dirty="0">
                <a:latin typeface="Arial" panose="020B0604020202020204" pitchFamily="34" charset="0"/>
              </a:rPr>
              <a:t>t</a:t>
            </a:r>
            <a:r>
              <a:rPr lang="en-US" sz="2400" b="0" i="0" dirty="0">
                <a:effectLst/>
                <a:latin typeface="Arial" panose="020B0604020202020204" pitchFamily="34" charset="0"/>
              </a:rPr>
              <a:t>rauma </a:t>
            </a:r>
            <a:r>
              <a:rPr lang="en-US" sz="2400" dirty="0">
                <a:latin typeface="Arial" panose="020B0604020202020204" pitchFamily="34" charset="0"/>
              </a:rPr>
              <a:t>c</a:t>
            </a:r>
            <a:r>
              <a:rPr lang="en-US" sz="2400" b="0" i="0" dirty="0">
                <a:effectLst/>
                <a:latin typeface="Arial" panose="020B0604020202020204" pitchFamily="34" charset="0"/>
              </a:rPr>
              <a:t>hecklist – Adult (TCA) is frequently used, structured screening tool that helps organize trauma exposure and its impact across four domains:</a:t>
            </a:r>
          </a:p>
          <a:p>
            <a:pPr algn="l" rtl="0">
              <a:spcBef>
                <a:spcPts val="600"/>
              </a:spcBef>
              <a:buNone/>
            </a:pPr>
            <a:r>
              <a:rPr lang="en-US" sz="2400" b="0" i="0" dirty="0">
                <a:effectLst/>
                <a:latin typeface="Arial" panose="020B0604020202020204" pitchFamily="34" charset="0"/>
              </a:rPr>
              <a:t> </a:t>
            </a:r>
          </a:p>
          <a:p>
            <a:pPr marL="342900" indent="-342900" algn="l" rtl="0">
              <a:spcBef>
                <a:spcPts val="600"/>
              </a:spcBef>
              <a:buAutoNum type="arabicPeriod"/>
            </a:pPr>
            <a:r>
              <a:rPr lang="en-US" sz="2400" b="0" i="0" dirty="0">
                <a:effectLst/>
                <a:latin typeface="Arial" panose="020B0604020202020204" pitchFamily="34" charset="0"/>
              </a:rPr>
              <a:t>Nature of the traumatic event</a:t>
            </a:r>
            <a:r>
              <a:rPr lang="en-US" sz="2400" dirty="0">
                <a:latin typeface="Arial" panose="020B0604020202020204" pitchFamily="34" charset="0"/>
              </a:rPr>
              <a:t> - </a:t>
            </a:r>
            <a:r>
              <a:rPr lang="en-US" sz="2400" b="0" i="0" dirty="0">
                <a:effectLst/>
                <a:latin typeface="Arial" panose="020B0604020202020204" pitchFamily="34" charset="0"/>
              </a:rPr>
              <a:t>Identifies what happened: type of trauma (e.g., assault, accident, disaster), frequency, duration, age at exposure, and whether it was interpersonal or accidental.</a:t>
            </a:r>
            <a:endParaRPr lang="en-US" sz="2400" dirty="0">
              <a:latin typeface="Arial" panose="020B0604020202020204" pitchFamily="34" charset="0"/>
            </a:endParaRPr>
          </a:p>
          <a:p>
            <a:pPr marL="342900" indent="-342900" algn="l" rtl="0">
              <a:spcBef>
                <a:spcPts val="600"/>
              </a:spcBef>
              <a:buAutoNum type="arabicPeriod"/>
            </a:pPr>
            <a:r>
              <a:rPr lang="en-US" sz="2400" b="0" i="0" dirty="0">
                <a:effectLst/>
                <a:latin typeface="Arial" panose="020B0604020202020204" pitchFamily="34" charset="0"/>
              </a:rPr>
              <a:t>Person’s perception and immediate effects</a:t>
            </a:r>
            <a:r>
              <a:rPr lang="en-US" sz="2400" dirty="0">
                <a:latin typeface="Arial" panose="020B0604020202020204" pitchFamily="34" charset="0"/>
              </a:rPr>
              <a:t> - </a:t>
            </a:r>
            <a:r>
              <a:rPr lang="en-US" sz="2400" b="0" i="0" dirty="0">
                <a:effectLst/>
                <a:latin typeface="Arial" panose="020B0604020202020204" pitchFamily="34" charset="0"/>
              </a:rPr>
              <a:t>Captures how it was experienced: fear, helplessness, horror, dissociation, perceived threat to life or integrity during the event.</a:t>
            </a:r>
          </a:p>
        </p:txBody>
      </p:sp>
    </p:spTree>
    <p:extLst>
      <p:ext uri="{BB962C8B-B14F-4D97-AF65-F5344CB8AC3E}">
        <p14:creationId xmlns:p14="http://schemas.microsoft.com/office/powerpoint/2010/main" val="11624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IMG_3938[3022]">
            <a:extLst>
              <a:ext uri="{FF2B5EF4-FFF2-40B4-BE49-F238E27FC236}">
                <a16:creationId xmlns:a16="http://schemas.microsoft.com/office/drawing/2014/main" id="{434234BE-7429-4683-8CE1-9CE3E583F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3614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6D7AA45-57A5-408B-BEB1-E813E196994C}"/>
              </a:ext>
            </a:extLst>
          </p:cNvPr>
          <p:cNvSpPr txBox="1"/>
          <p:nvPr/>
        </p:nvSpPr>
        <p:spPr>
          <a:xfrm>
            <a:off x="1131624" y="96252"/>
            <a:ext cx="6186310" cy="369332"/>
          </a:xfrm>
          <a:prstGeom prst="rect">
            <a:avLst/>
          </a:prstGeom>
          <a:noFill/>
        </p:spPr>
        <p:txBody>
          <a:bodyPr wrap="square">
            <a:spAutoFit/>
          </a:bodyPr>
          <a:lstStyle/>
          <a:p>
            <a:r>
              <a:rPr lang="en-CA" b="1" dirty="0">
                <a:solidFill>
                  <a:srgbClr val="FF0000"/>
                </a:solidFill>
              </a:rPr>
              <a:t>3. Symptoms experienced</a:t>
            </a:r>
          </a:p>
        </p:txBody>
      </p:sp>
      <p:sp>
        <p:nvSpPr>
          <p:cNvPr id="8" name="TextBox 7">
            <a:extLst>
              <a:ext uri="{FF2B5EF4-FFF2-40B4-BE49-F238E27FC236}">
                <a16:creationId xmlns:a16="http://schemas.microsoft.com/office/drawing/2014/main" id="{DBC3DB67-A963-4D7A-97B9-D91474FDF450}"/>
              </a:ext>
            </a:extLst>
          </p:cNvPr>
          <p:cNvSpPr txBox="1"/>
          <p:nvPr/>
        </p:nvSpPr>
        <p:spPr>
          <a:xfrm>
            <a:off x="833120" y="4949396"/>
            <a:ext cx="6400799" cy="369332"/>
          </a:xfrm>
          <a:prstGeom prst="rect">
            <a:avLst/>
          </a:prstGeom>
          <a:noFill/>
        </p:spPr>
        <p:txBody>
          <a:bodyPr wrap="square">
            <a:spAutoFit/>
          </a:bodyPr>
          <a:lstStyle/>
          <a:p>
            <a:r>
              <a:rPr lang="en-CA" b="1" dirty="0">
                <a:solidFill>
                  <a:srgbClr val="FF0000"/>
                </a:solidFill>
              </a:rPr>
              <a:t>4. Type of functional impairment</a:t>
            </a:r>
            <a:endParaRPr lang="en-CA" b="1" dirty="0"/>
          </a:p>
        </p:txBody>
      </p:sp>
      <p:sp>
        <p:nvSpPr>
          <p:cNvPr id="2" name="Slide Number Placeholder 1">
            <a:extLst>
              <a:ext uri="{FF2B5EF4-FFF2-40B4-BE49-F238E27FC236}">
                <a16:creationId xmlns:a16="http://schemas.microsoft.com/office/drawing/2014/main" id="{BB6931B8-0920-FAC2-A04D-731920E1ED47}"/>
              </a:ext>
            </a:extLst>
          </p:cNvPr>
          <p:cNvSpPr>
            <a:spLocks noGrp="1"/>
          </p:cNvSpPr>
          <p:nvPr>
            <p:ph type="sldNum" sz="quarter" idx="12"/>
          </p:nvPr>
        </p:nvSpPr>
        <p:spPr/>
        <p:txBody>
          <a:bodyPr/>
          <a:lstStyle/>
          <a:p>
            <a:fld id="{D5F19236-814F-4AAD-A4AC-CC9247FC12C4}" type="slidenum">
              <a:rPr lang="en-CA" smtClean="0"/>
              <a:t>58</a:t>
            </a:fld>
            <a:endParaRPr lang="en-CA"/>
          </a:p>
        </p:txBody>
      </p:sp>
      <p:sp>
        <p:nvSpPr>
          <p:cNvPr id="4" name="TextBox 3">
            <a:extLst>
              <a:ext uri="{FF2B5EF4-FFF2-40B4-BE49-F238E27FC236}">
                <a16:creationId xmlns:a16="http://schemas.microsoft.com/office/drawing/2014/main" id="{860CDD5F-E0EE-DCE1-6E79-8CD7FC21F3E0}"/>
              </a:ext>
            </a:extLst>
          </p:cNvPr>
          <p:cNvSpPr txBox="1"/>
          <p:nvPr/>
        </p:nvSpPr>
        <p:spPr>
          <a:xfrm>
            <a:off x="5641387" y="675554"/>
            <a:ext cx="6447943" cy="5678478"/>
          </a:xfrm>
          <a:prstGeom prst="rect">
            <a:avLst/>
          </a:prstGeom>
          <a:noFill/>
        </p:spPr>
        <p:txBody>
          <a:bodyPr wrap="square">
            <a:spAutoFit/>
          </a:bodyPr>
          <a:lstStyle/>
          <a:p>
            <a:pPr algn="l" rtl="0">
              <a:spcBef>
                <a:spcPts val="600"/>
              </a:spcBef>
              <a:buNone/>
            </a:pPr>
            <a:r>
              <a:rPr lang="en-US" sz="2400" b="0" i="0" dirty="0">
                <a:effectLst/>
                <a:latin typeface="Arial" panose="020B0604020202020204" pitchFamily="34" charset="0"/>
              </a:rPr>
              <a:t>3. Symptoms experienced</a:t>
            </a:r>
            <a:r>
              <a:rPr lang="en-US" sz="2400" dirty="0">
                <a:latin typeface="Arial" panose="020B0604020202020204" pitchFamily="34" charset="0"/>
              </a:rPr>
              <a:t> -</a:t>
            </a:r>
            <a:r>
              <a:rPr lang="en-US" sz="2400" b="0" i="0" dirty="0">
                <a:effectLst/>
                <a:latin typeface="Arial" panose="020B0604020202020204" pitchFamily="34" charset="0"/>
              </a:rPr>
              <a:t> Assesses current and past trauma symptoms: re-experiencing, avoidance, emotional numbing, negative mood/cognitions, and hyperarousal. </a:t>
            </a:r>
          </a:p>
          <a:p>
            <a:pPr algn="l" rtl="0">
              <a:spcBef>
                <a:spcPts val="600"/>
              </a:spcBef>
              <a:buNone/>
            </a:pPr>
            <a:r>
              <a:rPr lang="en-US" sz="2400" b="0" i="0" dirty="0">
                <a:effectLst/>
                <a:latin typeface="Arial" panose="020B0604020202020204" pitchFamily="34" charset="0"/>
              </a:rPr>
              <a:t>4. Functional impairment - Evaluates impact on life: relationships, work/school, daily functioning, emotional regulation, and quality of life.</a:t>
            </a:r>
          </a:p>
          <a:p>
            <a:pPr algn="l" rtl="0">
              <a:spcBef>
                <a:spcPts val="600"/>
              </a:spcBef>
              <a:buNone/>
            </a:pPr>
            <a:endParaRPr lang="en-US" sz="2400" dirty="0">
              <a:latin typeface="Arial" panose="020B0604020202020204" pitchFamily="34" charset="0"/>
            </a:endParaRPr>
          </a:p>
          <a:p>
            <a:pPr algn="l" rtl="0">
              <a:spcBef>
                <a:spcPts val="600"/>
              </a:spcBef>
              <a:buNone/>
            </a:pPr>
            <a:r>
              <a:rPr lang="en-US" sz="2400" b="0" i="0" dirty="0">
                <a:effectLst/>
                <a:latin typeface="Arial" panose="020B0604020202020204" pitchFamily="34" charset="0"/>
              </a:rPr>
              <a:t>The TCA links what happened, how it was experienced, what symptoms emerged, and how much it disrupts living, helping distinguish exposure from impact.</a:t>
            </a:r>
          </a:p>
          <a:p>
            <a:pPr>
              <a:buNone/>
            </a:pPr>
            <a:br>
              <a:rPr lang="en-US" dirty="0"/>
            </a:br>
            <a:endParaRPr lang="en-CA" dirty="0"/>
          </a:p>
        </p:txBody>
      </p:sp>
    </p:spTree>
    <p:extLst>
      <p:ext uri="{BB962C8B-B14F-4D97-AF65-F5344CB8AC3E}">
        <p14:creationId xmlns:p14="http://schemas.microsoft.com/office/powerpoint/2010/main" val="3711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B06C6-C771-7616-DBD2-0D5512D4C6A9}"/>
              </a:ext>
            </a:extLst>
          </p:cNvPr>
          <p:cNvSpPr txBox="1"/>
          <p:nvPr/>
        </p:nvSpPr>
        <p:spPr>
          <a:xfrm>
            <a:off x="2223436" y="773047"/>
            <a:ext cx="7914372" cy="646331"/>
          </a:xfrm>
          <a:prstGeom prst="rect">
            <a:avLst/>
          </a:prstGeom>
          <a:noFill/>
        </p:spPr>
        <p:txBody>
          <a:bodyPr wrap="square">
            <a:spAutoFit/>
          </a:bodyPr>
          <a:lstStyle/>
          <a:p>
            <a:r>
              <a:rPr lang="en-CA" sz="3600" dirty="0">
                <a:solidFill>
                  <a:schemeClr val="bg1"/>
                </a:solidFill>
              </a:rPr>
              <a:t>THE TRAUMA SPECTRUM IN CHILDREN</a:t>
            </a:r>
          </a:p>
        </p:txBody>
      </p:sp>
      <p:sp>
        <p:nvSpPr>
          <p:cNvPr id="5" name="TextBox 4">
            <a:extLst>
              <a:ext uri="{FF2B5EF4-FFF2-40B4-BE49-F238E27FC236}">
                <a16:creationId xmlns:a16="http://schemas.microsoft.com/office/drawing/2014/main" id="{02227AAB-F1EA-E8D6-A990-F020D08E16D2}"/>
              </a:ext>
            </a:extLst>
          </p:cNvPr>
          <p:cNvSpPr txBox="1"/>
          <p:nvPr/>
        </p:nvSpPr>
        <p:spPr>
          <a:xfrm>
            <a:off x="1307431" y="2097588"/>
            <a:ext cx="9577137" cy="830997"/>
          </a:xfrm>
          <a:prstGeom prst="rect">
            <a:avLst/>
          </a:prstGeom>
          <a:noFill/>
        </p:spPr>
        <p:txBody>
          <a:bodyPr wrap="square">
            <a:spAutoFit/>
          </a:bodyPr>
          <a:lstStyle/>
          <a:p>
            <a:r>
              <a:rPr lang="en-US" sz="2400" dirty="0"/>
              <a:t>Are traumatic spectrum disorders and their diagnosis different in children than in adults?</a:t>
            </a:r>
            <a:endParaRPr lang="en-CA" sz="2400" dirty="0"/>
          </a:p>
        </p:txBody>
      </p:sp>
      <p:sp>
        <p:nvSpPr>
          <p:cNvPr id="2" name="Slide Number Placeholder 1">
            <a:extLst>
              <a:ext uri="{FF2B5EF4-FFF2-40B4-BE49-F238E27FC236}">
                <a16:creationId xmlns:a16="http://schemas.microsoft.com/office/drawing/2014/main" id="{21D1F635-23AF-5896-0E86-279D8F6DD7F2}"/>
              </a:ext>
            </a:extLst>
          </p:cNvPr>
          <p:cNvSpPr>
            <a:spLocks noGrp="1"/>
          </p:cNvSpPr>
          <p:nvPr>
            <p:ph type="sldNum" sz="quarter" idx="12"/>
          </p:nvPr>
        </p:nvSpPr>
        <p:spPr/>
        <p:txBody>
          <a:bodyPr/>
          <a:lstStyle/>
          <a:p>
            <a:fld id="{D5F19236-814F-4AAD-A4AC-CC9247FC12C4}" type="slidenum">
              <a:rPr lang="en-CA" smtClean="0"/>
              <a:t>59</a:t>
            </a:fld>
            <a:endParaRPr lang="en-CA"/>
          </a:p>
        </p:txBody>
      </p:sp>
    </p:spTree>
    <p:extLst>
      <p:ext uri="{BB962C8B-B14F-4D97-AF65-F5344CB8AC3E}">
        <p14:creationId xmlns:p14="http://schemas.microsoft.com/office/powerpoint/2010/main" val="3340575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54BF4B-C339-BE0A-0F0C-80AA8DAD8B03}"/>
              </a:ext>
            </a:extLst>
          </p:cNvPr>
          <p:cNvSpPr txBox="1"/>
          <p:nvPr/>
        </p:nvSpPr>
        <p:spPr>
          <a:xfrm>
            <a:off x="0" y="0"/>
            <a:ext cx="12259377" cy="6894195"/>
          </a:xfrm>
          <a:prstGeom prst="rect">
            <a:avLst/>
          </a:prstGeom>
          <a:noFill/>
        </p:spPr>
        <p:txBody>
          <a:bodyPr wrap="square">
            <a:spAutoFit/>
          </a:bodyPr>
          <a:lstStyle/>
          <a:p>
            <a:pPr>
              <a:buNone/>
            </a:pPr>
            <a:r>
              <a:rPr lang="en-US" sz="2800" b="0" i="0" dirty="0">
                <a:solidFill>
                  <a:srgbClr val="222222"/>
                </a:solidFill>
                <a:effectLst/>
                <a:latin typeface="Arial" panose="020B0604020202020204" pitchFamily="34" charset="0"/>
              </a:rPr>
              <a:t>       FIVE-MINUTE TRAUMA-INFORMED GROUNDING MEDITATION</a:t>
            </a:r>
            <a:br>
              <a:rPr lang="en-US" dirty="0"/>
            </a:br>
            <a:br>
              <a:rPr lang="en-US" dirty="0"/>
            </a:br>
            <a:r>
              <a:rPr lang="en-US" b="0" i="0" dirty="0">
                <a:solidFill>
                  <a:srgbClr val="222222"/>
                </a:solidFill>
                <a:effectLst/>
                <a:latin typeface="Arial" panose="020B0604020202020204" pitchFamily="34" charset="0"/>
              </a:rPr>
              <a:t>Theme: Staying oriented, resourced, and in choice (don’t read black type)</a:t>
            </a:r>
            <a:br>
              <a:rPr lang="en-US" dirty="0"/>
            </a:br>
            <a:br>
              <a:rPr lang="en-US" dirty="0"/>
            </a:br>
            <a:r>
              <a:rPr lang="en-US" b="0" i="0" dirty="0">
                <a:solidFill>
                  <a:srgbClr val="222222"/>
                </a:solidFill>
                <a:effectLst/>
                <a:latin typeface="Arial" panose="020B0604020202020204" pitchFamily="34" charset="0"/>
              </a:rPr>
              <a:t>0:00–0:45 — Opening &amp; Choice</a:t>
            </a:r>
            <a:br>
              <a:rPr lang="en-US" dirty="0"/>
            </a:br>
            <a:br>
              <a:rPr lang="en-US" dirty="0"/>
            </a:br>
            <a:r>
              <a:rPr lang="en-US" b="0" i="0" dirty="0">
                <a:effectLst/>
                <a:latin typeface="Arial" panose="020B0604020202020204" pitchFamily="34" charset="0"/>
              </a:rPr>
              <a:t>Before we begin, just a reminder:</a:t>
            </a:r>
            <a:br>
              <a:rPr lang="en-US" dirty="0"/>
            </a:br>
            <a:r>
              <a:rPr lang="en-US" b="0" i="0" dirty="0">
                <a:effectLst/>
                <a:latin typeface="Arial" panose="020B0604020202020204" pitchFamily="34" charset="0"/>
              </a:rPr>
              <a:t>you are always in control of this practice.</a:t>
            </a:r>
            <a:br>
              <a:rPr lang="en-US" dirty="0"/>
            </a:br>
            <a:r>
              <a:rPr lang="en-US" b="0" i="0" dirty="0">
                <a:effectLst/>
                <a:latin typeface="Arial" panose="020B0604020202020204" pitchFamily="34" charset="0"/>
              </a:rPr>
              <a:t>You can keep your eyes open or closed,</a:t>
            </a:r>
            <a:br>
              <a:rPr lang="en-US" dirty="0"/>
            </a:br>
            <a:r>
              <a:rPr lang="en-US" b="0" i="0" dirty="0">
                <a:effectLst/>
                <a:latin typeface="Arial" panose="020B0604020202020204" pitchFamily="34" charset="0"/>
              </a:rPr>
              <a:t>shift your posture,</a:t>
            </a:r>
            <a:br>
              <a:rPr lang="en-US" dirty="0"/>
            </a:br>
            <a:r>
              <a:rPr lang="en-US" b="0" i="0" dirty="0">
                <a:effectLst/>
                <a:latin typeface="Arial" panose="020B0604020202020204" pitchFamily="34" charset="0"/>
              </a:rPr>
              <a:t>or stop at any time.</a:t>
            </a:r>
            <a:br>
              <a:rPr lang="en-US" dirty="0"/>
            </a:br>
            <a:br>
              <a:rPr lang="en-US" dirty="0"/>
            </a:br>
            <a:r>
              <a:rPr lang="en-US" b="0" i="0" dirty="0">
                <a:effectLst/>
                <a:latin typeface="Arial" panose="020B0604020202020204" pitchFamily="34" charset="0"/>
              </a:rPr>
              <a:t>Nothing needs to be forced.</a:t>
            </a:r>
            <a:br>
              <a:rPr lang="en-US" dirty="0"/>
            </a:br>
            <a:r>
              <a:rPr lang="en-US" b="0" i="0" dirty="0">
                <a:effectLst/>
                <a:latin typeface="Arial" panose="020B0604020202020204" pitchFamily="34" charset="0"/>
              </a:rPr>
              <a:t>We’re not trying to relive anything,</a:t>
            </a:r>
            <a:br>
              <a:rPr lang="en-US" dirty="0"/>
            </a:br>
            <a:r>
              <a:rPr lang="en-US" b="0" i="0" dirty="0">
                <a:effectLst/>
                <a:latin typeface="Arial" panose="020B0604020202020204" pitchFamily="34" charset="0"/>
              </a:rPr>
              <a:t>just noticing what helps the body feel a little safer,</a:t>
            </a:r>
            <a:br>
              <a:rPr lang="en-US" dirty="0"/>
            </a:br>
            <a:r>
              <a:rPr lang="en-US" b="0" i="0" dirty="0">
                <a:effectLst/>
                <a:latin typeface="Arial" panose="020B0604020202020204" pitchFamily="34" charset="0"/>
              </a:rPr>
              <a:t>right now.</a:t>
            </a:r>
            <a:br>
              <a:rPr lang="en-US" dirty="0"/>
            </a:br>
            <a:br>
              <a:rPr lang="en-US" dirty="0"/>
            </a:br>
            <a:r>
              <a:rPr lang="en-US" b="0" i="0" dirty="0">
                <a:solidFill>
                  <a:srgbClr val="222222"/>
                </a:solidFill>
                <a:effectLst/>
                <a:latin typeface="Arial" panose="020B0604020202020204" pitchFamily="34" charset="0"/>
              </a:rPr>
              <a:t>0:45–1:45 — Orientation to the Present</a:t>
            </a:r>
            <a:br>
              <a:rPr lang="en-US" dirty="0"/>
            </a:br>
            <a:br>
              <a:rPr lang="en-US" dirty="0"/>
            </a:br>
            <a:r>
              <a:rPr lang="en-US" b="0" i="0" dirty="0">
                <a:effectLst/>
                <a:latin typeface="Arial" panose="020B0604020202020204" pitchFamily="34" charset="0"/>
              </a:rPr>
              <a:t>Let’s begin by orienting to where we are.</a:t>
            </a:r>
            <a:br>
              <a:rPr lang="en-US" dirty="0"/>
            </a:br>
            <a:r>
              <a:rPr lang="en-US" b="0" i="0" dirty="0">
                <a:effectLst/>
                <a:latin typeface="Arial" panose="020B0604020202020204" pitchFamily="34" charset="0"/>
              </a:rPr>
              <a:t>If your eyes are open, gently look around the room.</a:t>
            </a:r>
            <a:br>
              <a:rPr lang="en-US" dirty="0"/>
            </a:br>
            <a:r>
              <a:rPr lang="en-US" b="0" i="0" dirty="0">
                <a:effectLst/>
                <a:latin typeface="Arial" panose="020B0604020202020204" pitchFamily="34" charset="0"/>
              </a:rPr>
              <a:t>If they’re closed, imagine the room you’re in.</a:t>
            </a:r>
            <a:br>
              <a:rPr lang="en-US" dirty="0"/>
            </a:br>
            <a:br>
              <a:rPr lang="en-US" dirty="0"/>
            </a:br>
            <a:endParaRPr lang="en-CA" dirty="0"/>
          </a:p>
        </p:txBody>
      </p:sp>
      <p:sp>
        <p:nvSpPr>
          <p:cNvPr id="2" name="Slide Number Placeholder 1">
            <a:extLst>
              <a:ext uri="{FF2B5EF4-FFF2-40B4-BE49-F238E27FC236}">
                <a16:creationId xmlns:a16="http://schemas.microsoft.com/office/drawing/2014/main" id="{D5AEAB35-2402-9041-A785-E4661827F446}"/>
              </a:ext>
            </a:extLst>
          </p:cNvPr>
          <p:cNvSpPr>
            <a:spLocks noGrp="1"/>
          </p:cNvSpPr>
          <p:nvPr>
            <p:ph type="sldNum" sz="quarter" idx="12"/>
          </p:nvPr>
        </p:nvSpPr>
        <p:spPr/>
        <p:txBody>
          <a:bodyPr/>
          <a:lstStyle/>
          <a:p>
            <a:fld id="{D5F19236-814F-4AAD-A4AC-CC9247FC12C4}" type="slidenum">
              <a:rPr lang="en-CA" smtClean="0"/>
              <a:t>6</a:t>
            </a:fld>
            <a:endParaRPr lang="en-CA"/>
          </a:p>
        </p:txBody>
      </p:sp>
    </p:spTree>
    <p:extLst>
      <p:ext uri="{BB962C8B-B14F-4D97-AF65-F5344CB8AC3E}">
        <p14:creationId xmlns:p14="http://schemas.microsoft.com/office/powerpoint/2010/main" val="3602612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34E14-9663-C217-0823-48BDE3A1481C}"/>
              </a:ext>
            </a:extLst>
          </p:cNvPr>
          <p:cNvSpPr txBox="1"/>
          <p:nvPr/>
        </p:nvSpPr>
        <p:spPr>
          <a:xfrm>
            <a:off x="4113364" y="151179"/>
            <a:ext cx="8151962"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diagnosis of</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PTSD </a:t>
            </a:r>
            <a:r>
              <a:rPr lang="en-US" sz="2000" dirty="0">
                <a:solidFill>
                  <a:schemeClr val="bg1"/>
                </a:solidFill>
                <a:latin typeface="Arial" panose="020B0604020202020204" pitchFamily="34" charset="0"/>
                <a:cs typeface="Arial" panose="020B0604020202020204" pitchFamily="34" charset="0"/>
              </a:rPr>
              <a:t>can be made in children 6 years of age or younger</a:t>
            </a:r>
            <a:r>
              <a:rPr lang="en-US" sz="2000" dirty="0">
                <a:latin typeface="Arial" panose="020B0604020202020204" pitchFamily="34" charset="0"/>
                <a:cs typeface="Arial" panose="020B0604020202020204" pitchFamily="34" charset="0"/>
              </a:rPr>
              <a:t> who are exposed to life threatening events, serious injury, or sexual violence.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Exposure includes 1) being the victim,2) being a  witness especially when the victim is a primary care giver, or 3) learning that a caregiver was the victim</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Children are significantly more vulnerable to trauma than adults.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Events that are often traumatic for a child, who is helpless without a caretaker, may not be so traumatic to adults ex. being left by a significant figure or having a serious medical procedures.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Caregivers are often involved in children’s trauma either directly or through neglect leaving the child at increased risk of exposure to predators, accidents, or misadventures.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As for adults, childhood traumatic events can be brief and single instance or prolonged and repeated.</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Prolonged and repeated childhood trauma often leads to the DSM diagnosis of </a:t>
            </a:r>
            <a:r>
              <a:rPr lang="en-US" sz="2000" dirty="0">
                <a:solidFill>
                  <a:schemeClr val="bg1"/>
                </a:solidFill>
                <a:latin typeface="Arial" panose="020B0604020202020204" pitchFamily="34" charset="0"/>
                <a:cs typeface="Arial" panose="020B0604020202020204" pitchFamily="34" charset="0"/>
              </a:rPr>
              <a:t>1) reactive attachment </a:t>
            </a:r>
            <a:r>
              <a:rPr lang="en-US" sz="2000" dirty="0">
                <a:latin typeface="Arial" panose="020B0604020202020204" pitchFamily="34" charset="0"/>
                <a:cs typeface="Arial" panose="020B0604020202020204" pitchFamily="34" charset="0"/>
              </a:rPr>
              <a:t>or </a:t>
            </a:r>
            <a:r>
              <a:rPr lang="en-US" sz="2000" dirty="0">
                <a:solidFill>
                  <a:schemeClr val="bg1"/>
                </a:solidFill>
                <a:latin typeface="Arial" panose="020B0604020202020204" pitchFamily="34" charset="0"/>
                <a:cs typeface="Arial" panose="020B0604020202020204" pitchFamily="34" charset="0"/>
              </a:rPr>
              <a:t>2) disinhibited social engagement disorders.  </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Both these diagnosis</a:t>
            </a:r>
            <a:r>
              <a:rPr lang="en-US" sz="2000" dirty="0">
                <a:latin typeface="Arial" panose="020B0604020202020204" pitchFamily="34" charset="0"/>
                <a:cs typeface="Arial" panose="020B0604020202020204" pitchFamily="34" charset="0"/>
              </a:rPr>
              <a:t> overlap significantly with the concepts of complex PTSD, personality disorders and dissociative disorders.</a:t>
            </a:r>
          </a:p>
        </p:txBody>
      </p:sp>
      <p:pic>
        <p:nvPicPr>
          <p:cNvPr id="6" name="Picture 2" descr="Understanding PTSD in Children">
            <a:extLst>
              <a:ext uri="{FF2B5EF4-FFF2-40B4-BE49-F238E27FC236}">
                <a16:creationId xmlns:a16="http://schemas.microsoft.com/office/drawing/2014/main" id="{20F37527-366F-2C26-A0D1-86AEB9364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67" y="1560374"/>
            <a:ext cx="3722890" cy="47790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F2E8A0-4872-0E6D-FB1D-FB5400D933A2}"/>
              </a:ext>
            </a:extLst>
          </p:cNvPr>
          <p:cNvSpPr txBox="1"/>
          <p:nvPr/>
        </p:nvSpPr>
        <p:spPr>
          <a:xfrm>
            <a:off x="-11965" y="231197"/>
            <a:ext cx="4069976" cy="954107"/>
          </a:xfrm>
          <a:prstGeom prst="rect">
            <a:avLst/>
          </a:prstGeom>
          <a:noFill/>
        </p:spPr>
        <p:txBody>
          <a:bodyPr wrap="square">
            <a:spAutoFit/>
          </a:bodyPr>
          <a:lstStyle/>
          <a:p>
            <a:pPr algn="ctr"/>
            <a:r>
              <a:rPr lang="en-US" sz="2800" dirty="0">
                <a:solidFill>
                  <a:schemeClr val="bg1"/>
                </a:solidFill>
              </a:rPr>
              <a:t>THE TRAUMA SPECTRUM IN CHILDREN</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3A766B47-64F5-ADED-6C3F-84AFA88BD195}"/>
              </a:ext>
            </a:extLst>
          </p:cNvPr>
          <p:cNvSpPr>
            <a:spLocks noGrp="1"/>
          </p:cNvSpPr>
          <p:nvPr>
            <p:ph type="sldNum" sz="quarter" idx="12"/>
          </p:nvPr>
        </p:nvSpPr>
        <p:spPr/>
        <p:txBody>
          <a:bodyPr/>
          <a:lstStyle/>
          <a:p>
            <a:fld id="{D5F19236-814F-4AAD-A4AC-CC9247FC12C4}" type="slidenum">
              <a:rPr lang="en-CA" smtClean="0"/>
              <a:t>60</a:t>
            </a:fld>
            <a:endParaRPr lang="en-CA"/>
          </a:p>
        </p:txBody>
      </p:sp>
    </p:spTree>
    <p:extLst>
      <p:ext uri="{BB962C8B-B14F-4D97-AF65-F5344CB8AC3E}">
        <p14:creationId xmlns:p14="http://schemas.microsoft.com/office/powerpoint/2010/main" val="520932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C788DE-86A0-4425-AEF0-AE2689BABAE0}"/>
              </a:ext>
            </a:extLst>
          </p:cNvPr>
          <p:cNvSpPr txBox="1"/>
          <p:nvPr/>
        </p:nvSpPr>
        <p:spPr>
          <a:xfrm>
            <a:off x="304651" y="75812"/>
            <a:ext cx="11579521" cy="523220"/>
          </a:xfrm>
          <a:prstGeom prst="rect">
            <a:avLst/>
          </a:prstGeom>
          <a:noFill/>
        </p:spPr>
        <p:txBody>
          <a:bodyPr wrap="square">
            <a:spAutoFit/>
          </a:bodyPr>
          <a:lstStyle/>
          <a:p>
            <a:pPr algn="ctr"/>
            <a:r>
              <a:rPr lang="en-CA" sz="2800" dirty="0">
                <a:solidFill>
                  <a:schemeClr val="bg1"/>
                </a:solidFill>
              </a:rPr>
              <a:t>REACTIVE ATTACHMENT AND DISINHIBITED SOCIAL ENGAGEMENT</a:t>
            </a:r>
          </a:p>
        </p:txBody>
      </p:sp>
      <p:sp>
        <p:nvSpPr>
          <p:cNvPr id="8" name="TextBox 7">
            <a:extLst>
              <a:ext uri="{FF2B5EF4-FFF2-40B4-BE49-F238E27FC236}">
                <a16:creationId xmlns:a16="http://schemas.microsoft.com/office/drawing/2014/main" id="{9E924A7F-613D-5CEA-3B30-9591717094FB}"/>
              </a:ext>
            </a:extLst>
          </p:cNvPr>
          <p:cNvSpPr txBox="1"/>
          <p:nvPr/>
        </p:nvSpPr>
        <p:spPr>
          <a:xfrm>
            <a:off x="4724400" y="527314"/>
            <a:ext cx="7306758" cy="680186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DSM-V trauma and stressor related disorders category includes two diagnosis for which symptoms must be present before the age of 5:</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1) Reactive attachment disorder- </a:t>
            </a:r>
            <a:r>
              <a:rPr lang="en-CA" sz="2000" dirty="0">
                <a:latin typeface="Arial" panose="020B0604020202020204" pitchFamily="34" charset="0"/>
                <a:cs typeface="Arial" panose="020B0604020202020204" pitchFamily="34" charset="0"/>
              </a:rPr>
              <a:t>These children present with A) emotionally withdrawn behavior. B) social and emotional disturbances: reduced responsiveness, limited affect, irritability, sadness, fearfulness. C) they have been exposed to extremes of insufficient care in the form of social neglect and deprivation, repeated changes in caregivers, rearing in unusual settings etc.</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2) Disinhibited social engagement disorder-  </a:t>
            </a:r>
            <a:r>
              <a:rPr lang="en-CA" sz="2000" dirty="0">
                <a:latin typeface="Arial" panose="020B0604020202020204" pitchFamily="34" charset="0"/>
                <a:cs typeface="Arial" panose="020B0604020202020204" pitchFamily="34" charset="0"/>
              </a:rPr>
              <a:t>These children </a:t>
            </a:r>
            <a:r>
              <a:rPr lang="en-US" sz="2000" dirty="0">
                <a:latin typeface="Arial" panose="020B0604020202020204" pitchFamily="34" charset="0"/>
                <a:cs typeface="Arial" panose="020B0604020202020204" pitchFamily="34" charset="0"/>
              </a:rPr>
              <a:t>present with A) reduced or absent reticence when interacting with him unfamiliar adults. B) behaviors not limited to impulsivity that include social disinhibited behavior. C) they have been exposed to extremes of insufficient care.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reactive attachment and disinhibited social engagement disorders are caused by </a:t>
            </a:r>
            <a:r>
              <a:rPr lang="en-US" sz="2000" dirty="0">
                <a:solidFill>
                  <a:schemeClr val="bg1"/>
                </a:solidFill>
                <a:latin typeface="Arial" panose="020B0604020202020204" pitchFamily="34" charset="0"/>
                <a:cs typeface="Arial" panose="020B0604020202020204" pitchFamily="34" charset="0"/>
              </a:rPr>
              <a:t>developmental</a:t>
            </a:r>
            <a:r>
              <a:rPr lang="en-US" sz="2000" dirty="0">
                <a:latin typeface="Arial" panose="020B0604020202020204" pitchFamily="34" charset="0"/>
                <a:cs typeface="Arial" panose="020B0604020202020204" pitchFamily="34" charset="0"/>
              </a:rPr>
              <a:t> trauma</a:t>
            </a: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sz="1800" dirty="0"/>
          </a:p>
        </p:txBody>
      </p:sp>
      <p:pic>
        <p:nvPicPr>
          <p:cNvPr id="2050" name="Picture 2" descr="Signs that a child is being bullied - Independent.ie">
            <a:extLst>
              <a:ext uri="{FF2B5EF4-FFF2-40B4-BE49-F238E27FC236}">
                <a16:creationId xmlns:a16="http://schemas.microsoft.com/office/drawing/2014/main" id="{43FAC974-2BB3-A9EE-1696-5AA4798EA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986" y="680919"/>
            <a:ext cx="3819525" cy="4702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C8A63A-B367-9C76-D289-AF39448F1281}"/>
              </a:ext>
            </a:extLst>
          </p:cNvPr>
          <p:cNvSpPr txBox="1"/>
          <p:nvPr/>
        </p:nvSpPr>
        <p:spPr>
          <a:xfrm>
            <a:off x="345025" y="5620048"/>
            <a:ext cx="4275486" cy="1015663"/>
          </a:xfrm>
          <a:prstGeom prst="rect">
            <a:avLst/>
          </a:prstGeom>
          <a:noFill/>
        </p:spPr>
        <p:txBody>
          <a:bodyPr wrap="square">
            <a:spAutoFit/>
          </a:bodyPr>
          <a:lstStyle/>
          <a:p>
            <a:r>
              <a:rPr lang="en-US" sz="2000" dirty="0">
                <a:solidFill>
                  <a:srgbClr val="FFC000"/>
                </a:solidFill>
              </a:rPr>
              <a:t>If a parent abuses or abandons a child, the child doesn’t stop loving the parent, they stop loving themselves. </a:t>
            </a:r>
          </a:p>
        </p:txBody>
      </p:sp>
      <p:sp>
        <p:nvSpPr>
          <p:cNvPr id="2" name="Slide Number Placeholder 1">
            <a:extLst>
              <a:ext uri="{FF2B5EF4-FFF2-40B4-BE49-F238E27FC236}">
                <a16:creationId xmlns:a16="http://schemas.microsoft.com/office/drawing/2014/main" id="{A3B4FAEC-89E7-444C-8766-4C8E160B618D}"/>
              </a:ext>
            </a:extLst>
          </p:cNvPr>
          <p:cNvSpPr>
            <a:spLocks noGrp="1"/>
          </p:cNvSpPr>
          <p:nvPr>
            <p:ph type="sldNum" sz="quarter" idx="12"/>
          </p:nvPr>
        </p:nvSpPr>
        <p:spPr/>
        <p:txBody>
          <a:bodyPr/>
          <a:lstStyle/>
          <a:p>
            <a:fld id="{D5F19236-814F-4AAD-A4AC-CC9247FC12C4}" type="slidenum">
              <a:rPr lang="en-CA" smtClean="0"/>
              <a:t>61</a:t>
            </a:fld>
            <a:endParaRPr lang="en-CA"/>
          </a:p>
        </p:txBody>
      </p:sp>
    </p:spTree>
    <p:extLst>
      <p:ext uri="{BB962C8B-B14F-4D97-AF65-F5344CB8AC3E}">
        <p14:creationId xmlns:p14="http://schemas.microsoft.com/office/powerpoint/2010/main" val="167003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BA0B4C-95FC-47A7-B689-FFF6C395C16C}"/>
              </a:ext>
            </a:extLst>
          </p:cNvPr>
          <p:cNvSpPr>
            <a:spLocks noGrp="1"/>
          </p:cNvSpPr>
          <p:nvPr>
            <p:ph type="title" idx="4294967295"/>
          </p:nvPr>
        </p:nvSpPr>
        <p:spPr>
          <a:xfrm>
            <a:off x="0" y="63500"/>
            <a:ext cx="4995863" cy="1111250"/>
          </a:xfrm>
        </p:spPr>
        <p:txBody>
          <a:bodyPr vert="horz" lIns="91440" tIns="45720" rIns="91440" bIns="45720" rtlCol="0" anchor="ctr">
            <a:normAutofit/>
          </a:bodyPr>
          <a:lstStyle/>
          <a:p>
            <a:pPr algn="ctr">
              <a:lnSpc>
                <a:spcPct val="90000"/>
              </a:lnSpc>
            </a:pPr>
            <a:r>
              <a:rPr lang="en-US" sz="2400" dirty="0">
                <a:solidFill>
                  <a:schemeClr val="bg1"/>
                </a:solidFill>
              </a:rPr>
              <a:t>  </a:t>
            </a:r>
            <a:r>
              <a:rPr lang="en-US" sz="2800" dirty="0">
                <a:solidFill>
                  <a:schemeClr val="bg1"/>
                </a:solidFill>
              </a:rPr>
              <a:t>developmental trauma and attachment</a:t>
            </a:r>
          </a:p>
        </p:txBody>
      </p:sp>
      <p:graphicFrame>
        <p:nvGraphicFramePr>
          <p:cNvPr id="7" name="Content Placeholder 4">
            <a:extLst>
              <a:ext uri="{FF2B5EF4-FFF2-40B4-BE49-F238E27FC236}">
                <a16:creationId xmlns:a16="http://schemas.microsoft.com/office/drawing/2014/main" id="{1A3D2E3B-9E71-4B26-B9C0-B597EE2C059C}"/>
              </a:ext>
            </a:extLst>
          </p:cNvPr>
          <p:cNvGraphicFramePr>
            <a:graphicFrameLocks noGrp="1"/>
          </p:cNvGraphicFramePr>
          <p:nvPr>
            <p:ph sz="half" idx="4294967295"/>
            <p:extLst>
              <p:ext uri="{D42A27DB-BD31-4B8C-83A1-F6EECF244321}">
                <p14:modId xmlns:p14="http://schemas.microsoft.com/office/powerpoint/2010/main" val="1132572941"/>
              </p:ext>
            </p:extLst>
          </p:nvPr>
        </p:nvGraphicFramePr>
        <p:xfrm>
          <a:off x="3731143" y="214313"/>
          <a:ext cx="9282213" cy="6580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Erik Erikson's Stages of Psychosocial Development">
            <a:extLst>
              <a:ext uri="{FF2B5EF4-FFF2-40B4-BE49-F238E27FC236}">
                <a16:creationId xmlns:a16="http://schemas.microsoft.com/office/drawing/2014/main" id="{21FFE045-6889-4A2F-B6B1-FAD15AB593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622" y="1072656"/>
            <a:ext cx="4463151" cy="54940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A7AAD35-C357-D2DC-6219-AFB35B6CD32C}"/>
              </a:ext>
            </a:extLst>
          </p:cNvPr>
          <p:cNvSpPr>
            <a:spLocks noGrp="1"/>
          </p:cNvSpPr>
          <p:nvPr>
            <p:ph type="sldNum" sz="quarter" idx="12"/>
          </p:nvPr>
        </p:nvSpPr>
        <p:spPr/>
        <p:txBody>
          <a:bodyPr/>
          <a:lstStyle/>
          <a:p>
            <a:fld id="{D5F19236-814F-4AAD-A4AC-CC9247FC12C4}" type="slidenum">
              <a:rPr lang="en-CA" smtClean="0"/>
              <a:t>62</a:t>
            </a:fld>
            <a:endParaRPr lang="en-CA"/>
          </a:p>
        </p:txBody>
      </p:sp>
    </p:spTree>
    <p:extLst>
      <p:ext uri="{BB962C8B-B14F-4D97-AF65-F5344CB8AC3E}">
        <p14:creationId xmlns:p14="http://schemas.microsoft.com/office/powerpoint/2010/main" val="2421522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6967544-FAE3-6342-0736-BFFFC7BF7960}"/>
              </a:ext>
            </a:extLst>
          </p:cNvPr>
          <p:cNvSpPr txBox="1"/>
          <p:nvPr/>
        </p:nvSpPr>
        <p:spPr>
          <a:xfrm>
            <a:off x="83527" y="455266"/>
            <a:ext cx="4896532" cy="954107"/>
          </a:xfrm>
          <a:prstGeom prst="rect">
            <a:avLst/>
          </a:prstGeom>
          <a:noFill/>
        </p:spPr>
        <p:txBody>
          <a:bodyPr wrap="square">
            <a:spAutoFit/>
          </a:bodyPr>
          <a:lstStyle/>
          <a:p>
            <a:pPr algn="ctr"/>
            <a:r>
              <a:rPr lang="en-US" sz="2800" dirty="0">
                <a:solidFill>
                  <a:schemeClr val="bg1"/>
                </a:solidFill>
              </a:rPr>
              <a:t>LONG TERM EFFECTS OF DEVELOPMENTAL TRAUMA </a:t>
            </a:r>
            <a:endParaRPr lang="en-CA" sz="2800" dirty="0">
              <a:solidFill>
                <a:schemeClr val="bg1"/>
              </a:solidFill>
            </a:endParaRPr>
          </a:p>
        </p:txBody>
      </p:sp>
      <p:sp>
        <p:nvSpPr>
          <p:cNvPr id="10" name="TextBox 9">
            <a:extLst>
              <a:ext uri="{FF2B5EF4-FFF2-40B4-BE49-F238E27FC236}">
                <a16:creationId xmlns:a16="http://schemas.microsoft.com/office/drawing/2014/main" id="{EF4425B1-4732-D98A-F326-51366ABE5A80}"/>
              </a:ext>
            </a:extLst>
          </p:cNvPr>
          <p:cNvSpPr txBox="1"/>
          <p:nvPr/>
        </p:nvSpPr>
        <p:spPr>
          <a:xfrm>
            <a:off x="5016105" y="0"/>
            <a:ext cx="693766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Developmental or childhood trauma occurs when a child experiences an event or series of events as overwhelmingly distressing. This often results in lasting mental and physical effects which may include: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1) affects the child’s perception of reality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2) wires the child’s brain to expect danger.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3) primes fight, flight and freeze response reducing the window of tolerance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4) creates relationship problems and makes it difficult to make friends and maintain relationships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5) takes away  the child's sense of safety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6) increases the stress hormones flowing through their body.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7) creates a sense of helplessness.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8) results in serious behavioral problems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9) Reduces their ability to respond, learn, and process information effectively which can result in school problems.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10) Causes lasting physical  health problems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Early trauma predisposes children to a </a:t>
            </a:r>
            <a:r>
              <a:rPr lang="en-US" sz="2000" dirty="0">
                <a:solidFill>
                  <a:schemeClr val="bg1"/>
                </a:solidFill>
                <a:latin typeface="Arial" panose="020B0604020202020204" pitchFamily="34" charset="0"/>
                <a:cs typeface="Arial" panose="020B0604020202020204" pitchFamily="34" charset="0"/>
              </a:rPr>
              <a:t>cascade of trauma </a:t>
            </a:r>
            <a:r>
              <a:rPr lang="en-US" sz="2000" dirty="0">
                <a:latin typeface="Arial" panose="020B0604020202020204" pitchFamily="34" charset="0"/>
                <a:cs typeface="Arial" panose="020B0604020202020204" pitchFamily="34" charset="0"/>
              </a:rPr>
              <a:t>in that their symptoms make it more likely that they will experience trauma again and again</a:t>
            </a:r>
            <a:r>
              <a:rPr lang="en-US"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D155A2E-DF60-1388-D16E-FDDA33F81593}"/>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278737" y="1615734"/>
            <a:ext cx="4506113" cy="4623371"/>
          </a:xfrm>
          <a:prstGeom prst="rect">
            <a:avLst/>
          </a:prstGeom>
          <a:noFill/>
        </p:spPr>
      </p:pic>
      <p:sp>
        <p:nvSpPr>
          <p:cNvPr id="2" name="Slide Number Placeholder 1">
            <a:extLst>
              <a:ext uri="{FF2B5EF4-FFF2-40B4-BE49-F238E27FC236}">
                <a16:creationId xmlns:a16="http://schemas.microsoft.com/office/drawing/2014/main" id="{7F0029D9-EDC8-1C79-9CF1-2512E17A4040}"/>
              </a:ext>
            </a:extLst>
          </p:cNvPr>
          <p:cNvSpPr>
            <a:spLocks noGrp="1"/>
          </p:cNvSpPr>
          <p:nvPr>
            <p:ph type="sldNum" sz="quarter" idx="12"/>
          </p:nvPr>
        </p:nvSpPr>
        <p:spPr/>
        <p:txBody>
          <a:bodyPr/>
          <a:lstStyle/>
          <a:p>
            <a:fld id="{D5F19236-814F-4AAD-A4AC-CC9247FC12C4}" type="slidenum">
              <a:rPr lang="en-CA" smtClean="0"/>
              <a:t>63</a:t>
            </a:fld>
            <a:endParaRPr lang="en-CA"/>
          </a:p>
        </p:txBody>
      </p:sp>
    </p:spTree>
    <p:extLst>
      <p:ext uri="{BB962C8B-B14F-4D97-AF65-F5344CB8AC3E}">
        <p14:creationId xmlns:p14="http://schemas.microsoft.com/office/powerpoint/2010/main" val="2059995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C8B5AC-DF87-35DF-115A-B25AC54D59E9}"/>
              </a:ext>
            </a:extLst>
          </p:cNvPr>
          <p:cNvSpPr txBox="1"/>
          <p:nvPr/>
        </p:nvSpPr>
        <p:spPr>
          <a:xfrm>
            <a:off x="1549668" y="744172"/>
            <a:ext cx="10424160" cy="646331"/>
          </a:xfrm>
          <a:prstGeom prst="rect">
            <a:avLst/>
          </a:prstGeom>
          <a:noFill/>
        </p:spPr>
        <p:txBody>
          <a:bodyPr wrap="square">
            <a:spAutoFit/>
          </a:bodyPr>
          <a:lstStyle/>
          <a:p>
            <a:r>
              <a:rPr lang="en-CA" sz="3600" dirty="0">
                <a:solidFill>
                  <a:schemeClr val="bg1"/>
                </a:solidFill>
              </a:rPr>
              <a:t>THE ADVERSE CHILDHOOD EVENT STUDIES</a:t>
            </a:r>
            <a:endParaRPr lang="en-CA" sz="3600" dirty="0"/>
          </a:p>
        </p:txBody>
      </p:sp>
      <p:sp>
        <p:nvSpPr>
          <p:cNvPr id="5" name="TextBox 4">
            <a:extLst>
              <a:ext uri="{FF2B5EF4-FFF2-40B4-BE49-F238E27FC236}">
                <a16:creationId xmlns:a16="http://schemas.microsoft.com/office/drawing/2014/main" id="{E63DB3DE-B679-3554-1743-B659C27B08C3}"/>
              </a:ext>
            </a:extLst>
          </p:cNvPr>
          <p:cNvSpPr txBox="1"/>
          <p:nvPr/>
        </p:nvSpPr>
        <p:spPr>
          <a:xfrm>
            <a:off x="3047198" y="2053207"/>
            <a:ext cx="6097604" cy="461665"/>
          </a:xfrm>
          <a:prstGeom prst="rect">
            <a:avLst/>
          </a:prstGeom>
          <a:noFill/>
        </p:spPr>
        <p:txBody>
          <a:bodyPr wrap="square">
            <a:spAutoFit/>
          </a:bodyPr>
          <a:lstStyle/>
          <a:p>
            <a:r>
              <a:rPr lang="en-US" sz="2400" dirty="0"/>
              <a:t>What are the adverse childhood event studies?</a:t>
            </a:r>
            <a:endParaRPr lang="en-CA" sz="1800" dirty="0"/>
          </a:p>
        </p:txBody>
      </p:sp>
      <p:sp>
        <p:nvSpPr>
          <p:cNvPr id="2" name="Slide Number Placeholder 1">
            <a:extLst>
              <a:ext uri="{FF2B5EF4-FFF2-40B4-BE49-F238E27FC236}">
                <a16:creationId xmlns:a16="http://schemas.microsoft.com/office/drawing/2014/main" id="{C9F7FA77-07D1-5FAD-CA2F-46CF73AF9695}"/>
              </a:ext>
            </a:extLst>
          </p:cNvPr>
          <p:cNvSpPr>
            <a:spLocks noGrp="1"/>
          </p:cNvSpPr>
          <p:nvPr>
            <p:ph type="sldNum" sz="quarter" idx="12"/>
          </p:nvPr>
        </p:nvSpPr>
        <p:spPr/>
        <p:txBody>
          <a:bodyPr/>
          <a:lstStyle/>
          <a:p>
            <a:fld id="{D5F19236-814F-4AAD-A4AC-CC9247FC12C4}" type="slidenum">
              <a:rPr lang="en-CA" smtClean="0"/>
              <a:t>64</a:t>
            </a:fld>
            <a:endParaRPr lang="en-CA"/>
          </a:p>
        </p:txBody>
      </p:sp>
    </p:spTree>
    <p:extLst>
      <p:ext uri="{BB962C8B-B14F-4D97-AF65-F5344CB8AC3E}">
        <p14:creationId xmlns:p14="http://schemas.microsoft.com/office/powerpoint/2010/main" val="2415176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34311-B06C-4A23-B956-083DF98CA87C}"/>
              </a:ext>
            </a:extLst>
          </p:cNvPr>
          <p:cNvPicPr>
            <a:picLocks noChangeAspect="1"/>
          </p:cNvPicPr>
          <p:nvPr/>
        </p:nvPicPr>
        <p:blipFill>
          <a:blip r:embed="rId3"/>
          <a:stretch>
            <a:fillRect/>
          </a:stretch>
        </p:blipFill>
        <p:spPr>
          <a:xfrm>
            <a:off x="162758" y="1002189"/>
            <a:ext cx="4691281" cy="5534118"/>
          </a:xfrm>
          <a:prstGeom prst="rect">
            <a:avLst/>
          </a:prstGeom>
        </p:spPr>
      </p:pic>
      <p:sp>
        <p:nvSpPr>
          <p:cNvPr id="6" name="Title 5">
            <a:extLst>
              <a:ext uri="{FF2B5EF4-FFF2-40B4-BE49-F238E27FC236}">
                <a16:creationId xmlns:a16="http://schemas.microsoft.com/office/drawing/2014/main" id="{53918063-FB75-4B51-B321-D3AEF50588B0}"/>
              </a:ext>
            </a:extLst>
          </p:cNvPr>
          <p:cNvSpPr>
            <a:spLocks noGrp="1"/>
          </p:cNvSpPr>
          <p:nvPr>
            <p:ph type="title" idx="4294967295"/>
          </p:nvPr>
        </p:nvSpPr>
        <p:spPr>
          <a:xfrm>
            <a:off x="-2219334" y="117935"/>
            <a:ext cx="9294837" cy="698500"/>
          </a:xfrm>
        </p:spPr>
        <p:txBody>
          <a:bodyPr>
            <a:noAutofit/>
          </a:bodyPr>
          <a:lstStyle/>
          <a:p>
            <a:pPr algn="ctr"/>
            <a:br>
              <a:rPr lang="en-CA" dirty="0">
                <a:solidFill>
                  <a:schemeClr val="bg1"/>
                </a:solidFill>
              </a:rPr>
            </a:br>
            <a:r>
              <a:rPr lang="en-CA" dirty="0">
                <a:solidFill>
                  <a:schemeClr val="bg1"/>
                </a:solidFill>
              </a:rPr>
              <a:t>the ACE studies</a:t>
            </a:r>
          </a:p>
        </p:txBody>
      </p:sp>
      <p:sp>
        <p:nvSpPr>
          <p:cNvPr id="8" name="TextBox 7">
            <a:extLst>
              <a:ext uri="{FF2B5EF4-FFF2-40B4-BE49-F238E27FC236}">
                <a16:creationId xmlns:a16="http://schemas.microsoft.com/office/drawing/2014/main" id="{D1C079AD-DFCD-B5A0-02DE-9632355BF3D1}"/>
              </a:ext>
            </a:extLst>
          </p:cNvPr>
          <p:cNvSpPr txBox="1"/>
          <p:nvPr/>
        </p:nvSpPr>
        <p:spPr>
          <a:xfrm>
            <a:off x="4888636" y="43311"/>
            <a:ext cx="7140606" cy="7048083"/>
          </a:xfrm>
          <a:prstGeom prst="rect">
            <a:avLst/>
          </a:prstGeom>
          <a:noFill/>
        </p:spPr>
        <p:txBody>
          <a:bodyPr wrap="square">
            <a:spAutoFit/>
          </a:bodyPr>
          <a:lstStyle/>
          <a:p>
            <a:pPr marL="342900" indent="-342900">
              <a:buFont typeface="Arial" panose="020B0604020202020204" pitchFamily="34" charset="0"/>
              <a:buChar char="•"/>
            </a:pPr>
            <a:r>
              <a:rPr lang="en-US" sz="2400" dirty="0"/>
              <a:t>The ACE’s main researcher was Vincent Felitti. The studies were funded by Keizer Permanente and set out to find the most important early life correlates of later life psychological and physical health issue. The study </a:t>
            </a:r>
            <a:r>
              <a:rPr lang="en-CA" sz="2400" dirty="0"/>
              <a:t>involved over 17,000 adult patients.</a:t>
            </a:r>
          </a:p>
          <a:p>
            <a:pPr marL="342900" indent="-342900">
              <a:buFont typeface="Arial" panose="020B0604020202020204" pitchFamily="34" charset="0"/>
              <a:buChar char="•"/>
            </a:pPr>
            <a:r>
              <a:rPr lang="en-US" sz="2400" dirty="0"/>
              <a:t>Results were first published in 1998, concluding that 10 categories of adversity in childhood correlated with health outcomes in adult hood more than any other variable. When this data was first published it was largely ignored.</a:t>
            </a:r>
          </a:p>
          <a:p>
            <a:pPr marL="342900" indent="-342900">
              <a:buFont typeface="Arial" panose="020B0604020202020204" pitchFamily="34" charset="0"/>
              <a:buChar char="•"/>
            </a:pPr>
            <a:r>
              <a:rPr lang="en-US" sz="2400" dirty="0"/>
              <a:t>Adverse childhood experiences (or events), are common forms of childhood trauma which encompass various forms of physical and emotional abuse, neglect, and household dysfunction experienced in childhood. </a:t>
            </a:r>
          </a:p>
          <a:p>
            <a:pPr marL="342900" indent="-342900">
              <a:buFont typeface="Arial" panose="020B0604020202020204" pitchFamily="34" charset="0"/>
              <a:buChar char="•"/>
            </a:pPr>
            <a:r>
              <a:rPr lang="en-US" sz="2400" dirty="0"/>
              <a:t>ACE's have been strongly linked to premature death as well as to various health conditions including mental disorders. </a:t>
            </a:r>
          </a:p>
          <a:p>
            <a:pPr marL="342900" indent="-34290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54C330C1-1653-BAE7-3E51-9869C0D96791}"/>
              </a:ext>
            </a:extLst>
          </p:cNvPr>
          <p:cNvSpPr>
            <a:spLocks noGrp="1"/>
          </p:cNvSpPr>
          <p:nvPr>
            <p:ph type="sldNum" sz="quarter" idx="12"/>
          </p:nvPr>
        </p:nvSpPr>
        <p:spPr/>
        <p:txBody>
          <a:bodyPr/>
          <a:lstStyle/>
          <a:p>
            <a:fld id="{D5F19236-814F-4AAD-A4AC-CC9247FC12C4}" type="slidenum">
              <a:rPr lang="en-CA" smtClean="0"/>
              <a:t>65</a:t>
            </a:fld>
            <a:endParaRPr lang="en-CA"/>
          </a:p>
        </p:txBody>
      </p:sp>
    </p:spTree>
    <p:extLst>
      <p:ext uri="{BB962C8B-B14F-4D97-AF65-F5344CB8AC3E}">
        <p14:creationId xmlns:p14="http://schemas.microsoft.com/office/powerpoint/2010/main" val="1467162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2E9E-1109-4A49-0844-863963399D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5246F3-CCEA-AFEA-7841-945FA0395F07}"/>
              </a:ext>
            </a:extLst>
          </p:cNvPr>
          <p:cNvPicPr>
            <a:picLocks noChangeAspect="1"/>
          </p:cNvPicPr>
          <p:nvPr/>
        </p:nvPicPr>
        <p:blipFill>
          <a:blip r:embed="rId3"/>
          <a:stretch>
            <a:fillRect/>
          </a:stretch>
        </p:blipFill>
        <p:spPr>
          <a:xfrm>
            <a:off x="283204" y="896334"/>
            <a:ext cx="4691281" cy="5534118"/>
          </a:xfrm>
          <a:prstGeom prst="rect">
            <a:avLst/>
          </a:prstGeom>
        </p:spPr>
      </p:pic>
      <p:sp>
        <p:nvSpPr>
          <p:cNvPr id="6" name="Title 5">
            <a:extLst>
              <a:ext uri="{FF2B5EF4-FFF2-40B4-BE49-F238E27FC236}">
                <a16:creationId xmlns:a16="http://schemas.microsoft.com/office/drawing/2014/main" id="{7B207A16-AA43-C1E2-DFCB-39E72B63618F}"/>
              </a:ext>
            </a:extLst>
          </p:cNvPr>
          <p:cNvSpPr>
            <a:spLocks noGrp="1"/>
          </p:cNvSpPr>
          <p:nvPr>
            <p:ph type="title" idx="4294967295"/>
          </p:nvPr>
        </p:nvSpPr>
        <p:spPr>
          <a:xfrm>
            <a:off x="-2094953" y="78298"/>
            <a:ext cx="9294837" cy="698500"/>
          </a:xfrm>
        </p:spPr>
        <p:txBody>
          <a:bodyPr>
            <a:noAutofit/>
          </a:bodyPr>
          <a:lstStyle/>
          <a:p>
            <a:pPr algn="ctr"/>
            <a:r>
              <a:rPr lang="en-CA" sz="2800" dirty="0">
                <a:solidFill>
                  <a:schemeClr val="bg1"/>
                </a:solidFill>
              </a:rPr>
              <a:t>Childhood trauma</a:t>
            </a:r>
            <a:br>
              <a:rPr lang="en-CA" sz="2800" dirty="0">
                <a:solidFill>
                  <a:schemeClr val="bg1"/>
                </a:solidFill>
              </a:rPr>
            </a:br>
            <a:r>
              <a:rPr lang="en-CA" sz="2800" dirty="0">
                <a:solidFill>
                  <a:schemeClr val="bg1"/>
                </a:solidFill>
              </a:rPr>
              <a:t>the ACE studies</a:t>
            </a:r>
          </a:p>
        </p:txBody>
      </p:sp>
      <p:sp>
        <p:nvSpPr>
          <p:cNvPr id="8" name="TextBox 7">
            <a:extLst>
              <a:ext uri="{FF2B5EF4-FFF2-40B4-BE49-F238E27FC236}">
                <a16:creationId xmlns:a16="http://schemas.microsoft.com/office/drawing/2014/main" id="{9AFBE1B6-2DBB-7ACF-B344-0268A05F6F03}"/>
              </a:ext>
            </a:extLst>
          </p:cNvPr>
          <p:cNvSpPr txBox="1"/>
          <p:nvPr/>
        </p:nvSpPr>
        <p:spPr>
          <a:xfrm>
            <a:off x="5217176" y="74534"/>
            <a:ext cx="6558404" cy="7048083"/>
          </a:xfrm>
          <a:prstGeom prst="rect">
            <a:avLst/>
          </a:prstGeom>
          <a:noFill/>
        </p:spPr>
        <p:txBody>
          <a:bodyPr wrap="square">
            <a:spAutoFit/>
          </a:bodyPr>
          <a:lstStyle/>
          <a:p>
            <a:pPr marL="342900" indent="-342900">
              <a:buFont typeface="Arial" panose="020B0604020202020204" pitchFamily="34" charset="0"/>
              <a:buChar char="•"/>
            </a:pPr>
            <a:r>
              <a:rPr lang="en-US" sz="2400" dirty="0"/>
              <a:t>Toxic stress linked to childhood maltreatment is related to a number of neurological changes in the function and structure of the brain. </a:t>
            </a:r>
          </a:p>
          <a:p>
            <a:pPr marL="342900" indent="-342900">
              <a:buFont typeface="Arial" panose="020B0604020202020204" pitchFamily="34" charset="0"/>
              <a:buChar char="•"/>
            </a:pPr>
            <a:r>
              <a:rPr lang="en-US" sz="2400" dirty="0"/>
              <a:t>ACE follow up studies are beginning to identify specific biological changes and biomarkers associated with different kinds of ACE’s.</a:t>
            </a:r>
            <a:endParaRPr lang="en-CA" sz="2400" dirty="0"/>
          </a:p>
          <a:p>
            <a:pPr marL="285750" indent="-285750">
              <a:buFont typeface="Arial" panose="020B0604020202020204" pitchFamily="34" charset="0"/>
              <a:buChar char="•"/>
            </a:pPr>
            <a:r>
              <a:rPr lang="en-CA" sz="2400" dirty="0"/>
              <a:t>What is incredible about this data is that the population involved in the ACE studies were middle class San Diegans, 70% white and 70% college educated. The study population was quite privileged. </a:t>
            </a:r>
          </a:p>
          <a:p>
            <a:pPr marL="285750" indent="-285750">
              <a:buFont typeface="Arial" panose="020B0604020202020204" pitchFamily="34" charset="0"/>
              <a:buChar char="•"/>
            </a:pPr>
            <a:r>
              <a:rPr lang="en-CA" sz="2400" dirty="0"/>
              <a:t>They all had access to an expensive private health care plan either paid by their employer, meaning they were working, or paid by them which meant they were reasonably affluent</a:t>
            </a:r>
          </a:p>
          <a:p>
            <a:pPr marL="285750" indent="-285750">
              <a:buFont typeface="Arial" panose="020B0604020202020204" pitchFamily="34" charset="0"/>
              <a:buChar char="•"/>
            </a:pPr>
            <a:r>
              <a:rPr lang="en-CA" sz="2400" dirty="0"/>
              <a:t>This begs the question of what these statistics would have looked like if a less privileged, lower SE class sample had been studied instead.</a:t>
            </a:r>
          </a:p>
          <a:p>
            <a:pPr marL="342900" indent="-34290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C7364C4F-1746-D962-0BF4-30EBD7BD5FC7}"/>
              </a:ext>
            </a:extLst>
          </p:cNvPr>
          <p:cNvSpPr>
            <a:spLocks noGrp="1"/>
          </p:cNvSpPr>
          <p:nvPr>
            <p:ph type="sldNum" sz="quarter" idx="12"/>
          </p:nvPr>
        </p:nvSpPr>
        <p:spPr/>
        <p:txBody>
          <a:bodyPr/>
          <a:lstStyle/>
          <a:p>
            <a:fld id="{D5F19236-814F-4AAD-A4AC-CC9247FC12C4}" type="slidenum">
              <a:rPr lang="en-CA" smtClean="0"/>
              <a:t>66</a:t>
            </a:fld>
            <a:endParaRPr lang="en-CA"/>
          </a:p>
        </p:txBody>
      </p:sp>
    </p:spTree>
    <p:extLst>
      <p:ext uri="{BB962C8B-B14F-4D97-AF65-F5344CB8AC3E}">
        <p14:creationId xmlns:p14="http://schemas.microsoft.com/office/powerpoint/2010/main" val="2211622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D7A0-07F4-4A6E-A5E4-68A7F8BF9363}"/>
              </a:ext>
            </a:extLst>
          </p:cNvPr>
          <p:cNvSpPr>
            <a:spLocks noGrp="1"/>
          </p:cNvSpPr>
          <p:nvPr>
            <p:ph type="title"/>
          </p:nvPr>
        </p:nvSpPr>
        <p:spPr/>
        <p:txBody>
          <a:bodyPr/>
          <a:lstStyle/>
          <a:p>
            <a:endParaRPr lang="en-CA"/>
          </a:p>
        </p:txBody>
      </p:sp>
      <p:pic>
        <p:nvPicPr>
          <p:cNvPr id="7" name="Content Placeholder 6">
            <a:extLst>
              <a:ext uri="{FF2B5EF4-FFF2-40B4-BE49-F238E27FC236}">
                <a16:creationId xmlns:a16="http://schemas.microsoft.com/office/drawing/2014/main" id="{03BF96A8-3C56-46AA-A319-08A54B7C9B72}"/>
              </a:ext>
            </a:extLst>
          </p:cNvPr>
          <p:cNvPicPr>
            <a:picLocks noGrp="1" noChangeAspect="1"/>
          </p:cNvPicPr>
          <p:nvPr>
            <p:ph idx="1"/>
          </p:nvPr>
        </p:nvPicPr>
        <p:blipFill>
          <a:blip r:embed="rId3"/>
          <a:stretch>
            <a:fillRect/>
          </a:stretch>
        </p:blipFill>
        <p:spPr>
          <a:xfrm>
            <a:off x="0" y="0"/>
            <a:ext cx="12191999" cy="6858000"/>
          </a:xfrm>
        </p:spPr>
      </p:pic>
      <p:sp>
        <p:nvSpPr>
          <p:cNvPr id="6" name="TextBox 5">
            <a:extLst>
              <a:ext uri="{FF2B5EF4-FFF2-40B4-BE49-F238E27FC236}">
                <a16:creationId xmlns:a16="http://schemas.microsoft.com/office/drawing/2014/main" id="{45D81DB3-003E-1ED8-AF88-AB3481C00486}"/>
              </a:ext>
            </a:extLst>
          </p:cNvPr>
          <p:cNvSpPr txBox="1"/>
          <p:nvPr/>
        </p:nvSpPr>
        <p:spPr>
          <a:xfrm>
            <a:off x="3777144" y="-67111"/>
            <a:ext cx="6161714" cy="523220"/>
          </a:xfrm>
          <a:prstGeom prst="rect">
            <a:avLst/>
          </a:prstGeom>
          <a:noFill/>
        </p:spPr>
        <p:txBody>
          <a:bodyPr wrap="square">
            <a:spAutoFit/>
          </a:bodyPr>
          <a:lstStyle/>
          <a:p>
            <a:r>
              <a:rPr lang="en-CA" sz="2800" dirty="0">
                <a:solidFill>
                  <a:schemeClr val="bg1"/>
                </a:solidFill>
              </a:rPr>
              <a:t>THE ACE QUESTIONNAIRE</a:t>
            </a:r>
          </a:p>
        </p:txBody>
      </p:sp>
      <p:sp>
        <p:nvSpPr>
          <p:cNvPr id="3" name="Slide Number Placeholder 2">
            <a:extLst>
              <a:ext uri="{FF2B5EF4-FFF2-40B4-BE49-F238E27FC236}">
                <a16:creationId xmlns:a16="http://schemas.microsoft.com/office/drawing/2014/main" id="{60AE32C3-5272-0927-9049-18AD397EC335}"/>
              </a:ext>
            </a:extLst>
          </p:cNvPr>
          <p:cNvSpPr>
            <a:spLocks noGrp="1"/>
          </p:cNvSpPr>
          <p:nvPr>
            <p:ph type="sldNum" sz="quarter" idx="12"/>
          </p:nvPr>
        </p:nvSpPr>
        <p:spPr/>
        <p:txBody>
          <a:bodyPr/>
          <a:lstStyle/>
          <a:p>
            <a:fld id="{D5F19236-814F-4AAD-A4AC-CC9247FC12C4}" type="slidenum">
              <a:rPr lang="en-CA" smtClean="0"/>
              <a:t>67</a:t>
            </a:fld>
            <a:endParaRPr lang="en-CA"/>
          </a:p>
        </p:txBody>
      </p:sp>
    </p:spTree>
    <p:extLst>
      <p:ext uri="{BB962C8B-B14F-4D97-AF65-F5344CB8AC3E}">
        <p14:creationId xmlns:p14="http://schemas.microsoft.com/office/powerpoint/2010/main" val="1729848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2AEDC2-5B95-BDEB-6DE2-614BE245B5EC}"/>
              </a:ext>
            </a:extLst>
          </p:cNvPr>
          <p:cNvSpPr txBox="1"/>
          <p:nvPr/>
        </p:nvSpPr>
        <p:spPr>
          <a:xfrm>
            <a:off x="-401473" y="238380"/>
            <a:ext cx="4011284" cy="954107"/>
          </a:xfrm>
          <a:prstGeom prst="rect">
            <a:avLst/>
          </a:prstGeom>
          <a:noFill/>
        </p:spPr>
        <p:txBody>
          <a:bodyPr wrap="square">
            <a:spAutoFit/>
          </a:bodyPr>
          <a:lstStyle/>
          <a:p>
            <a:pPr algn="ctr"/>
            <a:r>
              <a:rPr lang="en-CA" sz="2800" dirty="0">
                <a:solidFill>
                  <a:schemeClr val="bg1"/>
                </a:solidFill>
              </a:rPr>
              <a:t>KEY FINDINGS OF </a:t>
            </a:r>
          </a:p>
          <a:p>
            <a:pPr algn="ctr"/>
            <a:r>
              <a:rPr lang="en-CA" sz="2800" dirty="0">
                <a:solidFill>
                  <a:schemeClr val="bg1"/>
                </a:solidFill>
              </a:rPr>
              <a:t>THE STUDIES</a:t>
            </a:r>
          </a:p>
        </p:txBody>
      </p:sp>
      <p:sp>
        <p:nvSpPr>
          <p:cNvPr id="5" name="TextBox 4">
            <a:extLst>
              <a:ext uri="{FF2B5EF4-FFF2-40B4-BE49-F238E27FC236}">
                <a16:creationId xmlns:a16="http://schemas.microsoft.com/office/drawing/2014/main" id="{AD3DA332-770D-D383-198E-AE2183275A9D}"/>
              </a:ext>
            </a:extLst>
          </p:cNvPr>
          <p:cNvSpPr txBox="1"/>
          <p:nvPr/>
        </p:nvSpPr>
        <p:spPr>
          <a:xfrm>
            <a:off x="3362036" y="0"/>
            <a:ext cx="8975891" cy="6740307"/>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the study’s relatively well to do population, researchers found that 62% of adults had experienced at least one ACE, and 16.7% had experienced four or more.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most common ACE was emotional or verbal abuse followed by parental separation or divorce, substance abuse by a household member, physical abuse, witnessing domestic violence, and having a household member with mental illness.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11.4% of the sample had suffered sexual abuse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study found that those with adverse childhood experiences were at higher risk for heart, lung, and liver disease, obesity, diabetes, depression, suicide attempts, sexually transmitted diseases, cancer, stroke, COPD and substance abuse.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higher the score on the ACE questionnaire the more likely people were to be in poor psychological and/or physical health.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higher the ACE score the more people’s life potential was negatively  impacted as reflected in lower graduation rates, academic achievement, and more time on disability.</a:t>
            </a:r>
            <a:r>
              <a:rPr lang="en-CA" sz="2400" dirty="0">
                <a:latin typeface="Arial" panose="020B0604020202020204" pitchFamily="34" charset="0"/>
                <a:cs typeface="Arial" panose="020B0604020202020204" pitchFamily="34" charset="0"/>
              </a:rPr>
              <a:t> </a:t>
            </a:r>
          </a:p>
        </p:txBody>
      </p:sp>
      <p:pic>
        <p:nvPicPr>
          <p:cNvPr id="6" name="Picture 4" descr="Adverse childhood experiences and chronic illness.">
            <a:extLst>
              <a:ext uri="{FF2B5EF4-FFF2-40B4-BE49-F238E27FC236}">
                <a16:creationId xmlns:a16="http://schemas.microsoft.com/office/drawing/2014/main" id="{B91C0299-101C-839F-6FFC-7A8E4E579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42" y="1192487"/>
            <a:ext cx="3197894" cy="52528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9C5CEB0-887F-A668-6667-4FA83157D5FF}"/>
              </a:ext>
            </a:extLst>
          </p:cNvPr>
          <p:cNvSpPr>
            <a:spLocks noGrp="1"/>
          </p:cNvSpPr>
          <p:nvPr>
            <p:ph type="sldNum" sz="quarter" idx="12"/>
          </p:nvPr>
        </p:nvSpPr>
        <p:spPr/>
        <p:txBody>
          <a:bodyPr/>
          <a:lstStyle/>
          <a:p>
            <a:fld id="{D5F19236-814F-4AAD-A4AC-CC9247FC12C4}" type="slidenum">
              <a:rPr lang="en-CA" smtClean="0"/>
              <a:t>68</a:t>
            </a:fld>
            <a:endParaRPr lang="en-CA"/>
          </a:p>
        </p:txBody>
      </p:sp>
    </p:spTree>
    <p:extLst>
      <p:ext uri="{BB962C8B-B14F-4D97-AF65-F5344CB8AC3E}">
        <p14:creationId xmlns:p14="http://schemas.microsoft.com/office/powerpoint/2010/main" val="3621845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E63D6-5E63-4081-955E-8B3ED4C547AE}"/>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28277" y="973348"/>
            <a:ext cx="3919755" cy="5588650"/>
          </a:xfrm>
          <a:prstGeom prst="rect">
            <a:avLst/>
          </a:prstGeom>
          <a:noFill/>
        </p:spPr>
      </p:pic>
      <p:sp>
        <p:nvSpPr>
          <p:cNvPr id="10" name="TextBox 9">
            <a:extLst>
              <a:ext uri="{FF2B5EF4-FFF2-40B4-BE49-F238E27FC236}">
                <a16:creationId xmlns:a16="http://schemas.microsoft.com/office/drawing/2014/main" id="{F2F35BA4-C980-4E8B-B96C-178FCD8E97BE}"/>
              </a:ext>
            </a:extLst>
          </p:cNvPr>
          <p:cNvSpPr txBox="1"/>
          <p:nvPr/>
        </p:nvSpPr>
        <p:spPr>
          <a:xfrm>
            <a:off x="51124" y="255574"/>
            <a:ext cx="4196908" cy="584775"/>
          </a:xfrm>
          <a:prstGeom prst="rect">
            <a:avLst/>
          </a:prstGeom>
          <a:noFill/>
        </p:spPr>
        <p:txBody>
          <a:bodyPr wrap="square">
            <a:spAutoFit/>
          </a:bodyPr>
          <a:lstStyle/>
          <a:p>
            <a:pPr algn="ctr"/>
            <a:r>
              <a:rPr lang="en-CA" sz="1600" dirty="0">
                <a:solidFill>
                  <a:schemeClr val="bg1"/>
                </a:solidFill>
              </a:rPr>
              <a:t>MECHANISMS FOR INCREASED MORBIDITY AND MORTALITY WITH ACE’s</a:t>
            </a:r>
          </a:p>
        </p:txBody>
      </p:sp>
      <p:sp>
        <p:nvSpPr>
          <p:cNvPr id="12" name="TextBox 11">
            <a:extLst>
              <a:ext uri="{FF2B5EF4-FFF2-40B4-BE49-F238E27FC236}">
                <a16:creationId xmlns:a16="http://schemas.microsoft.com/office/drawing/2014/main" id="{773D1649-F264-6D19-2980-9643ADF0FF6A}"/>
              </a:ext>
            </a:extLst>
          </p:cNvPr>
          <p:cNvSpPr txBox="1"/>
          <p:nvPr/>
        </p:nvSpPr>
        <p:spPr>
          <a:xfrm>
            <a:off x="4522200" y="151179"/>
            <a:ext cx="7442638" cy="655564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50% of the excess morbidity and mortality arising from ACE’s is attributable to high risk behavioral or lifestyle factors (such as belonging to gangs, crime, unhealthy eating, smoking, substance use etc.) that more common in populations with ACE’s.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 other 50% however is independent of behavior and lifestyle so that even study participants with high ACE scores that led healthy, low risk lives, had significantly more morbidity and mortality than people with similar lifestyles but no ACE’s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Kids who have 4 or more ACE’s have 32 X the rate of learning and behavior problems than kids with no ACE’s. Many of them are misdiagnosed with ADHD and treated with stimulants.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Keep in mind that social, academic, behavioral and cognitive issues impair children’s psychosocial development</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Other adversities besides the 10 listed in the ACE questionnaire are also likely to lead to toxic stress including: community violence, homelessness, discrimination, foster care, bullying, repeated medical procedures, life threatening illnesses, death or loss of a caregiver, and in teenagers verbal or physical violence from romantic partner, and incarceration. </a:t>
            </a:r>
          </a:p>
        </p:txBody>
      </p:sp>
      <p:sp>
        <p:nvSpPr>
          <p:cNvPr id="2" name="Slide Number Placeholder 1">
            <a:extLst>
              <a:ext uri="{FF2B5EF4-FFF2-40B4-BE49-F238E27FC236}">
                <a16:creationId xmlns:a16="http://schemas.microsoft.com/office/drawing/2014/main" id="{CB25AEAC-A606-A947-6A01-0601A5F132D7}"/>
              </a:ext>
            </a:extLst>
          </p:cNvPr>
          <p:cNvSpPr>
            <a:spLocks noGrp="1"/>
          </p:cNvSpPr>
          <p:nvPr>
            <p:ph type="sldNum" sz="quarter" idx="12"/>
          </p:nvPr>
        </p:nvSpPr>
        <p:spPr/>
        <p:txBody>
          <a:bodyPr/>
          <a:lstStyle/>
          <a:p>
            <a:fld id="{D5F19236-814F-4AAD-A4AC-CC9247FC12C4}" type="slidenum">
              <a:rPr lang="en-CA" smtClean="0"/>
              <a:t>69</a:t>
            </a:fld>
            <a:endParaRPr lang="en-CA"/>
          </a:p>
        </p:txBody>
      </p:sp>
    </p:spTree>
    <p:extLst>
      <p:ext uri="{BB962C8B-B14F-4D97-AF65-F5344CB8AC3E}">
        <p14:creationId xmlns:p14="http://schemas.microsoft.com/office/powerpoint/2010/main" val="1543328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F2897-FCF4-DF22-A6E7-7EA3135BB9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F6ADB2-1953-F301-2F37-5E2FB2A10A46}"/>
              </a:ext>
            </a:extLst>
          </p:cNvPr>
          <p:cNvSpPr txBox="1"/>
          <p:nvPr/>
        </p:nvSpPr>
        <p:spPr>
          <a:xfrm>
            <a:off x="0" y="0"/>
            <a:ext cx="12259377" cy="6894195"/>
          </a:xfrm>
          <a:prstGeom prst="rect">
            <a:avLst/>
          </a:prstGeom>
          <a:noFill/>
        </p:spPr>
        <p:txBody>
          <a:bodyPr wrap="square">
            <a:spAutoFit/>
          </a:bodyPr>
          <a:lstStyle/>
          <a:p>
            <a:pPr>
              <a:buNone/>
            </a:pPr>
            <a:r>
              <a:rPr lang="en-US" sz="2800" b="0" i="0" dirty="0">
                <a:solidFill>
                  <a:srgbClr val="222222"/>
                </a:solidFill>
                <a:effectLst/>
                <a:latin typeface="Arial" panose="020B0604020202020204" pitchFamily="34" charset="0"/>
              </a:rPr>
              <a:t>       FIVE-MINUTE TRAUMA-INFORMED GROUNDING MEDITATION</a:t>
            </a:r>
            <a:br>
              <a:rPr lang="en-US" dirty="0"/>
            </a:br>
            <a:br>
              <a:rPr lang="en-US" dirty="0"/>
            </a:br>
            <a:r>
              <a:rPr lang="en-US" b="0" i="0" dirty="0">
                <a:effectLst/>
                <a:latin typeface="Arial" panose="020B0604020202020204" pitchFamily="34" charset="0"/>
              </a:rPr>
              <a:t>Notice three things you can see…</a:t>
            </a:r>
            <a:br>
              <a:rPr lang="en-US" dirty="0"/>
            </a:br>
            <a:r>
              <a:rPr lang="en-US" b="0" i="0" dirty="0">
                <a:effectLst/>
                <a:latin typeface="Arial" panose="020B0604020202020204" pitchFamily="34" charset="0"/>
              </a:rPr>
              <a:t>two things you can hear…</a:t>
            </a:r>
            <a:br>
              <a:rPr lang="en-US" dirty="0"/>
            </a:br>
            <a:r>
              <a:rPr lang="en-US" b="0" i="0" dirty="0">
                <a:effectLst/>
                <a:latin typeface="Arial" panose="020B0604020202020204" pitchFamily="34" charset="0"/>
              </a:rPr>
              <a:t>and one thing you can physically feel—</a:t>
            </a:r>
            <a:br>
              <a:rPr lang="en-US" dirty="0"/>
            </a:br>
            <a:r>
              <a:rPr lang="en-US" b="0" i="0" dirty="0">
                <a:effectLst/>
                <a:latin typeface="Arial" panose="020B0604020202020204" pitchFamily="34" charset="0"/>
              </a:rPr>
              <a:t>perhaps the chair supporting you,</a:t>
            </a:r>
            <a:br>
              <a:rPr lang="en-US" dirty="0"/>
            </a:br>
            <a:r>
              <a:rPr lang="en-US" b="0" i="0" dirty="0">
                <a:effectLst/>
                <a:latin typeface="Arial" panose="020B0604020202020204" pitchFamily="34" charset="0"/>
              </a:rPr>
              <a:t>or your feet on the floor.</a:t>
            </a:r>
            <a:br>
              <a:rPr lang="en-US" dirty="0"/>
            </a:br>
            <a:br>
              <a:rPr lang="en-US" dirty="0"/>
            </a:br>
            <a:r>
              <a:rPr lang="en-US" b="0" i="0" dirty="0">
                <a:solidFill>
                  <a:srgbClr val="222222"/>
                </a:solidFill>
                <a:effectLst/>
                <a:latin typeface="Arial" panose="020B0604020202020204" pitchFamily="34" charset="0"/>
              </a:rPr>
              <a:t>1:45–2:45 — Grounding Through Contact</a:t>
            </a:r>
            <a:br>
              <a:rPr lang="en-US" dirty="0"/>
            </a:br>
            <a:br>
              <a:rPr lang="en-US" dirty="0"/>
            </a:br>
            <a:r>
              <a:rPr lang="en-US" b="0" i="0" dirty="0">
                <a:effectLst/>
                <a:latin typeface="Arial" panose="020B0604020202020204" pitchFamily="34" charset="0"/>
              </a:rPr>
              <a:t>Now, bring attention to points of contact.</a:t>
            </a:r>
            <a:br>
              <a:rPr lang="en-US" dirty="0"/>
            </a:br>
            <a:r>
              <a:rPr lang="en-US" b="0" i="0" dirty="0">
                <a:effectLst/>
                <a:latin typeface="Arial" panose="020B0604020202020204" pitchFamily="34" charset="0"/>
              </a:rPr>
              <a:t>Notice where your body is being held—</a:t>
            </a:r>
            <a:br>
              <a:rPr lang="en-US" dirty="0"/>
            </a:br>
            <a:r>
              <a:rPr lang="en-US" b="0" i="0" dirty="0">
                <a:effectLst/>
                <a:latin typeface="Arial" panose="020B0604020202020204" pitchFamily="34" charset="0"/>
              </a:rPr>
              <a:t>the floor, the chair, the backrest.</a:t>
            </a:r>
            <a:br>
              <a:rPr lang="en-US" dirty="0"/>
            </a:br>
            <a:br>
              <a:rPr lang="en-US" dirty="0"/>
            </a:br>
            <a:r>
              <a:rPr lang="en-US" b="0" i="0" dirty="0">
                <a:effectLst/>
                <a:latin typeface="Arial" panose="020B0604020202020204" pitchFamily="34" charset="0"/>
              </a:rPr>
              <a:t>You don’t have to relax anything.</a:t>
            </a:r>
            <a:br>
              <a:rPr lang="en-US" dirty="0"/>
            </a:br>
            <a:r>
              <a:rPr lang="en-US" b="0" i="0" dirty="0">
                <a:effectLst/>
                <a:latin typeface="Arial" panose="020B0604020202020204" pitchFamily="34" charset="0"/>
              </a:rPr>
              <a:t>Just notice what’s already supporting you.</a:t>
            </a:r>
            <a:br>
              <a:rPr lang="en-US" dirty="0"/>
            </a:br>
            <a:br>
              <a:rPr lang="en-US" dirty="0"/>
            </a:br>
            <a:r>
              <a:rPr lang="en-US" b="0" i="0" dirty="0">
                <a:effectLst/>
                <a:latin typeface="Arial" panose="020B0604020202020204" pitchFamily="34" charset="0"/>
              </a:rPr>
              <a:t>If it feels helpful, you might gently press your feet into the floor</a:t>
            </a:r>
            <a:br>
              <a:rPr lang="en-US" dirty="0"/>
            </a:br>
            <a:r>
              <a:rPr lang="en-US" b="0" i="0" dirty="0">
                <a:effectLst/>
                <a:latin typeface="Arial" panose="020B0604020202020204" pitchFamily="34" charset="0"/>
              </a:rPr>
              <a:t>or your hands together,</a:t>
            </a:r>
            <a:br>
              <a:rPr lang="en-US" dirty="0"/>
            </a:br>
            <a:r>
              <a:rPr lang="en-US" b="0" i="0" dirty="0">
                <a:effectLst/>
                <a:latin typeface="Arial" panose="020B0604020202020204" pitchFamily="34" charset="0"/>
              </a:rPr>
              <a:t>just enough to feel your own strength.</a:t>
            </a:r>
            <a:br>
              <a:rPr lang="en-US" dirty="0"/>
            </a:b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D0EA82D0-B273-D17F-6877-4871A1B5606C}"/>
              </a:ext>
            </a:extLst>
          </p:cNvPr>
          <p:cNvSpPr>
            <a:spLocks noGrp="1"/>
          </p:cNvSpPr>
          <p:nvPr>
            <p:ph type="sldNum" sz="quarter" idx="12"/>
          </p:nvPr>
        </p:nvSpPr>
        <p:spPr/>
        <p:txBody>
          <a:bodyPr/>
          <a:lstStyle/>
          <a:p>
            <a:fld id="{D5F19236-814F-4AAD-A4AC-CC9247FC12C4}" type="slidenum">
              <a:rPr lang="en-CA" smtClean="0"/>
              <a:t>7</a:t>
            </a:fld>
            <a:endParaRPr lang="en-CA"/>
          </a:p>
        </p:txBody>
      </p:sp>
    </p:spTree>
    <p:extLst>
      <p:ext uri="{BB962C8B-B14F-4D97-AF65-F5344CB8AC3E}">
        <p14:creationId xmlns:p14="http://schemas.microsoft.com/office/powerpoint/2010/main" val="3293742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5157-F372-C7E7-736E-62D6714DDFFB}"/>
            </a:ext>
          </a:extLst>
        </p:cNvPr>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7FF1E13-CAD1-963B-C4B0-466CBA2D0FC0}"/>
              </a:ext>
            </a:extLst>
          </p:cNvPr>
          <p:cNvPicPr>
            <a:picLocks noChangeAspect="1"/>
          </p:cNvPicPr>
          <p:nvPr/>
        </p:nvPicPr>
        <p:blipFill>
          <a:blip r:embed="rId3"/>
          <a:stretch>
            <a:fillRect/>
          </a:stretch>
        </p:blipFill>
        <p:spPr>
          <a:xfrm>
            <a:off x="69011" y="1344706"/>
            <a:ext cx="2907271" cy="3720353"/>
          </a:xfrm>
          <a:prstGeom prst="rect">
            <a:avLst/>
          </a:prstGeom>
        </p:spPr>
      </p:pic>
      <p:sp>
        <p:nvSpPr>
          <p:cNvPr id="8" name="TextBox 7">
            <a:extLst>
              <a:ext uri="{FF2B5EF4-FFF2-40B4-BE49-F238E27FC236}">
                <a16:creationId xmlns:a16="http://schemas.microsoft.com/office/drawing/2014/main" id="{BD722116-23A1-D197-A03E-99E5E5086111}"/>
              </a:ext>
            </a:extLst>
          </p:cNvPr>
          <p:cNvSpPr txBox="1"/>
          <p:nvPr/>
        </p:nvSpPr>
        <p:spPr>
          <a:xfrm>
            <a:off x="2994212" y="66723"/>
            <a:ext cx="9128777"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Adverse childhood events occur more often in children with insecure, than those with secure  types of attachment and in families with authoritarian, permissive, and especially uninvolved parenting than they do in those with authoritative parenting.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Secure attachment provides not just parental protection but also teaches the child emotional regulation skills which are protective from adverse events.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Orchid vs. dandelion children are genetically different in their susceptibility to ACE’s. Orchids have temperamental suboptimal polyvagal regulation in response to a stressor. This can however be moderated by maternal sensitivity. Orchid children with a highly sensitive mother have normal polyvagal regulation.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Michael Meaney, studying attachment in animals , found that rat moms sooth their pups by licking them. Securely attached mom’s/pups' dyads do a lot of licking. Secure attachment/licking reduces the pup’s cortisol/stress levels for the remainder of their lives.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Maternal soothing helps the pups to become low on anxiety and aggression and to become parents who are themselves secured attached/high lickers of their own offspring.</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Insecurely attached mom/pup dyads do a lot less licking and the pups have higher emotional reactivity/cortisol levels and become high anxiety/aggression low licking parents, who tend to have insecurely attached offspring who are themselves high on anxiety/aggression</a:t>
            </a:r>
          </a:p>
          <a:p>
            <a:endParaRPr lang="en-CA" dirty="0">
              <a:solidFill>
                <a:schemeClr val="bg1"/>
              </a:solidFill>
            </a:endParaRPr>
          </a:p>
        </p:txBody>
      </p:sp>
      <p:sp>
        <p:nvSpPr>
          <p:cNvPr id="6" name="TextBox 5">
            <a:extLst>
              <a:ext uri="{FF2B5EF4-FFF2-40B4-BE49-F238E27FC236}">
                <a16:creationId xmlns:a16="http://schemas.microsoft.com/office/drawing/2014/main" id="{A62190B5-FB86-F872-3039-1EC5E33E2CD2}"/>
              </a:ext>
            </a:extLst>
          </p:cNvPr>
          <p:cNvSpPr txBox="1"/>
          <p:nvPr/>
        </p:nvSpPr>
        <p:spPr>
          <a:xfrm>
            <a:off x="-100908" y="332115"/>
            <a:ext cx="3077190" cy="954107"/>
          </a:xfrm>
          <a:prstGeom prst="rect">
            <a:avLst/>
          </a:prstGeom>
          <a:noFill/>
        </p:spPr>
        <p:txBody>
          <a:bodyPr wrap="square">
            <a:spAutoFit/>
          </a:bodyPr>
          <a:lstStyle/>
          <a:p>
            <a:pPr algn="ctr"/>
            <a:r>
              <a:rPr lang="en-CA" sz="2800" dirty="0">
                <a:solidFill>
                  <a:schemeClr val="bg1"/>
                </a:solidFill>
              </a:rPr>
              <a:t>ACEs AND ATTACHMENT </a:t>
            </a:r>
          </a:p>
        </p:txBody>
      </p:sp>
      <p:sp>
        <p:nvSpPr>
          <p:cNvPr id="2" name="Slide Number Placeholder 1">
            <a:extLst>
              <a:ext uri="{FF2B5EF4-FFF2-40B4-BE49-F238E27FC236}">
                <a16:creationId xmlns:a16="http://schemas.microsoft.com/office/drawing/2014/main" id="{1A85CB1C-4814-2382-0414-9A093E58247E}"/>
              </a:ext>
            </a:extLst>
          </p:cNvPr>
          <p:cNvSpPr>
            <a:spLocks noGrp="1"/>
          </p:cNvSpPr>
          <p:nvPr>
            <p:ph type="sldNum" sz="quarter" idx="12"/>
          </p:nvPr>
        </p:nvSpPr>
        <p:spPr/>
        <p:txBody>
          <a:bodyPr/>
          <a:lstStyle/>
          <a:p>
            <a:fld id="{D5F19236-814F-4AAD-A4AC-CC9247FC12C4}" type="slidenum">
              <a:rPr lang="en-CA" smtClean="0"/>
              <a:t>70</a:t>
            </a:fld>
            <a:endParaRPr lang="en-CA"/>
          </a:p>
        </p:txBody>
      </p:sp>
    </p:spTree>
    <p:extLst>
      <p:ext uri="{BB962C8B-B14F-4D97-AF65-F5344CB8AC3E}">
        <p14:creationId xmlns:p14="http://schemas.microsoft.com/office/powerpoint/2010/main" val="10314138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FCEDBC5-5419-6362-952F-D41AD5B32A9B}"/>
              </a:ext>
            </a:extLst>
          </p:cNvPr>
          <p:cNvPicPr>
            <a:picLocks noChangeAspect="1"/>
          </p:cNvPicPr>
          <p:nvPr/>
        </p:nvPicPr>
        <p:blipFill>
          <a:blip r:embed="rId3"/>
          <a:stretch>
            <a:fillRect/>
          </a:stretch>
        </p:blipFill>
        <p:spPr>
          <a:xfrm>
            <a:off x="136388" y="1371600"/>
            <a:ext cx="3303917" cy="4720857"/>
          </a:xfrm>
          <a:prstGeom prst="rect">
            <a:avLst/>
          </a:prstGeom>
        </p:spPr>
      </p:pic>
      <p:sp>
        <p:nvSpPr>
          <p:cNvPr id="8" name="TextBox 7">
            <a:extLst>
              <a:ext uri="{FF2B5EF4-FFF2-40B4-BE49-F238E27FC236}">
                <a16:creationId xmlns:a16="http://schemas.microsoft.com/office/drawing/2014/main" id="{9BA2747F-A440-2B75-ED22-4F05EB977AAD}"/>
              </a:ext>
            </a:extLst>
          </p:cNvPr>
          <p:cNvSpPr txBox="1"/>
          <p:nvPr/>
        </p:nvSpPr>
        <p:spPr>
          <a:xfrm>
            <a:off x="3609246" y="765542"/>
            <a:ext cx="8663437" cy="5539978"/>
          </a:xfrm>
          <a:prstGeom prst="rect">
            <a:avLst/>
          </a:prstGeom>
          <a:noFill/>
        </p:spPr>
        <p:txBody>
          <a:bodyPr wrap="square">
            <a:spAutoFit/>
          </a:bodyPr>
          <a:lstStyle/>
          <a:p>
            <a:pPr marL="285750" indent="-285750">
              <a:buFont typeface="Arial" panose="020B0604020202020204" pitchFamily="34" charset="0"/>
              <a:buChar char="•"/>
            </a:pPr>
            <a:r>
              <a:rPr lang="en-CA" sz="2800" dirty="0"/>
              <a:t>High stress and poor stress regulation also leads to injury to telomeres which are the “bumpers” of the cell’s DNA. This leads to  more rapid cell senescence and premature aging of organs which is part of the mechanism for the increased morbidity and mortality with high ACE’s.</a:t>
            </a:r>
          </a:p>
          <a:p>
            <a:pPr marL="285750" indent="-285750">
              <a:buFont typeface="Arial" panose="020B0604020202020204" pitchFamily="34" charset="0"/>
              <a:buChar char="•"/>
            </a:pPr>
            <a:r>
              <a:rPr lang="en-CA" sz="2800" dirty="0"/>
              <a:t>“Home” toxic stress, that is stress caused by the caregivers, is far more damaging than “community” toxic stress.</a:t>
            </a:r>
          </a:p>
          <a:p>
            <a:pPr marL="285750" indent="-285750">
              <a:buFont typeface="Arial" panose="020B0604020202020204" pitchFamily="34" charset="0"/>
              <a:buChar char="•"/>
            </a:pPr>
            <a:r>
              <a:rPr lang="en-CA" sz="2800" dirty="0"/>
              <a:t>During the break I’ll put up the ACE questionnaire take it and note your score. Next week for the poll you can anonymously share it with us if you choose.  </a:t>
            </a:r>
          </a:p>
          <a:p>
            <a:endParaRPr lang="en-CA" dirty="0">
              <a:solidFill>
                <a:schemeClr val="bg1"/>
              </a:solidFill>
            </a:endParaRPr>
          </a:p>
        </p:txBody>
      </p:sp>
      <p:sp>
        <p:nvSpPr>
          <p:cNvPr id="6" name="TextBox 5">
            <a:extLst>
              <a:ext uri="{FF2B5EF4-FFF2-40B4-BE49-F238E27FC236}">
                <a16:creationId xmlns:a16="http://schemas.microsoft.com/office/drawing/2014/main" id="{FDCA49F1-2070-2956-663C-1F74DB93AE0B}"/>
              </a:ext>
            </a:extLst>
          </p:cNvPr>
          <p:cNvSpPr txBox="1"/>
          <p:nvPr/>
        </p:nvSpPr>
        <p:spPr>
          <a:xfrm>
            <a:off x="328218" y="288489"/>
            <a:ext cx="2782535" cy="954107"/>
          </a:xfrm>
          <a:prstGeom prst="rect">
            <a:avLst/>
          </a:prstGeom>
          <a:noFill/>
        </p:spPr>
        <p:txBody>
          <a:bodyPr wrap="square">
            <a:spAutoFit/>
          </a:bodyPr>
          <a:lstStyle/>
          <a:p>
            <a:pPr algn="ctr"/>
            <a:r>
              <a:rPr lang="en-CA" sz="2800" dirty="0">
                <a:solidFill>
                  <a:schemeClr val="bg1"/>
                </a:solidFill>
              </a:rPr>
              <a:t>ACEs AND ATTACHMENT </a:t>
            </a:r>
          </a:p>
        </p:txBody>
      </p:sp>
      <p:sp>
        <p:nvSpPr>
          <p:cNvPr id="2" name="Slide Number Placeholder 1">
            <a:extLst>
              <a:ext uri="{FF2B5EF4-FFF2-40B4-BE49-F238E27FC236}">
                <a16:creationId xmlns:a16="http://schemas.microsoft.com/office/drawing/2014/main" id="{34BF6171-BB3A-41BB-3CA7-C440841C3E9D}"/>
              </a:ext>
            </a:extLst>
          </p:cNvPr>
          <p:cNvSpPr>
            <a:spLocks noGrp="1"/>
          </p:cNvSpPr>
          <p:nvPr>
            <p:ph type="sldNum" sz="quarter" idx="12"/>
          </p:nvPr>
        </p:nvSpPr>
        <p:spPr/>
        <p:txBody>
          <a:bodyPr/>
          <a:lstStyle/>
          <a:p>
            <a:fld id="{D5F19236-814F-4AAD-A4AC-CC9247FC12C4}" type="slidenum">
              <a:rPr lang="en-CA" smtClean="0"/>
              <a:t>71</a:t>
            </a:fld>
            <a:endParaRPr lang="en-CA"/>
          </a:p>
        </p:txBody>
      </p:sp>
    </p:spTree>
    <p:extLst>
      <p:ext uri="{BB962C8B-B14F-4D97-AF65-F5344CB8AC3E}">
        <p14:creationId xmlns:p14="http://schemas.microsoft.com/office/powerpoint/2010/main" val="2044334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B33371-D2A3-EAF9-A210-9C860F7D2C15}"/>
              </a:ext>
            </a:extLst>
          </p:cNvPr>
          <p:cNvSpPr>
            <a:spLocks noGrp="1"/>
          </p:cNvSpPr>
          <p:nvPr>
            <p:ph type="sldNum" sz="quarter" idx="12"/>
          </p:nvPr>
        </p:nvSpPr>
        <p:spPr/>
        <p:txBody>
          <a:bodyPr/>
          <a:lstStyle/>
          <a:p>
            <a:fld id="{D5F19236-814F-4AAD-A4AC-CC9247FC12C4}" type="slidenum">
              <a:rPr lang="en-CA" smtClean="0"/>
              <a:t>72</a:t>
            </a:fld>
            <a:endParaRPr lang="en-CA"/>
          </a:p>
        </p:txBody>
      </p:sp>
      <p:sp>
        <p:nvSpPr>
          <p:cNvPr id="6" name="TextBox 5">
            <a:extLst>
              <a:ext uri="{FF2B5EF4-FFF2-40B4-BE49-F238E27FC236}">
                <a16:creationId xmlns:a16="http://schemas.microsoft.com/office/drawing/2014/main" id="{A05CF893-43C0-F572-34CC-49BB761EBE63}"/>
              </a:ext>
            </a:extLst>
          </p:cNvPr>
          <p:cNvSpPr txBox="1"/>
          <p:nvPr/>
        </p:nvSpPr>
        <p:spPr>
          <a:xfrm>
            <a:off x="683394" y="547261"/>
            <a:ext cx="11681861" cy="1634871"/>
          </a:xfrm>
          <a:prstGeom prst="rect">
            <a:avLst/>
          </a:prstGeom>
          <a:noFill/>
        </p:spPr>
        <p:txBody>
          <a:bodyPr wrap="square">
            <a:spAutoFit/>
          </a:bodyPr>
          <a:lstStyle/>
          <a:p>
            <a:pPr>
              <a:lnSpc>
                <a:spcPct val="107000"/>
              </a:lnSpc>
              <a:spcAft>
                <a:spcPts val="800"/>
              </a:spcAft>
              <a:buNone/>
            </a:pPr>
            <a:r>
              <a:rPr lang="en-CA" sz="3200" kern="0" dirty="0">
                <a:effectLst/>
                <a:latin typeface="Arial" panose="020B0604020202020204" pitchFamily="34" charset="0"/>
                <a:ea typeface="Times New Roman" panose="02020603050405020304" pitchFamily="18" charset="0"/>
                <a:cs typeface="Arial" panose="020B0604020202020204" pitchFamily="34" charset="0"/>
              </a:rPr>
              <a:t>ACE scores don’t diagnose PTSD, depression, or ADHD but they tell us what kind of nervous system a person is bringing into adulthood.</a:t>
            </a:r>
            <a:endParaRPr lang="en-CA" sz="32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9584641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9FE1F6-D2AE-3135-38EA-E8DC0625A248}"/>
              </a:ext>
            </a:extLst>
          </p:cNvPr>
          <p:cNvSpPr txBox="1"/>
          <p:nvPr/>
        </p:nvSpPr>
        <p:spPr>
          <a:xfrm>
            <a:off x="2827420" y="1081056"/>
            <a:ext cx="7307981" cy="646331"/>
          </a:xfrm>
          <a:prstGeom prst="rect">
            <a:avLst/>
          </a:prstGeom>
          <a:noFill/>
        </p:spPr>
        <p:txBody>
          <a:bodyPr wrap="square">
            <a:spAutoFit/>
          </a:bodyPr>
          <a:lstStyle/>
          <a:p>
            <a:r>
              <a:rPr lang="en-CA" sz="3600" dirty="0">
                <a:solidFill>
                  <a:schemeClr val="bg1"/>
                </a:solidFill>
              </a:rPr>
              <a:t>IMPLICIT AND EXPLICIT MEMORY</a:t>
            </a:r>
            <a:r>
              <a:rPr lang="en-CA" sz="3600" dirty="0"/>
              <a:t> </a:t>
            </a:r>
          </a:p>
        </p:txBody>
      </p:sp>
      <p:sp>
        <p:nvSpPr>
          <p:cNvPr id="5" name="TextBox 4">
            <a:extLst>
              <a:ext uri="{FF2B5EF4-FFF2-40B4-BE49-F238E27FC236}">
                <a16:creationId xmlns:a16="http://schemas.microsoft.com/office/drawing/2014/main" id="{E8F76746-C09D-8681-24D9-A1D57C815334}"/>
              </a:ext>
            </a:extLst>
          </p:cNvPr>
          <p:cNvSpPr txBox="1"/>
          <p:nvPr/>
        </p:nvSpPr>
        <p:spPr>
          <a:xfrm>
            <a:off x="3303870" y="2245713"/>
            <a:ext cx="6663088" cy="461665"/>
          </a:xfrm>
          <a:prstGeom prst="rect">
            <a:avLst/>
          </a:prstGeom>
          <a:noFill/>
        </p:spPr>
        <p:txBody>
          <a:bodyPr wrap="square">
            <a:spAutoFit/>
          </a:bodyPr>
          <a:lstStyle/>
          <a:p>
            <a:r>
              <a:rPr lang="en-US" sz="2400" dirty="0"/>
              <a:t>Are there more than one type of memory ?</a:t>
            </a:r>
            <a:endParaRPr lang="en-CA" sz="2400" dirty="0"/>
          </a:p>
        </p:txBody>
      </p:sp>
      <p:sp>
        <p:nvSpPr>
          <p:cNvPr id="2" name="Slide Number Placeholder 1">
            <a:extLst>
              <a:ext uri="{FF2B5EF4-FFF2-40B4-BE49-F238E27FC236}">
                <a16:creationId xmlns:a16="http://schemas.microsoft.com/office/drawing/2014/main" id="{E7C9F96D-C761-0FAE-C77F-5D9C2A2107CC}"/>
              </a:ext>
            </a:extLst>
          </p:cNvPr>
          <p:cNvSpPr>
            <a:spLocks noGrp="1"/>
          </p:cNvSpPr>
          <p:nvPr>
            <p:ph type="sldNum" sz="quarter" idx="12"/>
          </p:nvPr>
        </p:nvSpPr>
        <p:spPr/>
        <p:txBody>
          <a:bodyPr/>
          <a:lstStyle/>
          <a:p>
            <a:fld id="{D5F19236-814F-4AAD-A4AC-CC9247FC12C4}" type="slidenum">
              <a:rPr lang="en-CA" smtClean="0"/>
              <a:t>73</a:t>
            </a:fld>
            <a:endParaRPr lang="en-CA"/>
          </a:p>
        </p:txBody>
      </p:sp>
    </p:spTree>
    <p:extLst>
      <p:ext uri="{BB962C8B-B14F-4D97-AF65-F5344CB8AC3E}">
        <p14:creationId xmlns:p14="http://schemas.microsoft.com/office/powerpoint/2010/main" val="2621343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9876-284F-4CAD-B452-94348B81BBBE}"/>
              </a:ext>
            </a:extLst>
          </p:cNvPr>
          <p:cNvSpPr>
            <a:spLocks noGrp="1"/>
          </p:cNvSpPr>
          <p:nvPr>
            <p:ph type="title" idx="4294967295"/>
          </p:nvPr>
        </p:nvSpPr>
        <p:spPr>
          <a:xfrm>
            <a:off x="-864566" y="211138"/>
            <a:ext cx="5684838" cy="809625"/>
          </a:xfrm>
        </p:spPr>
        <p:txBody>
          <a:bodyPr vert="horz" lIns="91440" tIns="45720" rIns="91440" bIns="45720" rtlCol="0" anchor="ctr">
            <a:normAutofit/>
          </a:bodyPr>
          <a:lstStyle/>
          <a:p>
            <a:pPr algn="ctr"/>
            <a:r>
              <a:rPr lang="en-US" sz="2800" dirty="0">
                <a:solidFill>
                  <a:schemeClr val="bg1"/>
                </a:solidFill>
              </a:rPr>
              <a:t>Memory </a:t>
            </a:r>
          </a:p>
        </p:txBody>
      </p:sp>
      <p:pic>
        <p:nvPicPr>
          <p:cNvPr id="5" name="Content Placeholder 4">
            <a:extLst>
              <a:ext uri="{FF2B5EF4-FFF2-40B4-BE49-F238E27FC236}">
                <a16:creationId xmlns:a16="http://schemas.microsoft.com/office/drawing/2014/main" id="{7C27B331-0FF5-400C-AA81-67C3E4E91AEF}"/>
              </a:ext>
            </a:extLst>
          </p:cNvPr>
          <p:cNvPicPr>
            <a:picLocks noGrp="1" noChangeAspect="1"/>
          </p:cNvPicPr>
          <p:nvPr>
            <p:ph sz="half" idx="4294967295"/>
          </p:nvPr>
        </p:nvPicPr>
        <p:blipFill>
          <a:blip r:embed="rId3"/>
          <a:stretch>
            <a:fillRect/>
          </a:stretch>
        </p:blipFill>
        <p:spPr>
          <a:xfrm>
            <a:off x="125579" y="1020763"/>
            <a:ext cx="3704549" cy="5559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577BA544-FBCA-4610-9CF8-9204FA7EB2FB}"/>
              </a:ext>
            </a:extLst>
          </p:cNvPr>
          <p:cNvSpPr>
            <a:spLocks noGrp="1"/>
          </p:cNvSpPr>
          <p:nvPr>
            <p:ph sz="half" idx="4294967295"/>
          </p:nvPr>
        </p:nvSpPr>
        <p:spPr>
          <a:xfrm>
            <a:off x="3950898" y="105569"/>
            <a:ext cx="8241102" cy="6646862"/>
          </a:xfrm>
        </p:spPr>
        <p:txBody>
          <a:bodyPr>
            <a:normAutofit lnSpcReduction="10000"/>
          </a:bodyPr>
          <a:lstStyle/>
          <a:p>
            <a:r>
              <a:rPr lang="en-CA" dirty="0">
                <a:latin typeface="Arial" panose="020B0604020202020204" pitchFamily="34" charset="0"/>
                <a:cs typeface="Arial" panose="020B0604020202020204" pitchFamily="34" charset="0"/>
              </a:rPr>
              <a:t>To understand the trauma spectrum disorders and how they develop, we must first discuss memory. Recall the three information centers: somatic, emotional and rational. Each of these information centers has its own very distinctive memory system. </a:t>
            </a:r>
          </a:p>
          <a:p>
            <a:r>
              <a:rPr lang="en-CA" dirty="0">
                <a:latin typeface="Arial" panose="020B0604020202020204" pitchFamily="34" charset="0"/>
                <a:cs typeface="Arial" panose="020B0604020202020204" pitchFamily="34" charset="0"/>
              </a:rPr>
              <a:t>Therefor there are several types of memory which fall into two categories </a:t>
            </a:r>
            <a:r>
              <a:rPr lang="en-CA" dirty="0">
                <a:solidFill>
                  <a:schemeClr val="bg1"/>
                </a:solidFill>
                <a:latin typeface="Arial" panose="020B0604020202020204" pitchFamily="34" charset="0"/>
                <a:cs typeface="Arial" panose="020B0604020202020204" pitchFamily="34" charset="0"/>
              </a:rPr>
              <a:t>1) </a:t>
            </a:r>
            <a:r>
              <a:rPr lang="en-CA" dirty="0">
                <a:latin typeface="Arial" panose="020B0604020202020204" pitchFamily="34" charset="0"/>
                <a:cs typeface="Arial" panose="020B0604020202020204" pitchFamily="34" charset="0"/>
              </a:rPr>
              <a:t>explicit (rational) and </a:t>
            </a:r>
            <a:r>
              <a:rPr lang="en-CA" dirty="0">
                <a:solidFill>
                  <a:schemeClr val="bg1"/>
                </a:solidFill>
                <a:latin typeface="Arial" panose="020B0604020202020204" pitchFamily="34" charset="0"/>
                <a:cs typeface="Arial" panose="020B0604020202020204" pitchFamily="34" charset="0"/>
              </a:rPr>
              <a:t>2) </a:t>
            </a:r>
            <a:r>
              <a:rPr lang="en-CA" dirty="0">
                <a:latin typeface="Arial" panose="020B0604020202020204" pitchFamily="34" charset="0"/>
                <a:cs typeface="Arial" panose="020B0604020202020204" pitchFamily="34" charset="0"/>
              </a:rPr>
              <a:t>implicit memory (somatic and emotional). </a:t>
            </a:r>
          </a:p>
          <a:p>
            <a:r>
              <a:rPr lang="en-CA" dirty="0">
                <a:solidFill>
                  <a:srgbClr val="FF0000"/>
                </a:solidFill>
                <a:latin typeface="Arial" panose="020B0604020202020204" pitchFamily="34" charset="0"/>
                <a:cs typeface="Arial" panose="020B0604020202020204" pitchFamily="34" charset="0"/>
              </a:rPr>
              <a:t>1) Explicit memory </a:t>
            </a:r>
            <a:r>
              <a:rPr lang="en-CA" dirty="0">
                <a:latin typeface="Arial" panose="020B0604020202020204" pitchFamily="34" charset="0"/>
                <a:cs typeface="Arial" panose="020B0604020202020204" pitchFamily="34" charset="0"/>
              </a:rPr>
              <a:t>is also referred to as declarative or representational memory – it is the rational, conscious, intentional recollection of factual information, previous experiences, and concepts.  It is what most people think of when they think of memory. Explicit memory includes : </a:t>
            </a:r>
          </a:p>
          <a:p>
            <a:r>
              <a:rPr lang="en-CA" dirty="0">
                <a:latin typeface="Arial" panose="020B0604020202020204" pitchFamily="34" charset="0"/>
                <a:cs typeface="Arial" panose="020B0604020202020204" pitchFamily="34" charset="0"/>
              </a:rPr>
              <a:t>A) </a:t>
            </a:r>
            <a:r>
              <a:rPr lang="en-CA" dirty="0">
                <a:solidFill>
                  <a:schemeClr val="bg1"/>
                </a:solidFill>
                <a:latin typeface="Arial" panose="020B0604020202020204" pitchFamily="34" charset="0"/>
                <a:cs typeface="Arial" panose="020B0604020202020204" pitchFamily="34" charset="0"/>
              </a:rPr>
              <a:t>autobiographical or episodic memories </a:t>
            </a:r>
          </a:p>
          <a:p>
            <a:r>
              <a:rPr lang="en-CA" dirty="0">
                <a:latin typeface="Arial" panose="020B0604020202020204" pitchFamily="34" charset="0"/>
                <a:cs typeface="Arial" panose="020B0604020202020204" pitchFamily="34" charset="0"/>
              </a:rPr>
              <a:t>B)</a:t>
            </a:r>
            <a:r>
              <a:rPr lang="en-CA" dirty="0">
                <a:solidFill>
                  <a:schemeClr val="bg1"/>
                </a:solidFill>
                <a:latin typeface="Arial" panose="020B0604020202020204" pitchFamily="34" charset="0"/>
                <a:cs typeface="Arial" panose="020B0604020202020204" pitchFamily="34" charset="0"/>
              </a:rPr>
              <a:t> semantic memories </a:t>
            </a:r>
            <a:r>
              <a:rPr lang="en-CA" dirty="0">
                <a:latin typeface="Arial" panose="020B0604020202020204" pitchFamily="34" charset="0"/>
                <a:cs typeface="Arial" panose="020B0604020202020204" pitchFamily="34" charset="0"/>
              </a:rPr>
              <a:t>– involves recall of words, concepts or numbers.</a:t>
            </a:r>
          </a:p>
          <a:p>
            <a:r>
              <a:rPr lang="en-CA" dirty="0">
                <a:latin typeface="Arial" panose="020B0604020202020204" pitchFamily="34" charset="0"/>
                <a:cs typeface="Arial" panose="020B0604020202020204" pitchFamily="34" charset="0"/>
              </a:rPr>
              <a:t>Explicit memories of previous experiences are not indelible. Rather than a permanent recording our memory of events is more like a Wikipedia page that can be altered by us and other people whenever it is retrieved. </a:t>
            </a:r>
          </a:p>
          <a:p>
            <a:endParaRPr lang="en-CA" dirty="0"/>
          </a:p>
        </p:txBody>
      </p:sp>
      <p:sp>
        <p:nvSpPr>
          <p:cNvPr id="8" name="TextBox 7">
            <a:extLst>
              <a:ext uri="{FF2B5EF4-FFF2-40B4-BE49-F238E27FC236}">
                <a16:creationId xmlns:a16="http://schemas.microsoft.com/office/drawing/2014/main" id="{268B8DED-EF9A-6A72-1D42-5A1EE5AF3A70}"/>
              </a:ext>
            </a:extLst>
          </p:cNvPr>
          <p:cNvSpPr txBox="1"/>
          <p:nvPr/>
        </p:nvSpPr>
        <p:spPr>
          <a:xfrm>
            <a:off x="2501561" y="1357105"/>
            <a:ext cx="2007271" cy="400110"/>
          </a:xfrm>
          <a:prstGeom prst="rect">
            <a:avLst/>
          </a:prstGeom>
          <a:noFill/>
        </p:spPr>
        <p:txBody>
          <a:bodyPr wrap="square">
            <a:spAutoFit/>
          </a:bodyPr>
          <a:lstStyle/>
          <a:p>
            <a:r>
              <a:rPr lang="en-US" sz="1800" b="1" dirty="0">
                <a:solidFill>
                  <a:schemeClr val="bg1"/>
                </a:solidFill>
              </a:rPr>
              <a:t>T</a:t>
            </a:r>
            <a:r>
              <a:rPr lang="en-US" sz="2000" b="1" dirty="0">
                <a:solidFill>
                  <a:schemeClr val="bg1"/>
                </a:solidFill>
              </a:rPr>
              <a:t>ypes of memory</a:t>
            </a:r>
            <a:endParaRPr lang="en-CA" sz="2000" dirty="0">
              <a:solidFill>
                <a:schemeClr val="bg1"/>
              </a:solidFill>
            </a:endParaRPr>
          </a:p>
        </p:txBody>
      </p:sp>
      <p:sp>
        <p:nvSpPr>
          <p:cNvPr id="4" name="Slide Number Placeholder 3">
            <a:extLst>
              <a:ext uri="{FF2B5EF4-FFF2-40B4-BE49-F238E27FC236}">
                <a16:creationId xmlns:a16="http://schemas.microsoft.com/office/drawing/2014/main" id="{037C005F-BC2D-9837-A82C-E4327F043E27}"/>
              </a:ext>
            </a:extLst>
          </p:cNvPr>
          <p:cNvSpPr>
            <a:spLocks noGrp="1"/>
          </p:cNvSpPr>
          <p:nvPr>
            <p:ph type="sldNum" sz="quarter" idx="12"/>
          </p:nvPr>
        </p:nvSpPr>
        <p:spPr/>
        <p:txBody>
          <a:bodyPr/>
          <a:lstStyle/>
          <a:p>
            <a:fld id="{D5F19236-814F-4AAD-A4AC-CC9247FC12C4}" type="slidenum">
              <a:rPr lang="en-CA" smtClean="0"/>
              <a:t>74</a:t>
            </a:fld>
            <a:endParaRPr lang="en-CA"/>
          </a:p>
        </p:txBody>
      </p:sp>
    </p:spTree>
    <p:extLst>
      <p:ext uri="{BB962C8B-B14F-4D97-AF65-F5344CB8AC3E}">
        <p14:creationId xmlns:p14="http://schemas.microsoft.com/office/powerpoint/2010/main" val="41688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96F83-4F74-9146-8C4E-D6894855B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9FB12-ACAF-8F6D-F012-456403DD9C09}"/>
              </a:ext>
            </a:extLst>
          </p:cNvPr>
          <p:cNvSpPr>
            <a:spLocks noGrp="1"/>
          </p:cNvSpPr>
          <p:nvPr>
            <p:ph type="title" idx="4294967295"/>
          </p:nvPr>
        </p:nvSpPr>
        <p:spPr>
          <a:xfrm>
            <a:off x="-864566" y="211138"/>
            <a:ext cx="5684838" cy="809625"/>
          </a:xfrm>
        </p:spPr>
        <p:txBody>
          <a:bodyPr vert="horz" lIns="91440" tIns="45720" rIns="91440" bIns="45720" rtlCol="0" anchor="ctr">
            <a:normAutofit/>
          </a:bodyPr>
          <a:lstStyle/>
          <a:p>
            <a:pPr algn="ctr"/>
            <a:r>
              <a:rPr lang="en-US" sz="2800" dirty="0">
                <a:solidFill>
                  <a:schemeClr val="bg1"/>
                </a:solidFill>
              </a:rPr>
              <a:t>Memory and trauma</a:t>
            </a:r>
          </a:p>
        </p:txBody>
      </p:sp>
      <p:pic>
        <p:nvPicPr>
          <p:cNvPr id="5" name="Content Placeholder 4">
            <a:extLst>
              <a:ext uri="{FF2B5EF4-FFF2-40B4-BE49-F238E27FC236}">
                <a16:creationId xmlns:a16="http://schemas.microsoft.com/office/drawing/2014/main" id="{01BA3724-0DC8-4FFA-6DDE-9460BAAC152B}"/>
              </a:ext>
            </a:extLst>
          </p:cNvPr>
          <p:cNvPicPr>
            <a:picLocks noGrp="1" noChangeAspect="1"/>
          </p:cNvPicPr>
          <p:nvPr>
            <p:ph sz="half" idx="4294967295"/>
          </p:nvPr>
        </p:nvPicPr>
        <p:blipFill>
          <a:blip r:embed="rId3"/>
          <a:stretch>
            <a:fillRect/>
          </a:stretch>
        </p:blipFill>
        <p:spPr>
          <a:xfrm>
            <a:off x="125579" y="1020763"/>
            <a:ext cx="3704549" cy="5559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D817D30D-73EF-6CB1-3805-5F9357D016FB}"/>
              </a:ext>
            </a:extLst>
          </p:cNvPr>
          <p:cNvSpPr>
            <a:spLocks noGrp="1"/>
          </p:cNvSpPr>
          <p:nvPr>
            <p:ph sz="half" idx="4294967295"/>
          </p:nvPr>
        </p:nvSpPr>
        <p:spPr>
          <a:xfrm>
            <a:off x="3950898" y="477044"/>
            <a:ext cx="8241102" cy="6646862"/>
          </a:xfrm>
        </p:spPr>
        <p:txBody>
          <a:bodyPr>
            <a:normAutofit/>
          </a:bodyPr>
          <a:lstStyle/>
          <a:p>
            <a:r>
              <a:rPr lang="en-CA" dirty="0">
                <a:solidFill>
                  <a:srgbClr val="FF0000"/>
                </a:solidFill>
                <a:latin typeface="Arial" panose="020B0604020202020204" pitchFamily="34" charset="0"/>
                <a:cs typeface="Arial" panose="020B0604020202020204" pitchFamily="34" charset="0"/>
              </a:rPr>
              <a:t>2) Implicit memory </a:t>
            </a:r>
            <a:r>
              <a:rPr lang="en-CA" dirty="0">
                <a:latin typeface="Arial" panose="020B0604020202020204" pitchFamily="34" charset="0"/>
                <a:cs typeface="Arial" panose="020B0604020202020204" pitchFamily="34" charset="0"/>
              </a:rPr>
              <a:t>is also referred to as unconscious, non-declarative or procedural memory – does not require the conscious or explicit recollection of past events or information and the individual may be unaware that remembering has occurred. Implicit memory Includes : </a:t>
            </a:r>
          </a:p>
          <a:p>
            <a:r>
              <a:rPr lang="en-CA" dirty="0">
                <a:latin typeface="Arial" panose="020B0604020202020204" pitchFamily="34" charset="0"/>
                <a:cs typeface="Arial" panose="020B0604020202020204" pitchFamily="34" charset="0"/>
              </a:rPr>
              <a:t>A)</a:t>
            </a:r>
            <a:r>
              <a:rPr lang="en-CA" dirty="0">
                <a:solidFill>
                  <a:srgbClr val="FFC000"/>
                </a:solidFill>
                <a:latin typeface="Arial" panose="020B0604020202020204" pitchFamily="34" charset="0"/>
                <a:cs typeface="Arial" panose="020B0604020202020204" pitchFamily="34" charset="0"/>
              </a:rPr>
              <a:t> </a:t>
            </a:r>
            <a:r>
              <a:rPr lang="en-CA" dirty="0">
                <a:solidFill>
                  <a:schemeClr val="bg1"/>
                </a:solidFill>
                <a:latin typeface="Arial" panose="020B0604020202020204" pitchFamily="34" charset="0"/>
                <a:cs typeface="Arial" panose="020B0604020202020204" pitchFamily="34" charset="0"/>
              </a:rPr>
              <a:t>priming</a:t>
            </a:r>
            <a:r>
              <a:rPr lang="en-CA" dirty="0">
                <a:solidFill>
                  <a:srgbClr val="FFC000"/>
                </a:solidFill>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 improved performance on tasks people have been subconsciously prepared for. Ex. the word “nurse” is recognized more quickly following the mention of the word “doctor” than following the word bread. </a:t>
            </a:r>
          </a:p>
          <a:p>
            <a:r>
              <a:rPr lang="en-CA" dirty="0">
                <a:latin typeface="Arial" panose="020B0604020202020204" pitchFamily="34" charset="0"/>
                <a:cs typeface="Arial" panose="020B0604020202020204" pitchFamily="34" charset="0"/>
              </a:rPr>
              <a:t>B) </a:t>
            </a:r>
            <a:r>
              <a:rPr lang="en-CA" dirty="0">
                <a:solidFill>
                  <a:schemeClr val="bg1"/>
                </a:solidFill>
                <a:latin typeface="Arial" panose="020B0604020202020204" pitchFamily="34" charset="0"/>
                <a:cs typeface="Arial" panose="020B0604020202020204" pitchFamily="34" charset="0"/>
              </a:rPr>
              <a:t>Skills and habits </a:t>
            </a:r>
            <a:r>
              <a:rPr lang="en-CA" dirty="0">
                <a:latin typeface="Arial" panose="020B0604020202020204" pitchFamily="34" charset="0"/>
                <a:cs typeface="Arial" panose="020B0604020202020204" pitchFamily="34" charset="0"/>
              </a:rPr>
              <a:t>– the body memory involved in skills such as riding a bicycle, or skating </a:t>
            </a:r>
          </a:p>
          <a:p>
            <a:r>
              <a:rPr lang="en-CA" dirty="0">
                <a:latin typeface="Arial" panose="020B0604020202020204" pitchFamily="34" charset="0"/>
                <a:cs typeface="Arial" panose="020B0604020202020204" pitchFamily="34" charset="0"/>
              </a:rPr>
              <a:t>C) </a:t>
            </a:r>
            <a:r>
              <a:rPr lang="en-CA" dirty="0">
                <a:solidFill>
                  <a:schemeClr val="bg1"/>
                </a:solidFill>
                <a:latin typeface="Arial" panose="020B0604020202020204" pitchFamily="34" charset="0"/>
                <a:cs typeface="Arial" panose="020B0604020202020204" pitchFamily="34" charset="0"/>
              </a:rPr>
              <a:t>Skeletal musculature </a:t>
            </a:r>
            <a:r>
              <a:rPr lang="en-CA" dirty="0">
                <a:latin typeface="Arial" panose="020B0604020202020204" pitchFamily="34" charset="0"/>
                <a:cs typeface="Arial" panose="020B0604020202020204" pitchFamily="34" charset="0"/>
              </a:rPr>
              <a:t>– “body memory” posture and body responses based on previous experiences </a:t>
            </a:r>
          </a:p>
          <a:p>
            <a:r>
              <a:rPr lang="en-CA" dirty="0">
                <a:latin typeface="Arial" panose="020B0604020202020204" pitchFamily="34" charset="0"/>
                <a:cs typeface="Arial" panose="020B0604020202020204" pitchFamily="34" charset="0"/>
              </a:rPr>
              <a:t>D) </a:t>
            </a:r>
            <a:r>
              <a:rPr lang="en-CA" dirty="0">
                <a:solidFill>
                  <a:schemeClr val="bg1"/>
                </a:solidFill>
                <a:latin typeface="Arial" panose="020B0604020202020204" pitchFamily="34" charset="0"/>
                <a:cs typeface="Arial" panose="020B0604020202020204" pitchFamily="34" charset="0"/>
              </a:rPr>
              <a:t>Emotional responses/activation states </a:t>
            </a:r>
            <a:r>
              <a:rPr lang="en-CA" dirty="0">
                <a:latin typeface="Arial" panose="020B0604020202020204" pitchFamily="34" charset="0"/>
                <a:cs typeface="Arial" panose="020B0604020202020204" pitchFamily="34" charset="0"/>
              </a:rPr>
              <a:t>– the effects that past emotional experiences bring to bear on present emotional responses to events in the environment. </a:t>
            </a:r>
          </a:p>
          <a:p>
            <a:endParaRPr lang="en-CA" dirty="0"/>
          </a:p>
        </p:txBody>
      </p:sp>
      <p:sp>
        <p:nvSpPr>
          <p:cNvPr id="8" name="TextBox 7">
            <a:extLst>
              <a:ext uri="{FF2B5EF4-FFF2-40B4-BE49-F238E27FC236}">
                <a16:creationId xmlns:a16="http://schemas.microsoft.com/office/drawing/2014/main" id="{917249D7-9367-FE62-9C33-D8E75D22EF4D}"/>
              </a:ext>
            </a:extLst>
          </p:cNvPr>
          <p:cNvSpPr txBox="1"/>
          <p:nvPr/>
        </p:nvSpPr>
        <p:spPr>
          <a:xfrm>
            <a:off x="2501561" y="1357105"/>
            <a:ext cx="2007271" cy="400110"/>
          </a:xfrm>
          <a:prstGeom prst="rect">
            <a:avLst/>
          </a:prstGeom>
          <a:noFill/>
        </p:spPr>
        <p:txBody>
          <a:bodyPr wrap="square">
            <a:spAutoFit/>
          </a:bodyPr>
          <a:lstStyle/>
          <a:p>
            <a:r>
              <a:rPr lang="en-US" sz="1800" b="1" dirty="0">
                <a:solidFill>
                  <a:schemeClr val="bg1"/>
                </a:solidFill>
              </a:rPr>
              <a:t>T</a:t>
            </a:r>
            <a:r>
              <a:rPr lang="en-US" sz="2000" b="1" dirty="0">
                <a:solidFill>
                  <a:schemeClr val="bg1"/>
                </a:solidFill>
              </a:rPr>
              <a:t>ypes of memory</a:t>
            </a:r>
            <a:endParaRPr lang="en-CA" sz="2000" dirty="0">
              <a:solidFill>
                <a:schemeClr val="bg1"/>
              </a:solidFill>
            </a:endParaRPr>
          </a:p>
        </p:txBody>
      </p:sp>
      <p:sp>
        <p:nvSpPr>
          <p:cNvPr id="4" name="Slide Number Placeholder 3">
            <a:extLst>
              <a:ext uri="{FF2B5EF4-FFF2-40B4-BE49-F238E27FC236}">
                <a16:creationId xmlns:a16="http://schemas.microsoft.com/office/drawing/2014/main" id="{FF6C7A01-296E-92E3-AE1C-894D18E146B8}"/>
              </a:ext>
            </a:extLst>
          </p:cNvPr>
          <p:cNvSpPr>
            <a:spLocks noGrp="1"/>
          </p:cNvSpPr>
          <p:nvPr>
            <p:ph type="sldNum" sz="quarter" idx="12"/>
          </p:nvPr>
        </p:nvSpPr>
        <p:spPr/>
        <p:txBody>
          <a:bodyPr/>
          <a:lstStyle/>
          <a:p>
            <a:fld id="{D5F19236-814F-4AAD-A4AC-CC9247FC12C4}" type="slidenum">
              <a:rPr lang="en-CA" smtClean="0"/>
              <a:t>75</a:t>
            </a:fld>
            <a:endParaRPr lang="en-CA"/>
          </a:p>
        </p:txBody>
      </p:sp>
    </p:spTree>
    <p:extLst>
      <p:ext uri="{BB962C8B-B14F-4D97-AF65-F5344CB8AC3E}">
        <p14:creationId xmlns:p14="http://schemas.microsoft.com/office/powerpoint/2010/main" val="11141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D07662E-9C3A-4D3D-A819-18DB58328F09}"/>
              </a:ext>
            </a:extLst>
          </p:cNvPr>
          <p:cNvSpPr>
            <a:spLocks noGrp="1"/>
          </p:cNvSpPr>
          <p:nvPr>
            <p:ph type="body" idx="4294967295"/>
          </p:nvPr>
        </p:nvSpPr>
        <p:spPr>
          <a:xfrm>
            <a:off x="1195198" y="708710"/>
            <a:ext cx="5702300" cy="2046287"/>
          </a:xfrm>
        </p:spPr>
        <p:txBody>
          <a:bodyPr>
            <a:normAutofit/>
          </a:bodyPr>
          <a:lstStyle/>
          <a:p>
            <a:r>
              <a:rPr lang="en-US" sz="2800" dirty="0">
                <a:solidFill>
                  <a:schemeClr val="bg1"/>
                </a:solidFill>
                <a:latin typeface="Arial" panose="020B0604020202020204" pitchFamily="34" charset="0"/>
                <a:cs typeface="Arial" panose="020B0604020202020204" pitchFamily="34" charset="0"/>
              </a:rPr>
              <a:t>explicit</a:t>
            </a:r>
            <a:endParaRPr lang="en-CA" sz="2800" dirty="0">
              <a:solidFill>
                <a:schemeClr val="bg1"/>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60EF52A6-ADE1-49F2-AB4E-A6DD3BBABDA2}"/>
              </a:ext>
            </a:extLst>
          </p:cNvPr>
          <p:cNvSpPr>
            <a:spLocks noGrp="1"/>
          </p:cNvSpPr>
          <p:nvPr>
            <p:ph sz="half" idx="4294967295"/>
          </p:nvPr>
        </p:nvSpPr>
        <p:spPr>
          <a:xfrm>
            <a:off x="499632" y="1218449"/>
            <a:ext cx="5702300" cy="4984750"/>
          </a:xfrm>
        </p:spPr>
        <p:txBody>
          <a:bodyPr/>
          <a:lstStyle/>
          <a:p>
            <a:endParaRPr lang="en-CA" dirty="0">
              <a:latin typeface="Arial" panose="020B0604020202020204" pitchFamily="34" charset="0"/>
              <a:cs typeface="Arial" panose="020B0604020202020204" pitchFamily="34" charset="0"/>
            </a:endParaRPr>
          </a:p>
          <a:p>
            <a:r>
              <a:rPr lang="en-CA" dirty="0">
                <a:solidFill>
                  <a:srgbClr val="FF0000"/>
                </a:solidFill>
                <a:latin typeface="Arial" panose="020B0604020202020204" pitchFamily="34" charset="0"/>
                <a:cs typeface="Arial" panose="020B0604020202020204" pitchFamily="34" charset="0"/>
              </a:rPr>
              <a:t>System II- rational brain</a:t>
            </a:r>
          </a:p>
          <a:p>
            <a:r>
              <a:rPr lang="en-CA" dirty="0">
                <a:latin typeface="Arial" panose="020B0604020202020204" pitchFamily="34" charset="0"/>
                <a:cs typeface="Arial" panose="020B0604020202020204" pitchFamily="34" charset="0"/>
              </a:rPr>
              <a:t>Hippocampus and medial temporal cortex</a:t>
            </a:r>
          </a:p>
          <a:p>
            <a:r>
              <a:rPr lang="en-CA" dirty="0">
                <a:latin typeface="Arial" panose="020B0604020202020204" pitchFamily="34" charset="0"/>
                <a:cs typeface="Arial" panose="020B0604020202020204" pitchFamily="34" charset="0"/>
              </a:rPr>
              <a:t>Conscious, experienced as images and words</a:t>
            </a:r>
          </a:p>
          <a:p>
            <a:r>
              <a:rPr lang="en-CA" dirty="0">
                <a:latin typeface="Arial" panose="020B0604020202020204" pitchFamily="34" charset="0"/>
                <a:cs typeface="Arial" panose="020B0604020202020204" pitchFamily="34" charset="0"/>
              </a:rPr>
              <a:t>“mind”</a:t>
            </a:r>
          </a:p>
          <a:p>
            <a:r>
              <a:rPr lang="en-CA" dirty="0">
                <a:latin typeface="Arial" panose="020B0604020202020204" pitchFamily="34" charset="0"/>
                <a:cs typeface="Arial" panose="020B0604020202020204" pitchFamily="34" charset="0"/>
              </a:rPr>
              <a:t>Slow, takes effort</a:t>
            </a:r>
          </a:p>
          <a:p>
            <a:r>
              <a:rPr lang="en-CA" dirty="0">
                <a:latin typeface="Arial" panose="020B0604020202020204" pitchFamily="34" charset="0"/>
                <a:cs typeface="Arial" panose="020B0604020202020204" pitchFamily="34" charset="0"/>
              </a:rPr>
              <a:t>Logical, consequential decision making</a:t>
            </a:r>
          </a:p>
          <a:p>
            <a:pPr marL="0" indent="0">
              <a:buNone/>
            </a:pPr>
            <a:endParaRPr lang="en-CA" dirty="0"/>
          </a:p>
          <a:p>
            <a:endParaRPr lang="en-CA" dirty="0"/>
          </a:p>
        </p:txBody>
      </p:sp>
      <p:sp>
        <p:nvSpPr>
          <p:cNvPr id="10" name="Content Placeholder 9">
            <a:extLst>
              <a:ext uri="{FF2B5EF4-FFF2-40B4-BE49-F238E27FC236}">
                <a16:creationId xmlns:a16="http://schemas.microsoft.com/office/drawing/2014/main" id="{924B790B-C6CD-4612-BF87-40211CF62958}"/>
              </a:ext>
            </a:extLst>
          </p:cNvPr>
          <p:cNvSpPr>
            <a:spLocks noGrp="1"/>
          </p:cNvSpPr>
          <p:nvPr>
            <p:ph sz="quarter" idx="4294967295"/>
          </p:nvPr>
        </p:nvSpPr>
        <p:spPr>
          <a:xfrm>
            <a:off x="6568886" y="1276757"/>
            <a:ext cx="5375275" cy="5065712"/>
          </a:xfrm>
        </p:spPr>
        <p:txBody>
          <a:bodyPr/>
          <a:lstStyle/>
          <a:p>
            <a:endParaRPr lang="en-CA" dirty="0"/>
          </a:p>
          <a:p>
            <a:r>
              <a:rPr lang="en-CA" dirty="0">
                <a:solidFill>
                  <a:srgbClr val="FF0000"/>
                </a:solidFill>
                <a:latin typeface="Arial" panose="020B0604020202020204" pitchFamily="34" charset="0"/>
                <a:cs typeface="Arial" panose="020B0604020202020204" pitchFamily="34" charset="0"/>
              </a:rPr>
              <a:t>System I- emotional somatic brain</a:t>
            </a:r>
          </a:p>
          <a:p>
            <a:r>
              <a:rPr lang="en-CA" dirty="0">
                <a:latin typeface="Arial" panose="020B0604020202020204" pitchFamily="34" charset="0"/>
                <a:cs typeface="Arial" panose="020B0604020202020204" pitchFamily="34" charset="0"/>
              </a:rPr>
              <a:t>Amygdala</a:t>
            </a:r>
          </a:p>
          <a:p>
            <a:r>
              <a:rPr lang="en-CA" dirty="0">
                <a:latin typeface="Arial" panose="020B0604020202020204" pitchFamily="34" charset="0"/>
                <a:cs typeface="Arial" panose="020B0604020202020204" pitchFamily="34" charset="0"/>
              </a:rPr>
              <a:t>Unconscious, experienced as body feelings</a:t>
            </a:r>
          </a:p>
          <a:p>
            <a:r>
              <a:rPr lang="en-CA" dirty="0">
                <a:latin typeface="Arial" panose="020B0604020202020204" pitchFamily="34" charset="0"/>
                <a:cs typeface="Arial" panose="020B0604020202020204" pitchFamily="34" charset="0"/>
              </a:rPr>
              <a:t>“heart”</a:t>
            </a:r>
          </a:p>
          <a:p>
            <a:r>
              <a:rPr lang="en-CA" dirty="0">
                <a:latin typeface="Arial" panose="020B0604020202020204" pitchFamily="34" charset="0"/>
                <a:cs typeface="Arial" panose="020B0604020202020204" pitchFamily="34" charset="0"/>
              </a:rPr>
              <a:t>Fast, no effort</a:t>
            </a:r>
          </a:p>
          <a:p>
            <a:r>
              <a:rPr lang="en-CA" dirty="0">
                <a:latin typeface="Arial" panose="020B0604020202020204" pitchFamily="34" charset="0"/>
                <a:cs typeface="Arial" panose="020B0604020202020204" pitchFamily="34" charset="0"/>
              </a:rPr>
              <a:t>Automatic pilot, experience-based decision making</a:t>
            </a:r>
          </a:p>
          <a:p>
            <a:pPr marL="0" indent="0">
              <a:buNone/>
            </a:pPr>
            <a:endParaRPr lang="en-CA" dirty="0"/>
          </a:p>
        </p:txBody>
      </p:sp>
      <p:sp>
        <p:nvSpPr>
          <p:cNvPr id="11" name="Text Placeholder 10">
            <a:extLst>
              <a:ext uri="{FF2B5EF4-FFF2-40B4-BE49-F238E27FC236}">
                <a16:creationId xmlns:a16="http://schemas.microsoft.com/office/drawing/2014/main" id="{B3FE5757-956C-431C-9BD6-F893646F2EA9}"/>
              </a:ext>
            </a:extLst>
          </p:cNvPr>
          <p:cNvSpPr>
            <a:spLocks noGrp="1"/>
          </p:cNvSpPr>
          <p:nvPr>
            <p:ph type="body" sz="quarter" idx="4294967295"/>
          </p:nvPr>
        </p:nvSpPr>
        <p:spPr>
          <a:xfrm>
            <a:off x="8891224" y="708710"/>
            <a:ext cx="5602287" cy="2046288"/>
          </a:xfrm>
        </p:spPr>
        <p:txBody>
          <a:bodyPr>
            <a:normAutofit/>
          </a:bodyPr>
          <a:lstStyle/>
          <a:p>
            <a:r>
              <a:rPr lang="en-US" sz="2800" dirty="0">
                <a:solidFill>
                  <a:schemeClr val="bg1"/>
                </a:solidFill>
                <a:latin typeface="Arial" panose="020B0604020202020204" pitchFamily="34" charset="0"/>
                <a:cs typeface="Arial" panose="020B0604020202020204" pitchFamily="34" charset="0"/>
              </a:rPr>
              <a:t>implicit</a:t>
            </a:r>
            <a:endParaRPr lang="en-CA" sz="2800" dirty="0">
              <a:solidFill>
                <a:schemeClr val="bg1"/>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EB74C6D1-F7A1-4A2D-A2C4-8D792702A546}"/>
              </a:ext>
            </a:extLst>
          </p:cNvPr>
          <p:cNvSpPr>
            <a:spLocks noGrp="1"/>
          </p:cNvSpPr>
          <p:nvPr>
            <p:ph type="title" idx="4294967295"/>
          </p:nvPr>
        </p:nvSpPr>
        <p:spPr>
          <a:xfrm>
            <a:off x="1562471" y="-314474"/>
            <a:ext cx="10281480" cy="1260475"/>
          </a:xfrm>
        </p:spPr>
        <p:txBody>
          <a:bodyPr/>
          <a:lstStyle/>
          <a:p>
            <a:r>
              <a:rPr lang="en-US" dirty="0">
                <a:solidFill>
                  <a:srgbClr val="FFC000"/>
                </a:solidFill>
              </a:rPr>
              <a:t> </a:t>
            </a:r>
            <a:r>
              <a:rPr lang="en-US" sz="3200" dirty="0">
                <a:solidFill>
                  <a:schemeClr val="bg1"/>
                </a:solidFill>
              </a:rPr>
              <a:t>Contrasting Implicit and explicit memory</a:t>
            </a:r>
            <a:endParaRPr lang="en-CA" sz="3200" dirty="0">
              <a:solidFill>
                <a:schemeClr val="bg1"/>
              </a:solidFill>
            </a:endParaRPr>
          </a:p>
        </p:txBody>
      </p:sp>
      <p:sp>
        <p:nvSpPr>
          <p:cNvPr id="12" name="TextBox 11">
            <a:extLst>
              <a:ext uri="{FF2B5EF4-FFF2-40B4-BE49-F238E27FC236}">
                <a16:creationId xmlns:a16="http://schemas.microsoft.com/office/drawing/2014/main" id="{77C50CCC-0A8E-4568-9C62-0F27C2F8356E}"/>
              </a:ext>
            </a:extLst>
          </p:cNvPr>
          <p:cNvSpPr txBox="1"/>
          <p:nvPr/>
        </p:nvSpPr>
        <p:spPr>
          <a:xfrm>
            <a:off x="2702357" y="761335"/>
            <a:ext cx="6094268" cy="369332"/>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Can be activated together or independently of one another</a:t>
            </a:r>
          </a:p>
        </p:txBody>
      </p:sp>
      <p:sp>
        <p:nvSpPr>
          <p:cNvPr id="3" name="TextBox 2">
            <a:extLst>
              <a:ext uri="{FF2B5EF4-FFF2-40B4-BE49-F238E27FC236}">
                <a16:creationId xmlns:a16="http://schemas.microsoft.com/office/drawing/2014/main" id="{E76A49FC-2E5A-7CA9-284E-ADAFA193068D}"/>
              </a:ext>
            </a:extLst>
          </p:cNvPr>
          <p:cNvSpPr txBox="1"/>
          <p:nvPr/>
        </p:nvSpPr>
        <p:spPr>
          <a:xfrm>
            <a:off x="739436" y="5581243"/>
            <a:ext cx="10713128" cy="830997"/>
          </a:xfrm>
          <a:prstGeom prst="rect">
            <a:avLst/>
          </a:prstGeom>
          <a:noFill/>
        </p:spPr>
        <p:txBody>
          <a:bodyPr wrap="square">
            <a:spAutoFit/>
          </a:bodyPr>
          <a:lstStyle/>
          <a:p>
            <a:r>
              <a:rPr lang="en-CA" sz="2400" dirty="0">
                <a:latin typeface="Arial" panose="020B0604020202020204" pitchFamily="34" charset="0"/>
                <a:cs typeface="Arial" panose="020B0604020202020204" pitchFamily="34" charset="0"/>
              </a:rPr>
              <a:t>Whereas explicit traumatic memories recall for us the story of the trauma, Implicit traumatic memories make us relive the trauma.</a:t>
            </a:r>
          </a:p>
        </p:txBody>
      </p:sp>
      <p:sp>
        <p:nvSpPr>
          <p:cNvPr id="2" name="Slide Number Placeholder 1">
            <a:extLst>
              <a:ext uri="{FF2B5EF4-FFF2-40B4-BE49-F238E27FC236}">
                <a16:creationId xmlns:a16="http://schemas.microsoft.com/office/drawing/2014/main" id="{4099D370-782E-BDEC-CF4F-A52844273592}"/>
              </a:ext>
            </a:extLst>
          </p:cNvPr>
          <p:cNvSpPr>
            <a:spLocks noGrp="1"/>
          </p:cNvSpPr>
          <p:nvPr>
            <p:ph type="sldNum" sz="quarter" idx="12"/>
          </p:nvPr>
        </p:nvSpPr>
        <p:spPr/>
        <p:txBody>
          <a:bodyPr/>
          <a:lstStyle/>
          <a:p>
            <a:fld id="{D5F19236-814F-4AAD-A4AC-CC9247FC12C4}" type="slidenum">
              <a:rPr lang="en-CA" smtClean="0"/>
              <a:t>76</a:t>
            </a:fld>
            <a:endParaRPr lang="en-CA"/>
          </a:p>
        </p:txBody>
      </p:sp>
      <p:sp>
        <p:nvSpPr>
          <p:cNvPr id="4" name="Arrow: Down 3">
            <a:extLst>
              <a:ext uri="{FF2B5EF4-FFF2-40B4-BE49-F238E27FC236}">
                <a16:creationId xmlns:a16="http://schemas.microsoft.com/office/drawing/2014/main" id="{55ADA510-CA04-7615-2D19-9A4F7B38E9F7}"/>
              </a:ext>
            </a:extLst>
          </p:cNvPr>
          <p:cNvSpPr/>
          <p:nvPr/>
        </p:nvSpPr>
        <p:spPr>
          <a:xfrm>
            <a:off x="1784589" y="1218449"/>
            <a:ext cx="484632" cy="5427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Arrow: Down 4">
            <a:extLst>
              <a:ext uri="{FF2B5EF4-FFF2-40B4-BE49-F238E27FC236}">
                <a16:creationId xmlns:a16="http://schemas.microsoft.com/office/drawing/2014/main" id="{B4A62D58-06D8-5C1A-EC4D-04601A549BB7}"/>
              </a:ext>
            </a:extLst>
          </p:cNvPr>
          <p:cNvSpPr/>
          <p:nvPr/>
        </p:nvSpPr>
        <p:spPr>
          <a:xfrm>
            <a:off x="9383027" y="1196371"/>
            <a:ext cx="484632" cy="5553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421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8802-6016-4BD3-9E5D-9E64EF64DF8A}"/>
              </a:ext>
            </a:extLst>
          </p:cNvPr>
          <p:cNvSpPr>
            <a:spLocks noGrp="1"/>
          </p:cNvSpPr>
          <p:nvPr>
            <p:ph type="title" idx="4294967295"/>
          </p:nvPr>
        </p:nvSpPr>
        <p:spPr>
          <a:xfrm>
            <a:off x="-115093" y="305231"/>
            <a:ext cx="4840288" cy="735012"/>
          </a:xfrm>
        </p:spPr>
        <p:txBody>
          <a:bodyPr>
            <a:noAutofit/>
          </a:bodyPr>
          <a:lstStyle/>
          <a:p>
            <a:pPr algn="ctr"/>
            <a:r>
              <a:rPr lang="en-CA" sz="2800" dirty="0">
                <a:solidFill>
                  <a:schemeClr val="bg1"/>
                </a:solidFill>
              </a:rPr>
              <a:t>IMPLICIT MEMORY and trauma</a:t>
            </a:r>
          </a:p>
        </p:txBody>
      </p:sp>
      <p:sp>
        <p:nvSpPr>
          <p:cNvPr id="3" name="Content Placeholder 2">
            <a:extLst>
              <a:ext uri="{FF2B5EF4-FFF2-40B4-BE49-F238E27FC236}">
                <a16:creationId xmlns:a16="http://schemas.microsoft.com/office/drawing/2014/main" id="{D59C1088-92E3-4F7D-947B-064AE2C63027}"/>
              </a:ext>
            </a:extLst>
          </p:cNvPr>
          <p:cNvSpPr>
            <a:spLocks noGrp="1"/>
          </p:cNvSpPr>
          <p:nvPr>
            <p:ph idx="4294967295"/>
          </p:nvPr>
        </p:nvSpPr>
        <p:spPr>
          <a:xfrm>
            <a:off x="4725195" y="177690"/>
            <a:ext cx="7369041" cy="6680309"/>
          </a:xfrm>
        </p:spPr>
        <p:txBody>
          <a:bodyPr>
            <a:normAutofit lnSpcReduction="10000"/>
          </a:bodyPr>
          <a:lstStyle/>
          <a:p>
            <a:r>
              <a:rPr lang="en-CA" sz="2000" dirty="0">
                <a:latin typeface="Arial" panose="020B0604020202020204" pitchFamily="34" charset="0"/>
                <a:cs typeface="Arial" panose="020B0604020202020204" pitchFamily="34" charset="0"/>
              </a:rPr>
              <a:t>Implicit or “emotional” memory is the system that is mostly affected by trauma.</a:t>
            </a:r>
          </a:p>
          <a:p>
            <a:r>
              <a:rPr lang="en-CA" sz="2000" dirty="0">
                <a:latin typeface="Arial" panose="020B0604020202020204" pitchFamily="34" charset="0"/>
                <a:cs typeface="Arial" panose="020B0604020202020204" pitchFamily="34" charset="0"/>
              </a:rPr>
              <a:t>Implicit memories manifest as physiologic activation states (calm, alert, fight/flight, freeze), feelings, sensations, and dreams. Implicit memories are unconscious somatic and psychological manifestations that are not expressed as stories or images, the way explicit memories are. </a:t>
            </a:r>
          </a:p>
          <a:p>
            <a:r>
              <a:rPr lang="en-US" sz="2000" dirty="0">
                <a:latin typeface="Arial" panose="020B0604020202020204" pitchFamily="34" charset="0"/>
                <a:cs typeface="Arial" panose="020B0604020202020204" pitchFamily="34" charset="0"/>
              </a:rPr>
              <a:t>Posttraumatic spectrum disorders occur when traumatic memories are "stored“ in the implicit memory system without being processed.</a:t>
            </a: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The activation states, somatic and emotional flashbacks and emotional dysregulation present in people with traumatic spectrum disorders are manifestations of their implicit memories.</a:t>
            </a:r>
          </a:p>
          <a:p>
            <a:r>
              <a:rPr lang="en-CA" sz="2000" dirty="0">
                <a:latin typeface="Arial" panose="020B0604020202020204" pitchFamily="34" charset="0"/>
                <a:cs typeface="Arial" panose="020B0604020202020204" pitchFamily="34" charset="0"/>
              </a:rPr>
              <a:t>Implicit memories often emerge spontaneously or after being triggered by a present-day stimulus. </a:t>
            </a:r>
          </a:p>
          <a:p>
            <a:r>
              <a:rPr lang="en-US" sz="2000" dirty="0">
                <a:latin typeface="Arial" panose="020B0604020202020204" pitchFamily="34" charset="0"/>
                <a:cs typeface="Arial" panose="020B0604020202020204" pitchFamily="34" charset="0"/>
              </a:rPr>
              <a:t>To use a computer metaphor, a traumatic experience may create a “document” which is filed in our implicit “computer” memory system. Triggers open that document on the screen displacing other windows or screens we may have been viewing. To avoid reliving these horrific memories, the person starts to isolate to avoid triggers.</a:t>
            </a:r>
            <a:r>
              <a:rPr lang="en-CA" sz="2000" dirty="0">
                <a:latin typeface="Arial" panose="020B0604020202020204" pitchFamily="34" charset="0"/>
                <a:cs typeface="Arial" panose="020B0604020202020204" pitchFamily="34" charset="0"/>
              </a:rPr>
              <a:t>    </a:t>
            </a:r>
          </a:p>
        </p:txBody>
      </p:sp>
      <p:pic>
        <p:nvPicPr>
          <p:cNvPr id="2050" name="Picture 2" descr="Can You Alter Your Memory? - WSJ">
            <a:extLst>
              <a:ext uri="{FF2B5EF4-FFF2-40B4-BE49-F238E27FC236}">
                <a16:creationId xmlns:a16="http://schemas.microsoft.com/office/drawing/2014/main" id="{651ABB86-E2CF-4057-9456-120C61C78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86" y="1151893"/>
            <a:ext cx="4214114" cy="55329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B208CEC-A593-A340-4CBE-C2899EEBF274}"/>
              </a:ext>
            </a:extLst>
          </p:cNvPr>
          <p:cNvSpPr>
            <a:spLocks noGrp="1"/>
          </p:cNvSpPr>
          <p:nvPr>
            <p:ph type="sldNum" sz="quarter" idx="12"/>
          </p:nvPr>
        </p:nvSpPr>
        <p:spPr/>
        <p:txBody>
          <a:bodyPr/>
          <a:lstStyle/>
          <a:p>
            <a:fld id="{D5F19236-814F-4AAD-A4AC-CC9247FC12C4}" type="slidenum">
              <a:rPr lang="en-CA" smtClean="0"/>
              <a:t>77</a:t>
            </a:fld>
            <a:endParaRPr lang="en-CA"/>
          </a:p>
        </p:txBody>
      </p:sp>
    </p:spTree>
    <p:extLst>
      <p:ext uri="{BB962C8B-B14F-4D97-AF65-F5344CB8AC3E}">
        <p14:creationId xmlns:p14="http://schemas.microsoft.com/office/powerpoint/2010/main" val="28990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1EFA8-7439-4C76-9FF9-EFF08BA2940D}"/>
              </a:ext>
            </a:extLst>
          </p:cNvPr>
          <p:cNvSpPr>
            <a:spLocks noGrp="1"/>
          </p:cNvSpPr>
          <p:nvPr>
            <p:ph type="title" idx="4294967295"/>
          </p:nvPr>
        </p:nvSpPr>
        <p:spPr>
          <a:xfrm>
            <a:off x="0" y="522839"/>
            <a:ext cx="4263992" cy="1298575"/>
          </a:xfrm>
        </p:spPr>
        <p:txBody>
          <a:bodyPr>
            <a:normAutofit/>
          </a:bodyPr>
          <a:lstStyle/>
          <a:p>
            <a:pPr algn="ctr"/>
            <a:r>
              <a:rPr lang="en-CA" sz="2400" dirty="0">
                <a:solidFill>
                  <a:schemeClr val="bg1"/>
                </a:solidFill>
              </a:rPr>
              <a:t>traumatic memories and  emotional dysregulation</a:t>
            </a:r>
          </a:p>
        </p:txBody>
      </p:sp>
      <p:sp>
        <p:nvSpPr>
          <p:cNvPr id="10" name="Content Placeholder 9">
            <a:extLst>
              <a:ext uri="{FF2B5EF4-FFF2-40B4-BE49-F238E27FC236}">
                <a16:creationId xmlns:a16="http://schemas.microsoft.com/office/drawing/2014/main" id="{4870785A-8E86-4332-B3AF-CE124186278E}"/>
              </a:ext>
            </a:extLst>
          </p:cNvPr>
          <p:cNvSpPr>
            <a:spLocks noGrp="1"/>
          </p:cNvSpPr>
          <p:nvPr>
            <p:ph idx="4294967295"/>
          </p:nvPr>
        </p:nvSpPr>
        <p:spPr>
          <a:xfrm>
            <a:off x="4259393" y="230981"/>
            <a:ext cx="7932608" cy="6627019"/>
          </a:xfrm>
        </p:spPr>
        <p:txBody>
          <a:bodyPr>
            <a:normAutofit fontScale="77500" lnSpcReduction="20000"/>
          </a:bodyPr>
          <a:lstStyle/>
          <a:p>
            <a:r>
              <a:rPr lang="en-CA" sz="2400" dirty="0">
                <a:latin typeface="Arial" panose="020B0604020202020204" pitchFamily="34" charset="0"/>
                <a:cs typeface="Arial" panose="020B0604020202020204" pitchFamily="34" charset="0"/>
              </a:rPr>
              <a:t>Unprocessed traumatic memories, or complexes are implicit memories that retain the unmodified emotional and somatic memory of a traumatic event.</a:t>
            </a:r>
          </a:p>
          <a:p>
            <a:r>
              <a:rPr lang="en-CA" sz="2400" dirty="0">
                <a:latin typeface="Arial" panose="020B0604020202020204" pitchFamily="34" charset="0"/>
                <a:cs typeface="Arial" panose="020B0604020202020204" pitchFamily="34" charset="0"/>
              </a:rPr>
              <a:t>“unprocessed” or “unresolved” implicit/unconscious traumatic memories are a feature of the traumatic spectrum disorders and a common cause of emotional dysregulation</a:t>
            </a:r>
          </a:p>
          <a:p>
            <a:r>
              <a:rPr lang="en-CA" sz="2400" dirty="0">
                <a:latin typeface="Arial" panose="020B0604020202020204" pitchFamily="34" charset="0"/>
                <a:cs typeface="Arial" panose="020B0604020202020204" pitchFamily="34" charset="0"/>
              </a:rPr>
              <a:t>People living with unprocessed or unresolved traumatic memories often have dysregulated emotions but rather than associating these dysregulated emotions with past trauma they attribute them to present day circumstances and events.</a:t>
            </a:r>
          </a:p>
          <a:p>
            <a:r>
              <a:rPr lang="en-CA" sz="2400" dirty="0">
                <a:latin typeface="Arial" panose="020B0604020202020204" pitchFamily="34" charset="0"/>
                <a:cs typeface="Arial" panose="020B0604020202020204" pitchFamily="34" charset="0"/>
              </a:rPr>
              <a:t>Recognizing dysregulated emotions and understanding they may have as much or more to do with the past, as with the present, is an important step in healing from trauma. </a:t>
            </a:r>
          </a:p>
          <a:p>
            <a:r>
              <a:rPr lang="en-CA" sz="2400" dirty="0">
                <a:latin typeface="Arial" panose="020B0604020202020204" pitchFamily="34" charset="0"/>
                <a:cs typeface="Arial" panose="020B0604020202020204" pitchFamily="34" charset="0"/>
              </a:rPr>
              <a:t>Sometimes the dysregulated emotions associated with unresolved trauma are misdiagnosed by mental health professionals as the mood swings of bipolar disorder or other mental health conditions.</a:t>
            </a:r>
          </a:p>
          <a:p>
            <a:r>
              <a:rPr lang="en-CA" sz="2400" dirty="0">
                <a:latin typeface="Arial" panose="020B0604020202020204" pitchFamily="34" charset="0"/>
                <a:cs typeface="Arial" panose="020B0604020202020204" pitchFamily="34" charset="0"/>
              </a:rPr>
              <a:t>However, dysregulated emotions related to trauma tend not to respond as well to treatment with medications as classical bipolar disorder</a:t>
            </a:r>
          </a:p>
          <a:p>
            <a:r>
              <a:rPr lang="en-CA" sz="2400" dirty="0">
                <a:latin typeface="Arial" panose="020B0604020202020204" pitchFamily="34" charset="0"/>
                <a:cs typeface="Arial" panose="020B0604020202020204" pitchFamily="34" charset="0"/>
              </a:rPr>
              <a:t>It is not a person’s fault they have dysregulated emotions but society does hold people responsible for their behavior even when stems from dysregulated emotions. </a:t>
            </a:r>
          </a:p>
          <a:p>
            <a:r>
              <a:rPr lang="en-CA" sz="2400" dirty="0">
                <a:latin typeface="Arial" panose="020B0604020202020204" pitchFamily="34" charset="0"/>
                <a:cs typeface="Arial" panose="020B0604020202020204" pitchFamily="34" charset="0"/>
              </a:rPr>
              <a:t>While, ultimately, it is the person’s responsibility to manage and heal their dysregulation, society and mental health professionals can either facilitate or at times inadvertently hinder this healing process</a:t>
            </a:r>
          </a:p>
          <a:p>
            <a:endParaRPr lang="en-CA" sz="2400" dirty="0"/>
          </a:p>
        </p:txBody>
      </p:sp>
      <p:pic>
        <p:nvPicPr>
          <p:cNvPr id="3074" name="Picture 2" descr="Processing Memories with EMDR Therapy | Dr Andreas Comninos">
            <a:extLst>
              <a:ext uri="{FF2B5EF4-FFF2-40B4-BE49-F238E27FC236}">
                <a16:creationId xmlns:a16="http://schemas.microsoft.com/office/drawing/2014/main" id="{8E885191-5BFB-4039-90E5-EC0E6347C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6" y="1722921"/>
            <a:ext cx="3556322" cy="44196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E3C089E-00AA-0F95-27E6-131E8798F555}"/>
              </a:ext>
            </a:extLst>
          </p:cNvPr>
          <p:cNvSpPr>
            <a:spLocks noGrp="1"/>
          </p:cNvSpPr>
          <p:nvPr>
            <p:ph type="sldNum" sz="quarter" idx="12"/>
          </p:nvPr>
        </p:nvSpPr>
        <p:spPr/>
        <p:txBody>
          <a:bodyPr/>
          <a:lstStyle/>
          <a:p>
            <a:fld id="{D5F19236-814F-4AAD-A4AC-CC9247FC12C4}" type="slidenum">
              <a:rPr lang="en-CA" smtClean="0"/>
              <a:t>78</a:t>
            </a:fld>
            <a:endParaRPr lang="en-CA"/>
          </a:p>
        </p:txBody>
      </p:sp>
    </p:spTree>
    <p:extLst>
      <p:ext uri="{BB962C8B-B14F-4D97-AF65-F5344CB8AC3E}">
        <p14:creationId xmlns:p14="http://schemas.microsoft.com/office/powerpoint/2010/main" val="115205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C01F09-DAFC-C87F-63C8-1E8D22DD0274}"/>
              </a:ext>
            </a:extLst>
          </p:cNvPr>
          <p:cNvSpPr>
            <a:spLocks noGrp="1"/>
          </p:cNvSpPr>
          <p:nvPr>
            <p:ph type="sldNum" sz="quarter" idx="12"/>
          </p:nvPr>
        </p:nvSpPr>
        <p:spPr/>
        <p:txBody>
          <a:bodyPr/>
          <a:lstStyle/>
          <a:p>
            <a:fld id="{D5F19236-814F-4AAD-A4AC-CC9247FC12C4}" type="slidenum">
              <a:rPr lang="en-CA" smtClean="0"/>
              <a:t>79</a:t>
            </a:fld>
            <a:endParaRPr lang="en-CA"/>
          </a:p>
        </p:txBody>
      </p:sp>
      <p:sp>
        <p:nvSpPr>
          <p:cNvPr id="4" name="TextBox 3">
            <a:extLst>
              <a:ext uri="{FF2B5EF4-FFF2-40B4-BE49-F238E27FC236}">
                <a16:creationId xmlns:a16="http://schemas.microsoft.com/office/drawing/2014/main" id="{56343A00-3C3F-A3A9-4864-E7ADBFEAC806}"/>
              </a:ext>
            </a:extLst>
          </p:cNvPr>
          <p:cNvSpPr txBox="1"/>
          <p:nvPr/>
        </p:nvSpPr>
        <p:spPr>
          <a:xfrm>
            <a:off x="0" y="470919"/>
            <a:ext cx="11810198" cy="1754326"/>
          </a:xfrm>
          <a:prstGeom prst="rect">
            <a:avLst/>
          </a:prstGeom>
          <a:noFill/>
        </p:spPr>
        <p:txBody>
          <a:bodyPr wrap="square">
            <a:spAutoFit/>
          </a:bodyPr>
          <a:lstStyle/>
          <a:p>
            <a:pPr algn="ctr"/>
            <a:r>
              <a:rPr lang="en-US" sz="3600" dirty="0">
                <a:solidFill>
                  <a:schemeClr val="bg1"/>
                </a:solidFill>
              </a:rPr>
              <a:t>HOW TRAUMATIC STRESS LEADS TO THE UNPROCESSED TRAUMATIC MEMORIES PRESENT IN THE TRAUMA SPECTRUM DISORDERS</a:t>
            </a:r>
            <a:endParaRPr lang="en-CA" sz="3600" dirty="0">
              <a:solidFill>
                <a:schemeClr val="bg1"/>
              </a:solidFill>
            </a:endParaRPr>
          </a:p>
        </p:txBody>
      </p:sp>
    </p:spTree>
    <p:extLst>
      <p:ext uri="{BB962C8B-B14F-4D97-AF65-F5344CB8AC3E}">
        <p14:creationId xmlns:p14="http://schemas.microsoft.com/office/powerpoint/2010/main" val="258796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F4057-A7A4-CF6D-B0D1-74FAE1D1F0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581C72-9119-54E7-93CE-718A0D7A95E0}"/>
              </a:ext>
            </a:extLst>
          </p:cNvPr>
          <p:cNvSpPr txBox="1"/>
          <p:nvPr/>
        </p:nvSpPr>
        <p:spPr>
          <a:xfrm>
            <a:off x="0" y="0"/>
            <a:ext cx="12259377" cy="7171194"/>
          </a:xfrm>
          <a:prstGeom prst="rect">
            <a:avLst/>
          </a:prstGeom>
          <a:noFill/>
        </p:spPr>
        <p:txBody>
          <a:bodyPr wrap="square">
            <a:spAutoFit/>
          </a:bodyPr>
          <a:lstStyle/>
          <a:p>
            <a:pPr>
              <a:buNone/>
            </a:pPr>
            <a:r>
              <a:rPr lang="en-US" sz="2800" b="0" i="0" dirty="0">
                <a:solidFill>
                  <a:srgbClr val="222222"/>
                </a:solidFill>
                <a:effectLst/>
                <a:latin typeface="Arial" panose="020B0604020202020204" pitchFamily="34" charset="0"/>
              </a:rPr>
              <a:t>       FIVE-MINUTE TRAUMA-INFORMED GROUNDING MEDITATION</a:t>
            </a:r>
            <a:br>
              <a:rPr lang="en-US" dirty="0"/>
            </a:br>
            <a:br>
              <a:rPr lang="en-US" dirty="0"/>
            </a:br>
            <a:r>
              <a:rPr lang="en-US" b="0" i="0" dirty="0">
                <a:solidFill>
                  <a:srgbClr val="222222"/>
                </a:solidFill>
                <a:effectLst/>
                <a:latin typeface="Arial" panose="020B0604020202020204" pitchFamily="34" charset="0"/>
              </a:rPr>
              <a:t>2:45–3:45 — Resourcing</a:t>
            </a:r>
            <a:br>
              <a:rPr lang="en-US" dirty="0"/>
            </a:br>
            <a:br>
              <a:rPr lang="en-US" dirty="0"/>
            </a:br>
            <a:r>
              <a:rPr lang="en-US" b="0" i="0" dirty="0">
                <a:effectLst/>
                <a:latin typeface="Arial" panose="020B0604020202020204" pitchFamily="34" charset="0"/>
              </a:rPr>
              <a:t>Now, let’s bring to mind something that feels neutral or comforting.</a:t>
            </a:r>
            <a:br>
              <a:rPr lang="en-US" dirty="0"/>
            </a:br>
            <a:r>
              <a:rPr lang="en-US" b="0" i="0" dirty="0">
                <a:effectLst/>
                <a:latin typeface="Arial" panose="020B0604020202020204" pitchFamily="34" charset="0"/>
              </a:rPr>
              <a:t>It might be a place,</a:t>
            </a:r>
            <a:br>
              <a:rPr lang="en-US" dirty="0"/>
            </a:br>
            <a:r>
              <a:rPr lang="en-US" b="0" i="0" dirty="0">
                <a:effectLst/>
                <a:latin typeface="Arial" panose="020B0604020202020204" pitchFamily="34" charset="0"/>
              </a:rPr>
              <a:t>a memory,</a:t>
            </a:r>
            <a:br>
              <a:rPr lang="en-US" dirty="0"/>
            </a:br>
            <a:r>
              <a:rPr lang="en-US" b="0" i="0" dirty="0">
                <a:effectLst/>
                <a:latin typeface="Arial" panose="020B0604020202020204" pitchFamily="34" charset="0"/>
              </a:rPr>
              <a:t>a person,</a:t>
            </a:r>
            <a:br>
              <a:rPr lang="en-US" dirty="0"/>
            </a:br>
            <a:r>
              <a:rPr lang="en-US" b="0" i="0" dirty="0">
                <a:effectLst/>
                <a:latin typeface="Arial" panose="020B0604020202020204" pitchFamily="34" charset="0"/>
              </a:rPr>
              <a:t>or even a simple activity—</a:t>
            </a:r>
            <a:br>
              <a:rPr lang="en-US" dirty="0"/>
            </a:br>
            <a:r>
              <a:rPr lang="en-US" b="0" i="0" dirty="0">
                <a:effectLst/>
                <a:latin typeface="Arial" panose="020B0604020202020204" pitchFamily="34" charset="0"/>
              </a:rPr>
              <a:t>walking, drinking tea, sitting in the sun.</a:t>
            </a:r>
            <a:br>
              <a:rPr lang="en-US" dirty="0"/>
            </a:br>
            <a:br>
              <a:rPr lang="en-US" dirty="0"/>
            </a:br>
            <a:r>
              <a:rPr lang="en-US" b="0" i="0" dirty="0">
                <a:solidFill>
                  <a:srgbClr val="222222"/>
                </a:solidFill>
                <a:effectLst/>
                <a:latin typeface="Arial" panose="020B0604020202020204" pitchFamily="34" charset="0"/>
              </a:rPr>
              <a:t>Notice what happens in your body when you think of this.</a:t>
            </a:r>
            <a:br>
              <a:rPr lang="en-US" dirty="0"/>
            </a:br>
            <a:r>
              <a:rPr lang="en-US" b="0" i="0" dirty="0">
                <a:solidFill>
                  <a:srgbClr val="222222"/>
                </a:solidFill>
                <a:effectLst/>
                <a:latin typeface="Arial" panose="020B0604020202020204" pitchFamily="34" charset="0"/>
              </a:rPr>
              <a:t>If nothing changes, that’s perfectly okay.</a:t>
            </a:r>
            <a:br>
              <a:rPr lang="en-US" dirty="0"/>
            </a:br>
            <a:br>
              <a:rPr lang="en-US" dirty="0"/>
            </a:br>
            <a:r>
              <a:rPr lang="en-US" b="0" i="0" dirty="0">
                <a:solidFill>
                  <a:srgbClr val="222222"/>
                </a:solidFill>
                <a:effectLst/>
                <a:latin typeface="Arial" panose="020B0604020202020204" pitchFamily="34" charset="0"/>
              </a:rPr>
              <a:t>3:45–4:30 — Gentle Breath Awareness (Optional)</a:t>
            </a:r>
            <a:br>
              <a:rPr lang="en-US" dirty="0"/>
            </a:br>
            <a:br>
              <a:rPr lang="en-US" dirty="0"/>
            </a:br>
            <a:r>
              <a:rPr lang="en-US" b="0" i="0" dirty="0">
                <a:effectLst/>
                <a:latin typeface="Arial" panose="020B0604020202020204" pitchFamily="34" charset="0"/>
              </a:rPr>
              <a:t>If it feels okay, notice your breath—</a:t>
            </a:r>
            <a:br>
              <a:rPr lang="en-US" dirty="0"/>
            </a:br>
            <a:r>
              <a:rPr lang="en-US" b="0" i="0" dirty="0">
                <a:effectLst/>
                <a:latin typeface="Arial" panose="020B0604020202020204" pitchFamily="34" charset="0"/>
              </a:rPr>
              <a:t>not controlling it,</a:t>
            </a:r>
            <a:br>
              <a:rPr lang="en-US" dirty="0"/>
            </a:br>
            <a:r>
              <a:rPr lang="en-US" b="0" i="0" dirty="0">
                <a:effectLst/>
                <a:latin typeface="Arial" panose="020B0604020202020204" pitchFamily="34" charset="0"/>
              </a:rPr>
              <a:t>just noticing where it’s easiest to feel.</a:t>
            </a:r>
            <a:br>
              <a:rPr lang="en-US" dirty="0"/>
            </a:br>
            <a:br>
              <a:rPr lang="en-US" dirty="0"/>
            </a:br>
            <a:r>
              <a:rPr lang="en-US" b="0" i="0" dirty="0">
                <a:effectLst/>
                <a:latin typeface="Arial" panose="020B0604020202020204" pitchFamily="34" charset="0"/>
              </a:rPr>
              <a:t>If the breath ever feels uncomfortable,</a:t>
            </a:r>
            <a:br>
              <a:rPr lang="en-US" dirty="0"/>
            </a:br>
            <a:r>
              <a:rPr lang="en-US" b="0" i="0" dirty="0">
                <a:effectLst/>
                <a:latin typeface="Arial" panose="020B0604020202020204" pitchFamily="34" charset="0"/>
              </a:rPr>
              <a:t>you can return to feeling your feet,</a:t>
            </a:r>
            <a:br>
              <a:rPr lang="en-US" dirty="0"/>
            </a:br>
            <a:r>
              <a:rPr lang="en-US" b="0" i="0" dirty="0">
                <a:effectLst/>
                <a:latin typeface="Arial" panose="020B0604020202020204" pitchFamily="34" charset="0"/>
              </a:rPr>
              <a:t>or looking around the room.</a:t>
            </a:r>
            <a:br>
              <a:rPr lang="en-US" dirty="0"/>
            </a:br>
            <a:br>
              <a:rPr lang="en-US" dirty="0"/>
            </a:br>
            <a:endParaRPr lang="en-CA" dirty="0"/>
          </a:p>
        </p:txBody>
      </p:sp>
      <p:sp>
        <p:nvSpPr>
          <p:cNvPr id="2" name="Slide Number Placeholder 1">
            <a:extLst>
              <a:ext uri="{FF2B5EF4-FFF2-40B4-BE49-F238E27FC236}">
                <a16:creationId xmlns:a16="http://schemas.microsoft.com/office/drawing/2014/main" id="{9439BCC7-C2E6-859D-8FF4-E8101BC6682C}"/>
              </a:ext>
            </a:extLst>
          </p:cNvPr>
          <p:cNvSpPr>
            <a:spLocks noGrp="1"/>
          </p:cNvSpPr>
          <p:nvPr>
            <p:ph type="sldNum" sz="quarter" idx="12"/>
          </p:nvPr>
        </p:nvSpPr>
        <p:spPr/>
        <p:txBody>
          <a:bodyPr/>
          <a:lstStyle/>
          <a:p>
            <a:fld id="{D5F19236-814F-4AAD-A4AC-CC9247FC12C4}" type="slidenum">
              <a:rPr lang="en-CA" smtClean="0"/>
              <a:t>8</a:t>
            </a:fld>
            <a:endParaRPr lang="en-CA"/>
          </a:p>
        </p:txBody>
      </p:sp>
    </p:spTree>
    <p:extLst>
      <p:ext uri="{BB962C8B-B14F-4D97-AF65-F5344CB8AC3E}">
        <p14:creationId xmlns:p14="http://schemas.microsoft.com/office/powerpoint/2010/main" val="16881256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B086-A0DF-4050-98AA-8EE69BED4212}"/>
              </a:ext>
            </a:extLst>
          </p:cNvPr>
          <p:cNvSpPr>
            <a:spLocks noGrp="1"/>
          </p:cNvSpPr>
          <p:nvPr>
            <p:ph type="title" idx="4294967295"/>
          </p:nvPr>
        </p:nvSpPr>
        <p:spPr>
          <a:xfrm>
            <a:off x="-382427" y="457379"/>
            <a:ext cx="4559792" cy="830263"/>
          </a:xfrm>
        </p:spPr>
        <p:txBody>
          <a:bodyPr>
            <a:noAutofit/>
          </a:bodyPr>
          <a:lstStyle/>
          <a:p>
            <a:pPr algn="ctr"/>
            <a:r>
              <a:rPr lang="en-CA" sz="3200" dirty="0">
                <a:solidFill>
                  <a:schemeClr val="bg1"/>
                </a:solidFill>
              </a:rPr>
              <a:t>traumatic stress </a:t>
            </a:r>
            <a:br>
              <a:rPr lang="en-CA" sz="3200" dirty="0">
                <a:solidFill>
                  <a:schemeClr val="bg1"/>
                </a:solidFill>
              </a:rPr>
            </a:br>
            <a:r>
              <a:rPr lang="en-CA" sz="3200" dirty="0">
                <a:solidFill>
                  <a:schemeClr val="bg1"/>
                </a:solidFill>
              </a:rPr>
              <a:t>AND ptsd</a:t>
            </a:r>
          </a:p>
        </p:txBody>
      </p:sp>
      <p:sp>
        <p:nvSpPr>
          <p:cNvPr id="3" name="Content Placeholder 2">
            <a:extLst>
              <a:ext uri="{FF2B5EF4-FFF2-40B4-BE49-F238E27FC236}">
                <a16:creationId xmlns:a16="http://schemas.microsoft.com/office/drawing/2014/main" id="{6EB53FB3-9FA0-4855-9C7D-DF7967550CC8}"/>
              </a:ext>
            </a:extLst>
          </p:cNvPr>
          <p:cNvSpPr>
            <a:spLocks noGrp="1"/>
          </p:cNvSpPr>
          <p:nvPr>
            <p:ph idx="4294967295"/>
          </p:nvPr>
        </p:nvSpPr>
        <p:spPr>
          <a:xfrm>
            <a:off x="4090737" y="0"/>
            <a:ext cx="8200149" cy="6932888"/>
          </a:xfrm>
        </p:spPr>
        <p:txBody>
          <a:bodyPr>
            <a:normAutofit fontScale="92500" lnSpcReduction="10000"/>
          </a:bodyPr>
          <a:lstStyle/>
          <a:p>
            <a:r>
              <a:rPr lang="en-CA" sz="2000" dirty="0">
                <a:latin typeface="Arial" panose="020B0604020202020204" pitchFamily="34" charset="0"/>
                <a:cs typeface="Arial" panose="020B0604020202020204" pitchFamily="34" charset="0"/>
              </a:rPr>
              <a:t>Traumatic stress may lead to PTSD and other trauma spectrum disorders when the stressor is perceived by the person to be </a:t>
            </a:r>
            <a:r>
              <a:rPr lang="en-CA" sz="2000" dirty="0">
                <a:solidFill>
                  <a:schemeClr val="bg1"/>
                </a:solidFill>
                <a:latin typeface="Arial" panose="020B0604020202020204" pitchFamily="34" charset="0"/>
                <a:cs typeface="Arial" panose="020B0604020202020204" pitchFamily="34" charset="0"/>
              </a:rPr>
              <a:t>life-threatening and inescapable</a:t>
            </a:r>
            <a:r>
              <a:rPr lang="en-CA" sz="2000" dirty="0">
                <a:latin typeface="Arial" panose="020B0604020202020204" pitchFamily="34" charset="0"/>
                <a:cs typeface="Arial" panose="020B0604020202020204" pitchFamily="34" charset="0"/>
              </a:rPr>
              <a:t>.</a:t>
            </a:r>
          </a:p>
          <a:p>
            <a:r>
              <a:rPr lang="en-CA" sz="2000" dirty="0">
                <a:latin typeface="Arial" panose="020B0604020202020204" pitchFamily="34" charset="0"/>
                <a:cs typeface="Arial" panose="020B0604020202020204" pitchFamily="34" charset="0"/>
              </a:rPr>
              <a:t>If the person </a:t>
            </a:r>
            <a:r>
              <a:rPr lang="en-CA" sz="2000" dirty="0">
                <a:solidFill>
                  <a:schemeClr val="bg1"/>
                </a:solidFill>
                <a:latin typeface="Arial" panose="020B0604020202020204" pitchFamily="34" charset="0"/>
                <a:cs typeface="Arial" panose="020B0604020202020204" pitchFamily="34" charset="0"/>
              </a:rPr>
              <a:t>can’t escape </a:t>
            </a:r>
            <a:r>
              <a:rPr lang="en-CA" sz="2000" dirty="0">
                <a:latin typeface="Arial" panose="020B0604020202020204" pitchFamily="34" charset="0"/>
                <a:cs typeface="Arial" panose="020B0604020202020204" pitchFamily="34" charset="0"/>
              </a:rPr>
              <a:t>a life-threatening traumatic event </a:t>
            </a:r>
            <a:r>
              <a:rPr lang="en-CA" sz="2000" dirty="0">
                <a:solidFill>
                  <a:schemeClr val="bg1"/>
                </a:solidFill>
                <a:latin typeface="Arial" panose="020B0604020202020204" pitchFamily="34" charset="0"/>
                <a:cs typeface="Arial" panose="020B0604020202020204" pitchFamily="34" charset="0"/>
              </a:rPr>
              <a:t>physically</a:t>
            </a:r>
            <a:r>
              <a:rPr lang="en-CA" sz="2000" dirty="0">
                <a:latin typeface="Arial" panose="020B0604020202020204" pitchFamily="34" charset="0"/>
                <a:cs typeface="Arial" panose="020B0604020202020204" pitchFamily="34" charset="0"/>
              </a:rPr>
              <a:t>, they will instead </a:t>
            </a:r>
            <a:r>
              <a:rPr lang="en-CA" sz="2000" dirty="0">
                <a:solidFill>
                  <a:schemeClr val="bg1"/>
                </a:solidFill>
                <a:latin typeface="Arial" panose="020B0604020202020204" pitchFamily="34" charset="0"/>
                <a:cs typeface="Arial" panose="020B0604020202020204" pitchFamily="34" charset="0"/>
              </a:rPr>
              <a:t>escape it mentally </a:t>
            </a:r>
            <a:r>
              <a:rPr lang="en-CA" sz="2000" dirty="0">
                <a:latin typeface="Arial" panose="020B0604020202020204" pitchFamily="34" charset="0"/>
                <a:cs typeface="Arial" panose="020B0604020202020204" pitchFamily="34" charset="0"/>
              </a:rPr>
              <a:t>by dissociating from the experience. This dissociation leads to the traumatic memory being “encapsulated” as an implicit  traumatic memory or a “dissociated traumatic complex”</a:t>
            </a:r>
          </a:p>
          <a:p>
            <a:r>
              <a:rPr lang="en-CA" sz="2000" dirty="0">
                <a:latin typeface="Arial" panose="020B0604020202020204" pitchFamily="34" charset="0"/>
                <a:cs typeface="Arial" panose="020B0604020202020204" pitchFamily="34" charset="0"/>
              </a:rPr>
              <a:t>When people dissociate from a traumatic event, they can either escape </a:t>
            </a:r>
            <a:r>
              <a:rPr lang="en-CA" sz="2000" dirty="0">
                <a:solidFill>
                  <a:schemeClr val="bg1"/>
                </a:solidFill>
                <a:latin typeface="Arial" panose="020B0604020202020204" pitchFamily="34" charset="0"/>
                <a:cs typeface="Arial" panose="020B0604020202020204" pitchFamily="34" charset="0"/>
              </a:rPr>
              <a:t>1) “downward” </a:t>
            </a:r>
            <a:r>
              <a:rPr lang="en-CA" sz="2000" dirty="0">
                <a:latin typeface="Arial" panose="020B0604020202020204" pitchFamily="34" charset="0"/>
                <a:cs typeface="Arial" panose="020B0604020202020204" pitchFamily="34" charset="0"/>
              </a:rPr>
              <a:t>into their reptilian brainstem and feel numb/dead/empty as if in a void or bottomless hole, and/or </a:t>
            </a:r>
            <a:r>
              <a:rPr lang="en-CA" sz="2000" dirty="0">
                <a:solidFill>
                  <a:schemeClr val="bg1"/>
                </a:solidFill>
                <a:latin typeface="Arial" panose="020B0604020202020204" pitchFamily="34" charset="0"/>
                <a:cs typeface="Arial" panose="020B0604020202020204" pitchFamily="34" charset="0"/>
              </a:rPr>
              <a:t>2)</a:t>
            </a:r>
            <a:r>
              <a:rPr lang="en-CA" sz="2000" dirty="0">
                <a:latin typeface="Arial" panose="020B0604020202020204" pitchFamily="34" charset="0"/>
                <a:cs typeface="Arial" panose="020B0604020202020204" pitchFamily="34" charset="0"/>
              </a:rPr>
              <a:t> less often they may go </a:t>
            </a:r>
            <a:r>
              <a:rPr lang="en-CA" sz="2000" dirty="0">
                <a:solidFill>
                  <a:schemeClr val="bg1"/>
                </a:solidFill>
                <a:latin typeface="Arial" panose="020B0604020202020204" pitchFamily="34" charset="0"/>
                <a:cs typeface="Arial" panose="020B0604020202020204" pitchFamily="34" charset="0"/>
              </a:rPr>
              <a:t>“upward” </a:t>
            </a:r>
            <a:r>
              <a:rPr lang="en-CA" sz="2000" dirty="0">
                <a:latin typeface="Arial" panose="020B0604020202020204" pitchFamily="34" charset="0"/>
                <a:cs typeface="Arial" panose="020B0604020202020204" pitchFamily="34" charset="0"/>
              </a:rPr>
              <a:t>and have a transcendent experience such as a near death, or out of body experience.</a:t>
            </a:r>
          </a:p>
          <a:p>
            <a:r>
              <a:rPr lang="en-CA" sz="2000" dirty="0">
                <a:latin typeface="Arial" panose="020B0604020202020204" pitchFamily="34" charset="0"/>
                <a:cs typeface="Arial" panose="020B0604020202020204" pitchFamily="34" charset="0"/>
              </a:rPr>
              <a:t>Unprocessed traumatic “complexes”  are dissociated or “exiled” from the conscious memory in order to protect the integrity of the mind from the pain they carry. We’ll have much more to say about this when in future sessions we discuss dissociation and internal family systems. </a:t>
            </a:r>
          </a:p>
          <a:p>
            <a:r>
              <a:rPr lang="en-CA" sz="2000" dirty="0">
                <a:latin typeface="Arial" panose="020B0604020202020204" pitchFamily="34" charset="0"/>
                <a:cs typeface="Arial" panose="020B0604020202020204" pitchFamily="34" charset="0"/>
              </a:rPr>
              <a:t>“Dissociated traumatic complexes” exist autonomously in our implicit memory but their containment and maintenance  requires enormous “mental energy” leaving less energy available for all the other functions of the mind including psychosocial growth</a:t>
            </a:r>
          </a:p>
          <a:p>
            <a:r>
              <a:rPr lang="en-CA" sz="2000" dirty="0">
                <a:latin typeface="Arial" panose="020B0604020202020204" pitchFamily="34" charset="0"/>
                <a:cs typeface="Arial" panose="020B0604020202020204" pitchFamily="34" charset="0"/>
              </a:rPr>
              <a:t>When these traumatic complexes are triggered and activated, the person goes into emotional mind and their emotional mind’s energy consumption soars leaving very little energy for any other mental functions. This is called </a:t>
            </a:r>
            <a:r>
              <a:rPr lang="en-CA" sz="2000" dirty="0">
                <a:solidFill>
                  <a:schemeClr val="bg1"/>
                </a:solidFill>
                <a:latin typeface="Arial" panose="020B0604020202020204" pitchFamily="34" charset="0"/>
                <a:cs typeface="Arial" panose="020B0604020202020204" pitchFamily="34" charset="0"/>
              </a:rPr>
              <a:t>limbic highjack</a:t>
            </a:r>
            <a:r>
              <a:rPr lang="en-CA" sz="2000" dirty="0">
                <a:latin typeface="Arial" panose="020B0604020202020204" pitchFamily="34" charset="0"/>
                <a:cs typeface="Arial" panose="020B0604020202020204" pitchFamily="34" charset="0"/>
              </a:rPr>
              <a:t>.  </a:t>
            </a:r>
          </a:p>
        </p:txBody>
      </p:sp>
      <p:pic>
        <p:nvPicPr>
          <p:cNvPr id="1026" name="Picture 2" descr="It's not my fault. My 'amygdala' has been hijacked.">
            <a:extLst>
              <a:ext uri="{FF2B5EF4-FFF2-40B4-BE49-F238E27FC236}">
                <a16:creationId xmlns:a16="http://schemas.microsoft.com/office/drawing/2014/main" id="{4B7B01EA-8899-4FEC-A06F-65AF7BE27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3" y="1668779"/>
            <a:ext cx="3894573" cy="35204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BFBF33C-BC67-6AD1-4FC8-61E6DC1D2D61}"/>
              </a:ext>
            </a:extLst>
          </p:cNvPr>
          <p:cNvSpPr>
            <a:spLocks noGrp="1"/>
          </p:cNvSpPr>
          <p:nvPr>
            <p:ph type="sldNum" sz="quarter" idx="12"/>
          </p:nvPr>
        </p:nvSpPr>
        <p:spPr/>
        <p:txBody>
          <a:bodyPr/>
          <a:lstStyle/>
          <a:p>
            <a:fld id="{D5F19236-814F-4AAD-A4AC-CC9247FC12C4}" type="slidenum">
              <a:rPr lang="en-CA" smtClean="0"/>
              <a:t>80</a:t>
            </a:fld>
            <a:endParaRPr lang="en-CA"/>
          </a:p>
        </p:txBody>
      </p:sp>
    </p:spTree>
    <p:extLst>
      <p:ext uri="{BB962C8B-B14F-4D97-AF65-F5344CB8AC3E}">
        <p14:creationId xmlns:p14="http://schemas.microsoft.com/office/powerpoint/2010/main" val="105740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11A421-7195-40E1-9524-EC140CC10B30}"/>
              </a:ext>
            </a:extLst>
          </p:cNvPr>
          <p:cNvCxnSpPr/>
          <p:nvPr/>
        </p:nvCxnSpPr>
        <p:spPr>
          <a:xfrm>
            <a:off x="1319392"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7D5C97-3524-41B6-AE90-818A6D072CE4}"/>
              </a:ext>
            </a:extLst>
          </p:cNvPr>
          <p:cNvCxnSpPr>
            <a:cxnSpLocks/>
          </p:cNvCxnSpPr>
          <p:nvPr/>
        </p:nvCxnSpPr>
        <p:spPr>
          <a:xfrm>
            <a:off x="1319392" y="5592932"/>
            <a:ext cx="10003604"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AE17E4A-9B91-4545-8B4E-A2FDFA64617B}"/>
              </a:ext>
            </a:extLst>
          </p:cNvPr>
          <p:cNvCxnSpPr/>
          <p:nvPr/>
        </p:nvCxnSpPr>
        <p:spPr>
          <a:xfrm>
            <a:off x="6506199"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E463BD-901C-49F3-AC6E-D53FC869E83B}"/>
              </a:ext>
            </a:extLst>
          </p:cNvPr>
          <p:cNvSpPr txBox="1"/>
          <p:nvPr/>
        </p:nvSpPr>
        <p:spPr>
          <a:xfrm>
            <a:off x="71021" y="4749553"/>
            <a:ext cx="1227900" cy="369332"/>
          </a:xfrm>
          <a:prstGeom prst="rect">
            <a:avLst/>
          </a:prstGeom>
          <a:noFill/>
        </p:spPr>
        <p:txBody>
          <a:bodyPr wrap="none" rtlCol="0">
            <a:spAutoFit/>
          </a:bodyPr>
          <a:lstStyle/>
          <a:p>
            <a:r>
              <a:rPr lang="en-CA" dirty="0">
                <a:solidFill>
                  <a:schemeClr val="bg1"/>
                </a:solidFill>
              </a:rPr>
              <a:t>hypofreeze</a:t>
            </a:r>
          </a:p>
        </p:txBody>
      </p:sp>
      <p:sp>
        <p:nvSpPr>
          <p:cNvPr id="24" name="TextBox 23">
            <a:extLst>
              <a:ext uri="{FF2B5EF4-FFF2-40B4-BE49-F238E27FC236}">
                <a16:creationId xmlns:a16="http://schemas.microsoft.com/office/drawing/2014/main" id="{DC916328-CA91-4F46-9671-17CB28E70968}"/>
              </a:ext>
            </a:extLst>
          </p:cNvPr>
          <p:cNvSpPr txBox="1"/>
          <p:nvPr/>
        </p:nvSpPr>
        <p:spPr>
          <a:xfrm>
            <a:off x="60862" y="3918696"/>
            <a:ext cx="628377" cy="369332"/>
          </a:xfrm>
          <a:prstGeom prst="rect">
            <a:avLst/>
          </a:prstGeom>
          <a:noFill/>
        </p:spPr>
        <p:txBody>
          <a:bodyPr wrap="none" rtlCol="0">
            <a:spAutoFit/>
          </a:bodyPr>
          <a:lstStyle/>
          <a:p>
            <a:r>
              <a:rPr lang="en-CA">
                <a:solidFill>
                  <a:schemeClr val="bg1"/>
                </a:solidFill>
              </a:rPr>
              <a:t>calm</a:t>
            </a:r>
          </a:p>
        </p:txBody>
      </p:sp>
      <p:sp>
        <p:nvSpPr>
          <p:cNvPr id="8" name="TextBox 7">
            <a:extLst>
              <a:ext uri="{FF2B5EF4-FFF2-40B4-BE49-F238E27FC236}">
                <a16:creationId xmlns:a16="http://schemas.microsoft.com/office/drawing/2014/main" id="{84170FE0-FCC0-4F8B-9B0F-9A30117679A5}"/>
              </a:ext>
            </a:extLst>
          </p:cNvPr>
          <p:cNvSpPr txBox="1"/>
          <p:nvPr/>
        </p:nvSpPr>
        <p:spPr>
          <a:xfrm>
            <a:off x="17754" y="3318602"/>
            <a:ext cx="1043876" cy="369332"/>
          </a:xfrm>
          <a:prstGeom prst="rect">
            <a:avLst/>
          </a:prstGeom>
          <a:noFill/>
        </p:spPr>
        <p:txBody>
          <a:bodyPr wrap="none" rtlCol="0">
            <a:spAutoFit/>
          </a:bodyPr>
          <a:lstStyle/>
          <a:p>
            <a:r>
              <a:rPr lang="en-CA">
                <a:solidFill>
                  <a:schemeClr val="bg1"/>
                </a:solidFill>
              </a:rPr>
              <a:t>activated</a:t>
            </a:r>
          </a:p>
        </p:txBody>
      </p:sp>
      <p:sp>
        <p:nvSpPr>
          <p:cNvPr id="10" name="TextBox 9">
            <a:extLst>
              <a:ext uri="{FF2B5EF4-FFF2-40B4-BE49-F238E27FC236}">
                <a16:creationId xmlns:a16="http://schemas.microsoft.com/office/drawing/2014/main" id="{18B7851E-0289-4C7D-811A-A57430245C75}"/>
              </a:ext>
            </a:extLst>
          </p:cNvPr>
          <p:cNvSpPr txBox="1"/>
          <p:nvPr/>
        </p:nvSpPr>
        <p:spPr>
          <a:xfrm>
            <a:off x="-51502" y="2418461"/>
            <a:ext cx="1301638" cy="369332"/>
          </a:xfrm>
          <a:prstGeom prst="rect">
            <a:avLst/>
          </a:prstGeom>
          <a:noFill/>
        </p:spPr>
        <p:txBody>
          <a:bodyPr wrap="none" rtlCol="0">
            <a:spAutoFit/>
          </a:bodyPr>
          <a:lstStyle/>
          <a:p>
            <a:r>
              <a:rPr lang="en-CA">
                <a:solidFill>
                  <a:schemeClr val="bg1"/>
                </a:solidFill>
              </a:rPr>
              <a:t>hyperfreeze</a:t>
            </a:r>
          </a:p>
        </p:txBody>
      </p:sp>
      <p:sp>
        <p:nvSpPr>
          <p:cNvPr id="18" name="TextBox 17">
            <a:extLst>
              <a:ext uri="{FF2B5EF4-FFF2-40B4-BE49-F238E27FC236}">
                <a16:creationId xmlns:a16="http://schemas.microsoft.com/office/drawing/2014/main" id="{2355CFDA-073E-4277-A76A-5877DC0330D1}"/>
              </a:ext>
            </a:extLst>
          </p:cNvPr>
          <p:cNvSpPr txBox="1"/>
          <p:nvPr/>
        </p:nvSpPr>
        <p:spPr>
          <a:xfrm>
            <a:off x="4335046" y="146480"/>
            <a:ext cx="4364971" cy="584775"/>
          </a:xfrm>
          <a:prstGeom prst="rect">
            <a:avLst/>
          </a:prstGeom>
          <a:noFill/>
          <a:ln>
            <a:solidFill>
              <a:schemeClr val="bg1"/>
            </a:solidFill>
          </a:ln>
        </p:spPr>
        <p:txBody>
          <a:bodyPr wrap="square" rtlCol="0">
            <a:spAutoFit/>
          </a:bodyPr>
          <a:lstStyle/>
          <a:p>
            <a:r>
              <a:rPr lang="en-CA" sz="3200" dirty="0">
                <a:solidFill>
                  <a:srgbClr val="FF0000"/>
                </a:solidFill>
              </a:rPr>
              <a:t>ACTIVATION CURVES</a:t>
            </a:r>
          </a:p>
        </p:txBody>
      </p:sp>
      <p:sp>
        <p:nvSpPr>
          <p:cNvPr id="2" name="TextBox 1">
            <a:extLst>
              <a:ext uri="{FF2B5EF4-FFF2-40B4-BE49-F238E27FC236}">
                <a16:creationId xmlns:a16="http://schemas.microsoft.com/office/drawing/2014/main" id="{D2E6700F-5E68-4C2E-A1BA-6302D024258A}"/>
              </a:ext>
            </a:extLst>
          </p:cNvPr>
          <p:cNvSpPr txBox="1"/>
          <p:nvPr/>
        </p:nvSpPr>
        <p:spPr>
          <a:xfrm>
            <a:off x="1876899" y="925389"/>
            <a:ext cx="3701783" cy="369332"/>
          </a:xfrm>
          <a:prstGeom prst="rect">
            <a:avLst/>
          </a:prstGeom>
          <a:noFill/>
          <a:ln>
            <a:solidFill>
              <a:schemeClr val="bg1"/>
            </a:solidFill>
          </a:ln>
        </p:spPr>
        <p:txBody>
          <a:bodyPr wrap="none" rtlCol="0">
            <a:spAutoFit/>
          </a:bodyPr>
          <a:lstStyle/>
          <a:p>
            <a:r>
              <a:rPr lang="en-CA" dirty="0">
                <a:solidFill>
                  <a:schemeClr val="bg1"/>
                </a:solidFill>
              </a:rPr>
              <a:t>Traumatic stress not resulting in PTSD</a:t>
            </a:r>
          </a:p>
        </p:txBody>
      </p:sp>
      <p:sp>
        <p:nvSpPr>
          <p:cNvPr id="3" name="TextBox 2">
            <a:extLst>
              <a:ext uri="{FF2B5EF4-FFF2-40B4-BE49-F238E27FC236}">
                <a16:creationId xmlns:a16="http://schemas.microsoft.com/office/drawing/2014/main" id="{502599F6-4618-4750-B073-0B1E938F6157}"/>
              </a:ext>
            </a:extLst>
          </p:cNvPr>
          <p:cNvSpPr txBox="1"/>
          <p:nvPr/>
        </p:nvSpPr>
        <p:spPr>
          <a:xfrm>
            <a:off x="7023370" y="925389"/>
            <a:ext cx="4473982" cy="369332"/>
          </a:xfrm>
          <a:prstGeom prst="rect">
            <a:avLst/>
          </a:prstGeom>
          <a:noFill/>
          <a:ln>
            <a:solidFill>
              <a:schemeClr val="bg1"/>
            </a:solidFill>
          </a:ln>
        </p:spPr>
        <p:txBody>
          <a:bodyPr wrap="none" rtlCol="0">
            <a:spAutoFit/>
          </a:bodyPr>
          <a:lstStyle/>
          <a:p>
            <a:r>
              <a:rPr lang="en-CA" dirty="0">
                <a:solidFill>
                  <a:schemeClr val="bg1"/>
                </a:solidFill>
              </a:rPr>
              <a:t>Inescapable traumatic stress resulting in PTSD</a:t>
            </a:r>
          </a:p>
        </p:txBody>
      </p:sp>
      <p:sp>
        <p:nvSpPr>
          <p:cNvPr id="12" name="Freeform: Shape 11">
            <a:extLst>
              <a:ext uri="{FF2B5EF4-FFF2-40B4-BE49-F238E27FC236}">
                <a16:creationId xmlns:a16="http://schemas.microsoft.com/office/drawing/2014/main" id="{FEF18A09-8D5E-4D85-A43E-023F97BE46FE}"/>
              </a:ext>
            </a:extLst>
          </p:cNvPr>
          <p:cNvSpPr/>
          <p:nvPr/>
        </p:nvSpPr>
        <p:spPr>
          <a:xfrm>
            <a:off x="1322962" y="2360958"/>
            <a:ext cx="5126476" cy="2622519"/>
          </a:xfrm>
          <a:custGeom>
            <a:avLst/>
            <a:gdLst>
              <a:gd name="connsiteX0" fmla="*/ 0 w 5126476"/>
              <a:gd name="connsiteY0" fmla="*/ 1812208 h 2622519"/>
              <a:gd name="connsiteX1" fmla="*/ 1196502 w 5126476"/>
              <a:gd name="connsiteY1" fmla="*/ 12591 h 2622519"/>
              <a:gd name="connsiteX2" fmla="*/ 2305455 w 5126476"/>
              <a:gd name="connsiteY2" fmla="*/ 2619604 h 2622519"/>
              <a:gd name="connsiteX3" fmla="*/ 3142034 w 5126476"/>
              <a:gd name="connsiteY3" fmla="*/ 537885 h 2622519"/>
              <a:gd name="connsiteX4" fmla="*/ 5126476 w 5126476"/>
              <a:gd name="connsiteY4" fmla="*/ 1072906 h 2622519"/>
              <a:gd name="connsiteX5" fmla="*/ 5126476 w 5126476"/>
              <a:gd name="connsiteY5" fmla="*/ 1072906 h 262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6476" h="2622519">
                <a:moveTo>
                  <a:pt x="0" y="1812208"/>
                </a:moveTo>
                <a:cubicBezTo>
                  <a:pt x="406130" y="845116"/>
                  <a:pt x="812260" y="-121975"/>
                  <a:pt x="1196502" y="12591"/>
                </a:cubicBezTo>
                <a:cubicBezTo>
                  <a:pt x="1580744" y="147157"/>
                  <a:pt x="1981200" y="2532055"/>
                  <a:pt x="2305455" y="2619604"/>
                </a:cubicBezTo>
                <a:cubicBezTo>
                  <a:pt x="2629710" y="2707153"/>
                  <a:pt x="2671864" y="795668"/>
                  <a:pt x="3142034" y="537885"/>
                </a:cubicBezTo>
                <a:cubicBezTo>
                  <a:pt x="3612204" y="280102"/>
                  <a:pt x="5126476" y="1072906"/>
                  <a:pt x="5126476" y="1072906"/>
                </a:cubicBezTo>
                <a:lnTo>
                  <a:pt x="5126476" y="107290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Shape 13">
            <a:extLst>
              <a:ext uri="{FF2B5EF4-FFF2-40B4-BE49-F238E27FC236}">
                <a16:creationId xmlns:a16="http://schemas.microsoft.com/office/drawing/2014/main" id="{FC05AA34-E757-40FA-BF1E-3005CC78C31C}"/>
              </a:ext>
            </a:extLst>
          </p:cNvPr>
          <p:cNvSpPr/>
          <p:nvPr/>
        </p:nvSpPr>
        <p:spPr>
          <a:xfrm>
            <a:off x="6517532" y="2230112"/>
            <a:ext cx="1780162" cy="1923599"/>
          </a:xfrm>
          <a:custGeom>
            <a:avLst/>
            <a:gdLst>
              <a:gd name="connsiteX0" fmla="*/ 0 w 1780162"/>
              <a:gd name="connsiteY0" fmla="*/ 1923599 h 1923599"/>
              <a:gd name="connsiteX1" fmla="*/ 963038 w 1780162"/>
              <a:gd name="connsiteY1" fmla="*/ 123982 h 1923599"/>
              <a:gd name="connsiteX2" fmla="*/ 1780162 w 1780162"/>
              <a:gd name="connsiteY2" fmla="*/ 153165 h 1923599"/>
              <a:gd name="connsiteX3" fmla="*/ 1780162 w 1780162"/>
              <a:gd name="connsiteY3" fmla="*/ 153165 h 1923599"/>
              <a:gd name="connsiteX4" fmla="*/ 1780162 w 1780162"/>
              <a:gd name="connsiteY4" fmla="*/ 153165 h 192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162" h="1923599">
                <a:moveTo>
                  <a:pt x="0" y="1923599"/>
                </a:moveTo>
                <a:cubicBezTo>
                  <a:pt x="333172" y="1171326"/>
                  <a:pt x="666344" y="419054"/>
                  <a:pt x="963038" y="123982"/>
                </a:cubicBezTo>
                <a:cubicBezTo>
                  <a:pt x="1259732" y="-171090"/>
                  <a:pt x="1780162" y="153165"/>
                  <a:pt x="1780162" y="153165"/>
                </a:cubicBezTo>
                <a:lnTo>
                  <a:pt x="1780162" y="153165"/>
                </a:lnTo>
                <a:lnTo>
                  <a:pt x="1780162" y="15316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FEF2EF57-90A5-4484-8647-2F49B734CCBF}"/>
              </a:ext>
            </a:extLst>
          </p:cNvPr>
          <p:cNvSpPr txBox="1"/>
          <p:nvPr/>
        </p:nvSpPr>
        <p:spPr>
          <a:xfrm>
            <a:off x="8134668" y="1815236"/>
            <a:ext cx="1157368" cy="369332"/>
          </a:xfrm>
          <a:prstGeom prst="rect">
            <a:avLst/>
          </a:prstGeom>
          <a:noFill/>
        </p:spPr>
        <p:txBody>
          <a:bodyPr wrap="none" rtlCol="0">
            <a:spAutoFit/>
          </a:bodyPr>
          <a:lstStyle/>
          <a:p>
            <a:r>
              <a:rPr lang="en-CA" dirty="0">
                <a:solidFill>
                  <a:schemeClr val="bg1"/>
                </a:solidFill>
              </a:rPr>
              <a:t>No escape</a:t>
            </a:r>
          </a:p>
        </p:txBody>
      </p:sp>
      <p:sp>
        <p:nvSpPr>
          <p:cNvPr id="21" name="Oval 20">
            <a:extLst>
              <a:ext uri="{FF2B5EF4-FFF2-40B4-BE49-F238E27FC236}">
                <a16:creationId xmlns:a16="http://schemas.microsoft.com/office/drawing/2014/main" id="{F8BC2012-6A3C-4097-988D-88344A1E756C}"/>
              </a:ext>
            </a:extLst>
          </p:cNvPr>
          <p:cNvSpPr/>
          <p:nvPr/>
        </p:nvSpPr>
        <p:spPr>
          <a:xfrm>
            <a:off x="7376955" y="2418461"/>
            <a:ext cx="920735" cy="25650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1E0D44AA-EB74-456A-B150-445D35E72408}"/>
              </a:ext>
            </a:extLst>
          </p:cNvPr>
          <p:cNvSpPr txBox="1"/>
          <p:nvPr/>
        </p:nvSpPr>
        <p:spPr>
          <a:xfrm>
            <a:off x="7024767" y="5718078"/>
            <a:ext cx="4298229" cy="646331"/>
          </a:xfrm>
          <a:prstGeom prst="rect">
            <a:avLst/>
          </a:prstGeom>
          <a:noFill/>
        </p:spPr>
        <p:txBody>
          <a:bodyPr wrap="none" rtlCol="0">
            <a:spAutoFit/>
          </a:bodyPr>
          <a:lstStyle/>
          <a:p>
            <a:pPr algn="ctr"/>
            <a:r>
              <a:rPr lang="en-CA" dirty="0">
                <a:solidFill>
                  <a:schemeClr val="bg1"/>
                </a:solidFill>
              </a:rPr>
              <a:t>Dissociated unprocessed traumatic complex</a:t>
            </a:r>
          </a:p>
          <a:p>
            <a:pPr algn="ctr"/>
            <a:r>
              <a:rPr lang="en-CA" dirty="0">
                <a:solidFill>
                  <a:schemeClr val="bg1"/>
                </a:solidFill>
              </a:rPr>
              <a:t>Requiring significant energy</a:t>
            </a:r>
          </a:p>
        </p:txBody>
      </p:sp>
      <p:sp>
        <p:nvSpPr>
          <p:cNvPr id="13" name="TextBox 12">
            <a:extLst>
              <a:ext uri="{FF2B5EF4-FFF2-40B4-BE49-F238E27FC236}">
                <a16:creationId xmlns:a16="http://schemas.microsoft.com/office/drawing/2014/main" id="{9F5ACC5F-0C87-CB1E-02BA-94EA205ABF9E}"/>
              </a:ext>
            </a:extLst>
          </p:cNvPr>
          <p:cNvSpPr txBox="1"/>
          <p:nvPr/>
        </p:nvSpPr>
        <p:spPr>
          <a:xfrm>
            <a:off x="1740888" y="3230104"/>
            <a:ext cx="6148316" cy="369332"/>
          </a:xfrm>
          <a:prstGeom prst="rect">
            <a:avLst/>
          </a:prstGeom>
          <a:noFill/>
        </p:spPr>
        <p:txBody>
          <a:bodyPr wrap="square">
            <a:spAutoFit/>
          </a:bodyPr>
          <a:lstStyle/>
          <a:p>
            <a:r>
              <a:rPr lang="en-CA" dirty="0"/>
              <a:t>.</a:t>
            </a:r>
          </a:p>
        </p:txBody>
      </p:sp>
      <p:sp>
        <p:nvSpPr>
          <p:cNvPr id="5" name="TextBox 4">
            <a:extLst>
              <a:ext uri="{FF2B5EF4-FFF2-40B4-BE49-F238E27FC236}">
                <a16:creationId xmlns:a16="http://schemas.microsoft.com/office/drawing/2014/main" id="{C3210588-2E17-40D2-8B67-E439ACE9384E}"/>
              </a:ext>
            </a:extLst>
          </p:cNvPr>
          <p:cNvSpPr txBox="1"/>
          <p:nvPr/>
        </p:nvSpPr>
        <p:spPr>
          <a:xfrm>
            <a:off x="8134668" y="1925378"/>
            <a:ext cx="779929" cy="830997"/>
          </a:xfrm>
          <a:prstGeom prst="rect">
            <a:avLst/>
          </a:prstGeom>
          <a:noFill/>
        </p:spPr>
        <p:txBody>
          <a:bodyPr wrap="square">
            <a:spAutoFit/>
          </a:bodyPr>
          <a:lstStyle/>
          <a:p>
            <a:r>
              <a:rPr lang="en-CA" sz="4800" dirty="0">
                <a:solidFill>
                  <a:srgbClr val="FF0000"/>
                </a:solidFill>
              </a:rPr>
              <a:t>x</a:t>
            </a:r>
          </a:p>
        </p:txBody>
      </p:sp>
      <p:sp>
        <p:nvSpPr>
          <p:cNvPr id="6" name="Arrow: Curved Left 5">
            <a:extLst>
              <a:ext uri="{FF2B5EF4-FFF2-40B4-BE49-F238E27FC236}">
                <a16:creationId xmlns:a16="http://schemas.microsoft.com/office/drawing/2014/main" id="{1E2B78FC-1FB3-B482-0591-77D568CEA99A}"/>
              </a:ext>
            </a:extLst>
          </p:cNvPr>
          <p:cNvSpPr/>
          <p:nvPr/>
        </p:nvSpPr>
        <p:spPr>
          <a:xfrm>
            <a:off x="8524632" y="2520687"/>
            <a:ext cx="504000" cy="684000"/>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 name="Slide Number Placeholder 3">
            <a:extLst>
              <a:ext uri="{FF2B5EF4-FFF2-40B4-BE49-F238E27FC236}">
                <a16:creationId xmlns:a16="http://schemas.microsoft.com/office/drawing/2014/main" id="{2852010C-67C6-2FF5-689C-02398B3E8D58}"/>
              </a:ext>
            </a:extLst>
          </p:cNvPr>
          <p:cNvSpPr>
            <a:spLocks noGrp="1"/>
          </p:cNvSpPr>
          <p:nvPr>
            <p:ph type="sldNum" sz="quarter" idx="12"/>
          </p:nvPr>
        </p:nvSpPr>
        <p:spPr/>
        <p:txBody>
          <a:bodyPr/>
          <a:lstStyle/>
          <a:p>
            <a:fld id="{D5F19236-814F-4AAD-A4AC-CC9247FC12C4}" type="slidenum">
              <a:rPr lang="en-CA" smtClean="0"/>
              <a:t>81</a:t>
            </a:fld>
            <a:endParaRPr lang="en-CA"/>
          </a:p>
        </p:txBody>
      </p:sp>
    </p:spTree>
    <p:extLst>
      <p:ext uri="{BB962C8B-B14F-4D97-AF65-F5344CB8AC3E}">
        <p14:creationId xmlns:p14="http://schemas.microsoft.com/office/powerpoint/2010/main" val="28163389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57A808-F0AF-4916-CE29-FBE62EB83231}"/>
              </a:ext>
            </a:extLst>
          </p:cNvPr>
          <p:cNvSpPr txBox="1"/>
          <p:nvPr/>
        </p:nvSpPr>
        <p:spPr>
          <a:xfrm>
            <a:off x="721895" y="811548"/>
            <a:ext cx="11036968" cy="646331"/>
          </a:xfrm>
          <a:prstGeom prst="rect">
            <a:avLst/>
          </a:prstGeom>
          <a:noFill/>
        </p:spPr>
        <p:txBody>
          <a:bodyPr wrap="square">
            <a:spAutoFit/>
          </a:bodyPr>
          <a:lstStyle/>
          <a:p>
            <a:r>
              <a:rPr lang="en-CA" sz="3600" dirty="0">
                <a:solidFill>
                  <a:schemeClr val="bg1"/>
                </a:solidFill>
              </a:rPr>
              <a:t>OUTCOMES OF THE TRAUMA SPECTRUM DISORDERS</a:t>
            </a:r>
          </a:p>
        </p:txBody>
      </p:sp>
      <p:sp>
        <p:nvSpPr>
          <p:cNvPr id="5" name="TextBox 4">
            <a:extLst>
              <a:ext uri="{FF2B5EF4-FFF2-40B4-BE49-F238E27FC236}">
                <a16:creationId xmlns:a16="http://schemas.microsoft.com/office/drawing/2014/main" id="{F1C61122-907D-811D-5D4A-CF8DE148F058}"/>
              </a:ext>
            </a:extLst>
          </p:cNvPr>
          <p:cNvSpPr txBox="1"/>
          <p:nvPr/>
        </p:nvSpPr>
        <p:spPr>
          <a:xfrm>
            <a:off x="1376412" y="1828081"/>
            <a:ext cx="9192127" cy="830997"/>
          </a:xfrm>
          <a:prstGeom prst="rect">
            <a:avLst/>
          </a:prstGeom>
          <a:noFill/>
        </p:spPr>
        <p:txBody>
          <a:bodyPr wrap="square">
            <a:spAutoFit/>
          </a:bodyPr>
          <a:lstStyle/>
          <a:p>
            <a:r>
              <a:rPr lang="en-US" sz="2400" dirty="0"/>
              <a:t>Does experiencing a traumatic stressor always lead to PTSD or a trauma spectrum disorder?</a:t>
            </a:r>
            <a:endParaRPr lang="en-CA" sz="2400" dirty="0"/>
          </a:p>
        </p:txBody>
      </p:sp>
      <p:sp>
        <p:nvSpPr>
          <p:cNvPr id="2" name="Slide Number Placeholder 1">
            <a:extLst>
              <a:ext uri="{FF2B5EF4-FFF2-40B4-BE49-F238E27FC236}">
                <a16:creationId xmlns:a16="http://schemas.microsoft.com/office/drawing/2014/main" id="{6E81BF94-7B23-C4AF-3222-266D526E7FDF}"/>
              </a:ext>
            </a:extLst>
          </p:cNvPr>
          <p:cNvSpPr>
            <a:spLocks noGrp="1"/>
          </p:cNvSpPr>
          <p:nvPr>
            <p:ph type="sldNum" sz="quarter" idx="12"/>
          </p:nvPr>
        </p:nvSpPr>
        <p:spPr/>
        <p:txBody>
          <a:bodyPr/>
          <a:lstStyle/>
          <a:p>
            <a:fld id="{D5F19236-814F-4AAD-A4AC-CC9247FC12C4}" type="slidenum">
              <a:rPr lang="en-CA" smtClean="0"/>
              <a:t>82</a:t>
            </a:fld>
            <a:endParaRPr lang="en-CA"/>
          </a:p>
        </p:txBody>
      </p:sp>
    </p:spTree>
    <p:extLst>
      <p:ext uri="{BB962C8B-B14F-4D97-AF65-F5344CB8AC3E}">
        <p14:creationId xmlns:p14="http://schemas.microsoft.com/office/powerpoint/2010/main" val="41316613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622E80D9-0DF5-D380-3F8B-6634609298FF}"/>
              </a:ext>
            </a:extLst>
          </p:cNvPr>
          <p:cNvPicPr>
            <a:picLocks noChangeAspect="1"/>
          </p:cNvPicPr>
          <p:nvPr/>
        </p:nvPicPr>
        <p:blipFill>
          <a:blip r:embed="rId3"/>
          <a:stretch>
            <a:fillRect/>
          </a:stretch>
        </p:blipFill>
        <p:spPr>
          <a:xfrm>
            <a:off x="352125" y="861642"/>
            <a:ext cx="4922382" cy="5665719"/>
          </a:xfrm>
          <a:prstGeom prst="rect">
            <a:avLst/>
          </a:prstGeom>
        </p:spPr>
      </p:pic>
      <p:sp>
        <p:nvSpPr>
          <p:cNvPr id="3" name="TextBox 2">
            <a:extLst>
              <a:ext uri="{FF2B5EF4-FFF2-40B4-BE49-F238E27FC236}">
                <a16:creationId xmlns:a16="http://schemas.microsoft.com/office/drawing/2014/main" id="{3790CAFB-5FB3-1103-349B-2BD248DCB8BE}"/>
              </a:ext>
            </a:extLst>
          </p:cNvPr>
          <p:cNvSpPr txBox="1"/>
          <p:nvPr/>
        </p:nvSpPr>
        <p:spPr>
          <a:xfrm>
            <a:off x="0" y="276867"/>
            <a:ext cx="10617574" cy="584775"/>
          </a:xfrm>
          <a:prstGeom prst="rect">
            <a:avLst/>
          </a:prstGeom>
          <a:noFill/>
        </p:spPr>
        <p:txBody>
          <a:bodyPr wrap="square">
            <a:spAutoFit/>
          </a:bodyPr>
          <a:lstStyle/>
          <a:p>
            <a:r>
              <a:rPr lang="en-US" sz="3200" dirty="0">
                <a:solidFill>
                  <a:schemeClr val="bg1"/>
                </a:solidFill>
              </a:rPr>
              <a:t>THE BUILDING BLOCK EFFECT</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4656EACF-64C4-D5D1-5DF9-5FF79CFAA4B2}"/>
              </a:ext>
            </a:extLst>
          </p:cNvPr>
          <p:cNvSpPr>
            <a:spLocks noGrp="1"/>
          </p:cNvSpPr>
          <p:nvPr>
            <p:ph type="sldNum" sz="quarter" idx="12"/>
          </p:nvPr>
        </p:nvSpPr>
        <p:spPr/>
        <p:txBody>
          <a:bodyPr/>
          <a:lstStyle/>
          <a:p>
            <a:fld id="{D5F19236-814F-4AAD-A4AC-CC9247FC12C4}" type="slidenum">
              <a:rPr lang="en-CA" smtClean="0"/>
              <a:t>83</a:t>
            </a:fld>
            <a:endParaRPr lang="en-CA"/>
          </a:p>
        </p:txBody>
      </p:sp>
      <p:sp>
        <p:nvSpPr>
          <p:cNvPr id="6" name="TextBox 5">
            <a:extLst>
              <a:ext uri="{FF2B5EF4-FFF2-40B4-BE49-F238E27FC236}">
                <a16:creationId xmlns:a16="http://schemas.microsoft.com/office/drawing/2014/main" id="{E245E085-4E12-67F6-4E80-EEF6C68BBC24}"/>
              </a:ext>
            </a:extLst>
          </p:cNvPr>
          <p:cNvSpPr txBox="1"/>
          <p:nvPr/>
        </p:nvSpPr>
        <p:spPr>
          <a:xfrm>
            <a:off x="5486401" y="276867"/>
            <a:ext cx="6705599" cy="6786473"/>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dirty="0">
                <a:latin typeface="Arial" panose="020B0604020202020204" pitchFamily="34" charset="0"/>
              </a:rPr>
              <a:t>Trauma/PTSD</a:t>
            </a:r>
            <a:r>
              <a:rPr lang="en-US" sz="2400" b="0" i="0" dirty="0">
                <a:effectLst/>
                <a:latin typeface="Arial" panose="020B0604020202020204" pitchFamily="34" charset="0"/>
              </a:rPr>
              <a:t> have a dose–response relationship. (the higher the total exposure to trauma the more likely it is to lead to a PTSD condition.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Each traumatic event adds load to the nervous system. One or two events may be integrated, especially with safety and support. But as traumatic exposures accumulate</a:t>
            </a:r>
            <a:r>
              <a:rPr lang="en-US" sz="2400" dirty="0">
                <a:latin typeface="Arial" panose="020B0604020202020204" pitchFamily="34" charset="0"/>
              </a:rPr>
              <a:t>, </a:t>
            </a:r>
            <a:r>
              <a:rPr lang="en-US" sz="2400" b="0" i="0" dirty="0">
                <a:effectLst/>
                <a:latin typeface="Arial" panose="020B0604020202020204" pitchFamily="34" charset="0"/>
              </a:rPr>
              <a:t>particularly early, interpersonal, or repeated ones, the system becomes overwhelmed.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After a certain threshold, even resilient people are likely to develop PTSD symptoms.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This </a:t>
            </a:r>
            <a:r>
              <a:rPr lang="en-US" sz="2400" dirty="0">
                <a:latin typeface="Arial" panose="020B0604020202020204" pitchFamily="34" charset="0"/>
              </a:rPr>
              <a:t>doesn’t mean people are</a:t>
            </a:r>
            <a:r>
              <a:rPr lang="en-US" sz="2400" b="0" i="0" dirty="0">
                <a:effectLst/>
                <a:latin typeface="Arial" panose="020B0604020202020204" pitchFamily="34" charset="0"/>
              </a:rPr>
              <a:t> “weak” </a:t>
            </a:r>
            <a:r>
              <a:rPr lang="en-US" sz="2400" dirty="0">
                <a:latin typeface="Arial" panose="020B0604020202020204" pitchFamily="34" charset="0"/>
              </a:rPr>
              <a:t>but rather that trauma has exceeded their coping ability and </a:t>
            </a:r>
            <a:r>
              <a:rPr lang="en-US" sz="2400" b="0" i="0" dirty="0">
                <a:effectLst/>
                <a:latin typeface="Arial" panose="020B0604020202020204" pitchFamily="34" charset="0"/>
              </a:rPr>
              <a:t>pushed their nervous system into chronic </a:t>
            </a:r>
            <a:r>
              <a:rPr lang="en-US" sz="2400" dirty="0">
                <a:latin typeface="Arial" panose="020B0604020202020204" pitchFamily="34" charset="0"/>
              </a:rPr>
              <a:t>fight/flight </a:t>
            </a:r>
            <a:r>
              <a:rPr lang="en-US" sz="2400" b="0" i="0" dirty="0">
                <a:effectLst/>
                <a:latin typeface="Arial" panose="020B0604020202020204" pitchFamily="34" charset="0"/>
              </a:rPr>
              <a:t>mode.</a:t>
            </a:r>
          </a:p>
          <a:p>
            <a:pPr>
              <a:buNone/>
            </a:pPr>
            <a:br>
              <a:rPr lang="en-US" dirty="0"/>
            </a:br>
            <a:endParaRPr lang="en-CA" dirty="0"/>
          </a:p>
        </p:txBody>
      </p:sp>
    </p:spTree>
    <p:extLst>
      <p:ext uri="{BB962C8B-B14F-4D97-AF65-F5344CB8AC3E}">
        <p14:creationId xmlns:p14="http://schemas.microsoft.com/office/powerpoint/2010/main" val="1299166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2C3CE-4712-420C-A993-BC2D8F8E1E14}"/>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181759" y="790083"/>
            <a:ext cx="3380950" cy="5757366"/>
          </a:xfrm>
          <a:prstGeom prst="rect">
            <a:avLst/>
          </a:prstGeom>
          <a:noFill/>
        </p:spPr>
      </p:pic>
      <p:sp>
        <p:nvSpPr>
          <p:cNvPr id="6" name="Title 5">
            <a:extLst>
              <a:ext uri="{FF2B5EF4-FFF2-40B4-BE49-F238E27FC236}">
                <a16:creationId xmlns:a16="http://schemas.microsoft.com/office/drawing/2014/main" id="{561D8AFC-CAB1-46C4-9CD5-A83C6B4DA233}"/>
              </a:ext>
            </a:extLst>
          </p:cNvPr>
          <p:cNvSpPr>
            <a:spLocks noGrp="1"/>
          </p:cNvSpPr>
          <p:nvPr>
            <p:ph type="title" idx="4294967295"/>
          </p:nvPr>
        </p:nvSpPr>
        <p:spPr>
          <a:xfrm>
            <a:off x="-122509" y="84141"/>
            <a:ext cx="3840495" cy="642938"/>
          </a:xfrm>
        </p:spPr>
        <p:txBody>
          <a:bodyPr>
            <a:noAutofit/>
          </a:bodyPr>
          <a:lstStyle/>
          <a:p>
            <a:pPr algn="ctr"/>
            <a:r>
              <a:rPr lang="en-CA" sz="3200" dirty="0">
                <a:solidFill>
                  <a:schemeClr val="bg1"/>
                </a:solidFill>
              </a:rPr>
              <a:t>Outcomes of traumatic stress</a:t>
            </a:r>
          </a:p>
        </p:txBody>
      </p:sp>
      <p:sp>
        <p:nvSpPr>
          <p:cNvPr id="7" name="TextBox 6">
            <a:extLst>
              <a:ext uri="{FF2B5EF4-FFF2-40B4-BE49-F238E27FC236}">
                <a16:creationId xmlns:a16="http://schemas.microsoft.com/office/drawing/2014/main" id="{733E29D4-575E-45B8-A629-500E0B1DDD84}"/>
              </a:ext>
            </a:extLst>
          </p:cNvPr>
          <p:cNvSpPr txBox="1"/>
          <p:nvPr/>
        </p:nvSpPr>
        <p:spPr>
          <a:xfrm>
            <a:off x="3871991" y="456247"/>
            <a:ext cx="8413629" cy="6740307"/>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One of the features of living organisms is </a:t>
            </a:r>
            <a:r>
              <a:rPr lang="en-US" sz="2200" dirty="0">
                <a:solidFill>
                  <a:schemeClr val="bg1"/>
                </a:solidFill>
                <a:latin typeface="Arial" panose="020B0604020202020204" pitchFamily="34" charset="0"/>
                <a:cs typeface="Arial" panose="020B0604020202020204" pitchFamily="34" charset="0"/>
              </a:rPr>
              <a:t>homeostasis</a:t>
            </a:r>
            <a:r>
              <a:rPr lang="en-US" sz="2200" dirty="0">
                <a:latin typeface="Arial" panose="020B0604020202020204" pitchFamily="34" charset="0"/>
                <a:cs typeface="Arial" panose="020B0604020202020204" pitchFamily="34" charset="0"/>
              </a:rPr>
              <a:t> which is the ability to return to a state of steady internal, physical and psychological conditions.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After a traumatic event, homeostasis tries to restore our balance and return us to the calm state we were in before the traumatic experience. Traumatic stress that leads to a traumatic stress disorder overwhelms our homeostatic capacity and transforms our nervous systems.</a:t>
            </a:r>
          </a:p>
          <a:p>
            <a:r>
              <a:rPr lang="en-US"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Most people who experience traumatic stress</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1) spontaneously recover</a:t>
            </a:r>
            <a:r>
              <a:rPr lang="en-US" sz="2200" dirty="0">
                <a:latin typeface="Arial" panose="020B0604020202020204" pitchFamily="34" charset="0"/>
                <a:cs typeface="Arial" panose="020B0604020202020204" pitchFamily="34" charset="0"/>
              </a:rPr>
              <a:t> and return to normal functioning. </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When the person’s coping resources cannot fully deal with the traumatic experience the person may be</a:t>
            </a:r>
            <a:r>
              <a:rPr lang="en-US" sz="2200" dirty="0">
                <a:solidFill>
                  <a:schemeClr val="bg1"/>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positively or negatively</a:t>
            </a:r>
            <a:r>
              <a:rPr lang="en-US" sz="2200" dirty="0">
                <a:solidFill>
                  <a:schemeClr val="bg1"/>
                </a:solidFill>
                <a:latin typeface="Arial" panose="020B0604020202020204" pitchFamily="34" charset="0"/>
                <a:cs typeface="Arial" panose="020B0604020202020204" pitchFamily="34" charset="0"/>
              </a:rPr>
              <a:t> transformed.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trauma spectrum disorders are the </a:t>
            </a:r>
            <a:r>
              <a:rPr lang="en-US" sz="2200" dirty="0">
                <a:solidFill>
                  <a:schemeClr val="bg1"/>
                </a:solidFill>
                <a:latin typeface="Arial" panose="020B0604020202020204" pitchFamily="34" charset="0"/>
                <a:cs typeface="Arial" panose="020B0604020202020204" pitchFamily="34" charset="0"/>
              </a:rPr>
              <a:t>negative transformation.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Posttraumatic growth is a </a:t>
            </a:r>
            <a:r>
              <a:rPr lang="en-US" sz="2200" dirty="0">
                <a:solidFill>
                  <a:schemeClr val="bg1"/>
                </a:solidFill>
                <a:latin typeface="Arial" panose="020B0604020202020204" pitchFamily="34" charset="0"/>
                <a:cs typeface="Arial" panose="020B0604020202020204" pitchFamily="34" charset="0"/>
              </a:rPr>
              <a:t>positive transformation</a:t>
            </a:r>
            <a:r>
              <a:rPr lang="en-US" sz="22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People can also experience a combination of posttraumatic stress symptoms and posttraumatic growth.</a:t>
            </a:r>
          </a:p>
          <a:p>
            <a:r>
              <a:rPr lang="en-US" sz="1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834BF061-F48D-DAAE-CF67-E6C5A247EE1B}"/>
              </a:ext>
            </a:extLst>
          </p:cNvPr>
          <p:cNvSpPr>
            <a:spLocks noGrp="1"/>
          </p:cNvSpPr>
          <p:nvPr>
            <p:ph type="sldNum" sz="quarter" idx="12"/>
          </p:nvPr>
        </p:nvSpPr>
        <p:spPr/>
        <p:txBody>
          <a:bodyPr/>
          <a:lstStyle/>
          <a:p>
            <a:fld id="{D5F19236-814F-4AAD-A4AC-CC9247FC12C4}" type="slidenum">
              <a:rPr lang="en-CA" smtClean="0"/>
              <a:t>84</a:t>
            </a:fld>
            <a:endParaRPr lang="en-CA" dirty="0"/>
          </a:p>
        </p:txBody>
      </p:sp>
    </p:spTree>
    <p:extLst>
      <p:ext uri="{BB962C8B-B14F-4D97-AF65-F5344CB8AC3E}">
        <p14:creationId xmlns:p14="http://schemas.microsoft.com/office/powerpoint/2010/main" val="3357484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36F7F-7064-408D-80C0-B367E2D43466}"/>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448136" y="1055691"/>
            <a:ext cx="4639518" cy="3872443"/>
          </a:xfrm>
          <a:prstGeom prst="rect">
            <a:avLst/>
          </a:prstGeom>
          <a:noFill/>
        </p:spPr>
      </p:pic>
      <p:sp>
        <p:nvSpPr>
          <p:cNvPr id="6" name="TextBox 5">
            <a:extLst>
              <a:ext uri="{FF2B5EF4-FFF2-40B4-BE49-F238E27FC236}">
                <a16:creationId xmlns:a16="http://schemas.microsoft.com/office/drawing/2014/main" id="{BBFBF269-3881-01C8-765B-B2302E0F46AD}"/>
              </a:ext>
            </a:extLst>
          </p:cNvPr>
          <p:cNvSpPr txBox="1"/>
          <p:nvPr/>
        </p:nvSpPr>
        <p:spPr>
          <a:xfrm>
            <a:off x="5431072" y="908662"/>
            <a:ext cx="6534129" cy="5632311"/>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people with traumatic spectrum disorders functioning is initially impaired then over time there may be different outcomes: the person may</a:t>
            </a:r>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Succumb</a:t>
            </a: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Survive with an impairment.</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People who are resilient or have more resources can better cope and eventually     </a:t>
            </a:r>
            <a:r>
              <a:rPr lang="en-US" sz="2400" dirty="0">
                <a:solidFill>
                  <a:schemeClr val="bg1"/>
                </a:solidFill>
                <a:latin typeface="Arial" panose="020B0604020202020204" pitchFamily="34" charset="0"/>
                <a:cs typeface="Arial" panose="020B0604020202020204" pitchFamily="34" charset="0"/>
              </a:rPr>
              <a:t>recover</a:t>
            </a:r>
            <a:r>
              <a:rPr lang="en-US" sz="2400" dirty="0">
                <a:latin typeface="Arial" panose="020B0604020202020204" pitchFamily="34" charset="0"/>
                <a:cs typeface="Arial" panose="020B0604020202020204" pitchFamily="34" charset="0"/>
              </a:rPr>
              <a:t> and return to the same level of functioning they had prior to the trauma.</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Following trauma people may also experience </a:t>
            </a:r>
            <a:r>
              <a:rPr lang="en-US" sz="2400" dirty="0">
                <a:solidFill>
                  <a:schemeClr val="bg1"/>
                </a:solidFill>
                <a:latin typeface="Arial" panose="020B0604020202020204" pitchFamily="34" charset="0"/>
                <a:cs typeface="Arial" panose="020B0604020202020204" pitchFamily="34" charset="0"/>
              </a:rPr>
              <a:t>posttraumatic growth </a:t>
            </a:r>
            <a:r>
              <a:rPr lang="en-US" sz="2400" dirty="0">
                <a:latin typeface="Arial" panose="020B0604020202020204" pitchFamily="34" charset="0"/>
                <a:cs typeface="Arial" panose="020B0604020202020204" pitchFamily="34" charset="0"/>
              </a:rPr>
              <a:t>a transformation which changes their patterns of thinking, feeling and behaving, in other words their personality, in a positive way.</a:t>
            </a:r>
            <a:endParaRPr lang="en-CA"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C499025-307E-2860-CC7F-3313A1092960}"/>
              </a:ext>
            </a:extLst>
          </p:cNvPr>
          <p:cNvSpPr txBox="1"/>
          <p:nvPr/>
        </p:nvSpPr>
        <p:spPr>
          <a:xfrm>
            <a:off x="1520625" y="169998"/>
            <a:ext cx="9150749" cy="523220"/>
          </a:xfrm>
          <a:prstGeom prst="rect">
            <a:avLst/>
          </a:prstGeom>
          <a:noFill/>
        </p:spPr>
        <p:txBody>
          <a:bodyPr wrap="square">
            <a:spAutoFit/>
          </a:bodyPr>
          <a:lstStyle/>
          <a:p>
            <a:r>
              <a:rPr lang="en-CA" sz="2800" dirty="0">
                <a:solidFill>
                  <a:schemeClr val="bg1"/>
                </a:solidFill>
              </a:rPr>
              <a:t>FOUR OUTCOMES OF TRAUMATIC SPECTRUM DISORDERS</a:t>
            </a:r>
            <a:endParaRPr lang="en-CA" sz="2800" dirty="0"/>
          </a:p>
        </p:txBody>
      </p:sp>
      <p:sp>
        <p:nvSpPr>
          <p:cNvPr id="4" name="TextBox 3">
            <a:extLst>
              <a:ext uri="{FF2B5EF4-FFF2-40B4-BE49-F238E27FC236}">
                <a16:creationId xmlns:a16="http://schemas.microsoft.com/office/drawing/2014/main" id="{2CC2DA9F-187F-72B6-6422-8662717AD696}"/>
              </a:ext>
            </a:extLst>
          </p:cNvPr>
          <p:cNvSpPr txBox="1"/>
          <p:nvPr/>
        </p:nvSpPr>
        <p:spPr>
          <a:xfrm>
            <a:off x="362510" y="5063645"/>
            <a:ext cx="4853540" cy="1477328"/>
          </a:xfrm>
          <a:prstGeom prst="rect">
            <a:avLst/>
          </a:prstGeom>
          <a:noFill/>
        </p:spPr>
        <p:txBody>
          <a:bodyPr wrap="square">
            <a:spAutoFit/>
          </a:bodyPr>
          <a:lstStyle/>
          <a:p>
            <a:r>
              <a:rPr lang="en-US" sz="1800" dirty="0">
                <a:solidFill>
                  <a:srgbClr val="FFC000"/>
                </a:solidFill>
              </a:rPr>
              <a:t>Mystical experiences are a part of trauma they are a way back from trauma. Our ancestors suffered more pain and trauma and therefore had more mystical or religious experiences than we do in our relatively safe society.         Jeffrey Kripal</a:t>
            </a:r>
          </a:p>
        </p:txBody>
      </p:sp>
      <p:sp>
        <p:nvSpPr>
          <p:cNvPr id="2" name="Slide Number Placeholder 1">
            <a:extLst>
              <a:ext uri="{FF2B5EF4-FFF2-40B4-BE49-F238E27FC236}">
                <a16:creationId xmlns:a16="http://schemas.microsoft.com/office/drawing/2014/main" id="{58A497A7-0201-4160-96EB-FB88A8877E0A}"/>
              </a:ext>
            </a:extLst>
          </p:cNvPr>
          <p:cNvSpPr>
            <a:spLocks noGrp="1"/>
          </p:cNvSpPr>
          <p:nvPr>
            <p:ph type="sldNum" sz="quarter" idx="12"/>
          </p:nvPr>
        </p:nvSpPr>
        <p:spPr/>
        <p:txBody>
          <a:bodyPr/>
          <a:lstStyle/>
          <a:p>
            <a:fld id="{D5F19236-814F-4AAD-A4AC-CC9247FC12C4}" type="slidenum">
              <a:rPr lang="en-CA" smtClean="0"/>
              <a:t>85</a:t>
            </a:fld>
            <a:endParaRPr lang="en-CA"/>
          </a:p>
        </p:txBody>
      </p:sp>
    </p:spTree>
    <p:extLst>
      <p:ext uri="{BB962C8B-B14F-4D97-AF65-F5344CB8AC3E}">
        <p14:creationId xmlns:p14="http://schemas.microsoft.com/office/powerpoint/2010/main" val="14024954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1A289816-A52B-9E0B-6F00-E4FF774C0411}"/>
              </a:ext>
            </a:extLst>
          </p:cNvPr>
          <p:cNvPicPr>
            <a:picLocks noChangeAspect="1"/>
          </p:cNvPicPr>
          <p:nvPr/>
        </p:nvPicPr>
        <p:blipFill>
          <a:blip r:embed="rId3"/>
          <a:stretch>
            <a:fillRect/>
          </a:stretch>
        </p:blipFill>
        <p:spPr>
          <a:xfrm>
            <a:off x="371076" y="693681"/>
            <a:ext cx="4518558" cy="5729173"/>
          </a:xfrm>
          <a:prstGeom prst="rect">
            <a:avLst/>
          </a:prstGeom>
        </p:spPr>
      </p:pic>
      <p:sp>
        <p:nvSpPr>
          <p:cNvPr id="9" name="TextBox 8">
            <a:extLst>
              <a:ext uri="{FF2B5EF4-FFF2-40B4-BE49-F238E27FC236}">
                <a16:creationId xmlns:a16="http://schemas.microsoft.com/office/drawing/2014/main" id="{9C3059FF-55A6-D8C3-951C-704624ADE432}"/>
              </a:ext>
            </a:extLst>
          </p:cNvPr>
          <p:cNvSpPr txBox="1"/>
          <p:nvPr/>
        </p:nvSpPr>
        <p:spPr>
          <a:xfrm>
            <a:off x="2785948" y="-106501"/>
            <a:ext cx="9294124" cy="584775"/>
          </a:xfrm>
          <a:prstGeom prst="rect">
            <a:avLst/>
          </a:prstGeom>
          <a:noFill/>
        </p:spPr>
        <p:txBody>
          <a:bodyPr wrap="square">
            <a:spAutoFit/>
          </a:bodyPr>
          <a:lstStyle/>
          <a:p>
            <a:r>
              <a:rPr lang="en-US" sz="3200" dirty="0">
                <a:solidFill>
                  <a:schemeClr val="bg1"/>
                </a:solidFill>
              </a:rPr>
              <a:t>TRAUMATIC STRESS TRAJECTORIES</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7A148D25-5330-6166-D9D7-8ACF077EA25E}"/>
              </a:ext>
            </a:extLst>
          </p:cNvPr>
          <p:cNvSpPr>
            <a:spLocks noGrp="1"/>
          </p:cNvSpPr>
          <p:nvPr>
            <p:ph type="sldNum" sz="quarter" idx="12"/>
          </p:nvPr>
        </p:nvSpPr>
        <p:spPr/>
        <p:txBody>
          <a:bodyPr/>
          <a:lstStyle/>
          <a:p>
            <a:fld id="{D5F19236-814F-4AAD-A4AC-CC9247FC12C4}" type="slidenum">
              <a:rPr lang="en-CA" smtClean="0"/>
              <a:t>86</a:t>
            </a:fld>
            <a:endParaRPr lang="en-CA"/>
          </a:p>
        </p:txBody>
      </p:sp>
      <p:sp>
        <p:nvSpPr>
          <p:cNvPr id="4" name="TextBox 3">
            <a:extLst>
              <a:ext uri="{FF2B5EF4-FFF2-40B4-BE49-F238E27FC236}">
                <a16:creationId xmlns:a16="http://schemas.microsoft.com/office/drawing/2014/main" id="{77C5BB51-D124-3CE7-BDE0-A67946E66A80}"/>
              </a:ext>
            </a:extLst>
          </p:cNvPr>
          <p:cNvSpPr txBox="1"/>
          <p:nvPr/>
        </p:nvSpPr>
        <p:spPr>
          <a:xfrm>
            <a:off x="5301114" y="693681"/>
            <a:ext cx="6097604" cy="5509200"/>
          </a:xfrm>
          <a:prstGeom prst="rect">
            <a:avLst/>
          </a:prstGeom>
          <a:noFill/>
        </p:spPr>
        <p:txBody>
          <a:bodyPr wrap="square">
            <a:spAutoFit/>
          </a:bodyPr>
          <a:lstStyle/>
          <a:p>
            <a:pPr marL="285750" indent="-285750">
              <a:buFont typeface="Arial" panose="020B0604020202020204" pitchFamily="34" charset="0"/>
              <a:buChar char="•"/>
            </a:pPr>
            <a:r>
              <a:rPr lang="en-US" sz="2200" b="0" i="0" dirty="0">
                <a:solidFill>
                  <a:schemeClr val="bg1"/>
                </a:solidFill>
                <a:effectLst/>
                <a:latin typeface="Arial" panose="020B0604020202020204" pitchFamily="34" charset="0"/>
              </a:rPr>
              <a:t>Resistance</a:t>
            </a:r>
            <a:r>
              <a:rPr lang="en-US" sz="2200" b="0" i="0" dirty="0">
                <a:effectLst/>
                <a:latin typeface="Arial" panose="020B0604020202020204" pitchFamily="34" charset="0"/>
              </a:rPr>
              <a:t>: Minimal disruption; functioning remains largely intact despite exposure.</a:t>
            </a:r>
          </a:p>
          <a:p>
            <a:pPr marL="285750" indent="-285750">
              <a:buFont typeface="Arial" panose="020B0604020202020204" pitchFamily="34" charset="0"/>
              <a:buChar char="•"/>
            </a:pPr>
            <a:r>
              <a:rPr lang="en-US" sz="2200" b="0" i="0" dirty="0">
                <a:solidFill>
                  <a:schemeClr val="bg1"/>
                </a:solidFill>
                <a:effectLst/>
                <a:latin typeface="Arial" panose="020B0604020202020204" pitchFamily="34" charset="0"/>
              </a:rPr>
              <a:t>Resilience</a:t>
            </a:r>
            <a:r>
              <a:rPr lang="en-US" sz="2200" b="0" i="0" dirty="0">
                <a:effectLst/>
                <a:latin typeface="Arial" panose="020B0604020202020204" pitchFamily="34" charset="0"/>
              </a:rPr>
              <a:t>: Initial symptoms occur, but the system self-regulates and returns to baseline.</a:t>
            </a:r>
          </a:p>
          <a:p>
            <a:pPr marL="285750" indent="-285750">
              <a:buFont typeface="Arial" panose="020B0604020202020204" pitchFamily="34" charset="0"/>
              <a:buChar char="•"/>
            </a:pPr>
            <a:r>
              <a:rPr lang="en-US" sz="2200" b="0" i="0" dirty="0">
                <a:solidFill>
                  <a:schemeClr val="bg1"/>
                </a:solidFill>
                <a:effectLst/>
                <a:latin typeface="Arial" panose="020B0604020202020204" pitchFamily="34" charset="0"/>
              </a:rPr>
              <a:t>Recovery</a:t>
            </a:r>
            <a:r>
              <a:rPr lang="en-US" sz="2200" b="0" i="0" dirty="0">
                <a:effectLst/>
                <a:latin typeface="Arial" panose="020B0604020202020204" pitchFamily="34" charset="0"/>
              </a:rPr>
              <a:t>: Significant early symptoms that gradually resolve over time with integration or support.</a:t>
            </a:r>
          </a:p>
          <a:p>
            <a:pPr marL="285750" indent="-285750">
              <a:buFont typeface="Arial" panose="020B0604020202020204" pitchFamily="34" charset="0"/>
              <a:buChar char="•"/>
            </a:pPr>
            <a:r>
              <a:rPr lang="en-US" sz="2200" b="0" i="0" dirty="0">
                <a:solidFill>
                  <a:schemeClr val="bg1"/>
                </a:solidFill>
                <a:effectLst/>
                <a:latin typeface="Arial" panose="020B0604020202020204" pitchFamily="34" charset="0"/>
              </a:rPr>
              <a:t>Relapsing–remitting</a:t>
            </a:r>
            <a:r>
              <a:rPr lang="en-US" sz="2200" b="0" i="0" dirty="0">
                <a:effectLst/>
                <a:latin typeface="Arial" panose="020B0604020202020204" pitchFamily="34" charset="0"/>
              </a:rPr>
              <a:t>: Symptoms come and go, often reactivated by stress or reminders.</a:t>
            </a:r>
          </a:p>
          <a:p>
            <a:pPr marL="285750" indent="-285750">
              <a:buFont typeface="Arial" panose="020B0604020202020204" pitchFamily="34" charset="0"/>
              <a:buChar char="•"/>
            </a:pPr>
            <a:r>
              <a:rPr lang="en-US" sz="2200" b="0" i="0" dirty="0">
                <a:solidFill>
                  <a:schemeClr val="bg1"/>
                </a:solidFill>
                <a:effectLst/>
                <a:latin typeface="Arial" panose="020B0604020202020204" pitchFamily="34" charset="0"/>
              </a:rPr>
              <a:t>Delayed dysfunction</a:t>
            </a:r>
            <a:r>
              <a:rPr lang="en-US" sz="2200" b="0" i="0" dirty="0">
                <a:effectLst/>
                <a:latin typeface="Arial" panose="020B0604020202020204" pitchFamily="34" charset="0"/>
              </a:rPr>
              <a:t>: Little early disturbance, followed by later-emerging symptoms when coping capacity erodes.</a:t>
            </a:r>
          </a:p>
          <a:p>
            <a:pPr marL="285750" indent="-285750">
              <a:buFont typeface="Arial" panose="020B0604020202020204" pitchFamily="34" charset="0"/>
              <a:buChar char="•"/>
            </a:pPr>
            <a:r>
              <a:rPr lang="en-US" sz="2200" b="0" i="0" dirty="0">
                <a:solidFill>
                  <a:schemeClr val="bg1"/>
                </a:solidFill>
                <a:effectLst/>
                <a:latin typeface="Arial" panose="020B0604020202020204" pitchFamily="34" charset="0"/>
              </a:rPr>
              <a:t>Chronic dysfunction</a:t>
            </a:r>
            <a:r>
              <a:rPr lang="en-US" sz="2200" b="0" i="0" dirty="0">
                <a:effectLst/>
                <a:latin typeface="Arial" panose="020B0604020202020204" pitchFamily="34" charset="0"/>
              </a:rPr>
              <a:t>: Persistent symptoms with limited return to baseline without targeted intervention. </a:t>
            </a:r>
            <a:endParaRPr lang="en-CA" sz="2200" dirty="0"/>
          </a:p>
        </p:txBody>
      </p:sp>
    </p:spTree>
    <p:extLst>
      <p:ext uri="{BB962C8B-B14F-4D97-AF65-F5344CB8AC3E}">
        <p14:creationId xmlns:p14="http://schemas.microsoft.com/office/powerpoint/2010/main" val="36431048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DF75D-E2D2-74AD-79FF-9DC0E3F53F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65DFA3-CC8C-89F7-420C-56530DCA4FE2}"/>
              </a:ext>
            </a:extLst>
          </p:cNvPr>
          <p:cNvSpPr>
            <a:spLocks noGrp="1"/>
          </p:cNvSpPr>
          <p:nvPr>
            <p:ph type="title" idx="4294967295"/>
          </p:nvPr>
        </p:nvSpPr>
        <p:spPr>
          <a:xfrm>
            <a:off x="301829" y="71589"/>
            <a:ext cx="3840495" cy="642938"/>
          </a:xfrm>
        </p:spPr>
        <p:txBody>
          <a:bodyPr>
            <a:noAutofit/>
          </a:bodyPr>
          <a:lstStyle/>
          <a:p>
            <a:pPr algn="ctr"/>
            <a:r>
              <a:rPr lang="en-CA" sz="3200" dirty="0">
                <a:solidFill>
                  <a:schemeClr val="bg1"/>
                </a:solidFill>
              </a:rPr>
              <a:t>Outcomes of traumatic stress</a:t>
            </a:r>
          </a:p>
        </p:txBody>
      </p:sp>
      <p:sp>
        <p:nvSpPr>
          <p:cNvPr id="7" name="TextBox 6">
            <a:extLst>
              <a:ext uri="{FF2B5EF4-FFF2-40B4-BE49-F238E27FC236}">
                <a16:creationId xmlns:a16="http://schemas.microsoft.com/office/drawing/2014/main" id="{BA6DB07D-51A5-AC74-1C81-31623A424489}"/>
              </a:ext>
            </a:extLst>
          </p:cNvPr>
          <p:cNvSpPr txBox="1"/>
          <p:nvPr/>
        </p:nvSpPr>
        <p:spPr>
          <a:xfrm>
            <a:off x="4334003" y="-321660"/>
            <a:ext cx="7857997" cy="710963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Posttraumatic growth </a:t>
            </a:r>
            <a:r>
              <a:rPr lang="en-US" sz="2400" dirty="0">
                <a:latin typeface="Arial" panose="020B0604020202020204" pitchFamily="34" charset="0"/>
                <a:cs typeface="Arial" panose="020B0604020202020204" pitchFamily="34" charset="0"/>
              </a:rPr>
              <a:t>refers to the positive effects that can result from people experiencing traumatic events.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Posttraumatic growth is predicted by personality traits of optimism and religiousness, the ability to make meaning and a coherent narrative of the experiences, emotional openness (rather than avoidance), social support and a place to safely disclose, a spiritual or existential framework, active coping skills and a sense of self-efficacy and time to integrate (rather than just reducing symptoms)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Commonly reported elements of posttraumatic growth include, greater appreciation and new possibilities for life, deeper relationships and compassion, increased personal strength, shifted priorities and values, an expanded sense of meaning or spirituality</a:t>
            </a: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increased exploration of existential questions like death and purpose, and an increased value placed on small things in life.</a:t>
            </a:r>
          </a:p>
        </p:txBody>
      </p:sp>
      <p:sp>
        <p:nvSpPr>
          <p:cNvPr id="3" name="Slide Number Placeholder 2">
            <a:extLst>
              <a:ext uri="{FF2B5EF4-FFF2-40B4-BE49-F238E27FC236}">
                <a16:creationId xmlns:a16="http://schemas.microsoft.com/office/drawing/2014/main" id="{B3E21870-8A2B-FB4E-BE8F-422E33E33D0B}"/>
              </a:ext>
            </a:extLst>
          </p:cNvPr>
          <p:cNvSpPr>
            <a:spLocks noGrp="1"/>
          </p:cNvSpPr>
          <p:nvPr>
            <p:ph type="sldNum" sz="quarter" idx="12"/>
          </p:nvPr>
        </p:nvSpPr>
        <p:spPr/>
        <p:txBody>
          <a:bodyPr/>
          <a:lstStyle/>
          <a:p>
            <a:fld id="{D5F19236-814F-4AAD-A4AC-CC9247FC12C4}" type="slidenum">
              <a:rPr lang="en-CA" smtClean="0"/>
              <a:t>87</a:t>
            </a:fld>
            <a:endParaRPr lang="en-CA"/>
          </a:p>
        </p:txBody>
      </p:sp>
      <p:pic>
        <p:nvPicPr>
          <p:cNvPr id="5" name="Picture 4">
            <a:extLst>
              <a:ext uri="{FF2B5EF4-FFF2-40B4-BE49-F238E27FC236}">
                <a16:creationId xmlns:a16="http://schemas.microsoft.com/office/drawing/2014/main" id="{DF2544EC-13C7-C55B-CC03-9299194FF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9" y="897090"/>
            <a:ext cx="4032174" cy="5708326"/>
          </a:xfrm>
          <a:prstGeom prst="rect">
            <a:avLst/>
          </a:prstGeom>
        </p:spPr>
      </p:pic>
    </p:spTree>
    <p:extLst>
      <p:ext uri="{BB962C8B-B14F-4D97-AF65-F5344CB8AC3E}">
        <p14:creationId xmlns:p14="http://schemas.microsoft.com/office/powerpoint/2010/main" val="1529551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7F0FE-368C-977D-03EE-C9CC27A1DD39}"/>
              </a:ext>
            </a:extLst>
          </p:cNvPr>
          <p:cNvSpPr>
            <a:spLocks noGrp="1"/>
          </p:cNvSpPr>
          <p:nvPr>
            <p:ph type="sldNum" sz="quarter" idx="12"/>
          </p:nvPr>
        </p:nvSpPr>
        <p:spPr/>
        <p:txBody>
          <a:bodyPr/>
          <a:lstStyle/>
          <a:p>
            <a:fld id="{D5F19236-814F-4AAD-A4AC-CC9247FC12C4}" type="slidenum">
              <a:rPr lang="en-CA" smtClean="0"/>
              <a:t>88</a:t>
            </a:fld>
            <a:endParaRPr lang="en-CA"/>
          </a:p>
        </p:txBody>
      </p:sp>
      <p:sp>
        <p:nvSpPr>
          <p:cNvPr id="4" name="TextBox 3">
            <a:extLst>
              <a:ext uri="{FF2B5EF4-FFF2-40B4-BE49-F238E27FC236}">
                <a16:creationId xmlns:a16="http://schemas.microsoft.com/office/drawing/2014/main" id="{180FC790-8003-7EA4-C2FA-29FAE82255E5}"/>
              </a:ext>
            </a:extLst>
          </p:cNvPr>
          <p:cNvSpPr txBox="1"/>
          <p:nvPr/>
        </p:nvSpPr>
        <p:spPr>
          <a:xfrm>
            <a:off x="46522" y="393917"/>
            <a:ext cx="12098956" cy="1200329"/>
          </a:xfrm>
          <a:prstGeom prst="rect">
            <a:avLst/>
          </a:prstGeom>
          <a:noFill/>
        </p:spPr>
        <p:txBody>
          <a:bodyPr wrap="square">
            <a:spAutoFit/>
          </a:bodyPr>
          <a:lstStyle/>
          <a:p>
            <a:pPr algn="ctr"/>
            <a:r>
              <a:rPr lang="en-US" sz="3600" dirty="0">
                <a:solidFill>
                  <a:schemeClr val="bg1"/>
                </a:solidFill>
              </a:rPr>
              <a:t>WHY SOME PEOPLE ARE MORE PRONE TO DEVELOPING TRAUMATIC SPECTRUM DISORDERS</a:t>
            </a:r>
            <a:endParaRPr lang="en-CA" sz="3600" dirty="0">
              <a:solidFill>
                <a:schemeClr val="bg1"/>
              </a:solidFill>
            </a:endParaRPr>
          </a:p>
        </p:txBody>
      </p:sp>
    </p:spTree>
    <p:extLst>
      <p:ext uri="{BB962C8B-B14F-4D97-AF65-F5344CB8AC3E}">
        <p14:creationId xmlns:p14="http://schemas.microsoft.com/office/powerpoint/2010/main" val="783874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7BD902A-240B-5ACC-425D-9C3F95347DDD}"/>
              </a:ext>
            </a:extLst>
          </p:cNvPr>
          <p:cNvPicPr>
            <a:picLocks noChangeAspect="1"/>
          </p:cNvPicPr>
          <p:nvPr/>
        </p:nvPicPr>
        <p:blipFill>
          <a:blip r:embed="rId3"/>
          <a:stretch>
            <a:fillRect/>
          </a:stretch>
        </p:blipFill>
        <p:spPr>
          <a:xfrm>
            <a:off x="171246" y="764275"/>
            <a:ext cx="5055274" cy="5786650"/>
          </a:xfrm>
          <a:prstGeom prst="rect">
            <a:avLst/>
          </a:prstGeom>
        </p:spPr>
      </p:pic>
      <p:sp>
        <p:nvSpPr>
          <p:cNvPr id="6" name="TextBox 5">
            <a:extLst>
              <a:ext uri="{FF2B5EF4-FFF2-40B4-BE49-F238E27FC236}">
                <a16:creationId xmlns:a16="http://schemas.microsoft.com/office/drawing/2014/main" id="{9C6B68B8-3704-5EFB-7A8B-0215875C5D22}"/>
              </a:ext>
            </a:extLst>
          </p:cNvPr>
          <p:cNvSpPr txBox="1"/>
          <p:nvPr/>
        </p:nvSpPr>
        <p:spPr>
          <a:xfrm>
            <a:off x="2070067" y="14687"/>
            <a:ext cx="8708074" cy="584775"/>
          </a:xfrm>
          <a:prstGeom prst="rect">
            <a:avLst/>
          </a:prstGeom>
          <a:noFill/>
        </p:spPr>
        <p:txBody>
          <a:bodyPr wrap="square">
            <a:spAutoFit/>
          </a:bodyPr>
          <a:lstStyle/>
          <a:p>
            <a:r>
              <a:rPr lang="en-US" sz="3200" dirty="0">
                <a:solidFill>
                  <a:schemeClr val="bg1"/>
                </a:solidFill>
              </a:rPr>
              <a:t>TRAUMA RESILIENCY AND VULNERABILITY</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13546D3C-DB46-5E1E-E62D-7D40DCF9436F}"/>
              </a:ext>
            </a:extLst>
          </p:cNvPr>
          <p:cNvSpPr>
            <a:spLocks noGrp="1"/>
          </p:cNvSpPr>
          <p:nvPr>
            <p:ph type="sldNum" sz="quarter" idx="12"/>
          </p:nvPr>
        </p:nvSpPr>
        <p:spPr/>
        <p:txBody>
          <a:bodyPr/>
          <a:lstStyle/>
          <a:p>
            <a:fld id="{D5F19236-814F-4AAD-A4AC-CC9247FC12C4}" type="slidenum">
              <a:rPr lang="en-CA" smtClean="0"/>
              <a:t>89</a:t>
            </a:fld>
            <a:endParaRPr lang="en-CA"/>
          </a:p>
        </p:txBody>
      </p:sp>
      <p:sp>
        <p:nvSpPr>
          <p:cNvPr id="5" name="TextBox 4">
            <a:extLst>
              <a:ext uri="{FF2B5EF4-FFF2-40B4-BE49-F238E27FC236}">
                <a16:creationId xmlns:a16="http://schemas.microsoft.com/office/drawing/2014/main" id="{4BCA2AAE-B2D0-3BEB-440B-DD2F8AB7A1C7}"/>
              </a:ext>
            </a:extLst>
          </p:cNvPr>
          <p:cNvSpPr txBox="1"/>
          <p:nvPr/>
        </p:nvSpPr>
        <p:spPr>
          <a:xfrm>
            <a:off x="5488337" y="1084372"/>
            <a:ext cx="6600994" cy="6155531"/>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People differ in their vulnerability to trauma because of differences in biology, development, meaning, and connection.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Risk increases when stress systems are easily sensitized, early attachment is disrupted, coping is rigid, and support is thin.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Resilience grows when people have secure role models, flexible stress hormones, a sense of meaning or faith, cognitive flexibility, active problem-solving, strong social bonds, reciprocal altruism, personal integrity, and positive emotions like optimism, humor, and gratitude, which help the nervous system recover and re-regulate.</a:t>
            </a:r>
          </a:p>
          <a:p>
            <a:pPr>
              <a:buNone/>
            </a:pPr>
            <a:br>
              <a:rPr lang="en-US" sz="2400" dirty="0"/>
            </a:br>
            <a:endParaRPr lang="en-CA" sz="2400" dirty="0"/>
          </a:p>
        </p:txBody>
      </p:sp>
    </p:spTree>
    <p:extLst>
      <p:ext uri="{BB962C8B-B14F-4D97-AF65-F5344CB8AC3E}">
        <p14:creationId xmlns:p14="http://schemas.microsoft.com/office/powerpoint/2010/main" val="3664815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637A-D763-46B3-4BF8-2B57425337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0C7075-B38F-B19E-3880-EC674ED99596}"/>
              </a:ext>
            </a:extLst>
          </p:cNvPr>
          <p:cNvSpPr txBox="1"/>
          <p:nvPr/>
        </p:nvSpPr>
        <p:spPr>
          <a:xfrm>
            <a:off x="0" y="0"/>
            <a:ext cx="12259377" cy="4401205"/>
          </a:xfrm>
          <a:prstGeom prst="rect">
            <a:avLst/>
          </a:prstGeom>
          <a:noFill/>
        </p:spPr>
        <p:txBody>
          <a:bodyPr wrap="square">
            <a:spAutoFit/>
          </a:bodyPr>
          <a:lstStyle/>
          <a:p>
            <a:pPr>
              <a:buNone/>
            </a:pPr>
            <a:r>
              <a:rPr lang="en-US" sz="2800" b="0" i="0" dirty="0">
                <a:solidFill>
                  <a:srgbClr val="222222"/>
                </a:solidFill>
                <a:effectLst/>
                <a:latin typeface="Arial" panose="020B0604020202020204" pitchFamily="34" charset="0"/>
              </a:rPr>
              <a:t>       FIVE-MINUTE TRAUMA-INFORMED GROUNDING MEDITATION</a:t>
            </a:r>
            <a:br>
              <a:rPr lang="en-US" dirty="0"/>
            </a:br>
            <a:br>
              <a:rPr lang="en-US" dirty="0"/>
            </a:br>
            <a:r>
              <a:rPr lang="en-US" b="0" i="0" dirty="0">
                <a:solidFill>
                  <a:srgbClr val="222222"/>
                </a:solidFill>
                <a:effectLst/>
                <a:latin typeface="Arial" panose="020B0604020202020204" pitchFamily="34" charset="0"/>
              </a:rPr>
              <a:t>4:30–5:00 — Closing &amp; Re-Orientation</a:t>
            </a:r>
            <a:br>
              <a:rPr lang="en-US" dirty="0"/>
            </a:br>
            <a:br>
              <a:rPr lang="en-US" dirty="0"/>
            </a:br>
            <a:r>
              <a:rPr lang="en-US" b="0" i="0" dirty="0">
                <a:effectLst/>
                <a:latin typeface="Arial" panose="020B0604020202020204" pitchFamily="34" charset="0"/>
              </a:rPr>
              <a:t>As we finish, gently bring your attention back to the room.</a:t>
            </a:r>
            <a:br>
              <a:rPr lang="en-US" dirty="0"/>
            </a:br>
            <a:r>
              <a:rPr lang="en-US" b="0" i="0" dirty="0">
                <a:effectLst/>
                <a:latin typeface="Arial" panose="020B0604020202020204" pitchFamily="34" charset="0"/>
              </a:rPr>
              <a:t>Notice the sounds, the light, the sense of being here.</a:t>
            </a:r>
            <a:br>
              <a:rPr lang="en-US" dirty="0"/>
            </a:br>
            <a:br>
              <a:rPr lang="en-US" dirty="0"/>
            </a:br>
            <a:r>
              <a:rPr lang="en-US" b="0" i="0" dirty="0">
                <a:effectLst/>
                <a:latin typeface="Arial" panose="020B0604020202020204" pitchFamily="34" charset="0"/>
              </a:rPr>
              <a:t>Trauma narrows the nervous system’s sense of time and safety.</a:t>
            </a:r>
            <a:br>
              <a:rPr lang="en-US" dirty="0"/>
            </a:br>
            <a:r>
              <a:rPr lang="en-US" b="0" i="0" dirty="0">
                <a:effectLst/>
                <a:latin typeface="Arial" panose="020B0604020202020204" pitchFamily="34" charset="0"/>
              </a:rPr>
              <a:t>Each moment of grounding like this</a:t>
            </a:r>
            <a:br>
              <a:rPr lang="en-US" dirty="0"/>
            </a:br>
            <a:r>
              <a:rPr lang="en-US" b="0" i="0" dirty="0">
                <a:effectLst/>
                <a:latin typeface="Arial" panose="020B0604020202020204" pitchFamily="34" charset="0"/>
              </a:rPr>
              <a:t>is a small reminder that now is not then.</a:t>
            </a:r>
            <a:br>
              <a:rPr lang="en-US" dirty="0"/>
            </a:br>
            <a:br>
              <a:rPr lang="en-US" dirty="0"/>
            </a:br>
            <a:r>
              <a:rPr lang="en-US" b="0" i="0" dirty="0">
                <a:effectLst/>
                <a:latin typeface="Arial" panose="020B0604020202020204" pitchFamily="34" charset="0"/>
              </a:rPr>
              <a:t>When you’re ready,</a:t>
            </a:r>
            <a:br>
              <a:rPr lang="en-US" dirty="0"/>
            </a:br>
            <a:r>
              <a:rPr lang="en-US" b="0" i="0" dirty="0">
                <a:effectLst/>
                <a:latin typeface="Arial" panose="020B0604020202020204" pitchFamily="34" charset="0"/>
              </a:rPr>
              <a:t>carry this sense of choice and orientation into the rest of our work.</a:t>
            </a:r>
            <a:endParaRPr lang="en-US" dirty="0"/>
          </a:p>
          <a:p>
            <a:pPr>
              <a:buNone/>
            </a:pPr>
            <a:br>
              <a:rPr lang="en-US" dirty="0"/>
            </a:br>
            <a:endParaRPr lang="en-CA" dirty="0"/>
          </a:p>
        </p:txBody>
      </p:sp>
      <p:sp>
        <p:nvSpPr>
          <p:cNvPr id="2" name="Slide Number Placeholder 1">
            <a:extLst>
              <a:ext uri="{FF2B5EF4-FFF2-40B4-BE49-F238E27FC236}">
                <a16:creationId xmlns:a16="http://schemas.microsoft.com/office/drawing/2014/main" id="{CA50BA03-CE94-19E5-99B2-364BB58AAEC5}"/>
              </a:ext>
            </a:extLst>
          </p:cNvPr>
          <p:cNvSpPr>
            <a:spLocks noGrp="1"/>
          </p:cNvSpPr>
          <p:nvPr>
            <p:ph type="sldNum" sz="quarter" idx="12"/>
          </p:nvPr>
        </p:nvSpPr>
        <p:spPr/>
        <p:txBody>
          <a:bodyPr/>
          <a:lstStyle/>
          <a:p>
            <a:fld id="{D5F19236-814F-4AAD-A4AC-CC9247FC12C4}" type="slidenum">
              <a:rPr lang="en-CA" smtClean="0"/>
              <a:t>9</a:t>
            </a:fld>
            <a:endParaRPr lang="en-CA"/>
          </a:p>
        </p:txBody>
      </p:sp>
    </p:spTree>
    <p:extLst>
      <p:ext uri="{BB962C8B-B14F-4D97-AF65-F5344CB8AC3E}">
        <p14:creationId xmlns:p14="http://schemas.microsoft.com/office/powerpoint/2010/main" val="37165307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63662C-2D02-73FF-AA4D-3FC144EEAAEB}"/>
              </a:ext>
            </a:extLst>
          </p:cNvPr>
          <p:cNvSpPr>
            <a:spLocks noGrp="1"/>
          </p:cNvSpPr>
          <p:nvPr>
            <p:ph type="sldNum" sz="quarter" idx="12"/>
          </p:nvPr>
        </p:nvSpPr>
        <p:spPr/>
        <p:txBody>
          <a:bodyPr/>
          <a:lstStyle/>
          <a:p>
            <a:fld id="{D5F19236-814F-4AAD-A4AC-CC9247FC12C4}" type="slidenum">
              <a:rPr lang="en-CA" smtClean="0"/>
              <a:t>90</a:t>
            </a:fld>
            <a:endParaRPr lang="en-CA"/>
          </a:p>
        </p:txBody>
      </p:sp>
      <p:sp>
        <p:nvSpPr>
          <p:cNvPr id="6" name="TextBox 5">
            <a:extLst>
              <a:ext uri="{FF2B5EF4-FFF2-40B4-BE49-F238E27FC236}">
                <a16:creationId xmlns:a16="http://schemas.microsoft.com/office/drawing/2014/main" id="{46C79DBC-6977-88BD-BD3B-92EEE289E467}"/>
              </a:ext>
            </a:extLst>
          </p:cNvPr>
          <p:cNvSpPr txBox="1"/>
          <p:nvPr/>
        </p:nvSpPr>
        <p:spPr>
          <a:xfrm>
            <a:off x="77001" y="745640"/>
            <a:ext cx="12192000" cy="568559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George Bonanno, a professor of clinical psychology at Columbia University, is a pioneer in the field of loss and trauma. His work fundamentally shifts the focus from "pathology" or what goes wrong, to "resilience" or how humans naturally cope.  His core argument is that human beings are far more resilient than </a:t>
            </a:r>
            <a:r>
              <a:rPr lang="en-CA" sz="2000" kern="0" dirty="0">
                <a:latin typeface="Arial" panose="020B0604020202020204" pitchFamily="34" charset="0"/>
                <a:ea typeface="Times New Roman" panose="02020603050405020304" pitchFamily="18" charset="0"/>
                <a:cs typeface="Arial" panose="020B0604020202020204" pitchFamily="34" charset="0"/>
              </a:rPr>
              <a:t>they are given</a:t>
            </a:r>
            <a:r>
              <a:rPr lang="en-CA" sz="2000" kern="0" dirty="0">
                <a:effectLst/>
                <a:latin typeface="Arial" panose="020B0604020202020204" pitchFamily="34" charset="0"/>
                <a:ea typeface="Times New Roman" panose="02020603050405020304" pitchFamily="18" charset="0"/>
                <a:cs typeface="Arial" panose="020B0604020202020204" pitchFamily="34" charset="0"/>
              </a:rPr>
              <a:t> credit for. He defines resilience not as a personality trait, but as an outcome: a stable trajectory of healthy functioning after highly adverse event(s). </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457200">
              <a:lnSpc>
                <a:spcPct val="107000"/>
              </a:lnSpc>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THE FOUR TRAJECTORIES OF TRAUMA: Bonanno's research tracks people over years after a tragedy, like 9/11 or the loss of a spouse. He found that people generally fall into one of four patterns:</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Resilience:</a:t>
            </a:r>
            <a:r>
              <a:rPr lang="en-CA" sz="2000" kern="0" dirty="0">
                <a:effectLst/>
                <a:latin typeface="Arial" panose="020B0604020202020204" pitchFamily="34" charset="0"/>
                <a:ea typeface="Times New Roman" panose="02020603050405020304" pitchFamily="18" charset="0"/>
                <a:cs typeface="Arial" panose="020B0604020202020204" pitchFamily="34" charset="0"/>
              </a:rPr>
              <a:t> (65%+): The most common outcome. These individuals may feel temporary distress but maintain relatively stable physical and psychological health.</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Recovery: </a:t>
            </a:r>
            <a:r>
              <a:rPr lang="en-CA" sz="2000" kern="0" dirty="0">
                <a:effectLst/>
                <a:latin typeface="Arial" panose="020B0604020202020204" pitchFamily="34" charset="0"/>
                <a:ea typeface="Times New Roman" panose="02020603050405020304" pitchFamily="18" charset="0"/>
                <a:cs typeface="Arial" panose="020B0604020202020204" pitchFamily="34" charset="0"/>
              </a:rPr>
              <a:t>People who experience significant distress for several months or years but eventually return to their baseline.</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Chronic: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 smaller group (often around 10%) who experience long-term, debilitating psychological struggle.</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Delayed: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 pattern where symptoms appear much </a:t>
            </a:r>
            <a:r>
              <a:rPr lang="en-CA" sz="2000" kern="0" dirty="0">
                <a:latin typeface="Arial" panose="020B0604020202020204" pitchFamily="34" charset="0"/>
                <a:ea typeface="Times New Roman" panose="02020603050405020304" pitchFamily="18" charset="0"/>
                <a:cs typeface="Arial" panose="020B0604020202020204" pitchFamily="34" charset="0"/>
              </a:rPr>
              <a:t>after the event(s)</a:t>
            </a:r>
            <a:r>
              <a:rPr lang="en-CA" sz="2000" kern="0" dirty="0">
                <a:effectLst/>
                <a:latin typeface="Arial" panose="020B0604020202020204" pitchFamily="34" charset="0"/>
                <a:ea typeface="Times New Roman" panose="02020603050405020304" pitchFamily="18" charset="0"/>
                <a:cs typeface="Arial" panose="020B0604020202020204" pitchFamily="34" charset="0"/>
              </a:rPr>
              <a:t>.</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7DE2000-D880-5601-2857-FE438C6CCDC6}"/>
              </a:ext>
            </a:extLst>
          </p:cNvPr>
          <p:cNvSpPr txBox="1"/>
          <p:nvPr/>
        </p:nvSpPr>
        <p:spPr>
          <a:xfrm>
            <a:off x="4641783" y="0"/>
            <a:ext cx="6222732" cy="646331"/>
          </a:xfrm>
          <a:prstGeom prst="rect">
            <a:avLst/>
          </a:prstGeom>
          <a:noFill/>
        </p:spPr>
        <p:txBody>
          <a:bodyPr wrap="square">
            <a:spAutoFit/>
          </a:bodyPr>
          <a:lstStyle/>
          <a:p>
            <a:r>
              <a:rPr lang="en-CA" sz="36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RESILIENCE</a:t>
            </a:r>
            <a:endParaRPr lang="en-CA" sz="3600" dirty="0"/>
          </a:p>
        </p:txBody>
      </p:sp>
      <p:sp>
        <p:nvSpPr>
          <p:cNvPr id="2" name="Oval 1">
            <a:extLst>
              <a:ext uri="{FF2B5EF4-FFF2-40B4-BE49-F238E27FC236}">
                <a16:creationId xmlns:a16="http://schemas.microsoft.com/office/drawing/2014/main" id="{64438EFF-2255-9A29-2535-2184E2162B30}"/>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24633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93919-0389-7EA2-153D-4500D5FDB86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FFA3C-A758-12E9-5A8F-8B017708D564}"/>
              </a:ext>
            </a:extLst>
          </p:cNvPr>
          <p:cNvSpPr>
            <a:spLocks noGrp="1"/>
          </p:cNvSpPr>
          <p:nvPr>
            <p:ph type="sldNum" sz="quarter" idx="12"/>
          </p:nvPr>
        </p:nvSpPr>
        <p:spPr/>
        <p:txBody>
          <a:bodyPr/>
          <a:lstStyle/>
          <a:p>
            <a:fld id="{D5F19236-814F-4AAD-A4AC-CC9247FC12C4}" type="slidenum">
              <a:rPr lang="en-CA" smtClean="0"/>
              <a:t>91</a:t>
            </a:fld>
            <a:endParaRPr lang="en-CA"/>
          </a:p>
        </p:txBody>
      </p:sp>
      <p:sp>
        <p:nvSpPr>
          <p:cNvPr id="6" name="TextBox 5">
            <a:extLst>
              <a:ext uri="{FF2B5EF4-FFF2-40B4-BE49-F238E27FC236}">
                <a16:creationId xmlns:a16="http://schemas.microsoft.com/office/drawing/2014/main" id="{331C6EC2-5CC0-9601-BD6F-F2FE73CD032E}"/>
              </a:ext>
            </a:extLst>
          </p:cNvPr>
          <p:cNvSpPr txBox="1"/>
          <p:nvPr/>
        </p:nvSpPr>
        <p:spPr>
          <a:xfrm>
            <a:off x="-375387" y="839851"/>
            <a:ext cx="12192000" cy="5583003"/>
          </a:xfrm>
          <a:prstGeom prst="rect">
            <a:avLst/>
          </a:prstGeom>
          <a:noFill/>
        </p:spPr>
        <p:txBody>
          <a:bodyPr wrap="square">
            <a:spAutoFit/>
          </a:bodyPr>
          <a:lstStyle/>
          <a:p>
            <a:pPr marL="742950" indent="-285750">
              <a:lnSpc>
                <a:spcPct val="107000"/>
              </a:lnSpc>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Bonanno is </a:t>
            </a:r>
            <a:r>
              <a:rPr lang="en-CA" sz="2000" kern="0" dirty="0">
                <a:latin typeface="Arial" panose="020B0604020202020204" pitchFamily="34" charset="0"/>
                <a:ea typeface="Times New Roman" panose="02020603050405020304" pitchFamily="18" charset="0"/>
                <a:cs typeface="Times New Roman" panose="02020603050405020304" pitchFamily="18" charset="0"/>
              </a:rPr>
              <a:t>renown</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for “dismantling” several </a:t>
            </a:r>
            <a:r>
              <a:rPr lang="en-CA" sz="2000" kern="0" dirty="0">
                <a:latin typeface="Arial" panose="020B0604020202020204" pitchFamily="34" charset="0"/>
                <a:ea typeface="Times New Roman" panose="02020603050405020304" pitchFamily="18" charset="0"/>
                <a:cs typeface="Times New Roman" panose="02020603050405020304" pitchFamily="18" charset="0"/>
              </a:rPr>
              <a:t>commonly</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held beliefs in psychology and popular culture:</a:t>
            </a:r>
          </a:p>
          <a:p>
            <a:pPr marL="742950" indent="-285750">
              <a:lnSpc>
                <a:spcPct val="107000"/>
              </a:lnSpc>
              <a:buFont typeface="Arial" panose="020B0604020202020204" pitchFamily="34" charset="0"/>
              <a:buChar char="•"/>
            </a:pP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742950" indent="-285750">
              <a:lnSpc>
                <a:spcPct val="107000"/>
              </a:lnSpc>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Myth: trauma is permanent</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He argues that contrary to the "body keeps the score" narrative that trauma leaves irreversible scars on the brain, Bonanno’s suggests that for most people, the "scars" heal. Our biology is designed to recover from stress.</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742950" indent="-285750">
              <a:lnSpc>
                <a:spcPct val="107000"/>
              </a:lnSpc>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Myth: you must do "grief work."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He challenges the idea that you must "process" or "work through" every negative emotion. In fact, he says that his research shows that people who "grieve less" or even use "repressive coping" (avoiding the pain) often fare better than those forced to relive it.</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742950" indent="-285750">
              <a:lnSpc>
                <a:spcPct val="107000"/>
              </a:lnSpc>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Myth: the stages of grief.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He strongly disputes the idea that there are universal "stages", like denial, anger, etc. that everyone must pass through. He views grief as an oscillation, a "flexible" process where you move in and out of sadness, sometimes even laughing or feeling joy shortly after a loss.</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742950" indent="-285750">
              <a:lnSpc>
                <a:spcPct val="107000"/>
              </a:lnSpc>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Myth: professional intervention is always better.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He warns against "Critical Incident Stress Debriefing", forcing victims to talk right after an event, noting that for many, it can actually interfere with their natural recovery process and cause more harm.</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A02E21C-C07E-EFE7-30A3-E59417B6D2F2}"/>
              </a:ext>
            </a:extLst>
          </p:cNvPr>
          <p:cNvSpPr txBox="1"/>
          <p:nvPr/>
        </p:nvSpPr>
        <p:spPr>
          <a:xfrm>
            <a:off x="2577607" y="0"/>
            <a:ext cx="8554452" cy="646331"/>
          </a:xfrm>
          <a:prstGeom prst="rect">
            <a:avLst/>
          </a:prstGeom>
          <a:noFill/>
        </p:spPr>
        <p:txBody>
          <a:bodyPr wrap="square">
            <a:spAutoFit/>
          </a:bodyPr>
          <a:lstStyle/>
          <a:p>
            <a:r>
              <a:rPr lang="en-CA" sz="3600" kern="0" dirty="0">
                <a:solidFill>
                  <a:srgbClr val="222222"/>
                </a:solidFill>
                <a:latin typeface="Arial" panose="020B0604020202020204" pitchFamily="34" charset="0"/>
                <a:cs typeface="Times New Roman" panose="02020603050405020304" pitchFamily="18" charset="0"/>
              </a:rPr>
              <a:t>CHALLENGING TRAUMA MYTHS</a:t>
            </a:r>
            <a:endParaRPr lang="en-CA" sz="3600" dirty="0"/>
          </a:p>
        </p:txBody>
      </p:sp>
      <p:sp>
        <p:nvSpPr>
          <p:cNvPr id="2" name="Oval 1">
            <a:extLst>
              <a:ext uri="{FF2B5EF4-FFF2-40B4-BE49-F238E27FC236}">
                <a16:creationId xmlns:a16="http://schemas.microsoft.com/office/drawing/2014/main" id="{981FBAEB-9758-484A-1C11-EC625DCCCF7C}"/>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854378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AEDF-66F5-4F75-78D4-AA757DFE48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D3BDC0-110C-77E2-978A-773972187D0C}"/>
              </a:ext>
            </a:extLst>
          </p:cNvPr>
          <p:cNvSpPr>
            <a:spLocks noGrp="1"/>
          </p:cNvSpPr>
          <p:nvPr>
            <p:ph type="sldNum" sz="quarter" idx="12"/>
          </p:nvPr>
        </p:nvSpPr>
        <p:spPr/>
        <p:txBody>
          <a:bodyPr/>
          <a:lstStyle/>
          <a:p>
            <a:fld id="{D5F19236-814F-4AAD-A4AC-CC9247FC12C4}" type="slidenum">
              <a:rPr lang="en-CA" smtClean="0"/>
              <a:t>92</a:t>
            </a:fld>
            <a:endParaRPr lang="en-CA"/>
          </a:p>
        </p:txBody>
      </p:sp>
      <p:sp>
        <p:nvSpPr>
          <p:cNvPr id="6" name="TextBox 5">
            <a:extLst>
              <a:ext uri="{FF2B5EF4-FFF2-40B4-BE49-F238E27FC236}">
                <a16:creationId xmlns:a16="http://schemas.microsoft.com/office/drawing/2014/main" id="{FBD7DDF3-7055-86A7-AA8B-2769FD5B48C5}"/>
              </a:ext>
            </a:extLst>
          </p:cNvPr>
          <p:cNvSpPr txBox="1"/>
          <p:nvPr/>
        </p:nvSpPr>
        <p:spPr>
          <a:xfrm>
            <a:off x="0" y="745640"/>
            <a:ext cx="12192000" cy="4796313"/>
          </a:xfrm>
          <a:prstGeom prst="rect">
            <a:avLst/>
          </a:prstGeom>
          <a:noFill/>
        </p:spPr>
        <p:txBody>
          <a:bodyPr wrap="square">
            <a:spAutoFit/>
          </a:bodyPr>
          <a:lstStyle/>
          <a:p>
            <a:pPr marL="457200">
              <a:lnSpc>
                <a:spcPct val="107000"/>
              </a:lnSpc>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In his book The End of Trauma, Bonanno introduces the concept of Cognitive Flexibility as the key to resilience. Rather than a single "resilience gene," it's about a three-step process: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Challenge Appraisal</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"What is happening to me right now?"</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Goal Selection</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"What do I need to do to get through this moment?"</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Regulatory Flexibility</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Choosing the right tool, e.g., seeking help, distracting oneself, or facing the pain, for that specific situation.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47464186-039F-51D3-A1F7-52F3ED6BA67F}"/>
              </a:ext>
            </a:extLst>
          </p:cNvPr>
          <p:cNvSpPr txBox="1"/>
          <p:nvPr/>
        </p:nvSpPr>
        <p:spPr>
          <a:xfrm>
            <a:off x="1530418" y="0"/>
            <a:ext cx="9747984" cy="646331"/>
          </a:xfrm>
          <a:prstGeom prst="rect">
            <a:avLst/>
          </a:prstGeom>
          <a:noFill/>
        </p:spPr>
        <p:txBody>
          <a:bodyPr wrap="square">
            <a:spAutoFit/>
          </a:bodyPr>
          <a:lstStyle/>
          <a:p>
            <a:r>
              <a:rPr lang="en-CA" sz="36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FLEXIBILITY AS THE KEY TO RESILIENCE</a:t>
            </a:r>
            <a:endParaRPr lang="en-CA" sz="3600" dirty="0">
              <a:solidFill>
                <a:schemeClr val="bg1"/>
              </a:solidFill>
            </a:endParaRPr>
          </a:p>
        </p:txBody>
      </p:sp>
      <p:sp>
        <p:nvSpPr>
          <p:cNvPr id="2" name="Oval 1">
            <a:extLst>
              <a:ext uri="{FF2B5EF4-FFF2-40B4-BE49-F238E27FC236}">
                <a16:creationId xmlns:a16="http://schemas.microsoft.com/office/drawing/2014/main" id="{CA09E3AE-9F80-87DF-7407-F35929095F06}"/>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797554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D5AD09-AA6C-094D-E057-D970A27C66CA}"/>
              </a:ext>
            </a:extLst>
          </p:cNvPr>
          <p:cNvSpPr txBox="1"/>
          <p:nvPr/>
        </p:nvSpPr>
        <p:spPr>
          <a:xfrm>
            <a:off x="1828800" y="838366"/>
            <a:ext cx="8787866" cy="646331"/>
          </a:xfrm>
          <a:prstGeom prst="rect">
            <a:avLst/>
          </a:prstGeom>
          <a:noFill/>
        </p:spPr>
        <p:txBody>
          <a:bodyPr wrap="square">
            <a:spAutoFit/>
          </a:bodyPr>
          <a:lstStyle/>
          <a:p>
            <a:r>
              <a:rPr lang="en-CA" sz="3600" dirty="0">
                <a:solidFill>
                  <a:schemeClr val="bg1"/>
                </a:solidFill>
              </a:rPr>
              <a:t>PSYCHIATRY’S BLIND SPOT FOR TRAUMA</a:t>
            </a:r>
          </a:p>
        </p:txBody>
      </p:sp>
      <p:sp>
        <p:nvSpPr>
          <p:cNvPr id="5" name="TextBox 4">
            <a:extLst>
              <a:ext uri="{FF2B5EF4-FFF2-40B4-BE49-F238E27FC236}">
                <a16:creationId xmlns:a16="http://schemas.microsoft.com/office/drawing/2014/main" id="{104BFA6E-B71B-3176-0D1A-FBAFCDE6B9E0}"/>
              </a:ext>
            </a:extLst>
          </p:cNvPr>
          <p:cNvSpPr txBox="1"/>
          <p:nvPr/>
        </p:nvSpPr>
        <p:spPr>
          <a:xfrm>
            <a:off x="1453414" y="2039836"/>
            <a:ext cx="9683015" cy="830997"/>
          </a:xfrm>
          <a:prstGeom prst="rect">
            <a:avLst/>
          </a:prstGeom>
          <a:noFill/>
        </p:spPr>
        <p:txBody>
          <a:bodyPr wrap="square">
            <a:spAutoFit/>
          </a:bodyPr>
          <a:lstStyle/>
          <a:p>
            <a:r>
              <a:rPr lang="en-US" sz="2400" dirty="0"/>
              <a:t>Overall are mental health professionals good at diagnosing and treating trauma spectrum disorders ?</a:t>
            </a:r>
            <a:endParaRPr lang="en-CA" sz="2400" dirty="0"/>
          </a:p>
        </p:txBody>
      </p:sp>
      <p:sp>
        <p:nvSpPr>
          <p:cNvPr id="2" name="Slide Number Placeholder 1">
            <a:extLst>
              <a:ext uri="{FF2B5EF4-FFF2-40B4-BE49-F238E27FC236}">
                <a16:creationId xmlns:a16="http://schemas.microsoft.com/office/drawing/2014/main" id="{EB69941A-B66D-0709-F3EC-AE21521F6ADD}"/>
              </a:ext>
            </a:extLst>
          </p:cNvPr>
          <p:cNvSpPr>
            <a:spLocks noGrp="1"/>
          </p:cNvSpPr>
          <p:nvPr>
            <p:ph type="sldNum" sz="quarter" idx="12"/>
          </p:nvPr>
        </p:nvSpPr>
        <p:spPr/>
        <p:txBody>
          <a:bodyPr/>
          <a:lstStyle/>
          <a:p>
            <a:fld id="{D5F19236-814F-4AAD-A4AC-CC9247FC12C4}" type="slidenum">
              <a:rPr lang="en-CA" smtClean="0"/>
              <a:t>93</a:t>
            </a:fld>
            <a:endParaRPr lang="en-CA"/>
          </a:p>
        </p:txBody>
      </p:sp>
    </p:spTree>
    <p:extLst>
      <p:ext uri="{BB962C8B-B14F-4D97-AF65-F5344CB8AC3E}">
        <p14:creationId xmlns:p14="http://schemas.microsoft.com/office/powerpoint/2010/main" val="38218927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7BCE-8AFB-4D38-9588-BA1E2A8F43F8}"/>
              </a:ext>
            </a:extLst>
          </p:cNvPr>
          <p:cNvSpPr>
            <a:spLocks noGrp="1"/>
          </p:cNvSpPr>
          <p:nvPr>
            <p:ph type="title" idx="4294967295"/>
          </p:nvPr>
        </p:nvSpPr>
        <p:spPr>
          <a:xfrm>
            <a:off x="113040" y="-127539"/>
            <a:ext cx="11672621" cy="1284288"/>
          </a:xfrm>
        </p:spPr>
        <p:txBody>
          <a:bodyPr vert="horz" lIns="91440" tIns="45720" rIns="91440" bIns="45720" rtlCol="0" anchor="ctr">
            <a:normAutofit/>
          </a:bodyPr>
          <a:lstStyle/>
          <a:p>
            <a:pPr algn="ctr">
              <a:lnSpc>
                <a:spcPct val="90000"/>
              </a:lnSpc>
            </a:pPr>
            <a:r>
              <a:rPr lang="en-US" sz="3200" dirty="0">
                <a:solidFill>
                  <a:schemeClr val="bg1"/>
                </a:solidFill>
              </a:rPr>
              <a:t>contemporary PSYCHIATRY’S  blind spot for trauma </a:t>
            </a:r>
          </a:p>
        </p:txBody>
      </p:sp>
      <p:sp>
        <p:nvSpPr>
          <p:cNvPr id="3" name="Content Placeholder 2">
            <a:extLst>
              <a:ext uri="{FF2B5EF4-FFF2-40B4-BE49-F238E27FC236}">
                <a16:creationId xmlns:a16="http://schemas.microsoft.com/office/drawing/2014/main" id="{946E9A68-AD17-48C0-8FC4-BFE3B4D4D622}"/>
              </a:ext>
            </a:extLst>
          </p:cNvPr>
          <p:cNvSpPr>
            <a:spLocks noGrp="1"/>
          </p:cNvSpPr>
          <p:nvPr>
            <p:ph sz="half" idx="4294967295"/>
          </p:nvPr>
        </p:nvSpPr>
        <p:spPr>
          <a:xfrm>
            <a:off x="4512335" y="973138"/>
            <a:ext cx="7419975" cy="5789613"/>
          </a:xfrm>
        </p:spPr>
        <p:txBody>
          <a:bodyPr vert="horz" lIns="91440" tIns="45720" rIns="91440" bIns="45720" rtlCol="0" anchor="ctr">
            <a:normAutofit fontScale="85000" lnSpcReduction="20000"/>
          </a:bodyPr>
          <a:lstStyle/>
          <a:p>
            <a:pPr>
              <a:lnSpc>
                <a:spcPct val="90000"/>
              </a:lnSpc>
            </a:pPr>
            <a:r>
              <a:rPr lang="en-US" dirty="0">
                <a:latin typeface="Arial" panose="020B0604020202020204" pitchFamily="34" charset="0"/>
                <a:cs typeface="Arial" panose="020B0604020202020204" pitchFamily="34" charset="0"/>
              </a:rPr>
              <a:t>Freud initially proposed that trauma particularly that of a sexual nature was the major cause of his patient's issues. Later  he rejected his own earlier theory replacing it with the oedipal theory which held that memories of trauma were in fact the child’s wishes or phantasies.</a:t>
            </a:r>
          </a:p>
          <a:p>
            <a:pPr>
              <a:lnSpc>
                <a:spcPct val="90000"/>
              </a:lnSpc>
            </a:pPr>
            <a:r>
              <a:rPr lang="en-US" dirty="0">
                <a:latin typeface="Arial" panose="020B0604020202020204" pitchFamily="34" charset="0"/>
                <a:cs typeface="Arial" panose="020B0604020202020204" pitchFamily="34" charset="0"/>
              </a:rPr>
              <a:t>This suppression of trauma dominated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psychiatry and traumatic causes for psychiatric symptoms were largely ignored</a:t>
            </a:r>
          </a:p>
          <a:p>
            <a:pPr>
              <a:lnSpc>
                <a:spcPct val="90000"/>
              </a:lnSpc>
            </a:pPr>
            <a:r>
              <a:rPr lang="en-US" dirty="0">
                <a:latin typeface="Arial" panose="020B0604020202020204" pitchFamily="34" charset="0"/>
                <a:cs typeface="Arial" panose="020B0604020202020204" pitchFamily="34" charset="0"/>
              </a:rPr>
              <a:t>DSM 5 is 947 pages long and lists 297 disorders. Only 6 of those 297 diagnosis in the DSM are classified as trauma and stress related disorders, taking up only 25 of DSM’s 947 pages.</a:t>
            </a:r>
          </a:p>
          <a:p>
            <a:pPr>
              <a:lnSpc>
                <a:spcPct val="90000"/>
              </a:lnSpc>
            </a:pPr>
            <a:r>
              <a:rPr lang="en-US" dirty="0">
                <a:latin typeface="Arial" panose="020B0604020202020204" pitchFamily="34" charset="0"/>
                <a:cs typeface="Arial" panose="020B0604020202020204" pitchFamily="34" charset="0"/>
              </a:rPr>
              <a:t>Of those 6 diagnoses only one is occasionally made by psychiatrists; PTSD.</a:t>
            </a:r>
          </a:p>
          <a:p>
            <a:pPr>
              <a:lnSpc>
                <a:spcPct val="90000"/>
              </a:lnSpc>
            </a:pPr>
            <a:r>
              <a:rPr lang="en-US" dirty="0">
                <a:latin typeface="Arial" panose="020B0604020202020204" pitchFamily="34" charset="0"/>
                <a:cs typeface="Arial" panose="020B0604020202020204" pitchFamily="34" charset="0"/>
              </a:rPr>
              <a:t>Bessel Van Der Kolk, a psychiatrist, researcher and one of most respected traumatologists in the world has said: “despite the scant attention psychiatry pays to trauma… if you take every condition that is very significantly related to trauma out of DSM, you’re left with a pamphlet…”</a:t>
            </a:r>
          </a:p>
          <a:p>
            <a:pPr>
              <a:lnSpc>
                <a:spcPct val="90000"/>
              </a:lnSpc>
            </a:pPr>
            <a:r>
              <a:rPr lang="en-US" dirty="0">
                <a:latin typeface="Arial" panose="020B0604020202020204" pitchFamily="34" charset="0"/>
                <a:cs typeface="Arial" panose="020B0604020202020204" pitchFamily="34" charset="0"/>
              </a:rPr>
              <a:t>In 2012 despite much lobbying the DSM V committee refused to incorporate complex PTSD into the DSM-5 citing lack of evidence </a:t>
            </a:r>
          </a:p>
          <a:p>
            <a:pPr>
              <a:lnSpc>
                <a:spcPct val="90000"/>
              </a:lnSpc>
            </a:pPr>
            <a:r>
              <a:rPr lang="en-US" dirty="0">
                <a:latin typeface="Arial" panose="020B0604020202020204" pitchFamily="34" charset="0"/>
                <a:cs typeface="Arial" panose="020B0604020202020204" pitchFamily="34" charset="0"/>
              </a:rPr>
              <a:t>There are of course psychiatric conditions that are not related to trauma and may be mostly biological.</a:t>
            </a:r>
          </a:p>
        </p:txBody>
      </p:sp>
      <p:pic>
        <p:nvPicPr>
          <p:cNvPr id="9" name="Picture 2" descr="IMG_4252[2323]">
            <a:extLst>
              <a:ext uri="{FF2B5EF4-FFF2-40B4-BE49-F238E27FC236}">
                <a16:creationId xmlns:a16="http://schemas.microsoft.com/office/drawing/2014/main" id="{ED6AC723-3D7B-4B97-9A6F-1F04771AC22A}"/>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0" y="1243013"/>
            <a:ext cx="4425950" cy="524986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5EB8E4-D1D2-15B1-7DE8-53BA0BD07B37}"/>
              </a:ext>
            </a:extLst>
          </p:cNvPr>
          <p:cNvSpPr>
            <a:spLocks noGrp="1"/>
          </p:cNvSpPr>
          <p:nvPr>
            <p:ph type="sldNum" sz="quarter" idx="12"/>
          </p:nvPr>
        </p:nvSpPr>
        <p:spPr/>
        <p:txBody>
          <a:bodyPr/>
          <a:lstStyle/>
          <a:p>
            <a:fld id="{D5F19236-814F-4AAD-A4AC-CC9247FC12C4}" type="slidenum">
              <a:rPr lang="en-CA" smtClean="0"/>
              <a:t>94</a:t>
            </a:fld>
            <a:endParaRPr lang="en-CA"/>
          </a:p>
        </p:txBody>
      </p:sp>
    </p:spTree>
    <p:extLst>
      <p:ext uri="{BB962C8B-B14F-4D97-AF65-F5344CB8AC3E}">
        <p14:creationId xmlns:p14="http://schemas.microsoft.com/office/powerpoint/2010/main" val="297910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D9A41A-0685-42F6-BA11-1518410A6973}"/>
              </a:ext>
            </a:extLst>
          </p:cNvPr>
          <p:cNvSpPr>
            <a:spLocks noGrp="1"/>
          </p:cNvSpPr>
          <p:nvPr>
            <p:ph type="title" idx="4294967295"/>
          </p:nvPr>
        </p:nvSpPr>
        <p:spPr>
          <a:xfrm>
            <a:off x="391172" y="-129689"/>
            <a:ext cx="4991100" cy="1016000"/>
          </a:xfrm>
        </p:spPr>
        <p:txBody>
          <a:bodyPr>
            <a:normAutofit/>
          </a:bodyPr>
          <a:lstStyle/>
          <a:p>
            <a:r>
              <a:rPr lang="en-CA" sz="2800" dirty="0">
                <a:solidFill>
                  <a:schemeClr val="bg1"/>
                </a:solidFill>
              </a:rPr>
              <a:t>Why The blind spot?</a:t>
            </a:r>
          </a:p>
        </p:txBody>
      </p:sp>
      <p:sp>
        <p:nvSpPr>
          <p:cNvPr id="8" name="Content Placeholder 7">
            <a:extLst>
              <a:ext uri="{FF2B5EF4-FFF2-40B4-BE49-F238E27FC236}">
                <a16:creationId xmlns:a16="http://schemas.microsoft.com/office/drawing/2014/main" id="{0B63C84D-480D-45F4-829B-38DBC69DE5ED}"/>
              </a:ext>
            </a:extLst>
          </p:cNvPr>
          <p:cNvSpPr>
            <a:spLocks noGrp="1"/>
          </p:cNvSpPr>
          <p:nvPr>
            <p:ph idx="4294967295"/>
          </p:nvPr>
        </p:nvSpPr>
        <p:spPr>
          <a:xfrm>
            <a:off x="4804914" y="212417"/>
            <a:ext cx="7568240" cy="6852615"/>
          </a:xfrm>
        </p:spPr>
        <p:txBody>
          <a:bodyPr>
            <a:normAutofit fontScale="85000" lnSpcReduction="20000"/>
          </a:bodyPr>
          <a:lstStyle/>
          <a:p>
            <a:pPr>
              <a:lnSpc>
                <a:spcPct val="90000"/>
              </a:lnSpc>
            </a:pPr>
            <a:r>
              <a:rPr lang="en-CA" dirty="0">
                <a:latin typeface="Arial" panose="020B0604020202020204" pitchFamily="34" charset="0"/>
                <a:cs typeface="Arial" panose="020B0604020202020204" pitchFamily="34" charset="0"/>
              </a:rPr>
              <a:t>Since the late 40’s there have been significant pharmaceutical breakthroughs in psychiatry which have improved and saved the lives of many people suffering from conditions such as major depression, anxiety disorders, bipolar disorder, and schizophrenia. Psychiatric medications have however also caused much harm.</a:t>
            </a:r>
          </a:p>
          <a:p>
            <a:pPr>
              <a:lnSpc>
                <a:spcPct val="90000"/>
              </a:lnSpc>
            </a:pPr>
            <a:r>
              <a:rPr lang="en-CA" dirty="0">
                <a:latin typeface="Arial" panose="020B0604020202020204" pitchFamily="34" charset="0"/>
                <a:cs typeface="Arial" panose="020B0604020202020204" pitchFamily="34" charset="0"/>
              </a:rPr>
              <a:t>Today most psychiatrists follow a medical model which focuses on diagnosing psychiatric conditions for which medications are then prescribed. Most psychiatrists know little about psychology or psychotherapy. This was not always the case.</a:t>
            </a:r>
          </a:p>
          <a:p>
            <a:pPr>
              <a:lnSpc>
                <a:spcPct val="90000"/>
              </a:lnSpc>
            </a:pPr>
            <a:r>
              <a:rPr lang="en-CA" dirty="0">
                <a:latin typeface="Arial" panose="020B0604020202020204" pitchFamily="34" charset="0"/>
                <a:cs typeface="Arial" panose="020B0604020202020204" pitchFamily="34" charset="0"/>
              </a:rPr>
              <a:t>Starting in  the 1970’s the pharmaceutical industry, by investing huge amounts of money in marketing, the American psychiatric association, departments of psychiatry, thought leaders, and research began to exert more and more influence on the education and practices of psychiatrists.</a:t>
            </a:r>
          </a:p>
          <a:p>
            <a:pPr>
              <a:lnSpc>
                <a:spcPct val="90000"/>
              </a:lnSpc>
            </a:pPr>
            <a:r>
              <a:rPr lang="en-CA" dirty="0">
                <a:latin typeface="Arial" panose="020B0604020202020204" pitchFamily="34" charset="0"/>
                <a:cs typeface="Arial" panose="020B0604020202020204" pitchFamily="34" charset="0"/>
              </a:rPr>
              <a:t>At the same time government health care programs increasingly covered psychiatric, but not psychological care</a:t>
            </a:r>
          </a:p>
          <a:p>
            <a:pPr>
              <a:lnSpc>
                <a:spcPct val="90000"/>
              </a:lnSpc>
            </a:pPr>
            <a:r>
              <a:rPr lang="en-CA" dirty="0">
                <a:latin typeface="Arial" panose="020B0604020202020204" pitchFamily="34" charset="0"/>
                <a:cs typeface="Arial" panose="020B0604020202020204" pitchFamily="34" charset="0"/>
              </a:rPr>
              <a:t>Consider also that it takes a lot less time to make a diagnosis based on symptoms than to understand what causes the symptoms in a particular person…And that psychotherapy is more difficult, and time consuming to learn and practice than pharmacotherapy. </a:t>
            </a:r>
          </a:p>
          <a:p>
            <a:pPr>
              <a:lnSpc>
                <a:spcPct val="90000"/>
              </a:lnSpc>
            </a:pPr>
            <a:r>
              <a:rPr lang="en-CA" dirty="0">
                <a:latin typeface="Arial" panose="020B0604020202020204" pitchFamily="34" charset="0"/>
                <a:cs typeface="Arial" panose="020B0604020202020204" pitchFamily="34" charset="0"/>
              </a:rPr>
              <a:t>… This goes a long way to explaining psychiatry’s blind spot.</a:t>
            </a:r>
          </a:p>
          <a:p>
            <a:pPr>
              <a:lnSpc>
                <a:spcPct val="90000"/>
              </a:lnSpc>
            </a:pPr>
            <a:r>
              <a:rPr lang="en-CA" dirty="0">
                <a:latin typeface="Arial" panose="020B0604020202020204" pitchFamily="34" charset="0"/>
                <a:cs typeface="Arial" panose="020B0604020202020204" pitchFamily="34" charset="0"/>
              </a:rPr>
              <a:t>However, trauma and attachment-based issues are very common and don’t tend to respond well to a medical biological approach or to medications . People with attachment and trauma related issues are therefor often not well served by mainstream psychiatry or public health care systems. They need trauma informed care. </a:t>
            </a:r>
          </a:p>
          <a:p>
            <a:pPr>
              <a:lnSpc>
                <a:spcPct val="90000"/>
              </a:lnSpc>
            </a:pPr>
            <a:endParaRPr lang="en-CA" sz="1500" dirty="0"/>
          </a:p>
        </p:txBody>
      </p:sp>
      <p:pic>
        <p:nvPicPr>
          <p:cNvPr id="4098" name="Picture 2" descr="Chart: The World&amp;#39;s Biggest Players in Pharma | Statista">
            <a:extLst>
              <a:ext uri="{FF2B5EF4-FFF2-40B4-BE49-F238E27FC236}">
                <a16:creationId xmlns:a16="http://schemas.microsoft.com/office/drawing/2014/main" id="{12DC3DD6-78F5-49E6-81B6-388E92059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17" y="752710"/>
            <a:ext cx="4413742" cy="57720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09FC76C-7049-B669-9F9F-15F3DC86AEC7}"/>
              </a:ext>
            </a:extLst>
          </p:cNvPr>
          <p:cNvSpPr>
            <a:spLocks noGrp="1"/>
          </p:cNvSpPr>
          <p:nvPr>
            <p:ph type="sldNum" sz="quarter" idx="12"/>
          </p:nvPr>
        </p:nvSpPr>
        <p:spPr/>
        <p:txBody>
          <a:bodyPr/>
          <a:lstStyle/>
          <a:p>
            <a:fld id="{D5F19236-814F-4AAD-A4AC-CC9247FC12C4}" type="slidenum">
              <a:rPr lang="en-CA" smtClean="0"/>
              <a:t>95</a:t>
            </a:fld>
            <a:endParaRPr lang="en-CA"/>
          </a:p>
        </p:txBody>
      </p:sp>
    </p:spTree>
    <p:extLst>
      <p:ext uri="{BB962C8B-B14F-4D97-AF65-F5344CB8AC3E}">
        <p14:creationId xmlns:p14="http://schemas.microsoft.com/office/powerpoint/2010/main" val="29191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CD194D-5A9A-0C1D-8BF7-09B41939DA9C}"/>
              </a:ext>
            </a:extLst>
          </p:cNvPr>
          <p:cNvSpPr txBox="1"/>
          <p:nvPr/>
        </p:nvSpPr>
        <p:spPr>
          <a:xfrm>
            <a:off x="3289433" y="821174"/>
            <a:ext cx="6097604" cy="646331"/>
          </a:xfrm>
          <a:prstGeom prst="rect">
            <a:avLst/>
          </a:prstGeom>
          <a:noFill/>
        </p:spPr>
        <p:txBody>
          <a:bodyPr wrap="square">
            <a:spAutoFit/>
          </a:bodyPr>
          <a:lstStyle/>
          <a:p>
            <a:r>
              <a:rPr lang="en-CA" sz="3600" dirty="0">
                <a:solidFill>
                  <a:schemeClr val="bg1"/>
                </a:solidFill>
              </a:rPr>
              <a:t>TRAUMA INFORMED CARE </a:t>
            </a:r>
            <a:endParaRPr lang="en-CA" sz="3600" dirty="0"/>
          </a:p>
        </p:txBody>
      </p:sp>
      <p:sp>
        <p:nvSpPr>
          <p:cNvPr id="5" name="TextBox 4">
            <a:extLst>
              <a:ext uri="{FF2B5EF4-FFF2-40B4-BE49-F238E27FC236}">
                <a16:creationId xmlns:a16="http://schemas.microsoft.com/office/drawing/2014/main" id="{98B66ADA-EA83-A9E6-D574-23D40C460905}"/>
              </a:ext>
            </a:extLst>
          </p:cNvPr>
          <p:cNvSpPr txBox="1"/>
          <p:nvPr/>
        </p:nvSpPr>
        <p:spPr>
          <a:xfrm>
            <a:off x="3866949" y="1976205"/>
            <a:ext cx="6097604" cy="461665"/>
          </a:xfrm>
          <a:prstGeom prst="rect">
            <a:avLst/>
          </a:prstGeom>
          <a:noFill/>
        </p:spPr>
        <p:txBody>
          <a:bodyPr wrap="square">
            <a:spAutoFit/>
          </a:bodyPr>
          <a:lstStyle/>
          <a:p>
            <a:r>
              <a:rPr lang="en-US" sz="2400" dirty="0"/>
              <a:t>What is trauma informed care?</a:t>
            </a:r>
            <a:endParaRPr lang="en-CA" sz="2400" dirty="0"/>
          </a:p>
        </p:txBody>
      </p:sp>
      <p:sp>
        <p:nvSpPr>
          <p:cNvPr id="2" name="Slide Number Placeholder 1">
            <a:extLst>
              <a:ext uri="{FF2B5EF4-FFF2-40B4-BE49-F238E27FC236}">
                <a16:creationId xmlns:a16="http://schemas.microsoft.com/office/drawing/2014/main" id="{7890FC2D-1FA3-3C2C-1AAC-18CD34B6D8B8}"/>
              </a:ext>
            </a:extLst>
          </p:cNvPr>
          <p:cNvSpPr>
            <a:spLocks noGrp="1"/>
          </p:cNvSpPr>
          <p:nvPr>
            <p:ph type="sldNum" sz="quarter" idx="12"/>
          </p:nvPr>
        </p:nvSpPr>
        <p:spPr/>
        <p:txBody>
          <a:bodyPr/>
          <a:lstStyle/>
          <a:p>
            <a:fld id="{D5F19236-814F-4AAD-A4AC-CC9247FC12C4}" type="slidenum">
              <a:rPr lang="en-CA" smtClean="0"/>
              <a:t>96</a:t>
            </a:fld>
            <a:endParaRPr lang="en-CA"/>
          </a:p>
        </p:txBody>
      </p:sp>
    </p:spTree>
    <p:extLst>
      <p:ext uri="{BB962C8B-B14F-4D97-AF65-F5344CB8AC3E}">
        <p14:creationId xmlns:p14="http://schemas.microsoft.com/office/powerpoint/2010/main" val="388320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C336-5C17-4FE2-995A-8A99C02E784A}"/>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561487" y="471231"/>
            <a:ext cx="5251094" cy="5251118"/>
          </a:xfrm>
          <a:prstGeom prst="rect">
            <a:avLst/>
          </a:prstGeom>
          <a:noFill/>
        </p:spPr>
      </p:pic>
      <p:sp>
        <p:nvSpPr>
          <p:cNvPr id="9" name="Title 8">
            <a:extLst>
              <a:ext uri="{FF2B5EF4-FFF2-40B4-BE49-F238E27FC236}">
                <a16:creationId xmlns:a16="http://schemas.microsoft.com/office/drawing/2014/main" id="{2C5CBEEB-D5FA-426E-BAEE-F54BE37E5171}"/>
              </a:ext>
            </a:extLst>
          </p:cNvPr>
          <p:cNvSpPr>
            <a:spLocks noGrp="1"/>
          </p:cNvSpPr>
          <p:nvPr>
            <p:ph type="title" idx="4294967295"/>
          </p:nvPr>
        </p:nvSpPr>
        <p:spPr>
          <a:xfrm>
            <a:off x="955238" y="0"/>
            <a:ext cx="4617426" cy="720725"/>
          </a:xfrm>
        </p:spPr>
        <p:txBody>
          <a:bodyPr/>
          <a:lstStyle/>
          <a:p>
            <a:r>
              <a:rPr lang="en-CA" b="1" dirty="0">
                <a:solidFill>
                  <a:schemeClr val="bg1"/>
                </a:solidFill>
              </a:rPr>
              <a:t> </a:t>
            </a:r>
            <a:r>
              <a:rPr lang="en-CA" sz="2800" dirty="0">
                <a:solidFill>
                  <a:schemeClr val="bg1"/>
                </a:solidFill>
              </a:rPr>
              <a:t>trauma-informed care</a:t>
            </a:r>
          </a:p>
        </p:txBody>
      </p:sp>
      <p:sp>
        <p:nvSpPr>
          <p:cNvPr id="5" name="TextBox 4">
            <a:extLst>
              <a:ext uri="{FF2B5EF4-FFF2-40B4-BE49-F238E27FC236}">
                <a16:creationId xmlns:a16="http://schemas.microsoft.com/office/drawing/2014/main" id="{338390C3-B911-50C9-CB95-828773FBAD92}"/>
              </a:ext>
            </a:extLst>
          </p:cNvPr>
          <p:cNvSpPr txBox="1"/>
          <p:nvPr/>
        </p:nvSpPr>
        <p:spPr>
          <a:xfrm>
            <a:off x="131428" y="624885"/>
            <a:ext cx="5964572" cy="630942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single most significant predictor that an individual will end up in the mental health care system is a history of trauma.</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Trauma informed care starts from the principal that trauma is an almost universal experience among people living with mental health and psychosocial difficulties.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Trauma informed healthcare providers ask,</a:t>
            </a:r>
            <a:r>
              <a:rPr lang="en-US" sz="2000" dirty="0">
                <a:solidFill>
                  <a:schemeClr val="bg1"/>
                </a:solidFill>
                <a:latin typeface="Arial" panose="020B0604020202020204" pitchFamily="34" charset="0"/>
                <a:cs typeface="Arial" panose="020B0604020202020204" pitchFamily="34" charset="0"/>
              </a:rPr>
              <a:t> "what has happened to you?"</a:t>
            </a:r>
            <a:r>
              <a:rPr lang="en-US" sz="2000" dirty="0">
                <a:latin typeface="Arial" panose="020B0604020202020204" pitchFamily="34" charset="0"/>
                <a:cs typeface="Arial" panose="020B0604020202020204" pitchFamily="34" charset="0"/>
              </a:rPr>
              <a:t> Not "</a:t>
            </a:r>
            <a:r>
              <a:rPr lang="en-US" sz="2000" dirty="0">
                <a:solidFill>
                  <a:schemeClr val="bg1"/>
                </a:solidFill>
                <a:latin typeface="Arial" panose="020B0604020202020204" pitchFamily="34" charset="0"/>
                <a:cs typeface="Arial" panose="020B0604020202020204" pitchFamily="34" charset="0"/>
              </a:rPr>
              <a:t>what is wrong with you?".</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They are non-judgmental, convey hope, acknowledge alternative views, are respectful, and avoid jargon. They are patient centered.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Healthcare providers skilled at working with people who have experienced trauma are good at self-regulating and staying in the window of emotional tolerance even when the people they are working with are very distressed</a:t>
            </a:r>
            <a:r>
              <a:rPr lang="en-US"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Trauma informed care follows the four R’s model…</a:t>
            </a:r>
            <a:endParaRPr lang="en-CA"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A6B8C37-3E5A-0ADB-7618-820E638134E1}"/>
              </a:ext>
            </a:extLst>
          </p:cNvPr>
          <p:cNvSpPr txBox="1"/>
          <p:nvPr/>
        </p:nvSpPr>
        <p:spPr>
          <a:xfrm>
            <a:off x="3048000" y="-2849642"/>
            <a:ext cx="6096000" cy="923330"/>
          </a:xfrm>
          <a:prstGeom prst="rect">
            <a:avLst/>
          </a:prstGeom>
          <a:noFill/>
        </p:spPr>
        <p:txBody>
          <a:bodyPr wrap="square">
            <a:spAutoFit/>
          </a:bodyPr>
          <a:lstStyle/>
          <a:p>
            <a:br>
              <a:rPr lang="en-US" dirty="0"/>
            </a:br>
            <a:br>
              <a:rPr lang="en-US" dirty="0"/>
            </a:br>
            <a:endParaRPr lang="en-CA" dirty="0"/>
          </a:p>
        </p:txBody>
      </p:sp>
      <p:sp>
        <p:nvSpPr>
          <p:cNvPr id="7" name="TextBox 6">
            <a:extLst>
              <a:ext uri="{FF2B5EF4-FFF2-40B4-BE49-F238E27FC236}">
                <a16:creationId xmlns:a16="http://schemas.microsoft.com/office/drawing/2014/main" id="{909A93E9-CF01-26F0-1367-E68BF10D79A7}"/>
              </a:ext>
            </a:extLst>
          </p:cNvPr>
          <p:cNvSpPr txBox="1"/>
          <p:nvPr/>
        </p:nvSpPr>
        <p:spPr>
          <a:xfrm>
            <a:off x="6855098" y="5897888"/>
            <a:ext cx="4957483" cy="646331"/>
          </a:xfrm>
          <a:prstGeom prst="rect">
            <a:avLst/>
          </a:prstGeom>
          <a:noFill/>
        </p:spPr>
        <p:txBody>
          <a:bodyPr wrap="square">
            <a:spAutoFit/>
          </a:bodyPr>
          <a:lstStyle/>
          <a:p>
            <a:r>
              <a:rPr lang="en-US" sz="1800" dirty="0">
                <a:solidFill>
                  <a:srgbClr val="FFC000"/>
                </a:solidFill>
              </a:rPr>
              <a:t>“who is there for you is as important as what has happened to you?“ Bessel van der Kolk</a:t>
            </a:r>
            <a:endParaRPr lang="en-CA" dirty="0">
              <a:solidFill>
                <a:srgbClr val="FFC000"/>
              </a:solidFill>
            </a:endParaRPr>
          </a:p>
        </p:txBody>
      </p:sp>
      <p:sp>
        <p:nvSpPr>
          <p:cNvPr id="3" name="Slide Number Placeholder 2">
            <a:extLst>
              <a:ext uri="{FF2B5EF4-FFF2-40B4-BE49-F238E27FC236}">
                <a16:creationId xmlns:a16="http://schemas.microsoft.com/office/drawing/2014/main" id="{FDFEBEBF-70D5-F108-1CAC-000BC80F721C}"/>
              </a:ext>
            </a:extLst>
          </p:cNvPr>
          <p:cNvSpPr>
            <a:spLocks noGrp="1"/>
          </p:cNvSpPr>
          <p:nvPr>
            <p:ph type="sldNum" sz="quarter" idx="12"/>
          </p:nvPr>
        </p:nvSpPr>
        <p:spPr/>
        <p:txBody>
          <a:bodyPr/>
          <a:lstStyle/>
          <a:p>
            <a:fld id="{D5F19236-814F-4AAD-A4AC-CC9247FC12C4}" type="slidenum">
              <a:rPr lang="en-CA" smtClean="0"/>
              <a:t>97</a:t>
            </a:fld>
            <a:endParaRPr lang="en-CA"/>
          </a:p>
        </p:txBody>
      </p:sp>
    </p:spTree>
    <p:extLst>
      <p:ext uri="{BB962C8B-B14F-4D97-AF65-F5344CB8AC3E}">
        <p14:creationId xmlns:p14="http://schemas.microsoft.com/office/powerpoint/2010/main" val="3584577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51AC99-2B58-BB26-69EB-A6993DC32BB2}"/>
              </a:ext>
            </a:extLst>
          </p:cNvPr>
          <p:cNvSpPr txBox="1"/>
          <p:nvPr/>
        </p:nvSpPr>
        <p:spPr>
          <a:xfrm>
            <a:off x="423512" y="1166289"/>
            <a:ext cx="11858324" cy="590931"/>
          </a:xfrm>
          <a:prstGeom prst="rect">
            <a:avLst/>
          </a:prstGeom>
          <a:noFill/>
        </p:spPr>
        <p:txBody>
          <a:bodyPr wrap="square">
            <a:spAutoFit/>
          </a:bodyPr>
          <a:lstStyle/>
          <a:p>
            <a:pPr marR="0" lvl="0" algn="l" defTabSz="914400" rtl="0" eaLnBrk="1" fontAlgn="auto" latinLnBrk="0" hangingPunct="1">
              <a:lnSpc>
                <a:spcPct val="90000"/>
              </a:lnSpc>
              <a:spcBef>
                <a:spcPts val="1200"/>
              </a:spcBef>
              <a:spcAft>
                <a:spcPts val="200"/>
              </a:spcAft>
              <a:buClr>
                <a:srgbClr val="FFFFFF"/>
              </a:buClr>
              <a:buSzTx/>
              <a:tabLst/>
              <a:defRPr/>
            </a:pPr>
            <a:r>
              <a:rPr kumimoji="0" lang="en-CA" sz="3600" b="0" i="0" u="none" strike="noStrike" kern="1200" cap="none" spc="0" normalizeH="0" baseline="0" noProof="0" dirty="0">
                <a:ln>
                  <a:noFill/>
                </a:ln>
                <a:solidFill>
                  <a:srgbClr val="2C2C2C"/>
                </a:solidFill>
                <a:effectLst/>
                <a:uLnTx/>
                <a:uFillTx/>
                <a:latin typeface="Corbel" panose="020B0503020204020204"/>
                <a:ea typeface="+mn-ea"/>
                <a:cs typeface="+mn-cs"/>
              </a:rPr>
              <a:t>CONTROVERSIES SURROUNDING MEMORY AND TRAUMA</a:t>
            </a:r>
          </a:p>
        </p:txBody>
      </p:sp>
      <p:sp>
        <p:nvSpPr>
          <p:cNvPr id="5" name="TextBox 4">
            <a:extLst>
              <a:ext uri="{FF2B5EF4-FFF2-40B4-BE49-F238E27FC236}">
                <a16:creationId xmlns:a16="http://schemas.microsoft.com/office/drawing/2014/main" id="{4CB5DEBB-E685-2F25-8002-FD51C5D6C22A}"/>
              </a:ext>
            </a:extLst>
          </p:cNvPr>
          <p:cNvSpPr txBox="1"/>
          <p:nvPr/>
        </p:nvSpPr>
        <p:spPr>
          <a:xfrm>
            <a:off x="789272" y="2366398"/>
            <a:ext cx="11126804" cy="757130"/>
          </a:xfrm>
          <a:prstGeom prst="rect">
            <a:avLst/>
          </a:prstGeom>
          <a:noFill/>
        </p:spPr>
        <p:txBody>
          <a:bodyPr wrap="square">
            <a:spAutoFit/>
          </a:bodyPr>
          <a:lstStyle/>
          <a:p>
            <a:pPr>
              <a:lnSpc>
                <a:spcPct val="90000"/>
              </a:lnSpc>
            </a:pPr>
            <a:r>
              <a:rPr lang="en-US" sz="2400" dirty="0"/>
              <a:t>Is there a consensus among the mental health community on the issues we’ve been talking about today or are there some controversies ?</a:t>
            </a:r>
            <a:r>
              <a:rPr lang="en-CA" sz="2400" dirty="0"/>
              <a:t> </a:t>
            </a:r>
          </a:p>
        </p:txBody>
      </p:sp>
      <p:sp>
        <p:nvSpPr>
          <p:cNvPr id="2" name="Slide Number Placeholder 1">
            <a:extLst>
              <a:ext uri="{FF2B5EF4-FFF2-40B4-BE49-F238E27FC236}">
                <a16:creationId xmlns:a16="http://schemas.microsoft.com/office/drawing/2014/main" id="{F4CFB208-DC0E-7611-9B5D-A4795D791B35}"/>
              </a:ext>
            </a:extLst>
          </p:cNvPr>
          <p:cNvSpPr>
            <a:spLocks noGrp="1"/>
          </p:cNvSpPr>
          <p:nvPr>
            <p:ph type="sldNum" sz="quarter" idx="12"/>
          </p:nvPr>
        </p:nvSpPr>
        <p:spPr/>
        <p:txBody>
          <a:bodyPr/>
          <a:lstStyle/>
          <a:p>
            <a:fld id="{D5F19236-814F-4AAD-A4AC-CC9247FC12C4}" type="slidenum">
              <a:rPr lang="en-CA" smtClean="0"/>
              <a:t>98</a:t>
            </a:fld>
            <a:endParaRPr lang="en-CA"/>
          </a:p>
        </p:txBody>
      </p:sp>
    </p:spTree>
    <p:extLst>
      <p:ext uri="{BB962C8B-B14F-4D97-AF65-F5344CB8AC3E}">
        <p14:creationId xmlns:p14="http://schemas.microsoft.com/office/powerpoint/2010/main" val="6301167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F3AE1A-2B25-72AE-BB2C-5456C739EF59}"/>
              </a:ext>
            </a:extLst>
          </p:cNvPr>
          <p:cNvSpPr>
            <a:spLocks noGrp="1"/>
          </p:cNvSpPr>
          <p:nvPr>
            <p:ph type="sldNum" sz="quarter" idx="12"/>
          </p:nvPr>
        </p:nvSpPr>
        <p:spPr/>
        <p:txBody>
          <a:bodyPr/>
          <a:lstStyle/>
          <a:p>
            <a:fld id="{D5F19236-814F-4AAD-A4AC-CC9247FC12C4}" type="slidenum">
              <a:rPr lang="en-CA" smtClean="0"/>
              <a:t>99</a:t>
            </a:fld>
            <a:endParaRPr lang="en-CA"/>
          </a:p>
        </p:txBody>
      </p:sp>
      <p:sp>
        <p:nvSpPr>
          <p:cNvPr id="4" name="TextBox 3">
            <a:extLst>
              <a:ext uri="{FF2B5EF4-FFF2-40B4-BE49-F238E27FC236}">
                <a16:creationId xmlns:a16="http://schemas.microsoft.com/office/drawing/2014/main" id="{DE9BFC26-479C-8419-58A9-906C2FA742C1}"/>
              </a:ext>
            </a:extLst>
          </p:cNvPr>
          <p:cNvSpPr txBox="1"/>
          <p:nvPr/>
        </p:nvSpPr>
        <p:spPr>
          <a:xfrm>
            <a:off x="632059" y="492408"/>
            <a:ext cx="11559941" cy="1441933"/>
          </a:xfrm>
          <a:prstGeom prst="rect">
            <a:avLst/>
          </a:prstGeom>
          <a:noFill/>
        </p:spPr>
        <p:txBody>
          <a:bodyPr wrap="square">
            <a:spAutoFit/>
          </a:bodyPr>
          <a:lstStyle/>
          <a:p>
            <a:pPr>
              <a:lnSpc>
                <a:spcPct val="107000"/>
              </a:lnSpc>
              <a:spcAft>
                <a:spcPts val="800"/>
              </a:spcAft>
              <a:buNone/>
            </a:pPr>
            <a:r>
              <a:rPr lang="en-CA" sz="2800" kern="0" dirty="0">
                <a:effectLst/>
                <a:latin typeface="Arial" panose="020B0604020202020204" pitchFamily="34" charset="0"/>
                <a:ea typeface="Times New Roman" panose="02020603050405020304" pitchFamily="18" charset="0"/>
                <a:cs typeface="Arial" panose="020B0604020202020204" pitchFamily="34" charset="0"/>
              </a:rPr>
              <a:t>Before we talk about memory debates, I want to be clear about a guiding principle: healing does not require certainty about historical truth.</a:t>
            </a:r>
            <a:endParaRPr lang="en-CA" sz="28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1405504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3726</TotalTime>
  <Words>15425</Words>
  <Application>Microsoft Office PowerPoint</Application>
  <PresentationFormat>Widescreen</PresentationFormat>
  <Paragraphs>946</Paragraphs>
  <Slides>125</Slides>
  <Notes>40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125</vt:i4>
      </vt:variant>
    </vt:vector>
  </HeadingPairs>
  <TitlesOfParts>
    <vt:vector size="132" baseType="lpstr">
      <vt:lpstr>Aptos</vt:lpstr>
      <vt:lpstr>Arial</vt:lpstr>
      <vt:lpstr>Calibri</vt:lpstr>
      <vt:lpstr>Corbel</vt:lpstr>
      <vt:lpstr>Symbol</vt:lpstr>
      <vt:lpstr>Wingdings</vt:lpstr>
      <vt:lpstr>Banded</vt:lpstr>
      <vt:lpstr>Welcome to Week 17 of simple THE trauma spectrum disorders  </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the next week</vt:lpstr>
      <vt:lpstr>Skills training workbook p. 148-182  introducing emotional regulation</vt:lpstr>
      <vt:lpstr>PowerPoint Presentation</vt:lpstr>
      <vt:lpstr>PowerPoint Presentation</vt:lpstr>
      <vt:lpstr>PowerPoint Presentation</vt:lpstr>
      <vt:lpstr> REMINDER PARTICIPANT AGREEMENTS </vt:lpstr>
      <vt:lpstr>PowerPoint Presentation</vt:lpstr>
      <vt:lpstr>E-mailed questions, comments, feedback </vt:lpstr>
      <vt:lpstr>PowerPoint Presentation</vt:lpstr>
      <vt:lpstr>PowerPoint Presentation</vt:lpstr>
      <vt:lpstr>PowerPoint Presentation</vt:lpstr>
      <vt:lpstr>PowerPoint Presentation</vt:lpstr>
      <vt:lpstr>PowerPoint Presentation</vt:lpstr>
      <vt:lpstr>Today WE’LL TALK ABOUT the  Trauma spectrum disorders</vt:lpstr>
      <vt:lpstr>PowerPoint Presentation</vt:lpstr>
      <vt:lpstr>PowerPoint Presentation</vt:lpstr>
      <vt:lpstr>PowerPoint Presentation</vt:lpstr>
      <vt:lpstr>PowerPoint Presentation</vt:lpstr>
      <vt:lpstr>PowerPoint Presentation</vt:lpstr>
      <vt:lpstr>A review OF SOME DEFINITIONS</vt:lpstr>
      <vt:lpstr>TYPES OF TRAUMA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NORTH AMERICAN  PTSD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developmental trauma and attachment</vt:lpstr>
      <vt:lpstr>PowerPoint Presentation</vt:lpstr>
      <vt:lpstr>PowerPoint Presentation</vt:lpstr>
      <vt:lpstr> the ACE studies</vt:lpstr>
      <vt:lpstr>Childhood trauma the ACE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Memory </vt:lpstr>
      <vt:lpstr>Memory and trauma</vt:lpstr>
      <vt:lpstr> Contrasting Implicit and explicit memory</vt:lpstr>
      <vt:lpstr>IMPLICIT MEMORY and trauma</vt:lpstr>
      <vt:lpstr>traumatic memories and  emotional dysregulation</vt:lpstr>
      <vt:lpstr>PowerPoint Presentation</vt:lpstr>
      <vt:lpstr>traumatic stress  AND ptsd</vt:lpstr>
      <vt:lpstr>PowerPoint Presentation</vt:lpstr>
      <vt:lpstr>PowerPoint Presentation</vt:lpstr>
      <vt:lpstr>PowerPoint Presentation</vt:lpstr>
      <vt:lpstr>Outcomes of traumatic stress</vt:lpstr>
      <vt:lpstr>PowerPoint Presentation</vt:lpstr>
      <vt:lpstr>PowerPoint Presentation</vt:lpstr>
      <vt:lpstr>Outcomes of traumatic stress</vt:lpstr>
      <vt:lpstr>PowerPoint Presentation</vt:lpstr>
      <vt:lpstr>PowerPoint Presentation</vt:lpstr>
      <vt:lpstr>PowerPoint Presentation</vt:lpstr>
      <vt:lpstr>PowerPoint Presentation</vt:lpstr>
      <vt:lpstr>PowerPoint Presentation</vt:lpstr>
      <vt:lpstr>PowerPoint Presentation</vt:lpstr>
      <vt:lpstr>contemporary PSYCHIATRY’S  blind spot for trauma </vt:lpstr>
      <vt:lpstr>Why The blind spot?</vt:lpstr>
      <vt:lpstr>PowerPoint Presentation</vt:lpstr>
      <vt:lpstr> trauma-informed care</vt:lpstr>
      <vt:lpstr>PowerPoint Presentation</vt:lpstr>
      <vt:lpstr>PowerPoint Presentation</vt:lpstr>
      <vt:lpstr> controversies around trauma and memory</vt:lpstr>
      <vt:lpstr> controversies around trauma and memory</vt:lpstr>
      <vt:lpstr>Controversies around trauma and memory continued</vt:lpstr>
      <vt:lpstr>Controversies around trauma and memory continued</vt:lpstr>
      <vt:lpstr> challenges and open questions in trauma</vt:lpstr>
      <vt:lpstr>PowerPoint Presentation</vt:lpstr>
      <vt:lpstr>PowerPoint Presentation</vt:lpstr>
      <vt:lpstr>PowerPoint Presentation</vt:lpstr>
      <vt:lpstr>See you next session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13</cp:revision>
  <dcterms:created xsi:type="dcterms:W3CDTF">2023-09-29T11:05:11Z</dcterms:created>
  <dcterms:modified xsi:type="dcterms:W3CDTF">2026-01-31T15:10:24Z</dcterms:modified>
</cp:coreProperties>
</file>