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comments/comment1.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9"/>
  </p:notesMasterIdLst>
  <p:sldIdLst>
    <p:sldId id="258" r:id="rId2"/>
    <p:sldId id="3383" r:id="rId3"/>
    <p:sldId id="3100" r:id="rId4"/>
    <p:sldId id="3755" r:id="rId5"/>
    <p:sldId id="835" r:id="rId6"/>
    <p:sldId id="2955" r:id="rId7"/>
    <p:sldId id="2898" r:id="rId8"/>
    <p:sldId id="2899" r:id="rId9"/>
    <p:sldId id="2900" r:id="rId10"/>
    <p:sldId id="2901" r:id="rId11"/>
    <p:sldId id="2902" r:id="rId12"/>
    <p:sldId id="2956" r:id="rId13"/>
    <p:sldId id="685" r:id="rId14"/>
    <p:sldId id="3392" r:id="rId15"/>
    <p:sldId id="3005" r:id="rId16"/>
    <p:sldId id="3006" r:id="rId17"/>
    <p:sldId id="272" r:id="rId18"/>
    <p:sldId id="3389" r:id="rId19"/>
    <p:sldId id="3390" r:id="rId20"/>
    <p:sldId id="3088" r:id="rId21"/>
    <p:sldId id="3171" r:id="rId22"/>
    <p:sldId id="3756" r:id="rId23"/>
    <p:sldId id="3757" r:id="rId24"/>
    <p:sldId id="3205" r:id="rId25"/>
    <p:sldId id="3764" r:id="rId26"/>
    <p:sldId id="649" r:id="rId27"/>
    <p:sldId id="3763" r:id="rId28"/>
    <p:sldId id="1088" r:id="rId29"/>
    <p:sldId id="1105" r:id="rId30"/>
    <p:sldId id="3391" r:id="rId31"/>
    <p:sldId id="1364" r:id="rId32"/>
    <p:sldId id="1108" r:id="rId33"/>
    <p:sldId id="1111" r:id="rId34"/>
    <p:sldId id="1109" r:id="rId35"/>
    <p:sldId id="3119" r:id="rId36"/>
    <p:sldId id="1365" r:id="rId37"/>
    <p:sldId id="3115" r:id="rId38"/>
    <p:sldId id="3116" r:id="rId39"/>
    <p:sldId id="3117" r:id="rId40"/>
    <p:sldId id="3760" r:id="rId41"/>
    <p:sldId id="3762" r:id="rId42"/>
    <p:sldId id="3761" r:id="rId43"/>
    <p:sldId id="1366" r:id="rId44"/>
    <p:sldId id="1121" r:id="rId45"/>
    <p:sldId id="1136" r:id="rId46"/>
    <p:sldId id="1367" r:id="rId47"/>
    <p:sldId id="1440" r:id="rId48"/>
    <p:sldId id="3180" r:id="rId49"/>
    <p:sldId id="3358" r:id="rId50"/>
    <p:sldId id="3359" r:id="rId51"/>
    <p:sldId id="3353" r:id="rId52"/>
    <p:sldId id="3354" r:id="rId53"/>
    <p:sldId id="3382" r:id="rId54"/>
    <p:sldId id="3356" r:id="rId55"/>
    <p:sldId id="3369" r:id="rId56"/>
    <p:sldId id="3758" r:id="rId57"/>
    <p:sldId id="1361" r:id="rId58"/>
    <p:sldId id="3371" r:id="rId59"/>
    <p:sldId id="3357" r:id="rId60"/>
    <p:sldId id="3373" r:id="rId61"/>
    <p:sldId id="260" r:id="rId62"/>
    <p:sldId id="261" r:id="rId63"/>
    <p:sldId id="3374" r:id="rId64"/>
    <p:sldId id="262" r:id="rId65"/>
    <p:sldId id="263" r:id="rId66"/>
    <p:sldId id="264" r:id="rId67"/>
    <p:sldId id="266" r:id="rId68"/>
    <p:sldId id="1363" r:id="rId69"/>
    <p:sldId id="3375" r:id="rId70"/>
    <p:sldId id="265" r:id="rId71"/>
    <p:sldId id="3376" r:id="rId72"/>
    <p:sldId id="267" r:id="rId73"/>
    <p:sldId id="268" r:id="rId74"/>
    <p:sldId id="269" r:id="rId75"/>
    <p:sldId id="3377" r:id="rId76"/>
    <p:sldId id="270" r:id="rId77"/>
    <p:sldId id="1368" r:id="rId78"/>
    <p:sldId id="1415" r:id="rId79"/>
    <p:sldId id="3379" r:id="rId80"/>
    <p:sldId id="1416" r:id="rId81"/>
    <p:sldId id="3380" r:id="rId82"/>
    <p:sldId id="1417" r:id="rId83"/>
    <p:sldId id="3381" r:id="rId84"/>
    <p:sldId id="1418" r:id="rId85"/>
    <p:sldId id="1419" r:id="rId86"/>
    <p:sldId id="2124" r:id="rId87"/>
    <p:sldId id="1354" r:id="rId88"/>
    <p:sldId id="1435" r:id="rId89"/>
    <p:sldId id="3765" r:id="rId90"/>
    <p:sldId id="686" r:id="rId91"/>
    <p:sldId id="1598" r:id="rId92"/>
    <p:sldId id="1404" r:id="rId93"/>
    <p:sldId id="1574" r:id="rId94"/>
    <p:sldId id="1575" r:id="rId95"/>
    <p:sldId id="1600" r:id="rId96"/>
    <p:sldId id="1565" r:id="rId97"/>
    <p:sldId id="1585" r:id="rId98"/>
    <p:sldId id="1567" r:id="rId99"/>
    <p:sldId id="1557" r:id="rId100"/>
    <p:sldId id="980" r:id="rId101"/>
    <p:sldId id="1602" r:id="rId102"/>
    <p:sldId id="1558" r:id="rId103"/>
    <p:sldId id="1559" r:id="rId104"/>
    <p:sldId id="1603" r:id="rId105"/>
    <p:sldId id="1595" r:id="rId106"/>
    <p:sldId id="1604" r:id="rId107"/>
    <p:sldId id="1122" r:id="rId108"/>
    <p:sldId id="1605" r:id="rId109"/>
    <p:sldId id="991" r:id="rId110"/>
    <p:sldId id="1606" r:id="rId111"/>
    <p:sldId id="989" r:id="rId112"/>
    <p:sldId id="1607" r:id="rId113"/>
    <p:sldId id="2757" r:id="rId114"/>
    <p:sldId id="1596" r:id="rId115"/>
    <p:sldId id="1439" r:id="rId116"/>
    <p:sldId id="1597" r:id="rId117"/>
    <p:sldId id="2125" r:id="rId118"/>
    <p:sldId id="1555" r:id="rId119"/>
    <p:sldId id="1399" r:id="rId120"/>
    <p:sldId id="668" r:id="rId121"/>
    <p:sldId id="1147" r:id="rId122"/>
    <p:sldId id="1312" r:id="rId123"/>
    <p:sldId id="1149" r:id="rId124"/>
    <p:sldId id="1426" r:id="rId125"/>
    <p:sldId id="1171" r:id="rId126"/>
    <p:sldId id="1608" r:id="rId127"/>
    <p:sldId id="1436" r:id="rId128"/>
    <p:sldId id="259" r:id="rId129"/>
    <p:sldId id="691" r:id="rId130"/>
    <p:sldId id="1177" r:id="rId131"/>
    <p:sldId id="2733" r:id="rId132"/>
    <p:sldId id="2123" r:id="rId133"/>
    <p:sldId id="256" r:id="rId134"/>
    <p:sldId id="910" r:id="rId135"/>
    <p:sldId id="1133" r:id="rId136"/>
    <p:sldId id="2873" r:id="rId137"/>
    <p:sldId id="2874" r:id="rId138"/>
    <p:sldId id="1134" r:id="rId139"/>
    <p:sldId id="2882" r:id="rId140"/>
    <p:sldId id="1106" r:id="rId141"/>
    <p:sldId id="1137" r:id="rId142"/>
    <p:sldId id="1422" r:id="rId143"/>
    <p:sldId id="2883" r:id="rId144"/>
    <p:sldId id="1423" r:id="rId145"/>
    <p:sldId id="1140" r:id="rId146"/>
    <p:sldId id="1114" r:id="rId147"/>
    <p:sldId id="1115" r:id="rId148"/>
    <p:sldId id="1116" r:id="rId149"/>
    <p:sldId id="1117" r:id="rId150"/>
    <p:sldId id="1421" r:id="rId151"/>
    <p:sldId id="1119" r:id="rId152"/>
    <p:sldId id="2884" r:id="rId153"/>
    <p:sldId id="1141" r:id="rId154"/>
    <p:sldId id="2875" r:id="rId155"/>
    <p:sldId id="1167" r:id="rId156"/>
    <p:sldId id="1168" r:id="rId157"/>
    <p:sldId id="1424" r:id="rId158"/>
    <p:sldId id="1143" r:id="rId159"/>
    <p:sldId id="2876" r:id="rId160"/>
    <p:sldId id="1425" r:id="rId161"/>
    <p:sldId id="1145" r:id="rId162"/>
    <p:sldId id="2877" r:id="rId163"/>
    <p:sldId id="2885" r:id="rId164"/>
    <p:sldId id="1286" r:id="rId165"/>
    <p:sldId id="1144" r:id="rId166"/>
    <p:sldId id="1411" r:id="rId167"/>
    <p:sldId id="2878" r:id="rId168"/>
    <p:sldId id="1427" r:id="rId169"/>
    <p:sldId id="1152" r:id="rId170"/>
    <p:sldId id="838" r:id="rId171"/>
    <p:sldId id="2879" r:id="rId172"/>
    <p:sldId id="1172" r:id="rId173"/>
    <p:sldId id="1155" r:id="rId174"/>
    <p:sldId id="1156" r:id="rId175"/>
    <p:sldId id="2880" r:id="rId176"/>
    <p:sldId id="1157" r:id="rId177"/>
    <p:sldId id="2886" r:id="rId178"/>
    <p:sldId id="2881" r:id="rId179"/>
    <p:sldId id="1174" r:id="rId180"/>
    <p:sldId id="1429" r:id="rId181"/>
    <p:sldId id="1428" r:id="rId182"/>
    <p:sldId id="1161" r:id="rId183"/>
    <p:sldId id="1162" r:id="rId184"/>
    <p:sldId id="1163" r:id="rId185"/>
    <p:sldId id="1164" r:id="rId186"/>
    <p:sldId id="1165" r:id="rId187"/>
    <p:sldId id="1166" r:id="rId1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1"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81" autoAdjust="0"/>
    <p:restoredTop sz="94660"/>
  </p:normalViewPr>
  <p:slideViewPr>
    <p:cSldViewPr snapToGrid="0">
      <p:cViewPr varScale="1">
        <p:scale>
          <a:sx n="81" d="100"/>
          <a:sy n="81" d="100"/>
        </p:scale>
        <p:origin x="72" y="4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microsoft.com/office/2016/11/relationships/changesInfo" Target="changesInfos/changesInfo1.xml"/><Relationship Id="rId19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modSld">
      <pc:chgData name="luis cleto" userId="a76db6c301978307" providerId="LiveId" clId="{860A4F2C-1596-4ACD-95D2-7AE3CD351458}" dt="2026-02-11T12:14:57.872" v="90" actId="1076"/>
      <pc:docMkLst>
        <pc:docMk/>
      </pc:docMkLst>
      <pc:sldChg chg="modSp mod">
        <pc:chgData name="luis cleto" userId="a76db6c301978307" providerId="LiveId" clId="{860A4F2C-1596-4ACD-95D2-7AE3CD351458}" dt="2026-02-11T12:14:57.872" v="90" actId="1076"/>
        <pc:sldMkLst>
          <pc:docMk/>
          <pc:sldMk cId="3731326489" sldId="3389"/>
        </pc:sldMkLst>
        <pc:spChg chg="mod">
          <ac:chgData name="luis cleto" userId="a76db6c301978307" providerId="LiveId" clId="{860A4F2C-1596-4ACD-95D2-7AE3CD351458}" dt="2026-02-11T12:14:57.872" v="90" actId="1076"/>
          <ac:spMkLst>
            <pc:docMk/>
            <pc:sldMk cId="3731326489" sldId="3389"/>
            <ac:spMk id="5" creationId="{84D40DD1-A12A-02AD-B710-70EEE487AEE7}"/>
          </ac:spMkLst>
        </pc:sp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2-07T10:37:23.872" v="5230"/>
      <pc:docMkLst>
        <pc:docMk/>
      </pc:docMkLst>
      <pc:sldChg chg="addSp modSp mod">
        <pc:chgData name="luis cleto" userId="a76db6c301978307" providerId="LiveId" clId="{BB93E05D-BE05-4453-8BDD-E5B3B775B63B}" dt="2026-02-05T13:15:26.542" v="554" actId="1076"/>
        <pc:sldMkLst>
          <pc:docMk/>
          <pc:sldMk cId="2349585125" sldId="258"/>
        </pc:sldMkLst>
        <pc:spChg chg="add mod">
          <ac:chgData name="luis cleto" userId="a76db6c301978307" providerId="LiveId" clId="{BB93E05D-BE05-4453-8BDD-E5B3B775B63B}" dt="2026-02-05T13:15:26.542" v="554" actId="1076"/>
          <ac:spMkLst>
            <pc:docMk/>
            <pc:sldMk cId="2349585125" sldId="258"/>
            <ac:spMk id="4" creationId="{D9298330-0579-F34C-F250-410B7E33E211}"/>
          </ac:spMkLst>
        </pc:spChg>
        <pc:picChg chg="mod">
          <ac:chgData name="luis cleto" userId="a76db6c301978307" providerId="LiveId" clId="{BB93E05D-BE05-4453-8BDD-E5B3B775B63B}" dt="2026-02-05T13:15:09.691" v="551" actId="1076"/>
          <ac:picMkLst>
            <pc:docMk/>
            <pc:sldMk cId="2349585125" sldId="258"/>
            <ac:picMk id="7" creationId="{45D2EA1B-468A-4F6B-9CFA-EA3CF71C5EFF}"/>
          </ac:picMkLst>
        </pc:picChg>
      </pc:sldChg>
      <pc:sldChg chg="modSp mod modAnim">
        <pc:chgData name="luis cleto" userId="a76db6c301978307" providerId="LiveId" clId="{BB93E05D-BE05-4453-8BDD-E5B3B775B63B}" dt="2026-02-05T19:00:47.699" v="3244" actId="20577"/>
        <pc:sldMkLst>
          <pc:docMk/>
          <pc:sldMk cId="436548293" sldId="649"/>
        </pc:sldMkLst>
        <pc:spChg chg="mod">
          <ac:chgData name="luis cleto" userId="a76db6c301978307" providerId="LiveId" clId="{BB93E05D-BE05-4453-8BDD-E5B3B775B63B}" dt="2026-02-05T19:00:47.699" v="3244" actId="20577"/>
          <ac:spMkLst>
            <pc:docMk/>
            <pc:sldMk cId="436548293" sldId="649"/>
            <ac:spMk id="5" creationId="{720909AD-120C-4198-AE70-8D4CFBC6D221}"/>
          </ac:spMkLst>
        </pc:spChg>
      </pc:sldChg>
      <pc:sldChg chg="ord">
        <pc:chgData name="luis cleto" userId="a76db6c301978307" providerId="LiveId" clId="{BB93E05D-BE05-4453-8BDD-E5B3B775B63B}" dt="2026-02-05T13:18:14.614" v="627"/>
        <pc:sldMkLst>
          <pc:docMk/>
          <pc:sldMk cId="2505741772" sldId="685"/>
        </pc:sldMkLst>
      </pc:sldChg>
      <pc:sldChg chg="modSp mod">
        <pc:chgData name="luis cleto" userId="a76db6c301978307" providerId="LiveId" clId="{BB93E05D-BE05-4453-8BDD-E5B3B775B63B}" dt="2026-02-05T19:01:31.971" v="3246" actId="1076"/>
        <pc:sldMkLst>
          <pc:docMk/>
          <pc:sldMk cId="950946989" sldId="1105"/>
        </pc:sldMkLst>
        <pc:graphicFrameChg chg="mod">
          <ac:chgData name="luis cleto" userId="a76db6c301978307" providerId="LiveId" clId="{BB93E05D-BE05-4453-8BDD-E5B3B775B63B}" dt="2026-02-05T19:01:31.971" v="3246" actId="1076"/>
          <ac:graphicFrameMkLst>
            <pc:docMk/>
            <pc:sldMk cId="950946989" sldId="1105"/>
            <ac:graphicFrameMk id="7" creationId="{5DCD2A35-8B62-487D-9889-C89927041562}"/>
          </ac:graphicFrameMkLst>
        </pc:graphicFrameChg>
      </pc:sldChg>
      <pc:sldChg chg="addSp modSp mod">
        <pc:chgData name="luis cleto" userId="a76db6c301978307" providerId="LiveId" clId="{BB93E05D-BE05-4453-8BDD-E5B3B775B63B}" dt="2026-02-05T19:05:39.296" v="3300" actId="1076"/>
        <pc:sldMkLst>
          <pc:docMk/>
          <pc:sldMk cId="3377980644" sldId="1108"/>
        </pc:sldMkLst>
        <pc:spChg chg="add mod">
          <ac:chgData name="luis cleto" userId="a76db6c301978307" providerId="LiveId" clId="{BB93E05D-BE05-4453-8BDD-E5B3B775B63B}" dt="2026-02-05T19:05:39.296" v="3300" actId="1076"/>
          <ac:spMkLst>
            <pc:docMk/>
            <pc:sldMk cId="3377980644" sldId="1108"/>
            <ac:spMk id="3" creationId="{08B5FBCB-5906-7A65-C4AC-DAD380362234}"/>
          </ac:spMkLst>
        </pc:spChg>
      </pc:sldChg>
      <pc:sldChg chg="addSp modSp mod">
        <pc:chgData name="luis cleto" userId="a76db6c301978307" providerId="LiveId" clId="{BB93E05D-BE05-4453-8BDD-E5B3B775B63B}" dt="2026-02-05T19:07:07.626" v="3311" actId="207"/>
        <pc:sldMkLst>
          <pc:docMk/>
          <pc:sldMk cId="2547284219" sldId="1109"/>
        </pc:sldMkLst>
        <pc:spChg chg="mod">
          <ac:chgData name="luis cleto" userId="a76db6c301978307" providerId="LiveId" clId="{BB93E05D-BE05-4453-8BDD-E5B3B775B63B}" dt="2026-02-05T19:04:56.778" v="3296" actId="1076"/>
          <ac:spMkLst>
            <pc:docMk/>
            <pc:sldMk cId="2547284219" sldId="1109"/>
            <ac:spMk id="2" creationId="{8A45FC74-D635-46D3-9AD4-BA1AE8B1089A}"/>
          </ac:spMkLst>
        </pc:spChg>
        <pc:spChg chg="mod">
          <ac:chgData name="luis cleto" userId="a76db6c301978307" providerId="LiveId" clId="{BB93E05D-BE05-4453-8BDD-E5B3B775B63B}" dt="2026-02-05T19:07:07.626" v="3311" actId="207"/>
          <ac:spMkLst>
            <pc:docMk/>
            <pc:sldMk cId="2547284219" sldId="1109"/>
            <ac:spMk id="3" creationId="{65582BC2-4342-4704-A5E8-E4A6CE08F39B}"/>
          </ac:spMkLst>
        </pc:spChg>
        <pc:spChg chg="add mod">
          <ac:chgData name="luis cleto" userId="a76db6c301978307" providerId="LiveId" clId="{BB93E05D-BE05-4453-8BDD-E5B3B775B63B}" dt="2026-02-05T19:06:46.265" v="3307" actId="1076"/>
          <ac:spMkLst>
            <pc:docMk/>
            <pc:sldMk cId="2547284219" sldId="1109"/>
            <ac:spMk id="5" creationId="{BD203F80-EFF7-D8C3-8B54-3B72DEEF45F8}"/>
          </ac:spMkLst>
        </pc:spChg>
      </pc:sldChg>
      <pc:sldChg chg="addSp modSp mod">
        <pc:chgData name="luis cleto" userId="a76db6c301978307" providerId="LiveId" clId="{BB93E05D-BE05-4453-8BDD-E5B3B775B63B}" dt="2026-02-05T19:06:20.474" v="3303" actId="255"/>
        <pc:sldMkLst>
          <pc:docMk/>
          <pc:sldMk cId="2085904926" sldId="1111"/>
        </pc:sldMkLst>
        <pc:spChg chg="add mod">
          <ac:chgData name="luis cleto" userId="a76db6c301978307" providerId="LiveId" clId="{BB93E05D-BE05-4453-8BDD-E5B3B775B63B}" dt="2026-02-05T19:06:20.474" v="3303" actId="255"/>
          <ac:spMkLst>
            <pc:docMk/>
            <pc:sldMk cId="2085904926" sldId="1111"/>
            <ac:spMk id="3" creationId="{672A2D8B-50F8-5BBF-1A8C-36C0A4D15D2D}"/>
          </ac:spMkLst>
        </pc:spChg>
      </pc:sldChg>
      <pc:sldChg chg="addSp modSp mod">
        <pc:chgData name="luis cleto" userId="a76db6c301978307" providerId="LiveId" clId="{BB93E05D-BE05-4453-8BDD-E5B3B775B63B}" dt="2026-02-05T19:09:55.608" v="3324" actId="1076"/>
        <pc:sldMkLst>
          <pc:docMk/>
          <pc:sldMk cId="2071667499" sldId="1121"/>
        </pc:sldMkLst>
        <pc:spChg chg="add mod">
          <ac:chgData name="luis cleto" userId="a76db6c301978307" providerId="LiveId" clId="{BB93E05D-BE05-4453-8BDD-E5B3B775B63B}" dt="2026-02-05T19:09:55.608" v="3324" actId="1076"/>
          <ac:spMkLst>
            <pc:docMk/>
            <pc:sldMk cId="2071667499" sldId="1121"/>
            <ac:spMk id="3" creationId="{D3721617-2E38-2D83-FCA9-859B9EBAD6E6}"/>
          </ac:spMkLst>
        </pc:spChg>
      </pc:sldChg>
      <pc:sldChg chg="addSp modSp mod">
        <pc:chgData name="luis cleto" userId="a76db6c301978307" providerId="LiveId" clId="{BB93E05D-BE05-4453-8BDD-E5B3B775B63B}" dt="2026-02-05T19:10:16.879" v="3327" actId="255"/>
        <pc:sldMkLst>
          <pc:docMk/>
          <pc:sldMk cId="2449047797" sldId="1136"/>
        </pc:sldMkLst>
        <pc:spChg chg="add mod">
          <ac:chgData name="luis cleto" userId="a76db6c301978307" providerId="LiveId" clId="{BB93E05D-BE05-4453-8BDD-E5B3B775B63B}" dt="2026-02-05T19:10:16.879" v="3327" actId="255"/>
          <ac:spMkLst>
            <pc:docMk/>
            <pc:sldMk cId="2449047797" sldId="1136"/>
            <ac:spMk id="3" creationId="{9F0D11D3-CB79-12D0-8381-4FF1363CE9AE}"/>
          </ac:spMkLst>
        </pc:spChg>
      </pc:sldChg>
      <pc:sldChg chg="ord">
        <pc:chgData name="luis cleto" userId="a76db6c301978307" providerId="LiveId" clId="{BB93E05D-BE05-4453-8BDD-E5B3B775B63B}" dt="2026-02-05T19:46:14.800" v="4761"/>
        <pc:sldMkLst>
          <pc:docMk/>
          <pc:sldMk cId="568881724" sldId="1354"/>
        </pc:sldMkLst>
      </pc:sldChg>
      <pc:sldChg chg="ord">
        <pc:chgData name="luis cleto" userId="a76db6c301978307" providerId="LiveId" clId="{BB93E05D-BE05-4453-8BDD-E5B3B775B63B}" dt="2026-02-05T19:46:14.800" v="4761"/>
        <pc:sldMkLst>
          <pc:docMk/>
          <pc:sldMk cId="1802127013" sldId="1435"/>
        </pc:sldMkLst>
      </pc:sldChg>
      <pc:sldChg chg="modSp mod">
        <pc:chgData name="luis cleto" userId="a76db6c301978307" providerId="LiveId" clId="{BB93E05D-BE05-4453-8BDD-E5B3B775B63B}" dt="2026-02-05T13:14:34.541" v="549" actId="20577"/>
        <pc:sldMkLst>
          <pc:docMk/>
          <pc:sldMk cId="3894899747" sldId="2898"/>
        </pc:sldMkLst>
        <pc:spChg chg="mod">
          <ac:chgData name="luis cleto" userId="a76db6c301978307" providerId="LiveId" clId="{BB93E05D-BE05-4453-8BDD-E5B3B775B63B}" dt="2026-02-05T13:14:34.541" v="549" actId="20577"/>
          <ac:spMkLst>
            <pc:docMk/>
            <pc:sldMk cId="3894899747" sldId="2898"/>
            <ac:spMk id="5" creationId="{452B082F-7175-5BF9-18D2-FCF7CCA00B45}"/>
          </ac:spMkLst>
        </pc:spChg>
      </pc:sldChg>
      <pc:sldChg chg="modSp add del ord modAnim">
        <pc:chgData name="luis cleto" userId="a76db6c301978307" providerId="LiveId" clId="{BB93E05D-BE05-4453-8BDD-E5B3B775B63B}" dt="2026-02-05T13:12:44.868" v="516"/>
        <pc:sldMkLst>
          <pc:docMk/>
          <pc:sldMk cId="2809312734" sldId="2955"/>
        </pc:sldMkLst>
      </pc:sldChg>
      <pc:sldChg chg="ord">
        <pc:chgData name="luis cleto" userId="a76db6c301978307" providerId="LiveId" clId="{BB93E05D-BE05-4453-8BDD-E5B3B775B63B}" dt="2026-02-05T13:16:15.899" v="558"/>
        <pc:sldMkLst>
          <pc:docMk/>
          <pc:sldMk cId="2967046958" sldId="2956"/>
        </pc:sldMkLst>
      </pc:sldChg>
      <pc:sldChg chg="add del">
        <pc:chgData name="luis cleto" userId="a76db6c301978307" providerId="LiveId" clId="{BB93E05D-BE05-4453-8BDD-E5B3B775B63B}" dt="2026-02-05T13:36:27.098" v="1050"/>
        <pc:sldMkLst>
          <pc:docMk/>
          <pc:sldMk cId="3045175778" sldId="3088"/>
        </pc:sldMkLst>
      </pc:sldChg>
      <pc:sldChg chg="addSp modSp mod">
        <pc:chgData name="luis cleto" userId="a76db6c301978307" providerId="LiveId" clId="{BB93E05D-BE05-4453-8BDD-E5B3B775B63B}" dt="2026-02-05T19:13:32.574" v="3377" actId="20577"/>
        <pc:sldMkLst>
          <pc:docMk/>
          <pc:sldMk cId="3457954610" sldId="3115"/>
        </pc:sldMkLst>
        <pc:spChg chg="add mod">
          <ac:chgData name="luis cleto" userId="a76db6c301978307" providerId="LiveId" clId="{BB93E05D-BE05-4453-8BDD-E5B3B775B63B}" dt="2026-02-05T19:08:48.074" v="3320" actId="1076"/>
          <ac:spMkLst>
            <pc:docMk/>
            <pc:sldMk cId="3457954610" sldId="3115"/>
            <ac:spMk id="4" creationId="{517EDFB8-4F56-AA75-0AA3-2F36D11F7EE8}"/>
          </ac:spMkLst>
        </pc:spChg>
        <pc:spChg chg="add mod">
          <ac:chgData name="luis cleto" userId="a76db6c301978307" providerId="LiveId" clId="{BB93E05D-BE05-4453-8BDD-E5B3B775B63B}" dt="2026-02-05T19:13:32.574" v="3377" actId="20577"/>
          <ac:spMkLst>
            <pc:docMk/>
            <pc:sldMk cId="3457954610" sldId="3115"/>
            <ac:spMk id="6" creationId="{BFEF1E29-140F-B3A4-73E7-441C6BE778D4}"/>
          </ac:spMkLst>
        </pc:spChg>
        <pc:picChg chg="mod">
          <ac:chgData name="luis cleto" userId="a76db6c301978307" providerId="LiveId" clId="{BB93E05D-BE05-4453-8BDD-E5B3B775B63B}" dt="2026-02-05T19:10:50.874" v="3328" actId="1076"/>
          <ac:picMkLst>
            <pc:docMk/>
            <pc:sldMk cId="3457954610" sldId="3115"/>
            <ac:picMk id="3" creationId="{C2F92A52-A39E-4A78-65CE-3033E49939DB}"/>
          </ac:picMkLst>
        </pc:picChg>
      </pc:sldChg>
      <pc:sldChg chg="modSp">
        <pc:chgData name="luis cleto" userId="a76db6c301978307" providerId="LiveId" clId="{BB93E05D-BE05-4453-8BDD-E5B3B775B63B}" dt="2026-02-05T19:07:55.383" v="3316" actId="207"/>
        <pc:sldMkLst>
          <pc:docMk/>
          <pc:sldMk cId="635082625" sldId="3119"/>
        </pc:sldMkLst>
        <pc:spChg chg="mod">
          <ac:chgData name="luis cleto" userId="a76db6c301978307" providerId="LiveId" clId="{BB93E05D-BE05-4453-8BDD-E5B3B775B63B}" dt="2026-02-05T19:07:55.383" v="3316" actId="207"/>
          <ac:spMkLst>
            <pc:docMk/>
            <pc:sldMk cId="635082625" sldId="3119"/>
            <ac:spMk id="3" creationId="{C0DAC32B-B953-3BBE-36A5-7E7393291CB5}"/>
          </ac:spMkLst>
        </pc:spChg>
      </pc:sldChg>
      <pc:sldChg chg="add">
        <pc:chgData name="luis cleto" userId="a76db6c301978307" providerId="LiveId" clId="{BB93E05D-BE05-4453-8BDD-E5B3B775B63B}" dt="2026-02-05T13:36:27.098" v="1050"/>
        <pc:sldMkLst>
          <pc:docMk/>
          <pc:sldMk cId="2508355523" sldId="3171"/>
        </pc:sldMkLst>
      </pc:sldChg>
      <pc:sldChg chg="addSp delSp modSp add mod setBg delDesignElem">
        <pc:chgData name="luis cleto" userId="a76db6c301978307" providerId="LiveId" clId="{BB93E05D-BE05-4453-8BDD-E5B3B775B63B}" dt="2026-02-05T19:19:07.440" v="3528" actId="1076"/>
        <pc:sldMkLst>
          <pc:docMk/>
          <pc:sldMk cId="280030715" sldId="3180"/>
        </pc:sldMkLst>
        <pc:spChg chg="mod">
          <ac:chgData name="luis cleto" userId="a76db6c301978307" providerId="LiveId" clId="{BB93E05D-BE05-4453-8BDD-E5B3B775B63B}" dt="2026-02-05T19:17:03.841" v="3454" actId="1076"/>
          <ac:spMkLst>
            <pc:docMk/>
            <pc:sldMk cId="280030715" sldId="3180"/>
            <ac:spMk id="5" creationId="{305EAE5A-B8BD-3CD7-12E7-7FF36B24A087}"/>
          </ac:spMkLst>
        </pc:spChg>
        <pc:spChg chg="add mod">
          <ac:chgData name="luis cleto" userId="a76db6c301978307" providerId="LiveId" clId="{BB93E05D-BE05-4453-8BDD-E5B3B775B63B}" dt="2026-02-05T19:17:41.461" v="3459" actId="207"/>
          <ac:spMkLst>
            <pc:docMk/>
            <pc:sldMk cId="280030715" sldId="3180"/>
            <ac:spMk id="6" creationId="{C2187330-FF21-6CB7-3F80-63D2F96424B6}"/>
          </ac:spMkLst>
        </pc:spChg>
        <pc:spChg chg="add mod">
          <ac:chgData name="luis cleto" userId="a76db6c301978307" providerId="LiveId" clId="{BB93E05D-BE05-4453-8BDD-E5B3B775B63B}" dt="2026-02-05T19:19:07.440" v="3528" actId="1076"/>
          <ac:spMkLst>
            <pc:docMk/>
            <pc:sldMk cId="280030715" sldId="3180"/>
            <ac:spMk id="8" creationId="{09B14417-9FFC-5021-E8B4-97C5452798D3}"/>
          </ac:spMkLst>
        </pc:spChg>
      </pc:sldChg>
      <pc:sldChg chg="add">
        <pc:chgData name="luis cleto" userId="a76db6c301978307" providerId="LiveId" clId="{BB93E05D-BE05-4453-8BDD-E5B3B775B63B}" dt="2026-02-05T13:36:27.098" v="1050"/>
        <pc:sldMkLst>
          <pc:docMk/>
          <pc:sldMk cId="145718685" sldId="3205"/>
        </pc:sldMkLst>
      </pc:sldChg>
      <pc:sldChg chg="modSp mod">
        <pc:chgData name="luis cleto" userId="a76db6c301978307" providerId="LiveId" clId="{BB93E05D-BE05-4453-8BDD-E5B3B775B63B}" dt="2026-02-05T19:33:18.225" v="4203" actId="20577"/>
        <pc:sldMkLst>
          <pc:docMk/>
          <pc:sldMk cId="3716491227" sldId="3356"/>
        </pc:sldMkLst>
        <pc:spChg chg="mod">
          <ac:chgData name="luis cleto" userId="a76db6c301978307" providerId="LiveId" clId="{BB93E05D-BE05-4453-8BDD-E5B3B775B63B}" dt="2026-02-05T19:33:18.225" v="4203" actId="20577"/>
          <ac:spMkLst>
            <pc:docMk/>
            <pc:sldMk cId="3716491227" sldId="3356"/>
            <ac:spMk id="3" creationId="{474AAA0D-457D-4E98-8F0A-4AC42BDB4370}"/>
          </ac:spMkLst>
        </pc:spChg>
      </pc:sldChg>
      <pc:sldChg chg="modSp mod">
        <pc:chgData name="luis cleto" userId="a76db6c301978307" providerId="LiveId" clId="{BB93E05D-BE05-4453-8BDD-E5B3B775B63B}" dt="2026-02-05T19:27:10.830" v="3927" actId="20577"/>
        <pc:sldMkLst>
          <pc:docMk/>
          <pc:sldMk cId="3020699868" sldId="3358"/>
        </pc:sldMkLst>
        <pc:spChg chg="mod">
          <ac:chgData name="luis cleto" userId="a76db6c301978307" providerId="LiveId" clId="{BB93E05D-BE05-4453-8BDD-E5B3B775B63B}" dt="2026-02-05T19:27:10.830" v="3927" actId="20577"/>
          <ac:spMkLst>
            <pc:docMk/>
            <pc:sldMk cId="3020699868" sldId="3358"/>
            <ac:spMk id="5" creationId="{67EAA549-DA5B-500D-1B78-8AD51F022166}"/>
          </ac:spMkLst>
        </pc:spChg>
      </pc:sldChg>
      <pc:sldChg chg="modSp mod">
        <pc:chgData name="luis cleto" userId="a76db6c301978307" providerId="LiveId" clId="{BB93E05D-BE05-4453-8BDD-E5B3B775B63B}" dt="2026-02-05T19:30:53.330" v="4162" actId="20577"/>
        <pc:sldMkLst>
          <pc:docMk/>
          <pc:sldMk cId="1257236511" sldId="3359"/>
        </pc:sldMkLst>
        <pc:spChg chg="mod">
          <ac:chgData name="luis cleto" userId="a76db6c301978307" providerId="LiveId" clId="{BB93E05D-BE05-4453-8BDD-E5B3B775B63B}" dt="2026-02-05T19:30:53.330" v="4162" actId="20577"/>
          <ac:spMkLst>
            <pc:docMk/>
            <pc:sldMk cId="1257236511" sldId="3359"/>
            <ac:spMk id="5" creationId="{AAAEE126-0D1F-B3FC-E19D-9E26183EDAF3}"/>
          </ac:spMkLst>
        </pc:spChg>
      </pc:sldChg>
      <pc:sldChg chg="modSp mod">
        <pc:chgData name="luis cleto" userId="a76db6c301978307" providerId="LiveId" clId="{BB93E05D-BE05-4453-8BDD-E5B3B775B63B}" dt="2026-02-05T19:33:46.339" v="4232" actId="20577"/>
        <pc:sldMkLst>
          <pc:docMk/>
          <pc:sldMk cId="1712331718" sldId="3369"/>
        </pc:sldMkLst>
        <pc:spChg chg="mod">
          <ac:chgData name="luis cleto" userId="a76db6c301978307" providerId="LiveId" clId="{BB93E05D-BE05-4453-8BDD-E5B3B775B63B}" dt="2026-02-05T19:33:46.339" v="4232" actId="20577"/>
          <ac:spMkLst>
            <pc:docMk/>
            <pc:sldMk cId="1712331718" sldId="3369"/>
            <ac:spMk id="3" creationId="{496B99CA-9940-53F2-A966-E430F336F763}"/>
          </ac:spMkLst>
        </pc:spChg>
      </pc:sldChg>
      <pc:sldChg chg="modSp mod">
        <pc:chgData name="luis cleto" userId="a76db6c301978307" providerId="LiveId" clId="{BB93E05D-BE05-4453-8BDD-E5B3B775B63B}" dt="2026-02-05T19:32:41.621" v="4174" actId="1076"/>
        <pc:sldMkLst>
          <pc:docMk/>
          <pc:sldMk cId="2235893648" sldId="3382"/>
        </pc:sldMkLst>
        <pc:spChg chg="mod">
          <ac:chgData name="luis cleto" userId="a76db6c301978307" providerId="LiveId" clId="{BB93E05D-BE05-4453-8BDD-E5B3B775B63B}" dt="2026-02-05T19:32:41.621" v="4174" actId="1076"/>
          <ac:spMkLst>
            <pc:docMk/>
            <pc:sldMk cId="2235893648" sldId="3382"/>
            <ac:spMk id="3" creationId="{D1A5E1E6-4647-8F1A-976A-593942BD302C}"/>
          </ac:spMkLst>
        </pc:spChg>
        <pc:spChg chg="mod">
          <ac:chgData name="luis cleto" userId="a76db6c301978307" providerId="LiveId" clId="{BB93E05D-BE05-4453-8BDD-E5B3B775B63B}" dt="2026-02-05T19:32:40.546" v="4173" actId="1076"/>
          <ac:spMkLst>
            <pc:docMk/>
            <pc:sldMk cId="2235893648" sldId="3382"/>
            <ac:spMk id="5" creationId="{72494049-52BF-8281-8ED2-EA4DE8D1A843}"/>
          </ac:spMkLst>
        </pc:spChg>
      </pc:sldChg>
      <pc:sldChg chg="modSp mod">
        <pc:chgData name="luis cleto" userId="a76db6c301978307" providerId="LiveId" clId="{BB93E05D-BE05-4453-8BDD-E5B3B775B63B}" dt="2026-02-05T13:15:33.249" v="556" actId="20577"/>
        <pc:sldMkLst>
          <pc:docMk/>
          <pc:sldMk cId="3980985886" sldId="3383"/>
        </pc:sldMkLst>
        <pc:spChg chg="mod">
          <ac:chgData name="luis cleto" userId="a76db6c301978307" providerId="LiveId" clId="{BB93E05D-BE05-4453-8BDD-E5B3B775B63B}" dt="2026-02-05T13:15:33.249" v="556" actId="20577"/>
          <ac:spMkLst>
            <pc:docMk/>
            <pc:sldMk cId="3980985886" sldId="3383"/>
            <ac:spMk id="3" creationId="{6F1B0CFC-3C76-468B-4A1E-8ECA86DFC695}"/>
          </ac:spMkLst>
        </pc:spChg>
      </pc:sldChg>
      <pc:sldChg chg="modSp mod">
        <pc:chgData name="luis cleto" userId="a76db6c301978307" providerId="LiveId" clId="{BB93E05D-BE05-4453-8BDD-E5B3B775B63B}" dt="2026-02-07T10:34:31.762" v="5108" actId="1076"/>
        <pc:sldMkLst>
          <pc:docMk/>
          <pc:sldMk cId="3731326489" sldId="3389"/>
        </pc:sldMkLst>
        <pc:spChg chg="mod">
          <ac:chgData name="luis cleto" userId="a76db6c301978307" providerId="LiveId" clId="{BB93E05D-BE05-4453-8BDD-E5B3B775B63B}" dt="2026-02-07T10:34:31.762" v="5108" actId="1076"/>
          <ac:spMkLst>
            <pc:docMk/>
            <pc:sldMk cId="3731326489" sldId="3389"/>
            <ac:spMk id="5" creationId="{84D40DD1-A12A-02AD-B710-70EEE487AEE7}"/>
          </ac:spMkLst>
        </pc:spChg>
      </pc:sldChg>
      <pc:sldChg chg="ord">
        <pc:chgData name="luis cleto" userId="a76db6c301978307" providerId="LiveId" clId="{BB93E05D-BE05-4453-8BDD-E5B3B775B63B}" dt="2026-02-05T13:18:30.678" v="629"/>
        <pc:sldMkLst>
          <pc:docMk/>
          <pc:sldMk cId="3853460000" sldId="3392"/>
        </pc:sldMkLst>
      </pc:sldChg>
      <pc:sldChg chg="modSp add mod">
        <pc:chgData name="luis cleto" userId="a76db6c301978307" providerId="LiveId" clId="{BB93E05D-BE05-4453-8BDD-E5B3B775B63B}" dt="2026-02-05T13:17:54.667" v="625" actId="20577"/>
        <pc:sldMkLst>
          <pc:docMk/>
          <pc:sldMk cId="803146981" sldId="3755"/>
        </pc:sldMkLst>
        <pc:spChg chg="mod">
          <ac:chgData name="luis cleto" userId="a76db6c301978307" providerId="LiveId" clId="{BB93E05D-BE05-4453-8BDD-E5B3B775B63B}" dt="2026-02-05T13:17:54.667" v="625" actId="20577"/>
          <ac:spMkLst>
            <pc:docMk/>
            <pc:sldMk cId="803146981" sldId="3755"/>
            <ac:spMk id="5" creationId="{C81EEA12-DFC8-C782-474B-471E5985C675}"/>
          </ac:spMkLst>
        </pc:spChg>
      </pc:sldChg>
      <pc:sldChg chg="addSp modSp new mod">
        <pc:chgData name="luis cleto" userId="a76db6c301978307" providerId="LiveId" clId="{BB93E05D-BE05-4453-8BDD-E5B3B775B63B}" dt="2026-02-05T18:52:17.579" v="2679" actId="20577"/>
        <pc:sldMkLst>
          <pc:docMk/>
          <pc:sldMk cId="1319531122" sldId="3756"/>
        </pc:sldMkLst>
        <pc:spChg chg="add mod">
          <ac:chgData name="luis cleto" userId="a76db6c301978307" providerId="LiveId" clId="{BB93E05D-BE05-4453-8BDD-E5B3B775B63B}" dt="2026-02-05T18:50:22.661" v="2615" actId="1076"/>
          <ac:spMkLst>
            <pc:docMk/>
            <pc:sldMk cId="1319531122" sldId="3756"/>
            <ac:spMk id="3" creationId="{85B01391-BDC1-C7C0-C6AC-1CF2743CAE4C}"/>
          </ac:spMkLst>
        </pc:spChg>
        <pc:spChg chg="add mod">
          <ac:chgData name="luis cleto" userId="a76db6c301978307" providerId="LiveId" clId="{BB93E05D-BE05-4453-8BDD-E5B3B775B63B}" dt="2026-02-05T18:52:17.579" v="2679" actId="20577"/>
          <ac:spMkLst>
            <pc:docMk/>
            <pc:sldMk cId="1319531122" sldId="3756"/>
            <ac:spMk id="5" creationId="{11A3448A-EC58-85A5-99B0-AAB72492ACDB}"/>
          </ac:spMkLst>
        </pc:spChg>
        <pc:spChg chg="add mod">
          <ac:chgData name="luis cleto" userId="a76db6c301978307" providerId="LiveId" clId="{BB93E05D-BE05-4453-8BDD-E5B3B775B63B}" dt="2026-02-05T18:39:59.770" v="2104" actId="20577"/>
          <ac:spMkLst>
            <pc:docMk/>
            <pc:sldMk cId="1319531122" sldId="3756"/>
            <ac:spMk id="7" creationId="{61E19F4B-D6DF-63EE-9E90-8DDF4A1822F2}"/>
          </ac:spMkLst>
        </pc:spChg>
        <pc:spChg chg="add mod">
          <ac:chgData name="luis cleto" userId="a76db6c301978307" providerId="LiveId" clId="{BB93E05D-BE05-4453-8BDD-E5B3B775B63B}" dt="2026-02-05T18:38:52.680" v="2084" actId="1076"/>
          <ac:spMkLst>
            <pc:docMk/>
            <pc:sldMk cId="1319531122" sldId="3756"/>
            <ac:spMk id="8" creationId="{9E92222C-1F16-1449-FB3D-87902881E7E5}"/>
          </ac:spMkLst>
        </pc:spChg>
        <pc:spChg chg="add mod">
          <ac:chgData name="luis cleto" userId="a76db6c301978307" providerId="LiveId" clId="{BB93E05D-BE05-4453-8BDD-E5B3B775B63B}" dt="2026-02-05T18:39:36.187" v="2094" actId="1076"/>
          <ac:spMkLst>
            <pc:docMk/>
            <pc:sldMk cId="1319531122" sldId="3756"/>
            <ac:spMk id="11" creationId="{F041BBED-2C0D-3D20-2D55-A411C3E9C881}"/>
          </ac:spMkLst>
        </pc:spChg>
        <pc:spChg chg="add mod">
          <ac:chgData name="luis cleto" userId="a76db6c301978307" providerId="LiveId" clId="{BB93E05D-BE05-4453-8BDD-E5B3B775B63B}" dt="2026-02-05T18:39:41.888" v="2095" actId="1076"/>
          <ac:spMkLst>
            <pc:docMk/>
            <pc:sldMk cId="1319531122" sldId="3756"/>
            <ac:spMk id="12" creationId="{ACDB2ED2-C6A9-5728-356F-672B2F747C50}"/>
          </ac:spMkLst>
        </pc:spChg>
        <pc:spChg chg="add mod">
          <ac:chgData name="luis cleto" userId="a76db6c301978307" providerId="LiveId" clId="{BB93E05D-BE05-4453-8BDD-E5B3B775B63B}" dt="2026-02-05T18:39:19.354" v="2090" actId="1076"/>
          <ac:spMkLst>
            <pc:docMk/>
            <pc:sldMk cId="1319531122" sldId="3756"/>
            <ac:spMk id="13" creationId="{3CAF268F-2CAF-D39C-37BE-C5245529F064}"/>
          </ac:spMkLst>
        </pc:spChg>
        <pc:spChg chg="add mod">
          <ac:chgData name="luis cleto" userId="a76db6c301978307" providerId="LiveId" clId="{BB93E05D-BE05-4453-8BDD-E5B3B775B63B}" dt="2026-02-05T18:39:15.637" v="2089" actId="1076"/>
          <ac:spMkLst>
            <pc:docMk/>
            <pc:sldMk cId="1319531122" sldId="3756"/>
            <ac:spMk id="14" creationId="{8998A3A3-B1BD-B8EC-E8D6-2C15E8EEB380}"/>
          </ac:spMkLst>
        </pc:spChg>
      </pc:sldChg>
      <pc:sldChg chg="addSp modSp new mod">
        <pc:chgData name="luis cleto" userId="a76db6c301978307" providerId="LiveId" clId="{BB93E05D-BE05-4453-8BDD-E5B3B775B63B}" dt="2026-02-05T18:54:52.619" v="2832" actId="21"/>
        <pc:sldMkLst>
          <pc:docMk/>
          <pc:sldMk cId="1594867407" sldId="3757"/>
        </pc:sldMkLst>
        <pc:spChg chg="add mod">
          <ac:chgData name="luis cleto" userId="a76db6c301978307" providerId="LiveId" clId="{BB93E05D-BE05-4453-8BDD-E5B3B775B63B}" dt="2026-02-05T18:54:52.619" v="2832" actId="21"/>
          <ac:spMkLst>
            <pc:docMk/>
            <pc:sldMk cId="1594867407" sldId="3757"/>
            <ac:spMk id="3" creationId="{928E58A8-FF3B-E882-EB98-5382B1432E90}"/>
          </ac:spMkLst>
        </pc:spChg>
      </pc:sldChg>
      <pc:sldChg chg="addSp modSp new mod">
        <pc:chgData name="luis cleto" userId="a76db6c301978307" providerId="LiveId" clId="{BB93E05D-BE05-4453-8BDD-E5B3B775B63B}" dt="2026-02-05T19:43:10.321" v="4759" actId="1076"/>
        <pc:sldMkLst>
          <pc:docMk/>
          <pc:sldMk cId="3845756711" sldId="3758"/>
        </pc:sldMkLst>
        <pc:spChg chg="add mod">
          <ac:chgData name="luis cleto" userId="a76db6c301978307" providerId="LiveId" clId="{BB93E05D-BE05-4453-8BDD-E5B3B775B63B}" dt="2026-02-05T19:43:10.321" v="4759" actId="1076"/>
          <ac:spMkLst>
            <pc:docMk/>
            <pc:sldMk cId="3845756711" sldId="3758"/>
            <ac:spMk id="3" creationId="{2EF656A6-07F7-2D79-77A8-3E5B925433E5}"/>
          </ac:spMkLst>
        </pc:spChg>
        <pc:spChg chg="add mod">
          <ac:chgData name="luis cleto" userId="a76db6c301978307" providerId="LiveId" clId="{BB93E05D-BE05-4453-8BDD-E5B3B775B63B}" dt="2026-02-05T19:41:55.438" v="4731" actId="20577"/>
          <ac:spMkLst>
            <pc:docMk/>
            <pc:sldMk cId="3845756711" sldId="3758"/>
            <ac:spMk id="5" creationId="{11DE39E5-27A5-7393-570B-F19CC2DEC5FF}"/>
          </ac:spMkLst>
        </pc:spChg>
      </pc:sldChg>
      <pc:sldChg chg="addSp modSp new mod">
        <pc:chgData name="luis cleto" userId="a76db6c301978307" providerId="LiveId" clId="{BB93E05D-BE05-4453-8BDD-E5B3B775B63B}" dt="2026-02-07T10:29:53.093" v="4779" actId="14100"/>
        <pc:sldMkLst>
          <pc:docMk/>
          <pc:sldMk cId="2192931986" sldId="3760"/>
        </pc:sldMkLst>
        <pc:picChg chg="add mod">
          <ac:chgData name="luis cleto" userId="a76db6c301978307" providerId="LiveId" clId="{BB93E05D-BE05-4453-8BDD-E5B3B775B63B}" dt="2026-02-07T10:29:53.093" v="4779" actId="14100"/>
          <ac:picMkLst>
            <pc:docMk/>
            <pc:sldMk cId="2192931986" sldId="3760"/>
            <ac:picMk id="3" creationId="{E5FA88C3-CEC6-9879-5E5B-E6E8148C252E}"/>
          </ac:picMkLst>
        </pc:picChg>
      </pc:sldChg>
      <pc:sldChg chg="addSp modSp new mod ord">
        <pc:chgData name="luis cleto" userId="a76db6c301978307" providerId="LiveId" clId="{BB93E05D-BE05-4453-8BDD-E5B3B775B63B}" dt="2026-02-07T10:30:45.935" v="4788" actId="14100"/>
        <pc:sldMkLst>
          <pc:docMk/>
          <pc:sldMk cId="2587956283" sldId="3761"/>
        </pc:sldMkLst>
        <pc:picChg chg="add mod">
          <ac:chgData name="luis cleto" userId="a76db6c301978307" providerId="LiveId" clId="{BB93E05D-BE05-4453-8BDD-E5B3B775B63B}" dt="2026-02-07T10:30:45.935" v="4788" actId="14100"/>
          <ac:picMkLst>
            <pc:docMk/>
            <pc:sldMk cId="2587956283" sldId="3761"/>
            <ac:picMk id="3" creationId="{EF853B81-FEA1-249B-3059-2CCEF48B026D}"/>
          </ac:picMkLst>
        </pc:picChg>
      </pc:sldChg>
      <pc:sldChg chg="addSp modSp new mod">
        <pc:chgData name="luis cleto" userId="a76db6c301978307" providerId="LiveId" clId="{BB93E05D-BE05-4453-8BDD-E5B3B775B63B}" dt="2026-02-07T10:30:21.935" v="4784" actId="14100"/>
        <pc:sldMkLst>
          <pc:docMk/>
          <pc:sldMk cId="362886549" sldId="3762"/>
        </pc:sldMkLst>
        <pc:picChg chg="add mod">
          <ac:chgData name="luis cleto" userId="a76db6c301978307" providerId="LiveId" clId="{BB93E05D-BE05-4453-8BDD-E5B3B775B63B}" dt="2026-02-07T10:30:21.935" v="4784" actId="14100"/>
          <ac:picMkLst>
            <pc:docMk/>
            <pc:sldMk cId="362886549" sldId="3762"/>
            <ac:picMk id="3" creationId="{27B3A4E3-BAFC-3042-62CB-8282F25A29A0}"/>
          </ac:picMkLst>
        </pc:picChg>
      </pc:sldChg>
      <pc:sldChg chg="addSp modSp new mod">
        <pc:chgData name="luis cleto" userId="a76db6c301978307" providerId="LiveId" clId="{BB93E05D-BE05-4453-8BDD-E5B3B775B63B}" dt="2026-02-07T10:37:23.872" v="5230"/>
        <pc:sldMkLst>
          <pc:docMk/>
          <pc:sldMk cId="3363870618" sldId="3763"/>
        </pc:sldMkLst>
        <pc:spChg chg="add mod">
          <ac:chgData name="luis cleto" userId="a76db6c301978307" providerId="LiveId" clId="{BB93E05D-BE05-4453-8BDD-E5B3B775B63B}" dt="2026-02-07T10:36:58.779" v="5229" actId="1076"/>
          <ac:spMkLst>
            <pc:docMk/>
            <pc:sldMk cId="3363870618" sldId="3763"/>
            <ac:spMk id="3" creationId="{440008B8-680D-DC57-4A01-E4CB0288CDD3}"/>
          </ac:spMkLst>
        </pc:spChg>
        <pc:picChg chg="add mod">
          <ac:chgData name="luis cleto" userId="a76db6c301978307" providerId="LiveId" clId="{BB93E05D-BE05-4453-8BDD-E5B3B775B63B}" dt="2026-02-07T10:37:23.872" v="5230"/>
          <ac:picMkLst>
            <pc:docMk/>
            <pc:sldMk cId="3363870618" sldId="3763"/>
            <ac:picMk id="4" creationId="{E2ED3635-13A6-013F-5CB6-DE0C39ADFFD7}"/>
          </ac:picMkLst>
        </pc:picChg>
      </pc:sldChg>
    </pc:docChg>
  </pc:docChgLst>
  <pc:docChgLst>
    <pc:chgData name="luis cleto" userId="a76db6c301978307" providerId="LiveId" clId="{77A9CF22-C8A1-495C-8FD3-F314C32AB210}"/>
    <pc:docChg chg="addSld modSld">
      <pc:chgData name="luis cleto" userId="a76db6c301978307" providerId="LiveId" clId="{77A9CF22-C8A1-495C-8FD3-F314C32AB210}" dt="2026-02-09T21:37:42.834" v="7" actId="14100"/>
      <pc:docMkLst>
        <pc:docMk/>
      </pc:docMkLst>
      <pc:sldChg chg="addSp modSp new mod">
        <pc:chgData name="luis cleto" userId="a76db6c301978307" providerId="LiveId" clId="{77A9CF22-C8A1-495C-8FD3-F314C32AB210}" dt="2026-02-09T21:36:17.545" v="3" actId="14100"/>
        <pc:sldMkLst>
          <pc:docMk/>
          <pc:sldMk cId="290963506" sldId="3764"/>
        </pc:sldMkLst>
        <pc:picChg chg="add mod">
          <ac:chgData name="luis cleto" userId="a76db6c301978307" providerId="LiveId" clId="{77A9CF22-C8A1-495C-8FD3-F314C32AB210}" dt="2026-02-09T21:36:17.545" v="3" actId="14100"/>
          <ac:picMkLst>
            <pc:docMk/>
            <pc:sldMk cId="290963506" sldId="3764"/>
            <ac:picMk id="3" creationId="{76DEDDA8-3D09-CF58-2A22-D3B8D215FD8C}"/>
          </ac:picMkLst>
        </pc:picChg>
      </pc:sldChg>
      <pc:sldChg chg="addSp modSp new mod">
        <pc:chgData name="luis cleto" userId="a76db6c301978307" providerId="LiveId" clId="{77A9CF22-C8A1-495C-8FD3-F314C32AB210}" dt="2026-02-09T21:37:42.834" v="7" actId="14100"/>
        <pc:sldMkLst>
          <pc:docMk/>
          <pc:sldMk cId="1696017620" sldId="3765"/>
        </pc:sldMkLst>
        <pc:picChg chg="add mod">
          <ac:chgData name="luis cleto" userId="a76db6c301978307" providerId="LiveId" clId="{77A9CF22-C8A1-495C-8FD3-F314C32AB210}" dt="2026-02-09T21:37:42.834" v="7" actId="14100"/>
          <ac:picMkLst>
            <pc:docMk/>
            <pc:sldMk cId="1696017620" sldId="3765"/>
            <ac:picMk id="3" creationId="{D76E12B7-0FDD-F6F3-8CBC-6130D5C49CDA}"/>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2-27T07:53:02.468" idx="1">
    <p:pos x="10" y="10"/>
    <p:text>Completing this questionnaire gives you an idea of what areas you need to work on.
To start working towards your goals choose a maximum of three items on which you scored low. These should be items that you want to work on in which change is possible and not too difficult. We don't want to set yourself up for failure with goals that are too difficult. Your goal is not to suddenly change everything but to do it very gradually. Setting yourself up for success teaches you do have an internal locus of control and to want to continue to pursue your goals. Once you are satisfied that you have achieved a goal you can choose another item from the list.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A1409-2A9D-4D35-B37B-0520F367ECC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7B89826-2BB1-497C-8052-1ACB44B01FA7}">
      <dgm:prSet custT="1"/>
      <dgm:spPr/>
      <dgm:t>
        <a:bodyPr/>
        <a:lstStyle/>
        <a:p>
          <a:r>
            <a:rPr lang="en-CA" sz="1600" dirty="0">
              <a:solidFill>
                <a:schemeClr val="bg1"/>
              </a:solidFill>
            </a:rPr>
            <a:t>1. </a:t>
          </a:r>
          <a:r>
            <a:rPr lang="en-CA" sz="1800" dirty="0"/>
            <a:t>The goals diary card procedure starts from the understanding that many mental health issues are partly related to how changes in modern society have eroded the connections that are essential to human well being</a:t>
          </a:r>
          <a:endParaRPr lang="en-US" sz="1800" dirty="0"/>
        </a:p>
      </dgm:t>
    </dgm:pt>
    <dgm:pt modelId="{49A3B6C3-9A3F-4E26-8F75-2494B1B5D364}" type="parTrans" cxnId="{A253D9BC-998B-4298-85AF-DEF870C3CBBC}">
      <dgm:prSet/>
      <dgm:spPr/>
      <dgm:t>
        <a:bodyPr/>
        <a:lstStyle/>
        <a:p>
          <a:endParaRPr lang="en-US"/>
        </a:p>
      </dgm:t>
    </dgm:pt>
    <dgm:pt modelId="{5DBD1924-8648-49EE-8F14-9347BA61A758}" type="sibTrans" cxnId="{A253D9BC-998B-4298-85AF-DEF870C3CBBC}">
      <dgm:prSet/>
      <dgm:spPr/>
      <dgm:t>
        <a:bodyPr/>
        <a:lstStyle/>
        <a:p>
          <a:endParaRPr lang="en-US"/>
        </a:p>
      </dgm:t>
    </dgm:pt>
    <dgm:pt modelId="{445A2585-3C25-45FB-AD8C-447817BC6BF8}">
      <dgm:prSet custT="1"/>
      <dgm:spPr/>
      <dgm:t>
        <a:bodyPr/>
        <a:lstStyle/>
        <a:p>
          <a:r>
            <a:rPr lang="en-CA" sz="1800" dirty="0">
              <a:solidFill>
                <a:schemeClr val="bg1"/>
              </a:solidFill>
            </a:rPr>
            <a:t>2. </a:t>
          </a:r>
          <a:r>
            <a:rPr lang="en-CA" sz="1800" dirty="0"/>
            <a:t>The goals diary card procedure is a way of assessing how connected we are and systematically trying to restore the connections we may have lost</a:t>
          </a:r>
          <a:endParaRPr lang="en-US" sz="1800" dirty="0"/>
        </a:p>
      </dgm:t>
    </dgm:pt>
    <dgm:pt modelId="{F9C55208-A43D-43FB-9EF8-00703BB2B591}" type="parTrans" cxnId="{12B77F2A-1122-4327-9F73-7043636CCC42}">
      <dgm:prSet/>
      <dgm:spPr/>
      <dgm:t>
        <a:bodyPr/>
        <a:lstStyle/>
        <a:p>
          <a:endParaRPr lang="en-US"/>
        </a:p>
      </dgm:t>
    </dgm:pt>
    <dgm:pt modelId="{FEC2554D-1846-4BB7-BA94-55A60C0B1AE9}" type="sibTrans" cxnId="{12B77F2A-1122-4327-9F73-7043636CCC42}">
      <dgm:prSet/>
      <dgm:spPr/>
      <dgm:t>
        <a:bodyPr/>
        <a:lstStyle/>
        <a:p>
          <a:endParaRPr lang="en-US"/>
        </a:p>
      </dgm:t>
    </dgm:pt>
    <dgm:pt modelId="{4F137AD8-53F4-4F8F-8CD3-7F5C6273AECF}">
      <dgm:prSet custT="1"/>
      <dgm:spPr/>
      <dgm:t>
        <a:bodyPr/>
        <a:lstStyle/>
        <a:p>
          <a:r>
            <a:rPr lang="en-CA" sz="1800" dirty="0">
              <a:solidFill>
                <a:schemeClr val="bg1"/>
              </a:solidFill>
            </a:rPr>
            <a:t>3. </a:t>
          </a:r>
          <a:r>
            <a:rPr lang="en-CA" sz="1800" dirty="0"/>
            <a:t>Without these connections we cannot fully develop and realize our human potential and be meaningfully happy</a:t>
          </a:r>
          <a:endParaRPr lang="en-US" sz="1800" dirty="0"/>
        </a:p>
      </dgm:t>
    </dgm:pt>
    <dgm:pt modelId="{C6ED626A-8252-407D-9D05-05A4DADC2A70}" type="parTrans" cxnId="{3A2CE264-22FF-4486-B57F-12E96DA51BCC}">
      <dgm:prSet/>
      <dgm:spPr/>
      <dgm:t>
        <a:bodyPr/>
        <a:lstStyle/>
        <a:p>
          <a:endParaRPr lang="en-US"/>
        </a:p>
      </dgm:t>
    </dgm:pt>
    <dgm:pt modelId="{232F10F8-5AD8-4935-8881-1816D7930ABC}" type="sibTrans" cxnId="{3A2CE264-22FF-4486-B57F-12E96DA51BCC}">
      <dgm:prSet/>
      <dgm:spPr/>
      <dgm:t>
        <a:bodyPr/>
        <a:lstStyle/>
        <a:p>
          <a:endParaRPr lang="en-US"/>
        </a:p>
      </dgm:t>
    </dgm:pt>
    <dgm:pt modelId="{88117649-8619-4008-A366-5D524E88A123}">
      <dgm:prSet custT="1"/>
      <dgm:spPr/>
      <dgm:t>
        <a:bodyPr/>
        <a:lstStyle/>
        <a:p>
          <a:r>
            <a:rPr lang="en-US" sz="1800" dirty="0">
              <a:solidFill>
                <a:schemeClr val="bg1"/>
              </a:solidFill>
            </a:rPr>
            <a:t>4. </a:t>
          </a:r>
          <a:r>
            <a:rPr lang="en-US" sz="1800" dirty="0"/>
            <a:t>The goals diary card focuses on bringing about positive behavioral changes that will  bring us closer to realizing our full human potential as described by Maslow  by also working through  the Eriksonian stages of psychosocial development</a:t>
          </a:r>
        </a:p>
      </dgm:t>
    </dgm:pt>
    <dgm:pt modelId="{B17C8BAE-70AF-4D82-83B4-93D2904CD375}" type="parTrans" cxnId="{1C9D35E1-1E2F-4B2B-9FD4-8A1E880A9B26}">
      <dgm:prSet/>
      <dgm:spPr/>
      <dgm:t>
        <a:bodyPr/>
        <a:lstStyle/>
        <a:p>
          <a:endParaRPr lang="en-CA"/>
        </a:p>
      </dgm:t>
    </dgm:pt>
    <dgm:pt modelId="{D0A7A14F-4A0A-4B15-90E9-28FC3B5EA9C9}" type="sibTrans" cxnId="{1C9D35E1-1E2F-4B2B-9FD4-8A1E880A9B26}">
      <dgm:prSet/>
      <dgm:spPr/>
      <dgm:t>
        <a:bodyPr/>
        <a:lstStyle/>
        <a:p>
          <a:endParaRPr lang="en-CA"/>
        </a:p>
      </dgm:t>
    </dgm:pt>
    <dgm:pt modelId="{40E873F6-3CF0-4A28-8F4F-BE369FCBA5ED}">
      <dgm:prSet custT="1"/>
      <dgm:spPr/>
      <dgm:t>
        <a:bodyPr/>
        <a:lstStyle/>
        <a:p>
          <a:r>
            <a:rPr lang="en-US" sz="1800" dirty="0">
              <a:solidFill>
                <a:schemeClr val="bg1"/>
              </a:solidFill>
            </a:rPr>
            <a:t>5. </a:t>
          </a:r>
          <a:r>
            <a:rPr lang="en-US" sz="1800" dirty="0"/>
            <a:t>The goals diary card procedure is a rational/wise mind approach that promotes personality growth </a:t>
          </a:r>
        </a:p>
      </dgm:t>
    </dgm:pt>
    <dgm:pt modelId="{28EBD80A-79E5-4DBC-A79A-842F7A97CED9}" type="parTrans" cxnId="{D6F66ED9-6E00-4B1A-B8E2-02D2C569161B}">
      <dgm:prSet/>
      <dgm:spPr/>
      <dgm:t>
        <a:bodyPr/>
        <a:lstStyle/>
        <a:p>
          <a:endParaRPr lang="en-CA"/>
        </a:p>
      </dgm:t>
    </dgm:pt>
    <dgm:pt modelId="{FF55C4E2-57F8-4DCD-A4E1-0BD784CB923D}" type="sibTrans" cxnId="{D6F66ED9-6E00-4B1A-B8E2-02D2C569161B}">
      <dgm:prSet/>
      <dgm:spPr/>
      <dgm:t>
        <a:bodyPr/>
        <a:lstStyle/>
        <a:p>
          <a:endParaRPr lang="en-CA"/>
        </a:p>
      </dgm:t>
    </dgm:pt>
    <dgm:pt modelId="{31D85482-9DB0-4F4E-A808-FFD1C79863E5}" type="pres">
      <dgm:prSet presAssocID="{AE1A1409-2A9D-4D35-B37B-0520F367ECCC}" presName="diagram" presStyleCnt="0">
        <dgm:presLayoutVars>
          <dgm:dir/>
          <dgm:resizeHandles val="exact"/>
        </dgm:presLayoutVars>
      </dgm:prSet>
      <dgm:spPr/>
    </dgm:pt>
    <dgm:pt modelId="{94BC59A8-F245-4D49-8370-E6741ABE2616}" type="pres">
      <dgm:prSet presAssocID="{97B89826-2BB1-497C-8052-1ACB44B01FA7}" presName="node" presStyleLbl="node1" presStyleIdx="0" presStyleCnt="5">
        <dgm:presLayoutVars>
          <dgm:bulletEnabled val="1"/>
        </dgm:presLayoutVars>
      </dgm:prSet>
      <dgm:spPr/>
    </dgm:pt>
    <dgm:pt modelId="{4E73EDB4-DD84-45EA-90ED-71014AA54C71}" type="pres">
      <dgm:prSet presAssocID="{5DBD1924-8648-49EE-8F14-9347BA61A758}" presName="sibTrans" presStyleCnt="0"/>
      <dgm:spPr/>
    </dgm:pt>
    <dgm:pt modelId="{983BE4E1-9281-424B-B139-0511408BBE83}" type="pres">
      <dgm:prSet presAssocID="{445A2585-3C25-45FB-AD8C-447817BC6BF8}" presName="node" presStyleLbl="node1" presStyleIdx="1" presStyleCnt="5">
        <dgm:presLayoutVars>
          <dgm:bulletEnabled val="1"/>
        </dgm:presLayoutVars>
      </dgm:prSet>
      <dgm:spPr/>
    </dgm:pt>
    <dgm:pt modelId="{D5FDE10F-52C9-4A83-86A1-3D3F4E894F40}" type="pres">
      <dgm:prSet presAssocID="{FEC2554D-1846-4BB7-BA94-55A60C0B1AE9}" presName="sibTrans" presStyleCnt="0"/>
      <dgm:spPr/>
    </dgm:pt>
    <dgm:pt modelId="{E8F49D81-DFF1-4726-A1B3-CB1E26EF7806}" type="pres">
      <dgm:prSet presAssocID="{4F137AD8-53F4-4F8F-8CD3-7F5C6273AECF}" presName="node" presStyleLbl="node1" presStyleIdx="2" presStyleCnt="5">
        <dgm:presLayoutVars>
          <dgm:bulletEnabled val="1"/>
        </dgm:presLayoutVars>
      </dgm:prSet>
      <dgm:spPr/>
    </dgm:pt>
    <dgm:pt modelId="{4D302C87-95E7-414C-9F6C-C11C91013BA1}" type="pres">
      <dgm:prSet presAssocID="{232F10F8-5AD8-4935-8881-1816D7930ABC}" presName="sibTrans" presStyleCnt="0"/>
      <dgm:spPr/>
    </dgm:pt>
    <dgm:pt modelId="{5E07EAE4-CA97-4BB8-AB16-EE0462D9E9FE}" type="pres">
      <dgm:prSet presAssocID="{88117649-8619-4008-A366-5D524E88A123}" presName="node" presStyleLbl="node1" presStyleIdx="3" presStyleCnt="5">
        <dgm:presLayoutVars>
          <dgm:bulletEnabled val="1"/>
        </dgm:presLayoutVars>
      </dgm:prSet>
      <dgm:spPr/>
    </dgm:pt>
    <dgm:pt modelId="{02450A97-6093-4F51-86FF-EC66BFD74AAA}" type="pres">
      <dgm:prSet presAssocID="{D0A7A14F-4A0A-4B15-90E9-28FC3B5EA9C9}" presName="sibTrans" presStyleCnt="0"/>
      <dgm:spPr/>
    </dgm:pt>
    <dgm:pt modelId="{5CFF08A0-F0C1-4941-B02A-B890D1F51F0C}" type="pres">
      <dgm:prSet presAssocID="{40E873F6-3CF0-4A28-8F4F-BE369FCBA5ED}" presName="node" presStyleLbl="node1" presStyleIdx="4" presStyleCnt="5">
        <dgm:presLayoutVars>
          <dgm:bulletEnabled val="1"/>
        </dgm:presLayoutVars>
      </dgm:prSet>
      <dgm:spPr/>
    </dgm:pt>
  </dgm:ptLst>
  <dgm:cxnLst>
    <dgm:cxn modelId="{12B77F2A-1122-4327-9F73-7043636CCC42}" srcId="{AE1A1409-2A9D-4D35-B37B-0520F367ECCC}" destId="{445A2585-3C25-45FB-AD8C-447817BC6BF8}" srcOrd="1" destOrd="0" parTransId="{F9C55208-A43D-43FB-9EF8-00703BB2B591}" sibTransId="{FEC2554D-1846-4BB7-BA94-55A60C0B1AE9}"/>
    <dgm:cxn modelId="{3A2CE264-22FF-4486-B57F-12E96DA51BCC}" srcId="{AE1A1409-2A9D-4D35-B37B-0520F367ECCC}" destId="{4F137AD8-53F4-4F8F-8CD3-7F5C6273AECF}" srcOrd="2" destOrd="0" parTransId="{C6ED626A-8252-407D-9D05-05A4DADC2A70}" sibTransId="{232F10F8-5AD8-4935-8881-1816D7930ABC}"/>
    <dgm:cxn modelId="{BA021266-6DA1-4AAA-86F0-6E34124522A3}" type="presOf" srcId="{88117649-8619-4008-A366-5D524E88A123}" destId="{5E07EAE4-CA97-4BB8-AB16-EE0462D9E9FE}" srcOrd="0" destOrd="0" presId="urn:microsoft.com/office/officeart/2005/8/layout/default"/>
    <dgm:cxn modelId="{1C85F858-B31E-410C-99C8-4DE6C1FACA55}" type="presOf" srcId="{97B89826-2BB1-497C-8052-1ACB44B01FA7}" destId="{94BC59A8-F245-4D49-8370-E6741ABE2616}" srcOrd="0" destOrd="0" presId="urn:microsoft.com/office/officeart/2005/8/layout/default"/>
    <dgm:cxn modelId="{B8CD8B86-94F1-42E8-B411-78E3E8DB1732}" type="presOf" srcId="{4F137AD8-53F4-4F8F-8CD3-7F5C6273AECF}" destId="{E8F49D81-DFF1-4726-A1B3-CB1E26EF7806}" srcOrd="0" destOrd="0" presId="urn:microsoft.com/office/officeart/2005/8/layout/default"/>
    <dgm:cxn modelId="{A253D9BC-998B-4298-85AF-DEF870C3CBBC}" srcId="{AE1A1409-2A9D-4D35-B37B-0520F367ECCC}" destId="{97B89826-2BB1-497C-8052-1ACB44B01FA7}" srcOrd="0" destOrd="0" parTransId="{49A3B6C3-9A3F-4E26-8F75-2494B1B5D364}" sibTransId="{5DBD1924-8648-49EE-8F14-9347BA61A758}"/>
    <dgm:cxn modelId="{C68CADBE-7702-4F47-8CB5-5E1A1B40E0D1}" type="presOf" srcId="{40E873F6-3CF0-4A28-8F4F-BE369FCBA5ED}" destId="{5CFF08A0-F0C1-4941-B02A-B890D1F51F0C}" srcOrd="0" destOrd="0" presId="urn:microsoft.com/office/officeart/2005/8/layout/default"/>
    <dgm:cxn modelId="{3EC8EAC6-3604-4343-9659-A95A4F6DE4A7}" type="presOf" srcId="{AE1A1409-2A9D-4D35-B37B-0520F367ECCC}" destId="{31D85482-9DB0-4F4E-A808-FFD1C79863E5}" srcOrd="0" destOrd="0" presId="urn:microsoft.com/office/officeart/2005/8/layout/default"/>
    <dgm:cxn modelId="{D6F66ED9-6E00-4B1A-B8E2-02D2C569161B}" srcId="{AE1A1409-2A9D-4D35-B37B-0520F367ECCC}" destId="{40E873F6-3CF0-4A28-8F4F-BE369FCBA5ED}" srcOrd="4" destOrd="0" parTransId="{28EBD80A-79E5-4DBC-A79A-842F7A97CED9}" sibTransId="{FF55C4E2-57F8-4DCD-A4E1-0BD784CB923D}"/>
    <dgm:cxn modelId="{52500BDD-2868-4A3E-8CBA-4AFF23BBCC6B}" type="presOf" srcId="{445A2585-3C25-45FB-AD8C-447817BC6BF8}" destId="{983BE4E1-9281-424B-B139-0511408BBE83}" srcOrd="0" destOrd="0" presId="urn:microsoft.com/office/officeart/2005/8/layout/default"/>
    <dgm:cxn modelId="{1C9D35E1-1E2F-4B2B-9FD4-8A1E880A9B26}" srcId="{AE1A1409-2A9D-4D35-B37B-0520F367ECCC}" destId="{88117649-8619-4008-A366-5D524E88A123}" srcOrd="3" destOrd="0" parTransId="{B17C8BAE-70AF-4D82-83B4-93D2904CD375}" sibTransId="{D0A7A14F-4A0A-4B15-90E9-28FC3B5EA9C9}"/>
    <dgm:cxn modelId="{879A0A16-AD3F-4E2B-884D-31351CD32014}" type="presParOf" srcId="{31D85482-9DB0-4F4E-A808-FFD1C79863E5}" destId="{94BC59A8-F245-4D49-8370-E6741ABE2616}" srcOrd="0" destOrd="0" presId="urn:microsoft.com/office/officeart/2005/8/layout/default"/>
    <dgm:cxn modelId="{2BEBD71E-807B-49A6-B275-4DF5FE4CB85F}" type="presParOf" srcId="{31D85482-9DB0-4F4E-A808-FFD1C79863E5}" destId="{4E73EDB4-DD84-45EA-90ED-71014AA54C71}" srcOrd="1" destOrd="0" presId="urn:microsoft.com/office/officeart/2005/8/layout/default"/>
    <dgm:cxn modelId="{E9FE0953-5AAC-434E-BB77-996849DD8265}" type="presParOf" srcId="{31D85482-9DB0-4F4E-A808-FFD1C79863E5}" destId="{983BE4E1-9281-424B-B139-0511408BBE83}" srcOrd="2" destOrd="0" presId="urn:microsoft.com/office/officeart/2005/8/layout/default"/>
    <dgm:cxn modelId="{7A044C43-1663-479E-95DB-3BCE88A729FB}" type="presParOf" srcId="{31D85482-9DB0-4F4E-A808-FFD1C79863E5}" destId="{D5FDE10F-52C9-4A83-86A1-3D3F4E894F40}" srcOrd="3" destOrd="0" presId="urn:microsoft.com/office/officeart/2005/8/layout/default"/>
    <dgm:cxn modelId="{D8088676-E453-497D-963B-AF3E76A5EB0B}" type="presParOf" srcId="{31D85482-9DB0-4F4E-A808-FFD1C79863E5}" destId="{E8F49D81-DFF1-4726-A1B3-CB1E26EF7806}" srcOrd="4" destOrd="0" presId="urn:microsoft.com/office/officeart/2005/8/layout/default"/>
    <dgm:cxn modelId="{058B0A5E-FFA4-4C8F-8C0C-A75BFB0F468A}" type="presParOf" srcId="{31D85482-9DB0-4F4E-A808-FFD1C79863E5}" destId="{4D302C87-95E7-414C-9F6C-C11C91013BA1}" srcOrd="5" destOrd="0" presId="urn:microsoft.com/office/officeart/2005/8/layout/default"/>
    <dgm:cxn modelId="{3D269721-200D-4D13-8B78-C829439EA667}" type="presParOf" srcId="{31D85482-9DB0-4F4E-A808-FFD1C79863E5}" destId="{5E07EAE4-CA97-4BB8-AB16-EE0462D9E9FE}" srcOrd="6" destOrd="0" presId="urn:microsoft.com/office/officeart/2005/8/layout/default"/>
    <dgm:cxn modelId="{0C3A16D8-3563-450C-81A4-2191978847B3}" type="presParOf" srcId="{31D85482-9DB0-4F4E-A808-FFD1C79863E5}" destId="{02450A97-6093-4F51-86FF-EC66BFD74AAA}" srcOrd="7" destOrd="0" presId="urn:microsoft.com/office/officeart/2005/8/layout/default"/>
    <dgm:cxn modelId="{5B1E5E12-3108-434D-96AB-14CBB04DBC2F}" type="presParOf" srcId="{31D85482-9DB0-4F4E-A808-FFD1C79863E5}" destId="{5CFF08A0-F0C1-4941-B02A-B890D1F51F0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66930B-51FD-42A9-B6DB-573EC3301F3E}" type="doc">
      <dgm:prSet loTypeId="urn:microsoft.com/office/officeart/2016/7/layout/VerticalSolidActionList" loCatId="List" qsTypeId="urn:microsoft.com/office/officeart/2005/8/quickstyle/simple1" qsCatId="simple" csTypeId="urn:microsoft.com/office/officeart/2005/8/colors/accent3_2" csCatId="accent3" phldr="1"/>
      <dgm:spPr/>
      <dgm:t>
        <a:bodyPr/>
        <a:lstStyle/>
        <a:p>
          <a:endParaRPr lang="en-US"/>
        </a:p>
      </dgm:t>
    </dgm:pt>
    <dgm:pt modelId="{B1589372-EEE1-4D1E-893D-682533DB157F}">
      <dgm:prSet/>
      <dgm:spPr/>
      <dgm:t>
        <a:bodyPr/>
        <a:lstStyle/>
        <a:p>
          <a:r>
            <a:rPr lang="en-US"/>
            <a:t>Start</a:t>
          </a:r>
        </a:p>
      </dgm:t>
    </dgm:pt>
    <dgm:pt modelId="{30030479-EF7B-44C7-9568-58B32F1F6778}" type="parTrans" cxnId="{7B1C5366-08B9-408B-B74E-28C2F8B87410}">
      <dgm:prSet/>
      <dgm:spPr/>
      <dgm:t>
        <a:bodyPr/>
        <a:lstStyle/>
        <a:p>
          <a:endParaRPr lang="en-US"/>
        </a:p>
      </dgm:t>
    </dgm:pt>
    <dgm:pt modelId="{0683A7D4-08F5-4323-9206-C7171D2B70D9}" type="sibTrans" cxnId="{7B1C5366-08B9-408B-B74E-28C2F8B87410}">
      <dgm:prSet/>
      <dgm:spPr/>
      <dgm:t>
        <a:bodyPr/>
        <a:lstStyle/>
        <a:p>
          <a:endParaRPr lang="en-US"/>
        </a:p>
      </dgm:t>
    </dgm:pt>
    <dgm:pt modelId="{BD8D7580-91C7-42CD-8722-56A121D6390A}">
      <dgm:prSet/>
      <dgm:spPr/>
      <dgm:t>
        <a:bodyPr/>
        <a:lstStyle/>
        <a:p>
          <a:r>
            <a:rPr lang="en-US"/>
            <a:t>Start with your chain analysis</a:t>
          </a:r>
        </a:p>
      </dgm:t>
    </dgm:pt>
    <dgm:pt modelId="{8B1E7569-505D-46C1-82BC-75466E17DCA1}" type="parTrans" cxnId="{4AAE1F05-6733-4452-B0E0-56664458513A}">
      <dgm:prSet/>
      <dgm:spPr/>
      <dgm:t>
        <a:bodyPr/>
        <a:lstStyle/>
        <a:p>
          <a:endParaRPr lang="en-US"/>
        </a:p>
      </dgm:t>
    </dgm:pt>
    <dgm:pt modelId="{C7EE7D6D-86FF-4B22-A2D3-2B7AA85B2EDB}" type="sibTrans" cxnId="{4AAE1F05-6733-4452-B0E0-56664458513A}">
      <dgm:prSet/>
      <dgm:spPr/>
      <dgm:t>
        <a:bodyPr/>
        <a:lstStyle/>
        <a:p>
          <a:endParaRPr lang="en-US"/>
        </a:p>
      </dgm:t>
    </dgm:pt>
    <dgm:pt modelId="{847E4F0C-007E-4C28-8CF5-F626F7BB3A33}">
      <dgm:prSet/>
      <dgm:spPr/>
      <dgm:t>
        <a:bodyPr/>
        <a:lstStyle/>
        <a:p>
          <a:r>
            <a:rPr lang="en-US"/>
            <a:t>Imagine</a:t>
          </a:r>
        </a:p>
      </dgm:t>
    </dgm:pt>
    <dgm:pt modelId="{721AADA1-071D-4647-9514-65326882E63F}" type="parTrans" cxnId="{503398BE-729D-46C6-849E-8E9BE1A355AE}">
      <dgm:prSet/>
      <dgm:spPr/>
      <dgm:t>
        <a:bodyPr/>
        <a:lstStyle/>
        <a:p>
          <a:endParaRPr lang="en-US"/>
        </a:p>
      </dgm:t>
    </dgm:pt>
    <dgm:pt modelId="{E3B29202-29B5-45DF-85EB-A849D5D72A8E}" type="sibTrans" cxnId="{503398BE-729D-46C6-849E-8E9BE1A355AE}">
      <dgm:prSet/>
      <dgm:spPr/>
      <dgm:t>
        <a:bodyPr/>
        <a:lstStyle/>
        <a:p>
          <a:endParaRPr lang="en-US"/>
        </a:p>
      </dgm:t>
    </dgm:pt>
    <dgm:pt modelId="{F95D85F1-8DF6-4064-BC9E-5FA4B3833BF4}">
      <dgm:prSet/>
      <dgm:spPr/>
      <dgm:t>
        <a:bodyPr/>
        <a:lstStyle/>
        <a:p>
          <a:r>
            <a:rPr lang="en-US"/>
            <a:t>Imagine that what happened to you happened instead to a friend who is well regulated</a:t>
          </a:r>
        </a:p>
      </dgm:t>
    </dgm:pt>
    <dgm:pt modelId="{75FF9F3B-4D77-4BCA-AA5B-57FAC33CAD79}" type="parTrans" cxnId="{D7280D71-CDFB-4219-8E52-F250C3A1CB29}">
      <dgm:prSet/>
      <dgm:spPr/>
      <dgm:t>
        <a:bodyPr/>
        <a:lstStyle/>
        <a:p>
          <a:endParaRPr lang="en-US"/>
        </a:p>
      </dgm:t>
    </dgm:pt>
    <dgm:pt modelId="{F525C5CE-5E91-4666-968D-EC5ED3D6A6F2}" type="sibTrans" cxnId="{D7280D71-CDFB-4219-8E52-F250C3A1CB29}">
      <dgm:prSet/>
      <dgm:spPr/>
      <dgm:t>
        <a:bodyPr/>
        <a:lstStyle/>
        <a:p>
          <a:endParaRPr lang="en-US"/>
        </a:p>
      </dgm:t>
    </dgm:pt>
    <dgm:pt modelId="{39611344-85E3-4407-9151-3B2241E26EB0}">
      <dgm:prSet/>
      <dgm:spPr/>
      <dgm:t>
        <a:bodyPr/>
        <a:lstStyle/>
        <a:p>
          <a:r>
            <a:rPr lang="en-US"/>
            <a:t>Imagine</a:t>
          </a:r>
        </a:p>
      </dgm:t>
    </dgm:pt>
    <dgm:pt modelId="{49CB26EE-7D0F-4063-B7B2-28469E31CCE8}" type="parTrans" cxnId="{EB7F7A54-2E5D-4202-B16A-FBEF06CAFC51}">
      <dgm:prSet/>
      <dgm:spPr/>
      <dgm:t>
        <a:bodyPr/>
        <a:lstStyle/>
        <a:p>
          <a:endParaRPr lang="en-US"/>
        </a:p>
      </dgm:t>
    </dgm:pt>
    <dgm:pt modelId="{99A51626-95FF-4FD8-9802-6506C89C8AF0}" type="sibTrans" cxnId="{EB7F7A54-2E5D-4202-B16A-FBEF06CAFC51}">
      <dgm:prSet/>
      <dgm:spPr/>
      <dgm:t>
        <a:bodyPr/>
        <a:lstStyle/>
        <a:p>
          <a:endParaRPr lang="en-US"/>
        </a:p>
      </dgm:t>
    </dgm:pt>
    <dgm:pt modelId="{6A97CAFC-2F40-4053-B3CA-922496346903}">
      <dgm:prSet/>
      <dgm:spPr/>
      <dgm:t>
        <a:bodyPr/>
        <a:lstStyle/>
        <a:p>
          <a:r>
            <a:rPr lang="en-US"/>
            <a:t>Imagine how they might have seen or interpreted the situation and thought and behaved differently</a:t>
          </a:r>
        </a:p>
      </dgm:t>
    </dgm:pt>
    <dgm:pt modelId="{9F092548-EF70-4035-8BB9-7DE55313D255}" type="parTrans" cxnId="{CF7F3614-8331-4436-887E-A42AAA26193D}">
      <dgm:prSet/>
      <dgm:spPr/>
      <dgm:t>
        <a:bodyPr/>
        <a:lstStyle/>
        <a:p>
          <a:endParaRPr lang="en-US"/>
        </a:p>
      </dgm:t>
    </dgm:pt>
    <dgm:pt modelId="{6E1494C1-7B23-4B3C-B460-F7BF379FD1A3}" type="sibTrans" cxnId="{CF7F3614-8331-4436-887E-A42AAA26193D}">
      <dgm:prSet/>
      <dgm:spPr/>
      <dgm:t>
        <a:bodyPr/>
        <a:lstStyle/>
        <a:p>
          <a:endParaRPr lang="en-US"/>
        </a:p>
      </dgm:t>
    </dgm:pt>
    <dgm:pt modelId="{D3F63857-60FC-4798-BEBC-3D8997008ED7}">
      <dgm:prSet/>
      <dgm:spPr/>
      <dgm:t>
        <a:bodyPr/>
        <a:lstStyle/>
        <a:p>
          <a:r>
            <a:rPr lang="en-US"/>
            <a:t>Imagine</a:t>
          </a:r>
        </a:p>
      </dgm:t>
    </dgm:pt>
    <dgm:pt modelId="{79302829-35E3-4FB9-BE73-CC3464476556}" type="parTrans" cxnId="{2D680997-8269-4317-8F64-7DD5C4AA6B38}">
      <dgm:prSet/>
      <dgm:spPr/>
      <dgm:t>
        <a:bodyPr/>
        <a:lstStyle/>
        <a:p>
          <a:endParaRPr lang="en-US"/>
        </a:p>
      </dgm:t>
    </dgm:pt>
    <dgm:pt modelId="{C812582C-541E-4415-A0BC-C3AF0F284E40}" type="sibTrans" cxnId="{2D680997-8269-4317-8F64-7DD5C4AA6B38}">
      <dgm:prSet/>
      <dgm:spPr/>
      <dgm:t>
        <a:bodyPr/>
        <a:lstStyle/>
        <a:p>
          <a:endParaRPr lang="en-US"/>
        </a:p>
      </dgm:t>
    </dgm:pt>
    <dgm:pt modelId="{C245CD27-CC29-4DF0-A25B-16EF781A36E8}">
      <dgm:prSet/>
      <dgm:spPr/>
      <dgm:t>
        <a:bodyPr/>
        <a:lstStyle/>
        <a:p>
          <a:r>
            <a:rPr lang="en-US"/>
            <a:t>Imagine what they might have done. Write this down</a:t>
          </a:r>
        </a:p>
      </dgm:t>
    </dgm:pt>
    <dgm:pt modelId="{DBBA7E33-7397-40B9-BEEB-8E2644F0EC7D}" type="parTrans" cxnId="{EA9DDB88-ACCA-4E02-9676-62ACA6E868D8}">
      <dgm:prSet/>
      <dgm:spPr/>
      <dgm:t>
        <a:bodyPr/>
        <a:lstStyle/>
        <a:p>
          <a:endParaRPr lang="en-US"/>
        </a:p>
      </dgm:t>
    </dgm:pt>
    <dgm:pt modelId="{6EE63BD9-7253-4D3B-9B0A-EBC491FC940C}" type="sibTrans" cxnId="{EA9DDB88-ACCA-4E02-9676-62ACA6E868D8}">
      <dgm:prSet/>
      <dgm:spPr/>
      <dgm:t>
        <a:bodyPr/>
        <a:lstStyle/>
        <a:p>
          <a:endParaRPr lang="en-US"/>
        </a:p>
      </dgm:t>
    </dgm:pt>
    <dgm:pt modelId="{EEAFB74B-564F-4FE9-9157-BD2AEBF018CD}">
      <dgm:prSet/>
      <dgm:spPr/>
      <dgm:t>
        <a:bodyPr/>
        <a:lstStyle/>
        <a:p>
          <a:r>
            <a:rPr lang="en-US"/>
            <a:t>Reclaim</a:t>
          </a:r>
        </a:p>
      </dgm:t>
    </dgm:pt>
    <dgm:pt modelId="{D03162A7-9C7D-4AC2-94ED-7572846E869F}" type="parTrans" cxnId="{961C3ECB-9E2F-4E76-BC06-E6F7EF3810E9}">
      <dgm:prSet/>
      <dgm:spPr/>
      <dgm:t>
        <a:bodyPr/>
        <a:lstStyle/>
        <a:p>
          <a:endParaRPr lang="en-US"/>
        </a:p>
      </dgm:t>
    </dgm:pt>
    <dgm:pt modelId="{2EE57D01-AB50-477A-9F21-238BB343DFD9}" type="sibTrans" cxnId="{961C3ECB-9E2F-4E76-BC06-E6F7EF3810E9}">
      <dgm:prSet/>
      <dgm:spPr/>
      <dgm:t>
        <a:bodyPr/>
        <a:lstStyle/>
        <a:p>
          <a:endParaRPr lang="en-US"/>
        </a:p>
      </dgm:t>
    </dgm:pt>
    <dgm:pt modelId="{B82695FA-CDE9-4165-9848-EE559DDD2DD9}">
      <dgm:prSet/>
      <dgm:spPr/>
      <dgm:t>
        <a:bodyPr/>
        <a:lstStyle/>
        <a:p>
          <a:r>
            <a:rPr lang="en-US"/>
            <a:t>Reclaim the situation as your own and play it the way your friend did use the edit, splice, and paste technique</a:t>
          </a:r>
        </a:p>
      </dgm:t>
    </dgm:pt>
    <dgm:pt modelId="{3D4FAD54-CAA2-4288-87B6-8F7444D3EC0E}" type="parTrans" cxnId="{67DB5455-E05C-49A0-85AA-AFC9CE211F7A}">
      <dgm:prSet/>
      <dgm:spPr/>
      <dgm:t>
        <a:bodyPr/>
        <a:lstStyle/>
        <a:p>
          <a:endParaRPr lang="en-US"/>
        </a:p>
      </dgm:t>
    </dgm:pt>
    <dgm:pt modelId="{90F47EDB-255D-4FC4-A496-CA58F37A860C}" type="sibTrans" cxnId="{67DB5455-E05C-49A0-85AA-AFC9CE211F7A}">
      <dgm:prSet/>
      <dgm:spPr/>
      <dgm:t>
        <a:bodyPr/>
        <a:lstStyle/>
        <a:p>
          <a:endParaRPr lang="en-US"/>
        </a:p>
      </dgm:t>
    </dgm:pt>
    <dgm:pt modelId="{05F88EF9-AD42-45EB-88A4-7ECAD254A249}">
      <dgm:prSet/>
      <dgm:spPr/>
      <dgm:t>
        <a:bodyPr/>
        <a:lstStyle/>
        <a:p>
          <a:r>
            <a:rPr lang="en-US"/>
            <a:t>Practice</a:t>
          </a:r>
        </a:p>
      </dgm:t>
    </dgm:pt>
    <dgm:pt modelId="{09256401-EFC0-4553-B638-30074CA934BD}" type="parTrans" cxnId="{BCBD7CDC-4991-4257-B536-EA0C9ED9163C}">
      <dgm:prSet/>
      <dgm:spPr/>
      <dgm:t>
        <a:bodyPr/>
        <a:lstStyle/>
        <a:p>
          <a:endParaRPr lang="en-US"/>
        </a:p>
      </dgm:t>
    </dgm:pt>
    <dgm:pt modelId="{46EDE561-CE30-4E9B-A7B0-1BEABC6651DD}" type="sibTrans" cxnId="{BCBD7CDC-4991-4257-B536-EA0C9ED9163C}">
      <dgm:prSet/>
      <dgm:spPr/>
      <dgm:t>
        <a:bodyPr/>
        <a:lstStyle/>
        <a:p>
          <a:endParaRPr lang="en-US"/>
        </a:p>
      </dgm:t>
    </dgm:pt>
    <dgm:pt modelId="{74C29EF0-D1DF-4004-8411-54B1ED911C28}">
      <dgm:prSet/>
      <dgm:spPr/>
      <dgm:t>
        <a:bodyPr/>
        <a:lstStyle/>
        <a:p>
          <a:r>
            <a:rPr lang="en-US"/>
            <a:t>Practice that scenario in your imagination</a:t>
          </a:r>
        </a:p>
      </dgm:t>
    </dgm:pt>
    <dgm:pt modelId="{5DBA1AA3-C75C-4A90-A939-13B0B093A584}" type="parTrans" cxnId="{A0360925-0D27-4478-BD46-A1E5D07426A9}">
      <dgm:prSet/>
      <dgm:spPr/>
      <dgm:t>
        <a:bodyPr/>
        <a:lstStyle/>
        <a:p>
          <a:endParaRPr lang="en-US"/>
        </a:p>
      </dgm:t>
    </dgm:pt>
    <dgm:pt modelId="{51E6A98F-62B4-4F1B-AA1D-2273F2B5A48D}" type="sibTrans" cxnId="{A0360925-0D27-4478-BD46-A1E5D07426A9}">
      <dgm:prSet/>
      <dgm:spPr/>
      <dgm:t>
        <a:bodyPr/>
        <a:lstStyle/>
        <a:p>
          <a:endParaRPr lang="en-US"/>
        </a:p>
      </dgm:t>
    </dgm:pt>
    <dgm:pt modelId="{8960DB57-3C3C-49B4-874D-F343C8166690}" type="pres">
      <dgm:prSet presAssocID="{6C66930B-51FD-42A9-B6DB-573EC3301F3E}" presName="Name0" presStyleCnt="0">
        <dgm:presLayoutVars>
          <dgm:dir/>
          <dgm:animLvl val="lvl"/>
          <dgm:resizeHandles val="exact"/>
        </dgm:presLayoutVars>
      </dgm:prSet>
      <dgm:spPr/>
    </dgm:pt>
    <dgm:pt modelId="{B0EB44F3-9999-4C2A-8E16-80014FAD9BA7}" type="pres">
      <dgm:prSet presAssocID="{B1589372-EEE1-4D1E-893D-682533DB157F}" presName="linNode" presStyleCnt="0"/>
      <dgm:spPr/>
    </dgm:pt>
    <dgm:pt modelId="{B3246674-CC55-47C1-B638-D5AE50EB3FCB}" type="pres">
      <dgm:prSet presAssocID="{B1589372-EEE1-4D1E-893D-682533DB157F}" presName="parentText" presStyleLbl="alignNode1" presStyleIdx="0" presStyleCnt="6">
        <dgm:presLayoutVars>
          <dgm:chMax val="1"/>
          <dgm:bulletEnabled/>
        </dgm:presLayoutVars>
      </dgm:prSet>
      <dgm:spPr/>
    </dgm:pt>
    <dgm:pt modelId="{9A114BDB-BDE8-494A-A6C3-E74C829DD0BB}" type="pres">
      <dgm:prSet presAssocID="{B1589372-EEE1-4D1E-893D-682533DB157F}" presName="descendantText" presStyleLbl="alignAccFollowNode1" presStyleIdx="0" presStyleCnt="6">
        <dgm:presLayoutVars>
          <dgm:bulletEnabled/>
        </dgm:presLayoutVars>
      </dgm:prSet>
      <dgm:spPr/>
    </dgm:pt>
    <dgm:pt modelId="{B50BF2E3-C54B-423A-9AF7-0C61E92961D3}" type="pres">
      <dgm:prSet presAssocID="{0683A7D4-08F5-4323-9206-C7171D2B70D9}" presName="sp" presStyleCnt="0"/>
      <dgm:spPr/>
    </dgm:pt>
    <dgm:pt modelId="{BCC55A9D-99F5-4414-BEDD-49D364D2416A}" type="pres">
      <dgm:prSet presAssocID="{847E4F0C-007E-4C28-8CF5-F626F7BB3A33}" presName="linNode" presStyleCnt="0"/>
      <dgm:spPr/>
    </dgm:pt>
    <dgm:pt modelId="{D5270F1E-43D1-4CB6-8511-6BA7793842B0}" type="pres">
      <dgm:prSet presAssocID="{847E4F0C-007E-4C28-8CF5-F626F7BB3A33}" presName="parentText" presStyleLbl="alignNode1" presStyleIdx="1" presStyleCnt="6">
        <dgm:presLayoutVars>
          <dgm:chMax val="1"/>
          <dgm:bulletEnabled/>
        </dgm:presLayoutVars>
      </dgm:prSet>
      <dgm:spPr/>
    </dgm:pt>
    <dgm:pt modelId="{15B74A54-BEED-44D7-81E2-5672240112B6}" type="pres">
      <dgm:prSet presAssocID="{847E4F0C-007E-4C28-8CF5-F626F7BB3A33}" presName="descendantText" presStyleLbl="alignAccFollowNode1" presStyleIdx="1" presStyleCnt="6">
        <dgm:presLayoutVars>
          <dgm:bulletEnabled/>
        </dgm:presLayoutVars>
      </dgm:prSet>
      <dgm:spPr/>
    </dgm:pt>
    <dgm:pt modelId="{77681E18-B43F-4EBB-A15C-04C23E59A9AA}" type="pres">
      <dgm:prSet presAssocID="{E3B29202-29B5-45DF-85EB-A849D5D72A8E}" presName="sp" presStyleCnt="0"/>
      <dgm:spPr/>
    </dgm:pt>
    <dgm:pt modelId="{CE510CD0-47A7-4CC5-9C16-1C8FB7151BC7}" type="pres">
      <dgm:prSet presAssocID="{39611344-85E3-4407-9151-3B2241E26EB0}" presName="linNode" presStyleCnt="0"/>
      <dgm:spPr/>
    </dgm:pt>
    <dgm:pt modelId="{8CE39613-597D-4430-B835-DDF9C7BB7175}" type="pres">
      <dgm:prSet presAssocID="{39611344-85E3-4407-9151-3B2241E26EB0}" presName="parentText" presStyleLbl="alignNode1" presStyleIdx="2" presStyleCnt="6">
        <dgm:presLayoutVars>
          <dgm:chMax val="1"/>
          <dgm:bulletEnabled/>
        </dgm:presLayoutVars>
      </dgm:prSet>
      <dgm:spPr/>
    </dgm:pt>
    <dgm:pt modelId="{45B690E2-D3AE-4B90-82DC-AC98371435AD}" type="pres">
      <dgm:prSet presAssocID="{39611344-85E3-4407-9151-3B2241E26EB0}" presName="descendantText" presStyleLbl="alignAccFollowNode1" presStyleIdx="2" presStyleCnt="6">
        <dgm:presLayoutVars>
          <dgm:bulletEnabled/>
        </dgm:presLayoutVars>
      </dgm:prSet>
      <dgm:spPr/>
    </dgm:pt>
    <dgm:pt modelId="{5E85D95E-D392-461D-A230-117D9A91DF49}" type="pres">
      <dgm:prSet presAssocID="{99A51626-95FF-4FD8-9802-6506C89C8AF0}" presName="sp" presStyleCnt="0"/>
      <dgm:spPr/>
    </dgm:pt>
    <dgm:pt modelId="{23CBC9C5-8410-4DC2-8C1D-2D6CEF9E9234}" type="pres">
      <dgm:prSet presAssocID="{D3F63857-60FC-4798-BEBC-3D8997008ED7}" presName="linNode" presStyleCnt="0"/>
      <dgm:spPr/>
    </dgm:pt>
    <dgm:pt modelId="{D3C4BC64-F1F1-43B6-8E09-56F38101560E}" type="pres">
      <dgm:prSet presAssocID="{D3F63857-60FC-4798-BEBC-3D8997008ED7}" presName="parentText" presStyleLbl="alignNode1" presStyleIdx="3" presStyleCnt="6">
        <dgm:presLayoutVars>
          <dgm:chMax val="1"/>
          <dgm:bulletEnabled/>
        </dgm:presLayoutVars>
      </dgm:prSet>
      <dgm:spPr/>
    </dgm:pt>
    <dgm:pt modelId="{594585DE-898C-4ACE-B19C-E5817E4D1EAD}" type="pres">
      <dgm:prSet presAssocID="{D3F63857-60FC-4798-BEBC-3D8997008ED7}" presName="descendantText" presStyleLbl="alignAccFollowNode1" presStyleIdx="3" presStyleCnt="6">
        <dgm:presLayoutVars>
          <dgm:bulletEnabled/>
        </dgm:presLayoutVars>
      </dgm:prSet>
      <dgm:spPr/>
    </dgm:pt>
    <dgm:pt modelId="{44ED2677-4C2B-4FE2-8EAD-4AA8EE27BC26}" type="pres">
      <dgm:prSet presAssocID="{C812582C-541E-4415-A0BC-C3AF0F284E40}" presName="sp" presStyleCnt="0"/>
      <dgm:spPr/>
    </dgm:pt>
    <dgm:pt modelId="{53D0CD47-DAF2-404F-971B-1B6F33220AD9}" type="pres">
      <dgm:prSet presAssocID="{EEAFB74B-564F-4FE9-9157-BD2AEBF018CD}" presName="linNode" presStyleCnt="0"/>
      <dgm:spPr/>
    </dgm:pt>
    <dgm:pt modelId="{81F4ECD3-F26A-4BBA-A171-507B2CA36568}" type="pres">
      <dgm:prSet presAssocID="{EEAFB74B-564F-4FE9-9157-BD2AEBF018CD}" presName="parentText" presStyleLbl="alignNode1" presStyleIdx="4" presStyleCnt="6">
        <dgm:presLayoutVars>
          <dgm:chMax val="1"/>
          <dgm:bulletEnabled/>
        </dgm:presLayoutVars>
      </dgm:prSet>
      <dgm:spPr/>
    </dgm:pt>
    <dgm:pt modelId="{D40D2602-B879-4906-959B-06CA68F7AD78}" type="pres">
      <dgm:prSet presAssocID="{EEAFB74B-564F-4FE9-9157-BD2AEBF018CD}" presName="descendantText" presStyleLbl="alignAccFollowNode1" presStyleIdx="4" presStyleCnt="6">
        <dgm:presLayoutVars>
          <dgm:bulletEnabled/>
        </dgm:presLayoutVars>
      </dgm:prSet>
      <dgm:spPr/>
    </dgm:pt>
    <dgm:pt modelId="{A789114F-BECC-4FD0-948F-4EC1AB845CB4}" type="pres">
      <dgm:prSet presAssocID="{2EE57D01-AB50-477A-9F21-238BB343DFD9}" presName="sp" presStyleCnt="0"/>
      <dgm:spPr/>
    </dgm:pt>
    <dgm:pt modelId="{05B01E9D-5A1A-445E-B1BA-791D6459B8F8}" type="pres">
      <dgm:prSet presAssocID="{05F88EF9-AD42-45EB-88A4-7ECAD254A249}" presName="linNode" presStyleCnt="0"/>
      <dgm:spPr/>
    </dgm:pt>
    <dgm:pt modelId="{CBD3EAC9-D1ED-496C-B4D5-07B302B17519}" type="pres">
      <dgm:prSet presAssocID="{05F88EF9-AD42-45EB-88A4-7ECAD254A249}" presName="parentText" presStyleLbl="alignNode1" presStyleIdx="5" presStyleCnt="6">
        <dgm:presLayoutVars>
          <dgm:chMax val="1"/>
          <dgm:bulletEnabled/>
        </dgm:presLayoutVars>
      </dgm:prSet>
      <dgm:spPr/>
    </dgm:pt>
    <dgm:pt modelId="{236082A7-4587-41C2-A867-A534D63695A6}" type="pres">
      <dgm:prSet presAssocID="{05F88EF9-AD42-45EB-88A4-7ECAD254A249}" presName="descendantText" presStyleLbl="alignAccFollowNode1" presStyleIdx="5" presStyleCnt="6">
        <dgm:presLayoutVars>
          <dgm:bulletEnabled/>
        </dgm:presLayoutVars>
      </dgm:prSet>
      <dgm:spPr/>
    </dgm:pt>
  </dgm:ptLst>
  <dgm:cxnLst>
    <dgm:cxn modelId="{4AAE1F05-6733-4452-B0E0-56664458513A}" srcId="{B1589372-EEE1-4D1E-893D-682533DB157F}" destId="{BD8D7580-91C7-42CD-8722-56A121D6390A}" srcOrd="0" destOrd="0" parTransId="{8B1E7569-505D-46C1-82BC-75466E17DCA1}" sibTransId="{C7EE7D6D-86FF-4B22-A2D3-2B7AA85B2EDB}"/>
    <dgm:cxn modelId="{CF7F3614-8331-4436-887E-A42AAA26193D}" srcId="{39611344-85E3-4407-9151-3B2241E26EB0}" destId="{6A97CAFC-2F40-4053-B3CA-922496346903}" srcOrd="0" destOrd="0" parTransId="{9F092548-EF70-4035-8BB9-7DE55313D255}" sibTransId="{6E1494C1-7B23-4B3C-B460-F7BF379FD1A3}"/>
    <dgm:cxn modelId="{A0360925-0D27-4478-BD46-A1E5D07426A9}" srcId="{05F88EF9-AD42-45EB-88A4-7ECAD254A249}" destId="{74C29EF0-D1DF-4004-8411-54B1ED911C28}" srcOrd="0" destOrd="0" parTransId="{5DBA1AA3-C75C-4A90-A939-13B0B093A584}" sibTransId="{51E6A98F-62B4-4F1B-AA1D-2273F2B5A48D}"/>
    <dgm:cxn modelId="{CE19A130-2034-433B-9420-81C26F8A822C}" type="presOf" srcId="{C245CD27-CC29-4DF0-A25B-16EF781A36E8}" destId="{594585DE-898C-4ACE-B19C-E5817E4D1EAD}" srcOrd="0" destOrd="0" presId="urn:microsoft.com/office/officeart/2016/7/layout/VerticalSolidActionList"/>
    <dgm:cxn modelId="{9B3D6E31-F04F-40DA-B87B-1FF75DB57110}" type="presOf" srcId="{6C66930B-51FD-42A9-B6DB-573EC3301F3E}" destId="{8960DB57-3C3C-49B4-874D-F343C8166690}" srcOrd="0" destOrd="0" presId="urn:microsoft.com/office/officeart/2016/7/layout/VerticalSolidActionList"/>
    <dgm:cxn modelId="{FA32DF3A-D3DC-446D-A0D3-0775269AC63F}" type="presOf" srcId="{6A97CAFC-2F40-4053-B3CA-922496346903}" destId="{45B690E2-D3AE-4B90-82DC-AC98371435AD}" srcOrd="0" destOrd="0" presId="urn:microsoft.com/office/officeart/2016/7/layout/VerticalSolidActionList"/>
    <dgm:cxn modelId="{7B1C5366-08B9-408B-B74E-28C2F8B87410}" srcId="{6C66930B-51FD-42A9-B6DB-573EC3301F3E}" destId="{B1589372-EEE1-4D1E-893D-682533DB157F}" srcOrd="0" destOrd="0" parTransId="{30030479-EF7B-44C7-9568-58B32F1F6778}" sibTransId="{0683A7D4-08F5-4323-9206-C7171D2B70D9}"/>
    <dgm:cxn modelId="{2E15D34C-C726-4A6F-BD38-4C1DF3DC8667}" type="presOf" srcId="{74C29EF0-D1DF-4004-8411-54B1ED911C28}" destId="{236082A7-4587-41C2-A867-A534D63695A6}" srcOrd="0" destOrd="0" presId="urn:microsoft.com/office/officeart/2016/7/layout/VerticalSolidActionList"/>
    <dgm:cxn modelId="{B1DE844D-9DBA-483F-9191-D7EFFECEB77E}" type="presOf" srcId="{05F88EF9-AD42-45EB-88A4-7ECAD254A249}" destId="{CBD3EAC9-D1ED-496C-B4D5-07B302B17519}" srcOrd="0" destOrd="0" presId="urn:microsoft.com/office/officeart/2016/7/layout/VerticalSolidActionList"/>
    <dgm:cxn modelId="{D7280D71-CDFB-4219-8E52-F250C3A1CB29}" srcId="{847E4F0C-007E-4C28-8CF5-F626F7BB3A33}" destId="{F95D85F1-8DF6-4064-BC9E-5FA4B3833BF4}" srcOrd="0" destOrd="0" parTransId="{75FF9F3B-4D77-4BCA-AA5B-57FAC33CAD79}" sibTransId="{F525C5CE-5E91-4666-968D-EC5ED3D6A6F2}"/>
    <dgm:cxn modelId="{EB7F7A54-2E5D-4202-B16A-FBEF06CAFC51}" srcId="{6C66930B-51FD-42A9-B6DB-573EC3301F3E}" destId="{39611344-85E3-4407-9151-3B2241E26EB0}" srcOrd="2" destOrd="0" parTransId="{49CB26EE-7D0F-4063-B7B2-28469E31CCE8}" sibTransId="{99A51626-95FF-4FD8-9802-6506C89C8AF0}"/>
    <dgm:cxn modelId="{67DB5455-E05C-49A0-85AA-AFC9CE211F7A}" srcId="{EEAFB74B-564F-4FE9-9157-BD2AEBF018CD}" destId="{B82695FA-CDE9-4165-9848-EE559DDD2DD9}" srcOrd="0" destOrd="0" parTransId="{3D4FAD54-CAA2-4288-87B6-8F7444D3EC0E}" sibTransId="{90F47EDB-255D-4FC4-A496-CA58F37A860C}"/>
    <dgm:cxn modelId="{EA9DDB88-ACCA-4E02-9676-62ACA6E868D8}" srcId="{D3F63857-60FC-4798-BEBC-3D8997008ED7}" destId="{C245CD27-CC29-4DF0-A25B-16EF781A36E8}" srcOrd="0" destOrd="0" parTransId="{DBBA7E33-7397-40B9-BEEB-8E2644F0EC7D}" sibTransId="{6EE63BD9-7253-4D3B-9B0A-EBC491FC940C}"/>
    <dgm:cxn modelId="{E0CF0389-BB6B-46C9-BF23-056A0DE240C0}" type="presOf" srcId="{39611344-85E3-4407-9151-3B2241E26EB0}" destId="{8CE39613-597D-4430-B835-DDF9C7BB7175}" srcOrd="0" destOrd="0" presId="urn:microsoft.com/office/officeart/2016/7/layout/VerticalSolidActionList"/>
    <dgm:cxn modelId="{0525B08F-8097-4A77-A1CA-485F71991AEE}" type="presOf" srcId="{EEAFB74B-564F-4FE9-9157-BD2AEBF018CD}" destId="{81F4ECD3-F26A-4BBA-A171-507B2CA36568}" srcOrd="0" destOrd="0" presId="urn:microsoft.com/office/officeart/2016/7/layout/VerticalSolidActionList"/>
    <dgm:cxn modelId="{952F3692-E2FE-4F17-B4BD-FCAC83B91980}" type="presOf" srcId="{847E4F0C-007E-4C28-8CF5-F626F7BB3A33}" destId="{D5270F1E-43D1-4CB6-8511-6BA7793842B0}" srcOrd="0" destOrd="0" presId="urn:microsoft.com/office/officeart/2016/7/layout/VerticalSolidActionList"/>
    <dgm:cxn modelId="{2D680997-8269-4317-8F64-7DD5C4AA6B38}" srcId="{6C66930B-51FD-42A9-B6DB-573EC3301F3E}" destId="{D3F63857-60FC-4798-BEBC-3D8997008ED7}" srcOrd="3" destOrd="0" parTransId="{79302829-35E3-4FB9-BE73-CC3464476556}" sibTransId="{C812582C-541E-4415-A0BC-C3AF0F284E40}"/>
    <dgm:cxn modelId="{7FB793A8-7CAD-49B6-AC4A-19A3E92E4EC6}" type="presOf" srcId="{BD8D7580-91C7-42CD-8722-56A121D6390A}" destId="{9A114BDB-BDE8-494A-A6C3-E74C829DD0BB}" srcOrd="0" destOrd="0" presId="urn:microsoft.com/office/officeart/2016/7/layout/VerticalSolidActionList"/>
    <dgm:cxn modelId="{57DAA3B6-29E4-4F50-BEAC-F5D7F1DE0094}" type="presOf" srcId="{B1589372-EEE1-4D1E-893D-682533DB157F}" destId="{B3246674-CC55-47C1-B638-D5AE50EB3FCB}" srcOrd="0" destOrd="0" presId="urn:microsoft.com/office/officeart/2016/7/layout/VerticalSolidActionList"/>
    <dgm:cxn modelId="{503398BE-729D-46C6-849E-8E9BE1A355AE}" srcId="{6C66930B-51FD-42A9-B6DB-573EC3301F3E}" destId="{847E4F0C-007E-4C28-8CF5-F626F7BB3A33}" srcOrd="1" destOrd="0" parTransId="{721AADA1-071D-4647-9514-65326882E63F}" sibTransId="{E3B29202-29B5-45DF-85EB-A849D5D72A8E}"/>
    <dgm:cxn modelId="{14C557C4-0D3D-4B59-9B65-F1010AD172F3}" type="presOf" srcId="{F95D85F1-8DF6-4064-BC9E-5FA4B3833BF4}" destId="{15B74A54-BEED-44D7-81E2-5672240112B6}" srcOrd="0" destOrd="0" presId="urn:microsoft.com/office/officeart/2016/7/layout/VerticalSolidActionList"/>
    <dgm:cxn modelId="{961C3ECB-9E2F-4E76-BC06-E6F7EF3810E9}" srcId="{6C66930B-51FD-42A9-B6DB-573EC3301F3E}" destId="{EEAFB74B-564F-4FE9-9157-BD2AEBF018CD}" srcOrd="4" destOrd="0" parTransId="{D03162A7-9C7D-4AC2-94ED-7572846E869F}" sibTransId="{2EE57D01-AB50-477A-9F21-238BB343DFD9}"/>
    <dgm:cxn modelId="{0BDEA8D5-0206-47FC-A417-76DB0FB134E8}" type="presOf" srcId="{D3F63857-60FC-4798-BEBC-3D8997008ED7}" destId="{D3C4BC64-F1F1-43B6-8E09-56F38101560E}" srcOrd="0" destOrd="0" presId="urn:microsoft.com/office/officeart/2016/7/layout/VerticalSolidActionList"/>
    <dgm:cxn modelId="{BCBD7CDC-4991-4257-B536-EA0C9ED9163C}" srcId="{6C66930B-51FD-42A9-B6DB-573EC3301F3E}" destId="{05F88EF9-AD42-45EB-88A4-7ECAD254A249}" srcOrd="5" destOrd="0" parTransId="{09256401-EFC0-4553-B638-30074CA934BD}" sibTransId="{46EDE561-CE30-4E9B-A7B0-1BEABC6651DD}"/>
    <dgm:cxn modelId="{6E0614F0-63C4-450B-83A2-105460F06316}" type="presOf" srcId="{B82695FA-CDE9-4165-9848-EE559DDD2DD9}" destId="{D40D2602-B879-4906-959B-06CA68F7AD78}" srcOrd="0" destOrd="0" presId="urn:microsoft.com/office/officeart/2016/7/layout/VerticalSolidActionList"/>
    <dgm:cxn modelId="{56C27942-895E-4124-A298-3D15FF9EA0B9}" type="presParOf" srcId="{8960DB57-3C3C-49B4-874D-F343C8166690}" destId="{B0EB44F3-9999-4C2A-8E16-80014FAD9BA7}" srcOrd="0" destOrd="0" presId="urn:microsoft.com/office/officeart/2016/7/layout/VerticalSolidActionList"/>
    <dgm:cxn modelId="{C7050E4E-CB5C-4BDA-B68D-079B48A5E045}" type="presParOf" srcId="{B0EB44F3-9999-4C2A-8E16-80014FAD9BA7}" destId="{B3246674-CC55-47C1-B638-D5AE50EB3FCB}" srcOrd="0" destOrd="0" presId="urn:microsoft.com/office/officeart/2016/7/layout/VerticalSolidActionList"/>
    <dgm:cxn modelId="{3B400AF9-F5E1-4AC1-8E42-EF9E3E2CDC41}" type="presParOf" srcId="{B0EB44F3-9999-4C2A-8E16-80014FAD9BA7}" destId="{9A114BDB-BDE8-494A-A6C3-E74C829DD0BB}" srcOrd="1" destOrd="0" presId="urn:microsoft.com/office/officeart/2016/7/layout/VerticalSolidActionList"/>
    <dgm:cxn modelId="{09B603EF-4740-4438-A2C0-E4115A0E30D8}" type="presParOf" srcId="{8960DB57-3C3C-49B4-874D-F343C8166690}" destId="{B50BF2E3-C54B-423A-9AF7-0C61E92961D3}" srcOrd="1" destOrd="0" presId="urn:microsoft.com/office/officeart/2016/7/layout/VerticalSolidActionList"/>
    <dgm:cxn modelId="{A9546EA4-DAB6-42D7-B4F5-11EDF64720DD}" type="presParOf" srcId="{8960DB57-3C3C-49B4-874D-F343C8166690}" destId="{BCC55A9D-99F5-4414-BEDD-49D364D2416A}" srcOrd="2" destOrd="0" presId="urn:microsoft.com/office/officeart/2016/7/layout/VerticalSolidActionList"/>
    <dgm:cxn modelId="{A719E173-693E-44C8-A6B6-4B92D17BFE5D}" type="presParOf" srcId="{BCC55A9D-99F5-4414-BEDD-49D364D2416A}" destId="{D5270F1E-43D1-4CB6-8511-6BA7793842B0}" srcOrd="0" destOrd="0" presId="urn:microsoft.com/office/officeart/2016/7/layout/VerticalSolidActionList"/>
    <dgm:cxn modelId="{029A060F-56E4-4BCA-8420-2D127DBEE63D}" type="presParOf" srcId="{BCC55A9D-99F5-4414-BEDD-49D364D2416A}" destId="{15B74A54-BEED-44D7-81E2-5672240112B6}" srcOrd="1" destOrd="0" presId="urn:microsoft.com/office/officeart/2016/7/layout/VerticalSolidActionList"/>
    <dgm:cxn modelId="{E71E5146-6C33-450F-9CC2-DE3546E0005F}" type="presParOf" srcId="{8960DB57-3C3C-49B4-874D-F343C8166690}" destId="{77681E18-B43F-4EBB-A15C-04C23E59A9AA}" srcOrd="3" destOrd="0" presId="urn:microsoft.com/office/officeart/2016/7/layout/VerticalSolidActionList"/>
    <dgm:cxn modelId="{C2081DF3-5E16-4267-9EF5-65FD7F4588F2}" type="presParOf" srcId="{8960DB57-3C3C-49B4-874D-F343C8166690}" destId="{CE510CD0-47A7-4CC5-9C16-1C8FB7151BC7}" srcOrd="4" destOrd="0" presId="urn:microsoft.com/office/officeart/2016/7/layout/VerticalSolidActionList"/>
    <dgm:cxn modelId="{BCE86916-53AE-415C-8B49-32758114A752}" type="presParOf" srcId="{CE510CD0-47A7-4CC5-9C16-1C8FB7151BC7}" destId="{8CE39613-597D-4430-B835-DDF9C7BB7175}" srcOrd="0" destOrd="0" presId="urn:microsoft.com/office/officeart/2016/7/layout/VerticalSolidActionList"/>
    <dgm:cxn modelId="{9019D90B-BEDF-4C09-A881-7F5545B0BFE2}" type="presParOf" srcId="{CE510CD0-47A7-4CC5-9C16-1C8FB7151BC7}" destId="{45B690E2-D3AE-4B90-82DC-AC98371435AD}" srcOrd="1" destOrd="0" presId="urn:microsoft.com/office/officeart/2016/7/layout/VerticalSolidActionList"/>
    <dgm:cxn modelId="{6D2F1F46-CD01-4CA0-8C2E-A96E87E350EF}" type="presParOf" srcId="{8960DB57-3C3C-49B4-874D-F343C8166690}" destId="{5E85D95E-D392-461D-A230-117D9A91DF49}" srcOrd="5" destOrd="0" presId="urn:microsoft.com/office/officeart/2016/7/layout/VerticalSolidActionList"/>
    <dgm:cxn modelId="{021C53C3-C0A9-4992-B753-3861D0C66BDC}" type="presParOf" srcId="{8960DB57-3C3C-49B4-874D-F343C8166690}" destId="{23CBC9C5-8410-4DC2-8C1D-2D6CEF9E9234}" srcOrd="6" destOrd="0" presId="urn:microsoft.com/office/officeart/2016/7/layout/VerticalSolidActionList"/>
    <dgm:cxn modelId="{2330FEBB-7A4D-485D-B9C8-35A40340232D}" type="presParOf" srcId="{23CBC9C5-8410-4DC2-8C1D-2D6CEF9E9234}" destId="{D3C4BC64-F1F1-43B6-8E09-56F38101560E}" srcOrd="0" destOrd="0" presId="urn:microsoft.com/office/officeart/2016/7/layout/VerticalSolidActionList"/>
    <dgm:cxn modelId="{82CA9DE9-B8CA-4933-BA10-682ECF6EA216}" type="presParOf" srcId="{23CBC9C5-8410-4DC2-8C1D-2D6CEF9E9234}" destId="{594585DE-898C-4ACE-B19C-E5817E4D1EAD}" srcOrd="1" destOrd="0" presId="urn:microsoft.com/office/officeart/2016/7/layout/VerticalSolidActionList"/>
    <dgm:cxn modelId="{A7C89BE7-8366-4E65-ACBC-D3243BC787AC}" type="presParOf" srcId="{8960DB57-3C3C-49B4-874D-F343C8166690}" destId="{44ED2677-4C2B-4FE2-8EAD-4AA8EE27BC26}" srcOrd="7" destOrd="0" presId="urn:microsoft.com/office/officeart/2016/7/layout/VerticalSolidActionList"/>
    <dgm:cxn modelId="{2759D27E-09A2-4BB5-AF94-46E7C47936EA}" type="presParOf" srcId="{8960DB57-3C3C-49B4-874D-F343C8166690}" destId="{53D0CD47-DAF2-404F-971B-1B6F33220AD9}" srcOrd="8" destOrd="0" presId="urn:microsoft.com/office/officeart/2016/7/layout/VerticalSolidActionList"/>
    <dgm:cxn modelId="{CE225B6F-CAE4-4BBF-B126-D8059C749DB5}" type="presParOf" srcId="{53D0CD47-DAF2-404F-971B-1B6F33220AD9}" destId="{81F4ECD3-F26A-4BBA-A171-507B2CA36568}" srcOrd="0" destOrd="0" presId="urn:microsoft.com/office/officeart/2016/7/layout/VerticalSolidActionList"/>
    <dgm:cxn modelId="{01AF8B1A-C71C-4DB0-BECE-3DF0EF7BA7E5}" type="presParOf" srcId="{53D0CD47-DAF2-404F-971B-1B6F33220AD9}" destId="{D40D2602-B879-4906-959B-06CA68F7AD78}" srcOrd="1" destOrd="0" presId="urn:microsoft.com/office/officeart/2016/7/layout/VerticalSolidActionList"/>
    <dgm:cxn modelId="{13851ED2-EC33-4DC7-951B-8144DBE07EAA}" type="presParOf" srcId="{8960DB57-3C3C-49B4-874D-F343C8166690}" destId="{A789114F-BECC-4FD0-948F-4EC1AB845CB4}" srcOrd="9" destOrd="0" presId="urn:microsoft.com/office/officeart/2016/7/layout/VerticalSolidActionList"/>
    <dgm:cxn modelId="{E2AB5AD2-768D-4A9C-A9A7-461D1FBFF749}" type="presParOf" srcId="{8960DB57-3C3C-49B4-874D-F343C8166690}" destId="{05B01E9D-5A1A-445E-B1BA-791D6459B8F8}" srcOrd="10" destOrd="0" presId="urn:microsoft.com/office/officeart/2016/7/layout/VerticalSolidActionList"/>
    <dgm:cxn modelId="{21A1E46F-8268-4494-AC16-85371B12651A}" type="presParOf" srcId="{05B01E9D-5A1A-445E-B1BA-791D6459B8F8}" destId="{CBD3EAC9-D1ED-496C-B4D5-07B302B17519}" srcOrd="0" destOrd="0" presId="urn:microsoft.com/office/officeart/2016/7/layout/VerticalSolidActionList"/>
    <dgm:cxn modelId="{A629114B-8ED7-4F96-B00E-C5A206F7D977}" type="presParOf" srcId="{05B01E9D-5A1A-445E-B1BA-791D6459B8F8}" destId="{236082A7-4587-41C2-A867-A534D63695A6}"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accent6_2" csCatId="accent6"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a:t>1. Track your activities for a week using  a blank week calendar. </a:t>
          </a:r>
        </a:p>
        <a:p>
          <a:r>
            <a:rPr lang="en-US"/>
            <a:t>This will give you a snapshot of your typical routine and allow you to assess its balance.</a:t>
          </a:r>
        </a:p>
        <a:p>
          <a:r>
            <a:rPr lang="en-US"/>
            <a:t>2. Rate yourself 0-10 on each of Maslow’s needs/ 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solidFill>
                <a:schemeClr val="tx1"/>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a:t>3. Complete the wellness assessment tool. Choose 1-3 “proximal activities” for your goals.</a:t>
          </a:r>
        </a:p>
        <a:p>
          <a:r>
            <a:rPr lang="en-US"/>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solidFill>
                <a:schemeClr val="tx1"/>
              </a:solidFill>
            </a:rPr>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a:t>5. “Schedule” the activities you have chosen on a blank or other weekly schedule.</a:t>
          </a:r>
        </a:p>
        <a:p>
          <a:r>
            <a:rPr lang="en-US"/>
            <a:t>6. Use the goals diary card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solidFill>
                <a:schemeClr val="tx1"/>
              </a:solidFill>
            </a:rPr>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a:t>7. If you have accomplished a goal, choose another from the wellness assessment tool and use it in your goal's diary card… repeat.</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5888F00B-95D6-44CB-BD52-F5915B637429}" type="pres">
      <dgm:prSet presAssocID="{19DBAB05-1642-487A-967F-C3678B6AE713}" presName="Name0" presStyleCnt="0">
        <dgm:presLayoutVars>
          <dgm:dir/>
          <dgm:animLvl val="lvl"/>
          <dgm:resizeHandles val="exact"/>
        </dgm:presLayoutVars>
      </dgm:prSet>
      <dgm:spPr/>
    </dgm:pt>
    <dgm:pt modelId="{8743CB5D-210F-49ED-8F71-A69898987BD3}" type="pres">
      <dgm:prSet presAssocID="{F384D68A-7F58-448E-B8A4-151008E78D51}" presName="composite" presStyleCnt="0"/>
      <dgm:spPr/>
    </dgm:pt>
    <dgm:pt modelId="{7E4B2CBB-0825-4D80-A3A5-B81F652D699F}" type="pres">
      <dgm:prSet presAssocID="{F384D68A-7F58-448E-B8A4-151008E78D51}" presName="parTx" presStyleLbl="alignNode1" presStyleIdx="0" presStyleCnt="4">
        <dgm:presLayoutVars>
          <dgm:chMax val="0"/>
          <dgm:chPref val="0"/>
        </dgm:presLayoutVars>
      </dgm:prSet>
      <dgm:spPr/>
    </dgm:pt>
    <dgm:pt modelId="{7179F2AD-C638-4B51-8F39-215D2CA3252F}" type="pres">
      <dgm:prSet presAssocID="{F384D68A-7F58-448E-B8A4-151008E78D51}" presName="desTx" presStyleLbl="alignAccFollowNode1" presStyleIdx="0" presStyleCnt="4">
        <dgm:presLayoutVars/>
      </dgm:prSet>
      <dgm:spPr/>
    </dgm:pt>
    <dgm:pt modelId="{A273DC21-2B06-48FE-AFBC-F2CC6114B767}" type="pres">
      <dgm:prSet presAssocID="{2819A7C7-7288-47D6-A01F-3AC02414B88F}" presName="space" presStyleCnt="0"/>
      <dgm:spPr/>
    </dgm:pt>
    <dgm:pt modelId="{E204BAD9-8D97-4A08-845C-BBFC6DAAD9CE}" type="pres">
      <dgm:prSet presAssocID="{8A8DCCA2-D139-4CD5-86CD-28787F670D98}" presName="composite" presStyleCnt="0"/>
      <dgm:spPr/>
    </dgm:pt>
    <dgm:pt modelId="{F596DC6B-1832-403F-A1ED-11FD9540C58C}" type="pres">
      <dgm:prSet presAssocID="{8A8DCCA2-D139-4CD5-86CD-28787F670D98}" presName="parTx" presStyleLbl="alignNode1" presStyleIdx="1" presStyleCnt="4">
        <dgm:presLayoutVars>
          <dgm:chMax val="0"/>
          <dgm:chPref val="0"/>
        </dgm:presLayoutVars>
      </dgm:prSet>
      <dgm:spPr/>
    </dgm:pt>
    <dgm:pt modelId="{65CADA67-2568-44C2-999F-112C6588FAD5}" type="pres">
      <dgm:prSet presAssocID="{8A8DCCA2-D139-4CD5-86CD-28787F670D98}" presName="desTx" presStyleLbl="alignAccFollowNode1" presStyleIdx="1" presStyleCnt="4">
        <dgm:presLayoutVars/>
      </dgm:prSet>
      <dgm:spPr/>
    </dgm:pt>
    <dgm:pt modelId="{05EEBC28-F002-4275-B377-736E870C5EAF}" type="pres">
      <dgm:prSet presAssocID="{B6E363E7-ABA4-4D4A-8579-8F3848622487}" presName="space" presStyleCnt="0"/>
      <dgm:spPr/>
    </dgm:pt>
    <dgm:pt modelId="{797CE2A2-4A2E-4597-9372-252FBB697026}" type="pres">
      <dgm:prSet presAssocID="{3B5ED092-77C8-4696-A686-0DBEA21AA232}" presName="composite" presStyleCnt="0"/>
      <dgm:spPr/>
    </dgm:pt>
    <dgm:pt modelId="{D2AF0893-9ECB-417A-8C85-442322132A4E}" type="pres">
      <dgm:prSet presAssocID="{3B5ED092-77C8-4696-A686-0DBEA21AA232}" presName="parTx" presStyleLbl="alignNode1" presStyleIdx="2" presStyleCnt="4">
        <dgm:presLayoutVars>
          <dgm:chMax val="0"/>
          <dgm:chPref val="0"/>
        </dgm:presLayoutVars>
      </dgm:prSet>
      <dgm:spPr/>
    </dgm:pt>
    <dgm:pt modelId="{027C041D-8A2A-4F60-A707-0F23E9FA995F}" type="pres">
      <dgm:prSet presAssocID="{3B5ED092-77C8-4696-A686-0DBEA21AA232}" presName="desTx" presStyleLbl="alignAccFollowNode1" presStyleIdx="2" presStyleCnt="4">
        <dgm:presLayoutVars/>
      </dgm:prSet>
      <dgm:spPr/>
    </dgm:pt>
    <dgm:pt modelId="{51E8A39B-3975-4484-80EA-87BA00F39690}" type="pres">
      <dgm:prSet presAssocID="{44D48526-D722-47CC-985B-8FC7DA0FC607}" presName="space" presStyleCnt="0"/>
      <dgm:spPr/>
    </dgm:pt>
    <dgm:pt modelId="{CC5F4A85-EEE4-48CE-9F30-00A4697E9498}" type="pres">
      <dgm:prSet presAssocID="{3301D1AE-9ECF-4E8D-A14C-9193260F589D}" presName="composite" presStyleCnt="0"/>
      <dgm:spPr/>
    </dgm:pt>
    <dgm:pt modelId="{2757E5E3-CAE6-4CDB-9FAF-5A04AE0ADA5C}" type="pres">
      <dgm:prSet presAssocID="{3301D1AE-9ECF-4E8D-A14C-9193260F589D}" presName="parTx" presStyleLbl="alignNode1" presStyleIdx="3" presStyleCnt="4">
        <dgm:presLayoutVars>
          <dgm:chMax val="0"/>
          <dgm:chPref val="0"/>
        </dgm:presLayoutVars>
      </dgm:prSet>
      <dgm:spPr/>
    </dgm:pt>
    <dgm:pt modelId="{D53FF7FB-6C45-4EBB-A8F5-A6AE42010253}" type="pres">
      <dgm:prSet presAssocID="{3301D1AE-9ECF-4E8D-A14C-9193260F589D}" presName="desTx" presStyleLbl="alignAccFollowNode1" presStyleIdx="3" presStyleCnt="4">
        <dgm:presLayoutVars/>
      </dgm:prSet>
      <dgm:spPr/>
    </dgm:pt>
  </dgm:ptLst>
  <dgm:cxnLst>
    <dgm:cxn modelId="{7D5D6D00-3172-4E4C-B7E1-2018D23709AC}" type="presOf" srcId="{F384D68A-7F58-448E-B8A4-151008E78D51}" destId="{7E4B2CBB-0825-4D80-A3A5-B81F652D699F}" srcOrd="0" destOrd="0" presId="urn:microsoft.com/office/officeart/2016/7/layout/ChevronBlockProcess"/>
    <dgm:cxn modelId="{9369F401-B131-41BA-86B9-D63F3AF69F68}" type="presOf" srcId="{19DBAB05-1642-487A-967F-C3678B6AE713}" destId="{5888F00B-95D6-44CB-BD52-F5915B637429}" srcOrd="0" destOrd="0" presId="urn:microsoft.com/office/officeart/2016/7/layout/ChevronBlockProcess"/>
    <dgm:cxn modelId="{A225330C-DCD0-485A-A066-D50BA7CC35D4}" type="presOf" srcId="{179CD7A9-5365-45C5-B720-D3FF80CBB5E8}" destId="{7179F2AD-C638-4B51-8F39-215D2CA3252F}" srcOrd="0" destOrd="0" presId="urn:microsoft.com/office/officeart/2016/7/layout/ChevronBlockProcess"/>
    <dgm:cxn modelId="{0A67A617-DC31-48B3-9027-5632C2982B80}" srcId="{3301D1AE-9ECF-4E8D-A14C-9193260F589D}" destId="{3D8EE74A-A8CB-4F61-AF49-63BC9AA01428}" srcOrd="0" destOrd="0" parTransId="{654197E6-2C1F-46BB-93FF-C5534123A04D}" sibTransId="{ACBC19D9-493A-43F7-9E84-D1D77BDB13C5}"/>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A167B451-20D9-4596-A12A-49A606ABBDD1}" type="presOf" srcId="{B7145445-ADAD-4FF1-B0E9-6ACA098ED768}" destId="{027C041D-8A2A-4F60-A707-0F23E9FA995F}" srcOrd="0" destOrd="0" presId="urn:microsoft.com/office/officeart/2016/7/layout/ChevronBlockProcess"/>
    <dgm:cxn modelId="{4A867A81-447B-4CFC-8881-68A66CCE7B3A}" srcId="{19DBAB05-1642-487A-967F-C3678B6AE713}" destId="{3B5ED092-77C8-4696-A686-0DBEA21AA232}" srcOrd="2" destOrd="0" parTransId="{E6B38642-FCFE-4BBB-B5FC-2B004130CF3D}" sibTransId="{44D48526-D722-47CC-985B-8FC7DA0FC607}"/>
    <dgm:cxn modelId="{9B5CDD88-3B61-4BE2-A36D-00F5470AC8B9}" type="presOf" srcId="{3D8EE74A-A8CB-4F61-AF49-63BC9AA01428}" destId="{D53FF7FB-6C45-4EBB-A8F5-A6AE42010253}" srcOrd="0" destOrd="0" presId="urn:microsoft.com/office/officeart/2016/7/layout/ChevronBlockProcess"/>
    <dgm:cxn modelId="{BDB7ECA9-D734-4353-9613-5801953EDBF8}" type="presOf" srcId="{3B5ED092-77C8-4696-A686-0DBEA21AA232}" destId="{D2AF0893-9ECB-417A-8C85-442322132A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F21BE0C6-9FDD-432B-9921-9369FC975A55}" type="presOf" srcId="{8A8DCCA2-D139-4CD5-86CD-28787F670D98}" destId="{F596DC6B-1832-403F-A1ED-11FD9540C58C}" srcOrd="0" destOrd="0" presId="urn:microsoft.com/office/officeart/2016/7/layout/ChevronBlockProcess"/>
    <dgm:cxn modelId="{A50195CB-B055-4686-83BE-B1451849F665}" type="presOf" srcId="{452B749D-C9AC-49D4-9DEE-570CE691666E}" destId="{65CADA67-2568-44C2-999F-112C6588FAD5}"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ED0B7CD9-AC84-48B0-93C7-39425D5A3AA5}" srcId="{19DBAB05-1642-487A-967F-C3678B6AE713}" destId="{8A8DCCA2-D139-4CD5-86CD-28787F670D98}" srcOrd="1" destOrd="0" parTransId="{9141A48E-C647-4E12-8C6C-68DDFF5F1A18}" sibTransId="{B6E363E7-ABA4-4D4A-8579-8F3848622487}"/>
    <dgm:cxn modelId="{5CED28DC-2158-4354-A46F-B1089CE81E94}" type="presOf" srcId="{3301D1AE-9ECF-4E8D-A14C-9193260F589D}" destId="{2757E5E3-CAE6-4CDB-9FAF-5A04AE0ADA5C}"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CEF1948D-87B8-4157-B9C9-8175CCA20525}" type="presParOf" srcId="{5888F00B-95D6-44CB-BD52-F5915B637429}" destId="{8743CB5D-210F-49ED-8F71-A69898987BD3}" srcOrd="0" destOrd="0" presId="urn:microsoft.com/office/officeart/2016/7/layout/ChevronBlockProcess"/>
    <dgm:cxn modelId="{B131FC60-A8AA-4FF8-B314-F6DEE116CF99}" type="presParOf" srcId="{8743CB5D-210F-49ED-8F71-A69898987BD3}" destId="{7E4B2CBB-0825-4D80-A3A5-B81F652D699F}" srcOrd="0" destOrd="0" presId="urn:microsoft.com/office/officeart/2016/7/layout/ChevronBlockProcess"/>
    <dgm:cxn modelId="{4851E9D0-5BBF-4A5B-83B5-FB503DCE3C96}" type="presParOf" srcId="{8743CB5D-210F-49ED-8F71-A69898987BD3}" destId="{7179F2AD-C638-4B51-8F39-215D2CA3252F}" srcOrd="1" destOrd="0" presId="urn:microsoft.com/office/officeart/2016/7/layout/ChevronBlockProcess"/>
    <dgm:cxn modelId="{1589558F-B7A9-4471-90BE-541F1CFC8064}" type="presParOf" srcId="{5888F00B-95D6-44CB-BD52-F5915B637429}" destId="{A273DC21-2B06-48FE-AFBC-F2CC6114B767}" srcOrd="1" destOrd="0" presId="urn:microsoft.com/office/officeart/2016/7/layout/ChevronBlockProcess"/>
    <dgm:cxn modelId="{392DF942-CB29-4D29-B380-91E968E81AB3}" type="presParOf" srcId="{5888F00B-95D6-44CB-BD52-F5915B637429}" destId="{E204BAD9-8D97-4A08-845C-BBFC6DAAD9CE}" srcOrd="2" destOrd="0" presId="urn:microsoft.com/office/officeart/2016/7/layout/ChevronBlockProcess"/>
    <dgm:cxn modelId="{A4ECB887-0E60-42F6-A6AE-CDA73905E109}" type="presParOf" srcId="{E204BAD9-8D97-4A08-845C-BBFC6DAAD9CE}" destId="{F596DC6B-1832-403F-A1ED-11FD9540C58C}" srcOrd="0" destOrd="0" presId="urn:microsoft.com/office/officeart/2016/7/layout/ChevronBlockProcess"/>
    <dgm:cxn modelId="{EF202383-23E2-4926-B64E-9C936D800779}" type="presParOf" srcId="{E204BAD9-8D97-4A08-845C-BBFC6DAAD9CE}" destId="{65CADA67-2568-44C2-999F-112C6588FAD5}" srcOrd="1" destOrd="0" presId="urn:microsoft.com/office/officeart/2016/7/layout/ChevronBlockProcess"/>
    <dgm:cxn modelId="{6B431AA4-FC46-4CE9-A70F-F88A0E6A0A29}" type="presParOf" srcId="{5888F00B-95D6-44CB-BD52-F5915B637429}" destId="{05EEBC28-F002-4275-B377-736E870C5EAF}" srcOrd="3" destOrd="0" presId="urn:microsoft.com/office/officeart/2016/7/layout/ChevronBlockProcess"/>
    <dgm:cxn modelId="{FC26F229-3C1F-4DFE-A795-0A291CD9C9AD}" type="presParOf" srcId="{5888F00B-95D6-44CB-BD52-F5915B637429}" destId="{797CE2A2-4A2E-4597-9372-252FBB697026}" srcOrd="4" destOrd="0" presId="urn:microsoft.com/office/officeart/2016/7/layout/ChevronBlockProcess"/>
    <dgm:cxn modelId="{68D63D18-E063-4F20-A71B-E69F2FBE320F}" type="presParOf" srcId="{797CE2A2-4A2E-4597-9372-252FBB697026}" destId="{D2AF0893-9ECB-417A-8C85-442322132A4E}" srcOrd="0" destOrd="0" presId="urn:microsoft.com/office/officeart/2016/7/layout/ChevronBlockProcess"/>
    <dgm:cxn modelId="{2CDF5232-9C62-4245-81D5-27DEAD5C17C8}" type="presParOf" srcId="{797CE2A2-4A2E-4597-9372-252FBB697026}" destId="{027C041D-8A2A-4F60-A707-0F23E9FA995F}" srcOrd="1" destOrd="0" presId="urn:microsoft.com/office/officeart/2016/7/layout/ChevronBlockProcess"/>
    <dgm:cxn modelId="{08AEE121-9877-4542-A09D-D2C07813B950}" type="presParOf" srcId="{5888F00B-95D6-44CB-BD52-F5915B637429}" destId="{51E8A39B-3975-4484-80EA-87BA00F39690}" srcOrd="5" destOrd="0" presId="urn:microsoft.com/office/officeart/2016/7/layout/ChevronBlockProcess"/>
    <dgm:cxn modelId="{B73C9CBF-B782-4811-B5EA-52318BE1A1AE}" type="presParOf" srcId="{5888F00B-95D6-44CB-BD52-F5915B637429}" destId="{CC5F4A85-EEE4-48CE-9F30-00A4697E9498}" srcOrd="6" destOrd="0" presId="urn:microsoft.com/office/officeart/2016/7/layout/ChevronBlockProcess"/>
    <dgm:cxn modelId="{32849454-2733-4200-92BA-78982147BE3E}" type="presParOf" srcId="{CC5F4A85-EEE4-48CE-9F30-00A4697E9498}" destId="{2757E5E3-CAE6-4CDB-9FAF-5A04AE0ADA5C}" srcOrd="0" destOrd="0" presId="urn:microsoft.com/office/officeart/2016/7/layout/ChevronBlockProcess"/>
    <dgm:cxn modelId="{8606DFA4-FEFE-4F8D-927E-392E08D0EDAB}" type="presParOf" srcId="{CC5F4A85-EEE4-48CE-9F30-00A4697E9498}" destId="{D53FF7FB-6C45-4EBB-A8F5-A6AE420102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custT="1"/>
      <dgm:spPr/>
      <dgm:t>
        <a:bodyPr/>
        <a:lstStyle/>
        <a:p>
          <a:r>
            <a:rPr lang="en-CA" sz="1800" dirty="0"/>
            <a:t>Start with your chain analysis</a:t>
          </a:r>
          <a:endParaRPr lang="en-US" sz="1800" dirty="0"/>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custT="1"/>
      <dgm:spPr/>
      <dgm:t>
        <a:bodyPr/>
        <a:lstStyle/>
        <a:p>
          <a:r>
            <a:rPr lang="en-CA" sz="1800" dirty="0"/>
            <a:t>Imagine this was a friend's chain analysis and that friend had come to you for help and advice about how to use DBT skills to splice and paste a different outcome</a:t>
          </a:r>
          <a:endParaRPr lang="en-US" sz="1800" dirty="0"/>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custT="1"/>
      <dgm:spPr/>
      <dgm:t>
        <a:bodyPr/>
        <a:lstStyle/>
        <a:p>
          <a:r>
            <a:rPr lang="en-CA" sz="1800" dirty="0"/>
            <a:t>How could your friend have seen or interpreted the situation differently if they had been in rational mind?</a:t>
          </a:r>
          <a:endParaRPr lang="en-US" sz="1800" dirty="0"/>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custT="1"/>
      <dgm:spPr/>
      <dgm:t>
        <a:bodyPr/>
        <a:lstStyle/>
        <a:p>
          <a:r>
            <a:rPr lang="en-CA" sz="1800" dirty="0"/>
            <a:t>Could your friend have thought or behaved differently to have a better outcome?</a:t>
          </a:r>
          <a:endParaRPr lang="en-US" sz="1800" dirty="0"/>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custT="1"/>
      <dgm:spPr/>
      <dgm:t>
        <a:bodyPr/>
        <a:lstStyle/>
        <a:p>
          <a:r>
            <a:rPr lang="en-CA" sz="1800" dirty="0"/>
            <a:t>Help your friend to imagine a scenario in which they had stayed better regulated</a:t>
          </a:r>
          <a:endParaRPr lang="en-US" sz="1800" dirty="0"/>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custT="1"/>
      <dgm:spPr/>
      <dgm:t>
        <a:bodyPr/>
        <a:lstStyle/>
        <a:p>
          <a:r>
            <a:rPr lang="en-CA" sz="1800" dirty="0"/>
            <a:t>Help your friend to practice this situation in their minds using the editing splicing and pasting technique</a:t>
          </a:r>
          <a:endParaRPr lang="en-US" sz="1800" dirty="0"/>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custT="1"/>
      <dgm:spPr/>
      <dgm:t>
        <a:bodyPr/>
        <a:lstStyle/>
        <a:p>
          <a:r>
            <a:rPr lang="en-CA" sz="1800" dirty="0"/>
            <a:t>Reclaim the situation as your own using the new scenario. Practice it repeatedly in your imagination.</a:t>
          </a:r>
          <a:endParaRPr lang="en-US" sz="1800" dirty="0"/>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20E58052-6A9F-48F2-8A56-B1412A1553EA}" type="pres">
      <dgm:prSet presAssocID="{D08E347C-B550-4167-9823-B06EDE3BEA09}" presName="linear" presStyleCnt="0">
        <dgm:presLayoutVars>
          <dgm:animLvl val="lvl"/>
          <dgm:resizeHandles val="exact"/>
        </dgm:presLayoutVars>
      </dgm:prSet>
      <dgm:spPr/>
    </dgm:pt>
    <dgm:pt modelId="{3B51D111-4796-4EED-830A-A5198E18DD22}" type="pres">
      <dgm:prSet presAssocID="{4FDDD8EC-3617-4AF8-A393-03E465A9371B}" presName="parentText" presStyleLbl="node1" presStyleIdx="0" presStyleCnt="7">
        <dgm:presLayoutVars>
          <dgm:chMax val="0"/>
          <dgm:bulletEnabled val="1"/>
        </dgm:presLayoutVars>
      </dgm:prSet>
      <dgm:spPr/>
    </dgm:pt>
    <dgm:pt modelId="{0FECAE76-E9D3-4595-8276-FCA127ADD36E}" type="pres">
      <dgm:prSet presAssocID="{8615681B-460E-4B5C-91BA-A6DBAABC0686}" presName="spacer" presStyleCnt="0"/>
      <dgm:spPr/>
    </dgm:pt>
    <dgm:pt modelId="{12C1506C-B761-4C94-8541-481C18743A46}" type="pres">
      <dgm:prSet presAssocID="{E832AC51-34F5-4CC8-8F12-695913766CBE}" presName="parentText" presStyleLbl="node1" presStyleIdx="1" presStyleCnt="7">
        <dgm:presLayoutVars>
          <dgm:chMax val="0"/>
          <dgm:bulletEnabled val="1"/>
        </dgm:presLayoutVars>
      </dgm:prSet>
      <dgm:spPr/>
    </dgm:pt>
    <dgm:pt modelId="{16D3E936-4F1A-4536-AAEB-893F982227E8}" type="pres">
      <dgm:prSet presAssocID="{30D9980D-957B-4586-9707-C580FDD728D2}" presName="spacer" presStyleCnt="0"/>
      <dgm:spPr/>
    </dgm:pt>
    <dgm:pt modelId="{6869618B-8B76-4814-B413-09082557285E}" type="pres">
      <dgm:prSet presAssocID="{13F8902B-0F80-48A8-B781-45A4683BDE8F}" presName="parentText" presStyleLbl="node1" presStyleIdx="2" presStyleCnt="7">
        <dgm:presLayoutVars>
          <dgm:chMax val="0"/>
          <dgm:bulletEnabled val="1"/>
        </dgm:presLayoutVars>
      </dgm:prSet>
      <dgm:spPr/>
    </dgm:pt>
    <dgm:pt modelId="{7EEF1FD6-63EA-44C5-8E1D-598BC9969F6D}" type="pres">
      <dgm:prSet presAssocID="{2C3C13A5-D1FD-4F62-BC41-935EB500A274}" presName="spacer" presStyleCnt="0"/>
      <dgm:spPr/>
    </dgm:pt>
    <dgm:pt modelId="{6846C74F-3F4F-4F01-954F-A133AA940637}" type="pres">
      <dgm:prSet presAssocID="{3CE0205E-DCFE-4AEB-931E-21C1BF379803}" presName="parentText" presStyleLbl="node1" presStyleIdx="3" presStyleCnt="7">
        <dgm:presLayoutVars>
          <dgm:chMax val="0"/>
          <dgm:bulletEnabled val="1"/>
        </dgm:presLayoutVars>
      </dgm:prSet>
      <dgm:spPr/>
    </dgm:pt>
    <dgm:pt modelId="{E924B1CF-73B1-4E2F-94C2-F13BC5F7ED0A}" type="pres">
      <dgm:prSet presAssocID="{218D0340-F026-403A-BB16-1C768255018E}" presName="spacer" presStyleCnt="0"/>
      <dgm:spPr/>
    </dgm:pt>
    <dgm:pt modelId="{A63CF041-D32A-4B66-A61E-A8F73E7F9E42}" type="pres">
      <dgm:prSet presAssocID="{6A8A53DB-B24F-47DB-8FE8-F0A88BE6849C}" presName="parentText" presStyleLbl="node1" presStyleIdx="4" presStyleCnt="7">
        <dgm:presLayoutVars>
          <dgm:chMax val="0"/>
          <dgm:bulletEnabled val="1"/>
        </dgm:presLayoutVars>
      </dgm:prSet>
      <dgm:spPr/>
    </dgm:pt>
    <dgm:pt modelId="{5EF27FE0-17B7-4EF1-9AAE-14F348F0ED08}" type="pres">
      <dgm:prSet presAssocID="{17CBA479-A2D5-498B-89C5-D258DB82C983}" presName="spacer" presStyleCnt="0"/>
      <dgm:spPr/>
    </dgm:pt>
    <dgm:pt modelId="{EE8505FF-3139-4B9B-9FC5-3430F75E7A70}" type="pres">
      <dgm:prSet presAssocID="{CF058D47-D61E-42A4-B876-766258C80F99}" presName="parentText" presStyleLbl="node1" presStyleIdx="5" presStyleCnt="7">
        <dgm:presLayoutVars>
          <dgm:chMax val="0"/>
          <dgm:bulletEnabled val="1"/>
        </dgm:presLayoutVars>
      </dgm:prSet>
      <dgm:spPr/>
    </dgm:pt>
    <dgm:pt modelId="{266FA802-18A9-43BB-96AE-5993F172D050}" type="pres">
      <dgm:prSet presAssocID="{A610398C-A97C-4BE8-91DE-218AEAB03C87}" presName="spacer" presStyleCnt="0"/>
      <dgm:spPr/>
    </dgm:pt>
    <dgm:pt modelId="{91B249C3-B828-48D6-BE66-6B98D4371EA6}" type="pres">
      <dgm:prSet presAssocID="{8E5A8072-BC9B-43EF-9EBD-D2553BCC6F0D}" presName="parentText" presStyleLbl="node1" presStyleIdx="6" presStyleCnt="7">
        <dgm:presLayoutVars>
          <dgm:chMax val="0"/>
          <dgm:bulletEnabled val="1"/>
        </dgm:presLayoutVars>
      </dgm:prSet>
      <dgm:spPr/>
    </dgm:pt>
  </dgm:ptLst>
  <dgm:cxnLst>
    <dgm:cxn modelId="{A2244112-3925-4DD9-81A8-7CD27145B994}" type="presOf" srcId="{4FDDD8EC-3617-4AF8-A393-03E465A9371B}" destId="{3B51D111-4796-4EED-830A-A5198E18DD22}"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0354A742-ECE3-4690-83B4-B8B84607C5CF}" type="presOf" srcId="{D08E347C-B550-4167-9823-B06EDE3BEA09}" destId="{20E58052-6A9F-48F2-8A56-B1412A1553EA}" srcOrd="0" destOrd="0" presId="urn:microsoft.com/office/officeart/2005/8/layout/vList2"/>
    <dgm:cxn modelId="{ADC83947-ABD0-4B78-B80F-32FAB461F5E4}" type="presOf" srcId="{E832AC51-34F5-4CC8-8F12-695913766CBE}" destId="{12C1506C-B761-4C94-8541-481C18743A4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E9497587-4BC9-4812-8FED-B9E5F1714443}" type="presOf" srcId="{6A8A53DB-B24F-47DB-8FE8-F0A88BE6849C}" destId="{A63CF041-D32A-4B66-A61E-A8F73E7F9E42}" srcOrd="0" destOrd="0" presId="urn:microsoft.com/office/officeart/2005/8/layout/vList2"/>
    <dgm:cxn modelId="{1EC7578D-D292-4CB8-A346-922975DDE4A3}" type="presOf" srcId="{13F8902B-0F80-48A8-B781-45A4683BDE8F}" destId="{6869618B-8B76-4814-B413-09082557285E}" srcOrd="0" destOrd="0" presId="urn:microsoft.com/office/officeart/2005/8/layout/vList2"/>
    <dgm:cxn modelId="{5D7E519C-50F3-4D67-83E5-F77477BC29A9}" srcId="{D08E347C-B550-4167-9823-B06EDE3BEA09}" destId="{8E5A8072-BC9B-43EF-9EBD-D2553BCC6F0D}" srcOrd="6" destOrd="0" parTransId="{F9B7C3C9-19A3-4717-A9B1-8C39452BA59A}" sibTransId="{AE2BE7C8-4537-48EE-B633-8992B8F94BD0}"/>
    <dgm:cxn modelId="{BA6589B1-BC2C-4B80-8FFA-02AC66C5A850}" type="presOf" srcId="{CF058D47-D61E-42A4-B876-766258C80F99}" destId="{EE8505FF-3139-4B9B-9FC5-3430F75E7A70}" srcOrd="0" destOrd="0" presId="urn:microsoft.com/office/officeart/2005/8/layout/vList2"/>
    <dgm:cxn modelId="{799277B9-42D6-479A-BC88-7ACD5349A375}" type="presOf" srcId="{8E5A8072-BC9B-43EF-9EBD-D2553BCC6F0D}" destId="{91B249C3-B828-48D6-BE66-6B98D4371EA6}"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9F88CED1-7E47-479F-8164-6C54D5194577}" srcId="{D08E347C-B550-4167-9823-B06EDE3BEA09}" destId="{E832AC51-34F5-4CC8-8F12-695913766CBE}" srcOrd="1" destOrd="0" parTransId="{3E417E70-1726-48AE-AB92-997C4923BB97}" sibTransId="{30D9980D-957B-4586-9707-C580FDD728D2}"/>
    <dgm:cxn modelId="{FC57DAD8-01FB-4DB2-B53C-86E3BAD9692D}" type="presOf" srcId="{3CE0205E-DCFE-4AEB-931E-21C1BF379803}" destId="{6846C74F-3F4F-4F01-954F-A133AA940637}" srcOrd="0" destOrd="0" presId="urn:microsoft.com/office/officeart/2005/8/layout/vList2"/>
    <dgm:cxn modelId="{94CB063D-42E6-4C58-ADE6-FC2AA4EAEFFE}" type="presParOf" srcId="{20E58052-6A9F-48F2-8A56-B1412A1553EA}" destId="{3B51D111-4796-4EED-830A-A5198E18DD22}" srcOrd="0" destOrd="0" presId="urn:microsoft.com/office/officeart/2005/8/layout/vList2"/>
    <dgm:cxn modelId="{B3CA0198-1920-4A1B-B976-D17743F488DC}" type="presParOf" srcId="{20E58052-6A9F-48F2-8A56-B1412A1553EA}" destId="{0FECAE76-E9D3-4595-8276-FCA127ADD36E}" srcOrd="1" destOrd="0" presId="urn:microsoft.com/office/officeart/2005/8/layout/vList2"/>
    <dgm:cxn modelId="{52C7D9E9-7E67-4F1F-852E-107BAB6AA64B}" type="presParOf" srcId="{20E58052-6A9F-48F2-8A56-B1412A1553EA}" destId="{12C1506C-B761-4C94-8541-481C18743A46}" srcOrd="2" destOrd="0" presId="urn:microsoft.com/office/officeart/2005/8/layout/vList2"/>
    <dgm:cxn modelId="{98170D69-4A04-4179-8C95-73F5C9FAA400}" type="presParOf" srcId="{20E58052-6A9F-48F2-8A56-B1412A1553EA}" destId="{16D3E936-4F1A-4536-AAEB-893F982227E8}" srcOrd="3" destOrd="0" presId="urn:microsoft.com/office/officeart/2005/8/layout/vList2"/>
    <dgm:cxn modelId="{106D9AAC-DEE9-470F-8762-26DD79B1A9B6}" type="presParOf" srcId="{20E58052-6A9F-48F2-8A56-B1412A1553EA}" destId="{6869618B-8B76-4814-B413-09082557285E}" srcOrd="4" destOrd="0" presId="urn:microsoft.com/office/officeart/2005/8/layout/vList2"/>
    <dgm:cxn modelId="{B1F6CF65-6F2F-48CC-A95C-0038733DAD30}" type="presParOf" srcId="{20E58052-6A9F-48F2-8A56-B1412A1553EA}" destId="{7EEF1FD6-63EA-44C5-8E1D-598BC9969F6D}" srcOrd="5" destOrd="0" presId="urn:microsoft.com/office/officeart/2005/8/layout/vList2"/>
    <dgm:cxn modelId="{DBBE09D4-4A8D-4CA4-9162-47A8983AEA78}" type="presParOf" srcId="{20E58052-6A9F-48F2-8A56-B1412A1553EA}" destId="{6846C74F-3F4F-4F01-954F-A133AA940637}" srcOrd="6" destOrd="0" presId="urn:microsoft.com/office/officeart/2005/8/layout/vList2"/>
    <dgm:cxn modelId="{6478BAF8-F3D8-438F-AFF8-4DC762675BBF}" type="presParOf" srcId="{20E58052-6A9F-48F2-8A56-B1412A1553EA}" destId="{E924B1CF-73B1-4E2F-94C2-F13BC5F7ED0A}" srcOrd="7" destOrd="0" presId="urn:microsoft.com/office/officeart/2005/8/layout/vList2"/>
    <dgm:cxn modelId="{F6998ABA-A694-4270-9BA7-1BF7B0EAD2F0}" type="presParOf" srcId="{20E58052-6A9F-48F2-8A56-B1412A1553EA}" destId="{A63CF041-D32A-4B66-A61E-A8F73E7F9E42}" srcOrd="8" destOrd="0" presId="urn:microsoft.com/office/officeart/2005/8/layout/vList2"/>
    <dgm:cxn modelId="{C38DAF73-E730-49CE-AC6A-C83794541F59}" type="presParOf" srcId="{20E58052-6A9F-48F2-8A56-B1412A1553EA}" destId="{5EF27FE0-17B7-4EF1-9AAE-14F348F0ED08}" srcOrd="9" destOrd="0" presId="urn:microsoft.com/office/officeart/2005/8/layout/vList2"/>
    <dgm:cxn modelId="{699400F7-7CAB-4B7A-B2AB-D36B57256C10}" type="presParOf" srcId="{20E58052-6A9F-48F2-8A56-B1412A1553EA}" destId="{EE8505FF-3139-4B9B-9FC5-3430F75E7A70}" srcOrd="10" destOrd="0" presId="urn:microsoft.com/office/officeart/2005/8/layout/vList2"/>
    <dgm:cxn modelId="{BE6294EA-EF55-4440-BBF0-8383DA3D3C50}" type="presParOf" srcId="{20E58052-6A9F-48F2-8A56-B1412A1553EA}" destId="{266FA802-18A9-43BB-96AE-5993F172D050}" srcOrd="11" destOrd="0" presId="urn:microsoft.com/office/officeart/2005/8/layout/vList2"/>
    <dgm:cxn modelId="{EA2E225F-E9D9-491B-87DE-8E1B7552F3E4}" type="presParOf" srcId="{20E58052-6A9F-48F2-8A56-B1412A1553EA}" destId="{91B249C3-B828-48D6-BE66-6B98D4371EA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custT="1"/>
      <dgm:spPr/>
      <dgm:t>
        <a:bodyPr/>
        <a:lstStyle/>
        <a:p>
          <a:r>
            <a:rPr lang="en-CA" sz="1800" dirty="0"/>
            <a:t>Start with your chain analysis</a:t>
          </a:r>
          <a:endParaRPr lang="en-US" sz="1800" dirty="0"/>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custT="1"/>
      <dgm:spPr/>
      <dgm:t>
        <a:bodyPr/>
        <a:lstStyle/>
        <a:p>
          <a:r>
            <a:rPr lang="en-CA" sz="1800" dirty="0"/>
            <a:t>Imagine this was a friend's chain analysis and that friend had come to you for help and advice about how to use DBT skills to splice and paste a different outcome</a:t>
          </a:r>
          <a:endParaRPr lang="en-US" sz="1800" dirty="0"/>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custT="1"/>
      <dgm:spPr/>
      <dgm:t>
        <a:bodyPr/>
        <a:lstStyle/>
        <a:p>
          <a:r>
            <a:rPr lang="en-CA" sz="1800" dirty="0"/>
            <a:t>How could your friend have seen or interpreted the situation differently if they had been in rational mind?</a:t>
          </a:r>
          <a:endParaRPr lang="en-US" sz="1800" dirty="0"/>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custT="1"/>
      <dgm:spPr/>
      <dgm:t>
        <a:bodyPr/>
        <a:lstStyle/>
        <a:p>
          <a:r>
            <a:rPr lang="en-CA" sz="1800" dirty="0"/>
            <a:t>Could your friend have thought or behaved differently to have a better outcome?</a:t>
          </a:r>
          <a:endParaRPr lang="en-US" sz="1800" dirty="0"/>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custT="1"/>
      <dgm:spPr/>
      <dgm:t>
        <a:bodyPr/>
        <a:lstStyle/>
        <a:p>
          <a:r>
            <a:rPr lang="en-CA" sz="1800" dirty="0"/>
            <a:t>Help your friend to imagine a scenario in which they had stayed better regulated</a:t>
          </a:r>
          <a:endParaRPr lang="en-US" sz="1800" dirty="0"/>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custT="1"/>
      <dgm:spPr/>
      <dgm:t>
        <a:bodyPr/>
        <a:lstStyle/>
        <a:p>
          <a:r>
            <a:rPr lang="en-CA" sz="1800" dirty="0"/>
            <a:t>Help your friend to practice this situation in their minds using the editing splicing and pasting technique</a:t>
          </a:r>
          <a:endParaRPr lang="en-US" sz="1800" dirty="0"/>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custT="1"/>
      <dgm:spPr/>
      <dgm:t>
        <a:bodyPr/>
        <a:lstStyle/>
        <a:p>
          <a:r>
            <a:rPr lang="en-CA" sz="1800" dirty="0"/>
            <a:t>Reclaim the situation as your own using the new scenario. Practice it repeatedly in your imagination.</a:t>
          </a:r>
          <a:endParaRPr lang="en-US" sz="1800" dirty="0"/>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20E58052-6A9F-48F2-8A56-B1412A1553EA}" type="pres">
      <dgm:prSet presAssocID="{D08E347C-B550-4167-9823-B06EDE3BEA09}" presName="linear" presStyleCnt="0">
        <dgm:presLayoutVars>
          <dgm:animLvl val="lvl"/>
          <dgm:resizeHandles val="exact"/>
        </dgm:presLayoutVars>
      </dgm:prSet>
      <dgm:spPr/>
    </dgm:pt>
    <dgm:pt modelId="{3B51D111-4796-4EED-830A-A5198E18DD22}" type="pres">
      <dgm:prSet presAssocID="{4FDDD8EC-3617-4AF8-A393-03E465A9371B}" presName="parentText" presStyleLbl="node1" presStyleIdx="0" presStyleCnt="7">
        <dgm:presLayoutVars>
          <dgm:chMax val="0"/>
          <dgm:bulletEnabled val="1"/>
        </dgm:presLayoutVars>
      </dgm:prSet>
      <dgm:spPr/>
    </dgm:pt>
    <dgm:pt modelId="{0FECAE76-E9D3-4595-8276-FCA127ADD36E}" type="pres">
      <dgm:prSet presAssocID="{8615681B-460E-4B5C-91BA-A6DBAABC0686}" presName="spacer" presStyleCnt="0"/>
      <dgm:spPr/>
    </dgm:pt>
    <dgm:pt modelId="{12C1506C-B761-4C94-8541-481C18743A46}" type="pres">
      <dgm:prSet presAssocID="{E832AC51-34F5-4CC8-8F12-695913766CBE}" presName="parentText" presStyleLbl="node1" presStyleIdx="1" presStyleCnt="7">
        <dgm:presLayoutVars>
          <dgm:chMax val="0"/>
          <dgm:bulletEnabled val="1"/>
        </dgm:presLayoutVars>
      </dgm:prSet>
      <dgm:spPr/>
    </dgm:pt>
    <dgm:pt modelId="{16D3E936-4F1A-4536-AAEB-893F982227E8}" type="pres">
      <dgm:prSet presAssocID="{30D9980D-957B-4586-9707-C580FDD728D2}" presName="spacer" presStyleCnt="0"/>
      <dgm:spPr/>
    </dgm:pt>
    <dgm:pt modelId="{6869618B-8B76-4814-B413-09082557285E}" type="pres">
      <dgm:prSet presAssocID="{13F8902B-0F80-48A8-B781-45A4683BDE8F}" presName="parentText" presStyleLbl="node1" presStyleIdx="2" presStyleCnt="7">
        <dgm:presLayoutVars>
          <dgm:chMax val="0"/>
          <dgm:bulletEnabled val="1"/>
        </dgm:presLayoutVars>
      </dgm:prSet>
      <dgm:spPr/>
    </dgm:pt>
    <dgm:pt modelId="{7EEF1FD6-63EA-44C5-8E1D-598BC9969F6D}" type="pres">
      <dgm:prSet presAssocID="{2C3C13A5-D1FD-4F62-BC41-935EB500A274}" presName="spacer" presStyleCnt="0"/>
      <dgm:spPr/>
    </dgm:pt>
    <dgm:pt modelId="{6846C74F-3F4F-4F01-954F-A133AA940637}" type="pres">
      <dgm:prSet presAssocID="{3CE0205E-DCFE-4AEB-931E-21C1BF379803}" presName="parentText" presStyleLbl="node1" presStyleIdx="3" presStyleCnt="7">
        <dgm:presLayoutVars>
          <dgm:chMax val="0"/>
          <dgm:bulletEnabled val="1"/>
        </dgm:presLayoutVars>
      </dgm:prSet>
      <dgm:spPr/>
    </dgm:pt>
    <dgm:pt modelId="{E924B1CF-73B1-4E2F-94C2-F13BC5F7ED0A}" type="pres">
      <dgm:prSet presAssocID="{218D0340-F026-403A-BB16-1C768255018E}" presName="spacer" presStyleCnt="0"/>
      <dgm:spPr/>
    </dgm:pt>
    <dgm:pt modelId="{A63CF041-D32A-4B66-A61E-A8F73E7F9E42}" type="pres">
      <dgm:prSet presAssocID="{6A8A53DB-B24F-47DB-8FE8-F0A88BE6849C}" presName="parentText" presStyleLbl="node1" presStyleIdx="4" presStyleCnt="7">
        <dgm:presLayoutVars>
          <dgm:chMax val="0"/>
          <dgm:bulletEnabled val="1"/>
        </dgm:presLayoutVars>
      </dgm:prSet>
      <dgm:spPr/>
    </dgm:pt>
    <dgm:pt modelId="{5EF27FE0-17B7-4EF1-9AAE-14F348F0ED08}" type="pres">
      <dgm:prSet presAssocID="{17CBA479-A2D5-498B-89C5-D258DB82C983}" presName="spacer" presStyleCnt="0"/>
      <dgm:spPr/>
    </dgm:pt>
    <dgm:pt modelId="{EE8505FF-3139-4B9B-9FC5-3430F75E7A70}" type="pres">
      <dgm:prSet presAssocID="{CF058D47-D61E-42A4-B876-766258C80F99}" presName="parentText" presStyleLbl="node1" presStyleIdx="5" presStyleCnt="7">
        <dgm:presLayoutVars>
          <dgm:chMax val="0"/>
          <dgm:bulletEnabled val="1"/>
        </dgm:presLayoutVars>
      </dgm:prSet>
      <dgm:spPr/>
    </dgm:pt>
    <dgm:pt modelId="{266FA802-18A9-43BB-96AE-5993F172D050}" type="pres">
      <dgm:prSet presAssocID="{A610398C-A97C-4BE8-91DE-218AEAB03C87}" presName="spacer" presStyleCnt="0"/>
      <dgm:spPr/>
    </dgm:pt>
    <dgm:pt modelId="{91B249C3-B828-48D6-BE66-6B98D4371EA6}" type="pres">
      <dgm:prSet presAssocID="{8E5A8072-BC9B-43EF-9EBD-D2553BCC6F0D}" presName="parentText" presStyleLbl="node1" presStyleIdx="6" presStyleCnt="7">
        <dgm:presLayoutVars>
          <dgm:chMax val="0"/>
          <dgm:bulletEnabled val="1"/>
        </dgm:presLayoutVars>
      </dgm:prSet>
      <dgm:spPr/>
    </dgm:pt>
  </dgm:ptLst>
  <dgm:cxnLst>
    <dgm:cxn modelId="{A2244112-3925-4DD9-81A8-7CD27145B994}" type="presOf" srcId="{4FDDD8EC-3617-4AF8-A393-03E465A9371B}" destId="{3B51D111-4796-4EED-830A-A5198E18DD22}"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0354A742-ECE3-4690-83B4-B8B84607C5CF}" type="presOf" srcId="{D08E347C-B550-4167-9823-B06EDE3BEA09}" destId="{20E58052-6A9F-48F2-8A56-B1412A1553EA}" srcOrd="0" destOrd="0" presId="urn:microsoft.com/office/officeart/2005/8/layout/vList2"/>
    <dgm:cxn modelId="{ADC83947-ABD0-4B78-B80F-32FAB461F5E4}" type="presOf" srcId="{E832AC51-34F5-4CC8-8F12-695913766CBE}" destId="{12C1506C-B761-4C94-8541-481C18743A4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E9497587-4BC9-4812-8FED-B9E5F1714443}" type="presOf" srcId="{6A8A53DB-B24F-47DB-8FE8-F0A88BE6849C}" destId="{A63CF041-D32A-4B66-A61E-A8F73E7F9E42}" srcOrd="0" destOrd="0" presId="urn:microsoft.com/office/officeart/2005/8/layout/vList2"/>
    <dgm:cxn modelId="{1EC7578D-D292-4CB8-A346-922975DDE4A3}" type="presOf" srcId="{13F8902B-0F80-48A8-B781-45A4683BDE8F}" destId="{6869618B-8B76-4814-B413-09082557285E}" srcOrd="0" destOrd="0" presId="urn:microsoft.com/office/officeart/2005/8/layout/vList2"/>
    <dgm:cxn modelId="{5D7E519C-50F3-4D67-83E5-F77477BC29A9}" srcId="{D08E347C-B550-4167-9823-B06EDE3BEA09}" destId="{8E5A8072-BC9B-43EF-9EBD-D2553BCC6F0D}" srcOrd="6" destOrd="0" parTransId="{F9B7C3C9-19A3-4717-A9B1-8C39452BA59A}" sibTransId="{AE2BE7C8-4537-48EE-B633-8992B8F94BD0}"/>
    <dgm:cxn modelId="{BA6589B1-BC2C-4B80-8FFA-02AC66C5A850}" type="presOf" srcId="{CF058D47-D61E-42A4-B876-766258C80F99}" destId="{EE8505FF-3139-4B9B-9FC5-3430F75E7A70}" srcOrd="0" destOrd="0" presId="urn:microsoft.com/office/officeart/2005/8/layout/vList2"/>
    <dgm:cxn modelId="{799277B9-42D6-479A-BC88-7ACD5349A375}" type="presOf" srcId="{8E5A8072-BC9B-43EF-9EBD-D2553BCC6F0D}" destId="{91B249C3-B828-48D6-BE66-6B98D4371EA6}"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9F88CED1-7E47-479F-8164-6C54D5194577}" srcId="{D08E347C-B550-4167-9823-B06EDE3BEA09}" destId="{E832AC51-34F5-4CC8-8F12-695913766CBE}" srcOrd="1" destOrd="0" parTransId="{3E417E70-1726-48AE-AB92-997C4923BB97}" sibTransId="{30D9980D-957B-4586-9707-C580FDD728D2}"/>
    <dgm:cxn modelId="{FC57DAD8-01FB-4DB2-B53C-86E3BAD9692D}" type="presOf" srcId="{3CE0205E-DCFE-4AEB-931E-21C1BF379803}" destId="{6846C74F-3F4F-4F01-954F-A133AA940637}" srcOrd="0" destOrd="0" presId="urn:microsoft.com/office/officeart/2005/8/layout/vList2"/>
    <dgm:cxn modelId="{94CB063D-42E6-4C58-ADE6-FC2AA4EAEFFE}" type="presParOf" srcId="{20E58052-6A9F-48F2-8A56-B1412A1553EA}" destId="{3B51D111-4796-4EED-830A-A5198E18DD22}" srcOrd="0" destOrd="0" presId="urn:microsoft.com/office/officeart/2005/8/layout/vList2"/>
    <dgm:cxn modelId="{B3CA0198-1920-4A1B-B976-D17743F488DC}" type="presParOf" srcId="{20E58052-6A9F-48F2-8A56-B1412A1553EA}" destId="{0FECAE76-E9D3-4595-8276-FCA127ADD36E}" srcOrd="1" destOrd="0" presId="urn:microsoft.com/office/officeart/2005/8/layout/vList2"/>
    <dgm:cxn modelId="{52C7D9E9-7E67-4F1F-852E-107BAB6AA64B}" type="presParOf" srcId="{20E58052-6A9F-48F2-8A56-B1412A1553EA}" destId="{12C1506C-B761-4C94-8541-481C18743A46}" srcOrd="2" destOrd="0" presId="urn:microsoft.com/office/officeart/2005/8/layout/vList2"/>
    <dgm:cxn modelId="{98170D69-4A04-4179-8C95-73F5C9FAA400}" type="presParOf" srcId="{20E58052-6A9F-48F2-8A56-B1412A1553EA}" destId="{16D3E936-4F1A-4536-AAEB-893F982227E8}" srcOrd="3" destOrd="0" presId="urn:microsoft.com/office/officeart/2005/8/layout/vList2"/>
    <dgm:cxn modelId="{106D9AAC-DEE9-470F-8762-26DD79B1A9B6}" type="presParOf" srcId="{20E58052-6A9F-48F2-8A56-B1412A1553EA}" destId="{6869618B-8B76-4814-B413-09082557285E}" srcOrd="4" destOrd="0" presId="urn:microsoft.com/office/officeart/2005/8/layout/vList2"/>
    <dgm:cxn modelId="{B1F6CF65-6F2F-48CC-A95C-0038733DAD30}" type="presParOf" srcId="{20E58052-6A9F-48F2-8A56-B1412A1553EA}" destId="{7EEF1FD6-63EA-44C5-8E1D-598BC9969F6D}" srcOrd="5" destOrd="0" presId="urn:microsoft.com/office/officeart/2005/8/layout/vList2"/>
    <dgm:cxn modelId="{DBBE09D4-4A8D-4CA4-9162-47A8983AEA78}" type="presParOf" srcId="{20E58052-6A9F-48F2-8A56-B1412A1553EA}" destId="{6846C74F-3F4F-4F01-954F-A133AA940637}" srcOrd="6" destOrd="0" presId="urn:microsoft.com/office/officeart/2005/8/layout/vList2"/>
    <dgm:cxn modelId="{6478BAF8-F3D8-438F-AFF8-4DC762675BBF}" type="presParOf" srcId="{20E58052-6A9F-48F2-8A56-B1412A1553EA}" destId="{E924B1CF-73B1-4E2F-94C2-F13BC5F7ED0A}" srcOrd="7" destOrd="0" presId="urn:microsoft.com/office/officeart/2005/8/layout/vList2"/>
    <dgm:cxn modelId="{F6998ABA-A694-4270-9BA7-1BF7B0EAD2F0}" type="presParOf" srcId="{20E58052-6A9F-48F2-8A56-B1412A1553EA}" destId="{A63CF041-D32A-4B66-A61E-A8F73E7F9E42}" srcOrd="8" destOrd="0" presId="urn:microsoft.com/office/officeart/2005/8/layout/vList2"/>
    <dgm:cxn modelId="{C38DAF73-E730-49CE-AC6A-C83794541F59}" type="presParOf" srcId="{20E58052-6A9F-48F2-8A56-B1412A1553EA}" destId="{5EF27FE0-17B7-4EF1-9AAE-14F348F0ED08}" srcOrd="9" destOrd="0" presId="urn:microsoft.com/office/officeart/2005/8/layout/vList2"/>
    <dgm:cxn modelId="{699400F7-7CAB-4B7A-B2AB-D36B57256C10}" type="presParOf" srcId="{20E58052-6A9F-48F2-8A56-B1412A1553EA}" destId="{EE8505FF-3139-4B9B-9FC5-3430F75E7A70}" srcOrd="10" destOrd="0" presId="urn:microsoft.com/office/officeart/2005/8/layout/vList2"/>
    <dgm:cxn modelId="{BE6294EA-EF55-4440-BBF0-8383DA3D3C50}" type="presParOf" srcId="{20E58052-6A9F-48F2-8A56-B1412A1553EA}" destId="{266FA802-18A9-43BB-96AE-5993F172D050}" srcOrd="11" destOrd="0" presId="urn:microsoft.com/office/officeart/2005/8/layout/vList2"/>
    <dgm:cxn modelId="{EA2E225F-E9D9-491B-87DE-8E1B7552F3E4}" type="presParOf" srcId="{20E58052-6A9F-48F2-8A56-B1412A1553EA}" destId="{91B249C3-B828-48D6-BE66-6B98D4371EA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custT="1"/>
      <dgm:spPr/>
      <dgm:t>
        <a:bodyPr/>
        <a:lstStyle/>
        <a:p>
          <a:r>
            <a:rPr lang="en-US" sz="4400" dirty="0">
              <a:solidFill>
                <a:srgbClr val="FF0000"/>
              </a:solidFill>
            </a:rPr>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solidFill>
                <a:srgbClr val="FF0000"/>
              </a:solidFill>
            </a:rPr>
            <a:t>1. Track your usual activities for a week using  a blank week calendar. </a:t>
          </a:r>
        </a:p>
        <a:p>
          <a:r>
            <a:rPr lang="en-US" dirty="0">
              <a:solidFill>
                <a:srgbClr val="FF0000"/>
              </a:solidFill>
            </a:rPr>
            <a:t>This will give you a snapshot of your typical routine and allow you to assess its balance.</a:t>
          </a:r>
        </a:p>
        <a:p>
          <a:r>
            <a:rPr lang="en-US" dirty="0">
              <a:solidFill>
                <a:srgbClr val="FF0000"/>
              </a:solidFill>
            </a:rPr>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custT="1"/>
      <dgm:spPr/>
      <dgm:t>
        <a:bodyPr/>
        <a:lstStyle/>
        <a:p>
          <a:r>
            <a:rPr lang="en-US" sz="4800" dirty="0">
              <a:solidFill>
                <a:srgbClr val="FF0000"/>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solidFill>
                <a:srgbClr val="FF0000"/>
              </a:solidFill>
            </a:rPr>
            <a:t>3. Complete the wellness assessment tool. Choose 1-3 “proximal activities” for your goals.</a:t>
          </a:r>
        </a:p>
        <a:p>
          <a:r>
            <a:rPr lang="en-US" dirty="0">
              <a:solidFill>
                <a:srgbClr val="FF0000"/>
              </a:solidFill>
            </a:rPr>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dirty="0"/>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custT="1"/>
      <dgm:spPr/>
      <dgm:t>
        <a:bodyPr/>
        <a:lstStyle/>
        <a:p>
          <a:r>
            <a:rPr lang="en-US" sz="2800" dirty="0">
              <a:solidFill>
                <a:schemeClr val="tx1"/>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custT="1"/>
      <dgm:spPr/>
      <dgm:t>
        <a:bodyPr/>
        <a:lstStyle/>
        <a:p>
          <a:r>
            <a:rPr lang="en-US" sz="4800" dirty="0">
              <a:solidFill>
                <a:srgbClr val="C00000"/>
              </a:solidFill>
            </a:rPr>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solidFill>
                <a:srgbClr val="FF0000"/>
              </a:solidFill>
            </a:rPr>
            <a:t>5. “Schedule” the activities you have chosen on a blank weekly schedule.</a:t>
          </a:r>
        </a:p>
        <a:p>
          <a:r>
            <a:rPr lang="en-US" dirty="0">
              <a:solidFill>
                <a:srgbClr val="FF0000"/>
              </a:solidFill>
            </a:rPr>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custLinFactNeighborX="-710" custLinFactNeighborY="348">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custT="1"/>
      <dgm:spPr/>
      <dgm:t>
        <a:bodyPr/>
        <a:lstStyle/>
        <a:p>
          <a:r>
            <a:rPr lang="en-US" sz="4400" dirty="0">
              <a:solidFill>
                <a:srgbClr val="FF0000"/>
              </a:solidFill>
            </a:rPr>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solidFill>
                <a:srgbClr val="FF0000"/>
              </a:solidFill>
            </a:rPr>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719CB0-1191-4506-A228-7E837DE23F1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6FC53D4-6034-466E-99A9-837179923D18}">
      <dgm:prSet/>
      <dgm:spPr/>
      <dgm:t>
        <a:bodyPr/>
        <a:lstStyle/>
        <a:p>
          <a:r>
            <a:rPr lang="en-US" dirty="0"/>
            <a:t>Emotions, thought, behaviors, and physical sensations are all connected</a:t>
          </a:r>
        </a:p>
      </dgm:t>
    </dgm:pt>
    <dgm:pt modelId="{8D43E6F4-97FE-424C-893C-7BD4B8B0A290}" type="parTrans" cxnId="{E3744D38-D8EC-4996-905D-CC9758552238}">
      <dgm:prSet/>
      <dgm:spPr/>
      <dgm:t>
        <a:bodyPr/>
        <a:lstStyle/>
        <a:p>
          <a:endParaRPr lang="en-US"/>
        </a:p>
      </dgm:t>
    </dgm:pt>
    <dgm:pt modelId="{88C8A1EA-8CF0-44C1-B8E8-16E0760BCD29}" type="sibTrans" cxnId="{E3744D38-D8EC-4996-905D-CC9758552238}">
      <dgm:prSet/>
      <dgm:spPr/>
      <dgm:t>
        <a:bodyPr/>
        <a:lstStyle/>
        <a:p>
          <a:endParaRPr lang="en-US"/>
        </a:p>
      </dgm:t>
    </dgm:pt>
    <dgm:pt modelId="{8600CAB6-A413-47F8-9E12-2A034C510FD7}">
      <dgm:prSet/>
      <dgm:spPr/>
      <dgm:t>
        <a:bodyPr/>
        <a:lstStyle/>
        <a:p>
          <a:r>
            <a:rPr lang="en-US" dirty="0"/>
            <a:t>Intense distressing emotions often lead to intense behavioral reactions, such as </a:t>
          </a:r>
          <a:r>
            <a:rPr lang="en-US" dirty="0">
              <a:solidFill>
                <a:schemeClr val="bg1"/>
              </a:solidFill>
            </a:rPr>
            <a:t>self-destructive behaviors which then lead to more self-defeating thoughts and behaviors</a:t>
          </a:r>
        </a:p>
      </dgm:t>
    </dgm:pt>
    <dgm:pt modelId="{AA366699-3679-47DA-B819-8CBCA1546714}" type="parTrans" cxnId="{B400C9C5-A772-4359-BB6F-28F5F046D002}">
      <dgm:prSet/>
      <dgm:spPr/>
      <dgm:t>
        <a:bodyPr/>
        <a:lstStyle/>
        <a:p>
          <a:endParaRPr lang="en-US"/>
        </a:p>
      </dgm:t>
    </dgm:pt>
    <dgm:pt modelId="{53A2A50F-0555-40B5-AE23-AF67EA97879B}" type="sibTrans" cxnId="{B400C9C5-A772-4359-BB6F-28F5F046D002}">
      <dgm:prSet/>
      <dgm:spPr/>
      <dgm:t>
        <a:bodyPr/>
        <a:lstStyle/>
        <a:p>
          <a:endParaRPr lang="en-US"/>
        </a:p>
      </dgm:t>
    </dgm:pt>
    <dgm:pt modelId="{BEE14D53-646A-42F2-A7D0-40F767480A2E}">
      <dgm:prSet/>
      <dgm:spPr/>
      <dgm:t>
        <a:bodyPr/>
        <a:lstStyle/>
        <a:p>
          <a:r>
            <a:rPr lang="en-US" dirty="0"/>
            <a:t>People often get stuck in these self-harm vicious cycles because they are rewarding in that they temporarily relieve the intense emotion </a:t>
          </a:r>
        </a:p>
      </dgm:t>
    </dgm:pt>
    <dgm:pt modelId="{9AB38A87-4E99-45E9-98AD-E02B7B2D85CE}" type="parTrans" cxnId="{BE752F55-D3C5-4F81-99BB-0E3532B8B937}">
      <dgm:prSet/>
      <dgm:spPr/>
      <dgm:t>
        <a:bodyPr/>
        <a:lstStyle/>
        <a:p>
          <a:endParaRPr lang="en-US"/>
        </a:p>
      </dgm:t>
    </dgm:pt>
    <dgm:pt modelId="{912CE5BA-A43F-43E3-9528-AD6E9C7DACB2}" type="sibTrans" cxnId="{BE752F55-D3C5-4F81-99BB-0E3532B8B937}">
      <dgm:prSet/>
      <dgm:spPr/>
      <dgm:t>
        <a:bodyPr/>
        <a:lstStyle/>
        <a:p>
          <a:endParaRPr lang="en-US"/>
        </a:p>
      </dgm:t>
    </dgm:pt>
    <dgm:pt modelId="{A0FD7AD6-0F43-42EB-9739-08CFFBBD88A6}">
      <dgm:prSet/>
      <dgm:spPr/>
      <dgm:t>
        <a:bodyPr/>
        <a:lstStyle/>
        <a:p>
          <a:r>
            <a:rPr lang="en-US" dirty="0"/>
            <a:t>We are likely to repeat behaviors when they are rewarded, this is true for both self-destructive and healthy behaviors</a:t>
          </a:r>
        </a:p>
      </dgm:t>
    </dgm:pt>
    <dgm:pt modelId="{EBF1473E-48D8-4155-AE22-DE5F7A9E81E7}" type="parTrans" cxnId="{A36F727D-363C-406E-A359-C9FC698A091B}">
      <dgm:prSet/>
      <dgm:spPr/>
      <dgm:t>
        <a:bodyPr/>
        <a:lstStyle/>
        <a:p>
          <a:endParaRPr lang="en-US"/>
        </a:p>
      </dgm:t>
    </dgm:pt>
    <dgm:pt modelId="{7A89CAE5-8691-41C7-80DB-1D9FAAA8DF0E}" type="sibTrans" cxnId="{A36F727D-363C-406E-A359-C9FC698A091B}">
      <dgm:prSet/>
      <dgm:spPr/>
      <dgm:t>
        <a:bodyPr/>
        <a:lstStyle/>
        <a:p>
          <a:endParaRPr lang="en-US"/>
        </a:p>
      </dgm:t>
    </dgm:pt>
    <dgm:pt modelId="{B79A58BD-DAB2-4FCB-97E3-575656F50EA7}" type="pres">
      <dgm:prSet presAssocID="{BC719CB0-1191-4506-A228-7E837DE23F1D}" presName="linear" presStyleCnt="0">
        <dgm:presLayoutVars>
          <dgm:animLvl val="lvl"/>
          <dgm:resizeHandles val="exact"/>
        </dgm:presLayoutVars>
      </dgm:prSet>
      <dgm:spPr/>
    </dgm:pt>
    <dgm:pt modelId="{A109E8F4-320E-4158-83DF-90CDEDF5A183}" type="pres">
      <dgm:prSet presAssocID="{B6FC53D4-6034-466E-99A9-837179923D18}" presName="parentText" presStyleLbl="node1" presStyleIdx="0" presStyleCnt="4" custLinFactY="2562" custLinFactNeighborX="392" custLinFactNeighborY="100000">
        <dgm:presLayoutVars>
          <dgm:chMax val="0"/>
          <dgm:bulletEnabled val="1"/>
        </dgm:presLayoutVars>
      </dgm:prSet>
      <dgm:spPr/>
    </dgm:pt>
    <dgm:pt modelId="{846B9BA5-F06A-4058-BAB9-8DE11DBA7F9E}" type="pres">
      <dgm:prSet presAssocID="{88C8A1EA-8CF0-44C1-B8E8-16E0760BCD29}" presName="spacer" presStyleCnt="0"/>
      <dgm:spPr/>
    </dgm:pt>
    <dgm:pt modelId="{4E83995C-60BF-4D06-B968-4B0025E88E80}" type="pres">
      <dgm:prSet presAssocID="{8600CAB6-A413-47F8-9E12-2A034C510FD7}" presName="parentText" presStyleLbl="node1" presStyleIdx="1" presStyleCnt="4" custLinFactY="443" custLinFactNeighborX="-11433" custLinFactNeighborY="100000">
        <dgm:presLayoutVars>
          <dgm:chMax val="0"/>
          <dgm:bulletEnabled val="1"/>
        </dgm:presLayoutVars>
      </dgm:prSet>
      <dgm:spPr/>
    </dgm:pt>
    <dgm:pt modelId="{B6624E69-56C7-42E2-AD97-28C3682ACED2}" type="pres">
      <dgm:prSet presAssocID="{53A2A50F-0555-40B5-AE23-AF67EA97879B}" presName="spacer" presStyleCnt="0"/>
      <dgm:spPr/>
    </dgm:pt>
    <dgm:pt modelId="{2A72FFA8-5C1D-4C86-B695-DA4844C9E042}" type="pres">
      <dgm:prSet presAssocID="{BEE14D53-646A-42F2-A7D0-40F767480A2E}" presName="parentText" presStyleLbl="node1" presStyleIdx="2" presStyleCnt="4" custLinFactNeighborX="-261" custLinFactNeighborY="39572">
        <dgm:presLayoutVars>
          <dgm:chMax val="0"/>
          <dgm:bulletEnabled val="1"/>
        </dgm:presLayoutVars>
      </dgm:prSet>
      <dgm:spPr/>
    </dgm:pt>
    <dgm:pt modelId="{FC4702BD-3693-43E2-AE7C-394F9ED12FA7}" type="pres">
      <dgm:prSet presAssocID="{912CE5BA-A43F-43E3-9528-AD6E9C7DACB2}" presName="spacer" presStyleCnt="0"/>
      <dgm:spPr/>
    </dgm:pt>
    <dgm:pt modelId="{13F31099-5854-4A6C-B5D8-D212CACE0BF4}" type="pres">
      <dgm:prSet presAssocID="{A0FD7AD6-0F43-42EB-9739-08CFFBBD88A6}" presName="parentText" presStyleLbl="node1" presStyleIdx="3" presStyleCnt="4">
        <dgm:presLayoutVars>
          <dgm:chMax val="0"/>
          <dgm:bulletEnabled val="1"/>
        </dgm:presLayoutVars>
      </dgm:prSet>
      <dgm:spPr/>
    </dgm:pt>
  </dgm:ptLst>
  <dgm:cxnLst>
    <dgm:cxn modelId="{E3744D38-D8EC-4996-905D-CC9758552238}" srcId="{BC719CB0-1191-4506-A228-7E837DE23F1D}" destId="{B6FC53D4-6034-466E-99A9-837179923D18}" srcOrd="0" destOrd="0" parTransId="{8D43E6F4-97FE-424C-893C-7BD4B8B0A290}" sibTransId="{88C8A1EA-8CF0-44C1-B8E8-16E0760BCD29}"/>
    <dgm:cxn modelId="{26679846-D920-409E-8CBE-DDAF20278178}" type="presOf" srcId="{8600CAB6-A413-47F8-9E12-2A034C510FD7}" destId="{4E83995C-60BF-4D06-B968-4B0025E88E80}" srcOrd="0" destOrd="0" presId="urn:microsoft.com/office/officeart/2005/8/layout/vList2"/>
    <dgm:cxn modelId="{E7504348-C919-4E8E-9C1E-8BC905A625A9}" type="presOf" srcId="{BEE14D53-646A-42F2-A7D0-40F767480A2E}" destId="{2A72FFA8-5C1D-4C86-B695-DA4844C9E042}" srcOrd="0" destOrd="0" presId="urn:microsoft.com/office/officeart/2005/8/layout/vList2"/>
    <dgm:cxn modelId="{BE752F55-D3C5-4F81-99BB-0E3532B8B937}" srcId="{BC719CB0-1191-4506-A228-7E837DE23F1D}" destId="{BEE14D53-646A-42F2-A7D0-40F767480A2E}" srcOrd="2" destOrd="0" parTransId="{9AB38A87-4E99-45E9-98AD-E02B7B2D85CE}" sibTransId="{912CE5BA-A43F-43E3-9528-AD6E9C7DACB2}"/>
    <dgm:cxn modelId="{A36F727D-363C-406E-A359-C9FC698A091B}" srcId="{BC719CB0-1191-4506-A228-7E837DE23F1D}" destId="{A0FD7AD6-0F43-42EB-9739-08CFFBBD88A6}" srcOrd="3" destOrd="0" parTransId="{EBF1473E-48D8-4155-AE22-DE5F7A9E81E7}" sibTransId="{7A89CAE5-8691-41C7-80DB-1D9FAAA8DF0E}"/>
    <dgm:cxn modelId="{3A599F9F-7C5A-4854-8493-E6BDD254BE7B}" type="presOf" srcId="{BC719CB0-1191-4506-A228-7E837DE23F1D}" destId="{B79A58BD-DAB2-4FCB-97E3-575656F50EA7}" srcOrd="0" destOrd="0" presId="urn:microsoft.com/office/officeart/2005/8/layout/vList2"/>
    <dgm:cxn modelId="{B400C9C5-A772-4359-BB6F-28F5F046D002}" srcId="{BC719CB0-1191-4506-A228-7E837DE23F1D}" destId="{8600CAB6-A413-47F8-9E12-2A034C510FD7}" srcOrd="1" destOrd="0" parTransId="{AA366699-3679-47DA-B819-8CBCA1546714}" sibTransId="{53A2A50F-0555-40B5-AE23-AF67EA97879B}"/>
    <dgm:cxn modelId="{A4E15AC8-EDD2-4250-B717-42F757718896}" type="presOf" srcId="{A0FD7AD6-0F43-42EB-9739-08CFFBBD88A6}" destId="{13F31099-5854-4A6C-B5D8-D212CACE0BF4}" srcOrd="0" destOrd="0" presId="urn:microsoft.com/office/officeart/2005/8/layout/vList2"/>
    <dgm:cxn modelId="{20227EE6-9237-49AB-A38B-89EC497B7E4D}" type="presOf" srcId="{B6FC53D4-6034-466E-99A9-837179923D18}" destId="{A109E8F4-320E-4158-83DF-90CDEDF5A183}" srcOrd="0" destOrd="0" presId="urn:microsoft.com/office/officeart/2005/8/layout/vList2"/>
    <dgm:cxn modelId="{85ECFDAC-C1B6-4587-ADD1-D1994A43892C}" type="presParOf" srcId="{B79A58BD-DAB2-4FCB-97E3-575656F50EA7}" destId="{A109E8F4-320E-4158-83DF-90CDEDF5A183}" srcOrd="0" destOrd="0" presId="urn:microsoft.com/office/officeart/2005/8/layout/vList2"/>
    <dgm:cxn modelId="{1C423E08-748B-4091-A3EA-67FB8752B037}" type="presParOf" srcId="{B79A58BD-DAB2-4FCB-97E3-575656F50EA7}" destId="{846B9BA5-F06A-4058-BAB9-8DE11DBA7F9E}" srcOrd="1" destOrd="0" presId="urn:microsoft.com/office/officeart/2005/8/layout/vList2"/>
    <dgm:cxn modelId="{9F28676F-F8EA-4BF7-B4E5-94A9C0B79BE3}" type="presParOf" srcId="{B79A58BD-DAB2-4FCB-97E3-575656F50EA7}" destId="{4E83995C-60BF-4D06-B968-4B0025E88E80}" srcOrd="2" destOrd="0" presId="urn:microsoft.com/office/officeart/2005/8/layout/vList2"/>
    <dgm:cxn modelId="{3FC5121F-DC1C-4CF0-A228-39E51B5D7CAD}" type="presParOf" srcId="{B79A58BD-DAB2-4FCB-97E3-575656F50EA7}" destId="{B6624E69-56C7-42E2-AD97-28C3682ACED2}" srcOrd="3" destOrd="0" presId="urn:microsoft.com/office/officeart/2005/8/layout/vList2"/>
    <dgm:cxn modelId="{D454224B-90B6-4652-A480-5C9FDFCA2A1C}" type="presParOf" srcId="{B79A58BD-DAB2-4FCB-97E3-575656F50EA7}" destId="{2A72FFA8-5C1D-4C86-B695-DA4844C9E042}" srcOrd="4" destOrd="0" presId="urn:microsoft.com/office/officeart/2005/8/layout/vList2"/>
    <dgm:cxn modelId="{93D58742-54B7-4E78-9DAD-325FCE401D1D}" type="presParOf" srcId="{B79A58BD-DAB2-4FCB-97E3-575656F50EA7}" destId="{FC4702BD-3693-43E2-AE7C-394F9ED12FA7}" srcOrd="5" destOrd="0" presId="urn:microsoft.com/office/officeart/2005/8/layout/vList2"/>
    <dgm:cxn modelId="{D5CAB646-0123-456D-9E66-1E94ED2C65D4}" type="presParOf" srcId="{B79A58BD-DAB2-4FCB-97E3-575656F50EA7}" destId="{13F31099-5854-4A6C-B5D8-D212CACE0BF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224A0E-8011-4FFA-8FE3-3BB76B2DE540}" type="doc">
      <dgm:prSet loTypeId="urn:microsoft.com/office/officeart/2005/8/layout/hChevron3" loCatId="process" qsTypeId="urn:microsoft.com/office/officeart/2005/8/quickstyle/simple2" qsCatId="simple" csTypeId="urn:microsoft.com/office/officeart/2005/8/colors/colorful1" csCatId="colorful" phldr="1"/>
      <dgm:spPr/>
    </dgm:pt>
    <dgm:pt modelId="{7E870994-628C-486B-ADE6-B8F886293213}">
      <dgm:prSet phldrT="[Text]"/>
      <dgm:spPr/>
      <dgm:t>
        <a:bodyPr/>
        <a:lstStyle/>
        <a:p>
          <a:r>
            <a:rPr lang="en-CA"/>
            <a:t>Feelings</a:t>
          </a:r>
        </a:p>
        <a:p>
          <a:r>
            <a:rPr lang="en-CA"/>
            <a:t>Thoughts</a:t>
          </a:r>
        </a:p>
        <a:p>
          <a:r>
            <a:rPr lang="en-CA"/>
            <a:t>Behaviours </a:t>
          </a:r>
        </a:p>
      </dgm:t>
    </dgm:pt>
    <dgm:pt modelId="{F9D57890-DFF4-4A4F-8F08-9F89BD707A98}" type="parTrans" cxnId="{30FE4E3D-16DC-43D4-AA19-795D597ED567}">
      <dgm:prSet/>
      <dgm:spPr/>
      <dgm:t>
        <a:bodyPr/>
        <a:lstStyle/>
        <a:p>
          <a:endParaRPr lang="en-CA"/>
        </a:p>
      </dgm:t>
    </dgm:pt>
    <dgm:pt modelId="{446AFF0B-756D-4E4C-89C5-B6A5ECDF7915}" type="sibTrans" cxnId="{30FE4E3D-16DC-43D4-AA19-795D597ED567}">
      <dgm:prSet/>
      <dgm:spPr/>
      <dgm:t>
        <a:bodyPr/>
        <a:lstStyle/>
        <a:p>
          <a:endParaRPr lang="en-CA"/>
        </a:p>
      </dgm:t>
    </dgm:pt>
    <dgm:pt modelId="{694C3487-78C3-4A57-B7B6-73754CC95CA6}">
      <dgm:prSet phldrT="[Text]"/>
      <dgm:spPr/>
      <dgm:t>
        <a:bodyPr/>
        <a:lstStyle/>
        <a:p>
          <a:r>
            <a:rPr lang="en-CA" dirty="0"/>
            <a:t>Feelings</a:t>
          </a:r>
        </a:p>
        <a:p>
          <a:r>
            <a:rPr lang="en-CA" dirty="0"/>
            <a:t>Thoughts</a:t>
          </a:r>
        </a:p>
        <a:p>
          <a:r>
            <a:rPr lang="en-CA" dirty="0"/>
            <a:t>behaviours</a:t>
          </a:r>
        </a:p>
      </dgm:t>
    </dgm:pt>
    <dgm:pt modelId="{6E8E8DAB-4E98-4820-AAE2-F15DF35C95D3}" type="parTrans" cxnId="{64BCA89B-E0BA-4521-A440-01CC02F992B5}">
      <dgm:prSet/>
      <dgm:spPr/>
      <dgm:t>
        <a:bodyPr/>
        <a:lstStyle/>
        <a:p>
          <a:endParaRPr lang="en-CA"/>
        </a:p>
      </dgm:t>
    </dgm:pt>
    <dgm:pt modelId="{8F5D82E2-D85A-48D5-A195-C22957AFB44A}" type="sibTrans" cxnId="{64BCA89B-E0BA-4521-A440-01CC02F992B5}">
      <dgm:prSet/>
      <dgm:spPr/>
      <dgm:t>
        <a:bodyPr/>
        <a:lstStyle/>
        <a:p>
          <a:endParaRPr lang="en-CA"/>
        </a:p>
      </dgm:t>
    </dgm:pt>
    <dgm:pt modelId="{E58ABA16-EEEE-4510-84A8-6B69A53CF00F}">
      <dgm:prSet phldrT="[Text]"/>
      <dgm:spPr/>
      <dgm:t>
        <a:bodyPr/>
        <a:lstStyle/>
        <a:p>
          <a:r>
            <a:rPr lang="en-CA"/>
            <a:t>Feelings </a:t>
          </a:r>
        </a:p>
        <a:p>
          <a:r>
            <a:rPr lang="en-CA"/>
            <a:t>Thoughts </a:t>
          </a:r>
        </a:p>
        <a:p>
          <a:r>
            <a:rPr lang="en-CA"/>
            <a:t>behaviours</a:t>
          </a:r>
        </a:p>
      </dgm:t>
    </dgm:pt>
    <dgm:pt modelId="{747A372A-B78A-43C8-A04F-CF2CFF7288C9}" type="parTrans" cxnId="{9D8B8F48-B79F-44B6-BECC-30D1C4EC81A4}">
      <dgm:prSet/>
      <dgm:spPr/>
      <dgm:t>
        <a:bodyPr/>
        <a:lstStyle/>
        <a:p>
          <a:endParaRPr lang="en-CA"/>
        </a:p>
      </dgm:t>
    </dgm:pt>
    <dgm:pt modelId="{66F49BC0-F793-49E5-9AB4-FE58E3818B5D}" type="sibTrans" cxnId="{9D8B8F48-B79F-44B6-BECC-30D1C4EC81A4}">
      <dgm:prSet/>
      <dgm:spPr/>
      <dgm:t>
        <a:bodyPr/>
        <a:lstStyle/>
        <a:p>
          <a:endParaRPr lang="en-CA"/>
        </a:p>
      </dgm:t>
    </dgm:pt>
    <dgm:pt modelId="{B7CB42A9-4AE7-4590-A783-8F830B2ADF21}" type="pres">
      <dgm:prSet presAssocID="{48224A0E-8011-4FFA-8FE3-3BB76B2DE540}" presName="Name0" presStyleCnt="0">
        <dgm:presLayoutVars>
          <dgm:dir/>
          <dgm:resizeHandles val="exact"/>
        </dgm:presLayoutVars>
      </dgm:prSet>
      <dgm:spPr/>
    </dgm:pt>
    <dgm:pt modelId="{4D379D86-82FE-4500-A51D-2B72CC1FA406}" type="pres">
      <dgm:prSet presAssocID="{7E870994-628C-486B-ADE6-B8F886293213}" presName="parTxOnly" presStyleLbl="node1" presStyleIdx="0" presStyleCnt="3">
        <dgm:presLayoutVars>
          <dgm:bulletEnabled val="1"/>
        </dgm:presLayoutVars>
      </dgm:prSet>
      <dgm:spPr/>
    </dgm:pt>
    <dgm:pt modelId="{9B50E8C3-CA27-4CC4-9C9F-2807B454C870}" type="pres">
      <dgm:prSet presAssocID="{446AFF0B-756D-4E4C-89C5-B6A5ECDF7915}" presName="parSpace" presStyleCnt="0"/>
      <dgm:spPr/>
    </dgm:pt>
    <dgm:pt modelId="{703606C1-824D-479E-B563-C3A304B9F215}" type="pres">
      <dgm:prSet presAssocID="{694C3487-78C3-4A57-B7B6-73754CC95CA6}" presName="parTxOnly" presStyleLbl="node1" presStyleIdx="1" presStyleCnt="3" custLinFactNeighborX="6314" custLinFactNeighborY="102">
        <dgm:presLayoutVars>
          <dgm:bulletEnabled val="1"/>
        </dgm:presLayoutVars>
      </dgm:prSet>
      <dgm:spPr/>
    </dgm:pt>
    <dgm:pt modelId="{A4C69A8F-20C9-4FE9-8FF7-E15E2724683F}" type="pres">
      <dgm:prSet presAssocID="{8F5D82E2-D85A-48D5-A195-C22957AFB44A}" presName="parSpace" presStyleCnt="0"/>
      <dgm:spPr/>
    </dgm:pt>
    <dgm:pt modelId="{AD66754E-432D-4556-AE03-2C8374FE9EA9}" type="pres">
      <dgm:prSet presAssocID="{E58ABA16-EEEE-4510-84A8-6B69A53CF00F}" presName="parTxOnly" presStyleLbl="node1" presStyleIdx="2" presStyleCnt="3">
        <dgm:presLayoutVars>
          <dgm:bulletEnabled val="1"/>
        </dgm:presLayoutVars>
      </dgm:prSet>
      <dgm:spPr/>
    </dgm:pt>
  </dgm:ptLst>
  <dgm:cxnLst>
    <dgm:cxn modelId="{30FE4E3D-16DC-43D4-AA19-795D597ED567}" srcId="{48224A0E-8011-4FFA-8FE3-3BB76B2DE540}" destId="{7E870994-628C-486B-ADE6-B8F886293213}" srcOrd="0" destOrd="0" parTransId="{F9D57890-DFF4-4A4F-8F08-9F89BD707A98}" sibTransId="{446AFF0B-756D-4E4C-89C5-B6A5ECDF7915}"/>
    <dgm:cxn modelId="{52DE4065-CA6D-4047-9F44-13CE8F300639}" type="presOf" srcId="{E58ABA16-EEEE-4510-84A8-6B69A53CF00F}" destId="{AD66754E-432D-4556-AE03-2C8374FE9EA9}" srcOrd="0" destOrd="0" presId="urn:microsoft.com/office/officeart/2005/8/layout/hChevron3"/>
    <dgm:cxn modelId="{9D8B8F48-B79F-44B6-BECC-30D1C4EC81A4}" srcId="{48224A0E-8011-4FFA-8FE3-3BB76B2DE540}" destId="{E58ABA16-EEEE-4510-84A8-6B69A53CF00F}" srcOrd="2" destOrd="0" parTransId="{747A372A-B78A-43C8-A04F-CF2CFF7288C9}" sibTransId="{66F49BC0-F793-49E5-9AB4-FE58E3818B5D}"/>
    <dgm:cxn modelId="{FD568F83-DCCF-4380-BFB2-887C410F8C32}" type="presOf" srcId="{48224A0E-8011-4FFA-8FE3-3BB76B2DE540}" destId="{B7CB42A9-4AE7-4590-A783-8F830B2ADF21}" srcOrd="0" destOrd="0" presId="urn:microsoft.com/office/officeart/2005/8/layout/hChevron3"/>
    <dgm:cxn modelId="{64BCA89B-E0BA-4521-A440-01CC02F992B5}" srcId="{48224A0E-8011-4FFA-8FE3-3BB76B2DE540}" destId="{694C3487-78C3-4A57-B7B6-73754CC95CA6}" srcOrd="1" destOrd="0" parTransId="{6E8E8DAB-4E98-4820-AAE2-F15DF35C95D3}" sibTransId="{8F5D82E2-D85A-48D5-A195-C22957AFB44A}"/>
    <dgm:cxn modelId="{B590AECF-DC09-49DB-9898-D810879A8291}" type="presOf" srcId="{7E870994-628C-486B-ADE6-B8F886293213}" destId="{4D379D86-82FE-4500-A51D-2B72CC1FA406}" srcOrd="0" destOrd="0" presId="urn:microsoft.com/office/officeart/2005/8/layout/hChevron3"/>
    <dgm:cxn modelId="{2C4BFAFB-C2BA-4E07-BBBC-2005B62312F4}" type="presOf" srcId="{694C3487-78C3-4A57-B7B6-73754CC95CA6}" destId="{703606C1-824D-479E-B563-C3A304B9F215}" srcOrd="0" destOrd="0" presId="urn:microsoft.com/office/officeart/2005/8/layout/hChevron3"/>
    <dgm:cxn modelId="{1E247D48-4826-4FFC-9876-F59BAB13A5D3}" type="presParOf" srcId="{B7CB42A9-4AE7-4590-A783-8F830B2ADF21}" destId="{4D379D86-82FE-4500-A51D-2B72CC1FA406}" srcOrd="0" destOrd="0" presId="urn:microsoft.com/office/officeart/2005/8/layout/hChevron3"/>
    <dgm:cxn modelId="{4100D1CF-DAE8-4CA8-9A97-0764B05BFFBD}" type="presParOf" srcId="{B7CB42A9-4AE7-4590-A783-8F830B2ADF21}" destId="{9B50E8C3-CA27-4CC4-9C9F-2807B454C870}" srcOrd="1" destOrd="0" presId="urn:microsoft.com/office/officeart/2005/8/layout/hChevron3"/>
    <dgm:cxn modelId="{1B58A758-C3DD-4689-BF2F-27C6CE03D90E}" type="presParOf" srcId="{B7CB42A9-4AE7-4590-A783-8F830B2ADF21}" destId="{703606C1-824D-479E-B563-C3A304B9F215}" srcOrd="2" destOrd="0" presId="urn:microsoft.com/office/officeart/2005/8/layout/hChevron3"/>
    <dgm:cxn modelId="{416988A9-C413-4FC8-AD96-ACD52FB5D68A}" type="presParOf" srcId="{B7CB42A9-4AE7-4590-A783-8F830B2ADF21}" destId="{A4C69A8F-20C9-4FE9-8FF7-E15E2724683F}" srcOrd="3" destOrd="0" presId="urn:microsoft.com/office/officeart/2005/8/layout/hChevron3"/>
    <dgm:cxn modelId="{231E34DD-1697-4748-975A-4C221576894A}" type="presParOf" srcId="{B7CB42A9-4AE7-4590-A783-8F830B2ADF21}" destId="{AD66754E-432D-4556-AE03-2C8374FE9E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08E347C-B550-4167-9823-B06EDE3BEA0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FDDD8EC-3617-4AF8-A393-03E465A9371B}">
      <dgm:prSet/>
      <dgm:spPr/>
      <dgm:t>
        <a:bodyPr/>
        <a:lstStyle/>
        <a:p>
          <a:r>
            <a:rPr lang="en-CA"/>
            <a:t>Start with your chain analysis</a:t>
          </a:r>
          <a:endParaRPr lang="en-US"/>
        </a:p>
      </dgm:t>
    </dgm:pt>
    <dgm:pt modelId="{C3E780A9-0B3A-4812-8818-E79449488252}" type="parTrans" cxnId="{F625A75D-86CF-480B-934A-B4DE0B753EDE}">
      <dgm:prSet/>
      <dgm:spPr/>
      <dgm:t>
        <a:bodyPr/>
        <a:lstStyle/>
        <a:p>
          <a:endParaRPr lang="en-US"/>
        </a:p>
      </dgm:t>
    </dgm:pt>
    <dgm:pt modelId="{8615681B-460E-4B5C-91BA-A6DBAABC0686}" type="sibTrans" cxnId="{F625A75D-86CF-480B-934A-B4DE0B753EDE}">
      <dgm:prSet phldrT="1"/>
      <dgm:spPr/>
      <dgm:t>
        <a:bodyPr/>
        <a:lstStyle/>
        <a:p>
          <a:endParaRPr lang="en-US"/>
        </a:p>
      </dgm:t>
    </dgm:pt>
    <dgm:pt modelId="{E832AC51-34F5-4CC8-8F12-695913766CBE}">
      <dgm:prSet/>
      <dgm:spPr/>
      <dgm:t>
        <a:bodyPr/>
        <a:lstStyle/>
        <a:p>
          <a:r>
            <a:rPr lang="en-CA"/>
            <a:t>Imagine this was a friend's chain analysis and that friend had come to you for help and advice about how to use DBT skills to splice and paste a different outcome</a:t>
          </a:r>
          <a:endParaRPr lang="en-US"/>
        </a:p>
      </dgm:t>
    </dgm:pt>
    <dgm:pt modelId="{3E417E70-1726-48AE-AB92-997C4923BB97}" type="parTrans" cxnId="{9F88CED1-7E47-479F-8164-6C54D5194577}">
      <dgm:prSet/>
      <dgm:spPr/>
      <dgm:t>
        <a:bodyPr/>
        <a:lstStyle/>
        <a:p>
          <a:endParaRPr lang="en-US"/>
        </a:p>
      </dgm:t>
    </dgm:pt>
    <dgm:pt modelId="{30D9980D-957B-4586-9707-C580FDD728D2}" type="sibTrans" cxnId="{9F88CED1-7E47-479F-8164-6C54D5194577}">
      <dgm:prSet phldrT="2"/>
      <dgm:spPr/>
      <dgm:t>
        <a:bodyPr/>
        <a:lstStyle/>
        <a:p>
          <a:endParaRPr lang="en-US"/>
        </a:p>
      </dgm:t>
    </dgm:pt>
    <dgm:pt modelId="{13F8902B-0F80-48A8-B781-45A4683BDE8F}">
      <dgm:prSet/>
      <dgm:spPr/>
      <dgm:t>
        <a:bodyPr/>
        <a:lstStyle/>
        <a:p>
          <a:r>
            <a:rPr lang="en-CA"/>
            <a:t>How could your friend have seen or interpreted the situation differently?</a:t>
          </a:r>
          <a:endParaRPr lang="en-US"/>
        </a:p>
      </dgm:t>
    </dgm:pt>
    <dgm:pt modelId="{96C44ED3-DF5C-4078-AD4E-D7A2F5CE7AB1}" type="parTrans" cxnId="{3EE79B4B-8472-4A31-B184-DC60330D58C7}">
      <dgm:prSet/>
      <dgm:spPr/>
      <dgm:t>
        <a:bodyPr/>
        <a:lstStyle/>
        <a:p>
          <a:endParaRPr lang="en-US"/>
        </a:p>
      </dgm:t>
    </dgm:pt>
    <dgm:pt modelId="{2C3C13A5-D1FD-4F62-BC41-935EB500A274}" type="sibTrans" cxnId="{3EE79B4B-8472-4A31-B184-DC60330D58C7}">
      <dgm:prSet phldrT="3"/>
      <dgm:spPr/>
      <dgm:t>
        <a:bodyPr/>
        <a:lstStyle/>
        <a:p>
          <a:endParaRPr lang="en-US"/>
        </a:p>
      </dgm:t>
    </dgm:pt>
    <dgm:pt modelId="{3CE0205E-DCFE-4AEB-931E-21C1BF379803}">
      <dgm:prSet/>
      <dgm:spPr/>
      <dgm:t>
        <a:bodyPr/>
        <a:lstStyle/>
        <a:p>
          <a:r>
            <a:rPr lang="en-CA"/>
            <a:t>Could your friend have thought or behaved differently and to have a better outcome?</a:t>
          </a:r>
          <a:endParaRPr lang="en-US"/>
        </a:p>
      </dgm:t>
    </dgm:pt>
    <dgm:pt modelId="{F9B275FA-EBB4-459E-8DDC-4C340FD4B570}" type="parTrans" cxnId="{A57CC45C-D1A3-4AFD-9945-54B3AE87E9A2}">
      <dgm:prSet/>
      <dgm:spPr/>
      <dgm:t>
        <a:bodyPr/>
        <a:lstStyle/>
        <a:p>
          <a:endParaRPr lang="en-US"/>
        </a:p>
      </dgm:t>
    </dgm:pt>
    <dgm:pt modelId="{218D0340-F026-403A-BB16-1C768255018E}" type="sibTrans" cxnId="{A57CC45C-D1A3-4AFD-9945-54B3AE87E9A2}">
      <dgm:prSet phldrT="4"/>
      <dgm:spPr/>
      <dgm:t>
        <a:bodyPr/>
        <a:lstStyle/>
        <a:p>
          <a:endParaRPr lang="en-US"/>
        </a:p>
      </dgm:t>
    </dgm:pt>
    <dgm:pt modelId="{6A8A53DB-B24F-47DB-8FE8-F0A88BE6849C}">
      <dgm:prSet/>
      <dgm:spPr/>
      <dgm:t>
        <a:bodyPr/>
        <a:lstStyle/>
        <a:p>
          <a:r>
            <a:rPr lang="en-CA"/>
            <a:t>Help your friend to imagine a scenario in which they had stayed better regulated</a:t>
          </a:r>
          <a:endParaRPr lang="en-US"/>
        </a:p>
      </dgm:t>
    </dgm:pt>
    <dgm:pt modelId="{E77B70ED-E6C8-4C85-A29C-3A9E0361BDE0}" type="parTrans" cxnId="{CCF09B84-B53D-4468-B440-21DB214F6234}">
      <dgm:prSet/>
      <dgm:spPr/>
      <dgm:t>
        <a:bodyPr/>
        <a:lstStyle/>
        <a:p>
          <a:endParaRPr lang="en-US"/>
        </a:p>
      </dgm:t>
    </dgm:pt>
    <dgm:pt modelId="{17CBA479-A2D5-498B-89C5-D258DB82C983}" type="sibTrans" cxnId="{CCF09B84-B53D-4468-B440-21DB214F6234}">
      <dgm:prSet phldrT="5"/>
      <dgm:spPr/>
      <dgm:t>
        <a:bodyPr/>
        <a:lstStyle/>
        <a:p>
          <a:endParaRPr lang="en-US"/>
        </a:p>
      </dgm:t>
    </dgm:pt>
    <dgm:pt modelId="{CF058D47-D61E-42A4-B876-766258C80F99}">
      <dgm:prSet/>
      <dgm:spPr/>
      <dgm:t>
        <a:bodyPr/>
        <a:lstStyle/>
        <a:p>
          <a:r>
            <a:rPr lang="en-CA"/>
            <a:t>Help your friend to practice this situation in their minds using the editing splicing and pasting technique</a:t>
          </a:r>
          <a:endParaRPr lang="en-US"/>
        </a:p>
      </dgm:t>
    </dgm:pt>
    <dgm:pt modelId="{ABD9A3E4-D766-4239-861B-830AE573CB76}" type="parTrans" cxnId="{7ACCAEC2-AA86-4121-BB29-5511A0CB688C}">
      <dgm:prSet/>
      <dgm:spPr/>
      <dgm:t>
        <a:bodyPr/>
        <a:lstStyle/>
        <a:p>
          <a:endParaRPr lang="en-US"/>
        </a:p>
      </dgm:t>
    </dgm:pt>
    <dgm:pt modelId="{A610398C-A97C-4BE8-91DE-218AEAB03C87}" type="sibTrans" cxnId="{7ACCAEC2-AA86-4121-BB29-5511A0CB688C}">
      <dgm:prSet phldrT="6"/>
      <dgm:spPr/>
      <dgm:t>
        <a:bodyPr/>
        <a:lstStyle/>
        <a:p>
          <a:endParaRPr lang="en-US"/>
        </a:p>
      </dgm:t>
    </dgm:pt>
    <dgm:pt modelId="{8E5A8072-BC9B-43EF-9EBD-D2553BCC6F0D}">
      <dgm:prSet/>
      <dgm:spPr/>
      <dgm:t>
        <a:bodyPr/>
        <a:lstStyle/>
        <a:p>
          <a:r>
            <a:rPr lang="en-CA"/>
            <a:t>Reclaim the situation as your own using the new scenario. Practice it repeatedly in your imagination.</a:t>
          </a:r>
          <a:endParaRPr lang="en-US"/>
        </a:p>
      </dgm:t>
    </dgm:pt>
    <dgm:pt modelId="{F9B7C3C9-19A3-4717-A9B1-8C39452BA59A}" type="parTrans" cxnId="{5D7E519C-50F3-4D67-83E5-F77477BC29A9}">
      <dgm:prSet/>
      <dgm:spPr/>
      <dgm:t>
        <a:bodyPr/>
        <a:lstStyle/>
        <a:p>
          <a:endParaRPr lang="en-US"/>
        </a:p>
      </dgm:t>
    </dgm:pt>
    <dgm:pt modelId="{AE2BE7C8-4537-48EE-B633-8992B8F94BD0}" type="sibTrans" cxnId="{5D7E519C-50F3-4D67-83E5-F77477BC29A9}">
      <dgm:prSet phldrT="7"/>
      <dgm:spPr/>
      <dgm:t>
        <a:bodyPr/>
        <a:lstStyle/>
        <a:p>
          <a:endParaRPr lang="en-US"/>
        </a:p>
      </dgm:t>
    </dgm:pt>
    <dgm:pt modelId="{DF462832-996C-46DC-9108-EAA5C8BC20D8}" type="pres">
      <dgm:prSet presAssocID="{D08E347C-B550-4167-9823-B06EDE3BEA09}" presName="linear" presStyleCnt="0">
        <dgm:presLayoutVars>
          <dgm:animLvl val="lvl"/>
          <dgm:resizeHandles val="exact"/>
        </dgm:presLayoutVars>
      </dgm:prSet>
      <dgm:spPr/>
    </dgm:pt>
    <dgm:pt modelId="{3553F7E8-6831-4E3A-85ED-65B4CE4A58BE}" type="pres">
      <dgm:prSet presAssocID="{4FDDD8EC-3617-4AF8-A393-03E465A9371B}" presName="parentText" presStyleLbl="node1" presStyleIdx="0" presStyleCnt="7">
        <dgm:presLayoutVars>
          <dgm:chMax val="0"/>
          <dgm:bulletEnabled val="1"/>
        </dgm:presLayoutVars>
      </dgm:prSet>
      <dgm:spPr/>
    </dgm:pt>
    <dgm:pt modelId="{C042CE3F-3DE1-4A42-A146-90E6AB620C8B}" type="pres">
      <dgm:prSet presAssocID="{8615681B-460E-4B5C-91BA-A6DBAABC0686}" presName="spacer" presStyleCnt="0"/>
      <dgm:spPr/>
    </dgm:pt>
    <dgm:pt modelId="{D15AF9D9-F431-41A3-B938-4CCB6056BC73}" type="pres">
      <dgm:prSet presAssocID="{E832AC51-34F5-4CC8-8F12-695913766CBE}" presName="parentText" presStyleLbl="node1" presStyleIdx="1" presStyleCnt="7">
        <dgm:presLayoutVars>
          <dgm:chMax val="0"/>
          <dgm:bulletEnabled val="1"/>
        </dgm:presLayoutVars>
      </dgm:prSet>
      <dgm:spPr/>
    </dgm:pt>
    <dgm:pt modelId="{BD49B22A-601D-40A0-B50A-9FD21134F635}" type="pres">
      <dgm:prSet presAssocID="{30D9980D-957B-4586-9707-C580FDD728D2}" presName="spacer" presStyleCnt="0"/>
      <dgm:spPr/>
    </dgm:pt>
    <dgm:pt modelId="{A0F8E5E4-8082-4339-B17B-9F4730F92596}" type="pres">
      <dgm:prSet presAssocID="{13F8902B-0F80-48A8-B781-45A4683BDE8F}" presName="parentText" presStyleLbl="node1" presStyleIdx="2" presStyleCnt="7">
        <dgm:presLayoutVars>
          <dgm:chMax val="0"/>
          <dgm:bulletEnabled val="1"/>
        </dgm:presLayoutVars>
      </dgm:prSet>
      <dgm:spPr/>
    </dgm:pt>
    <dgm:pt modelId="{E3C735DD-F07E-4DE5-A4C6-6FB49B67F2E2}" type="pres">
      <dgm:prSet presAssocID="{2C3C13A5-D1FD-4F62-BC41-935EB500A274}" presName="spacer" presStyleCnt="0"/>
      <dgm:spPr/>
    </dgm:pt>
    <dgm:pt modelId="{15171C1E-7BEB-4EF7-9D53-A80885FA3BA6}" type="pres">
      <dgm:prSet presAssocID="{3CE0205E-DCFE-4AEB-931E-21C1BF379803}" presName="parentText" presStyleLbl="node1" presStyleIdx="3" presStyleCnt="7">
        <dgm:presLayoutVars>
          <dgm:chMax val="0"/>
          <dgm:bulletEnabled val="1"/>
        </dgm:presLayoutVars>
      </dgm:prSet>
      <dgm:spPr/>
    </dgm:pt>
    <dgm:pt modelId="{DDC62884-C0F7-4FCD-97C3-8F0EEF25636F}" type="pres">
      <dgm:prSet presAssocID="{218D0340-F026-403A-BB16-1C768255018E}" presName="spacer" presStyleCnt="0"/>
      <dgm:spPr/>
    </dgm:pt>
    <dgm:pt modelId="{C416EE6F-CDC6-45CC-94D8-FDDD8FB77B20}" type="pres">
      <dgm:prSet presAssocID="{6A8A53DB-B24F-47DB-8FE8-F0A88BE6849C}" presName="parentText" presStyleLbl="node1" presStyleIdx="4" presStyleCnt="7">
        <dgm:presLayoutVars>
          <dgm:chMax val="0"/>
          <dgm:bulletEnabled val="1"/>
        </dgm:presLayoutVars>
      </dgm:prSet>
      <dgm:spPr/>
    </dgm:pt>
    <dgm:pt modelId="{AEAAC6E0-1743-4616-9FF3-8A475020461A}" type="pres">
      <dgm:prSet presAssocID="{17CBA479-A2D5-498B-89C5-D258DB82C983}" presName="spacer" presStyleCnt="0"/>
      <dgm:spPr/>
    </dgm:pt>
    <dgm:pt modelId="{A6C26249-3615-4BE2-9621-A1D8D07C253B}" type="pres">
      <dgm:prSet presAssocID="{CF058D47-D61E-42A4-B876-766258C80F99}" presName="parentText" presStyleLbl="node1" presStyleIdx="5" presStyleCnt="7">
        <dgm:presLayoutVars>
          <dgm:chMax val="0"/>
          <dgm:bulletEnabled val="1"/>
        </dgm:presLayoutVars>
      </dgm:prSet>
      <dgm:spPr/>
    </dgm:pt>
    <dgm:pt modelId="{39B9968F-CDC3-4221-BA96-51391F617D73}" type="pres">
      <dgm:prSet presAssocID="{A610398C-A97C-4BE8-91DE-218AEAB03C87}" presName="spacer" presStyleCnt="0"/>
      <dgm:spPr/>
    </dgm:pt>
    <dgm:pt modelId="{30ACE4D1-EC92-425F-89AC-DED910CCA5B1}" type="pres">
      <dgm:prSet presAssocID="{8E5A8072-BC9B-43EF-9EBD-D2553BCC6F0D}" presName="parentText" presStyleLbl="node1" presStyleIdx="6" presStyleCnt="7">
        <dgm:presLayoutVars>
          <dgm:chMax val="0"/>
          <dgm:bulletEnabled val="1"/>
        </dgm:presLayoutVars>
      </dgm:prSet>
      <dgm:spPr/>
    </dgm:pt>
  </dgm:ptLst>
  <dgm:cxnLst>
    <dgm:cxn modelId="{10376B00-A8C0-42B3-9A0B-566870EA5164}" type="presOf" srcId="{4FDDD8EC-3617-4AF8-A393-03E465A9371B}" destId="{3553F7E8-6831-4E3A-85ED-65B4CE4A58BE}" srcOrd="0" destOrd="0" presId="urn:microsoft.com/office/officeart/2005/8/layout/vList2"/>
    <dgm:cxn modelId="{5EC36214-6570-4C0B-B99A-5222871BF208}" type="presOf" srcId="{6A8A53DB-B24F-47DB-8FE8-F0A88BE6849C}" destId="{C416EE6F-CDC6-45CC-94D8-FDDD8FB77B20}" srcOrd="0" destOrd="0" presId="urn:microsoft.com/office/officeart/2005/8/layout/vList2"/>
    <dgm:cxn modelId="{14C04423-1ED7-46DF-86AE-27068D7E11C0}" type="presOf" srcId="{D08E347C-B550-4167-9823-B06EDE3BEA09}" destId="{DF462832-996C-46DC-9108-EAA5C8BC20D8}" srcOrd="0" destOrd="0" presId="urn:microsoft.com/office/officeart/2005/8/layout/vList2"/>
    <dgm:cxn modelId="{A57CC45C-D1A3-4AFD-9945-54B3AE87E9A2}" srcId="{D08E347C-B550-4167-9823-B06EDE3BEA09}" destId="{3CE0205E-DCFE-4AEB-931E-21C1BF379803}" srcOrd="3" destOrd="0" parTransId="{F9B275FA-EBB4-459E-8DDC-4C340FD4B570}" sibTransId="{218D0340-F026-403A-BB16-1C768255018E}"/>
    <dgm:cxn modelId="{F625A75D-86CF-480B-934A-B4DE0B753EDE}" srcId="{D08E347C-B550-4167-9823-B06EDE3BEA09}" destId="{4FDDD8EC-3617-4AF8-A393-03E465A9371B}" srcOrd="0" destOrd="0" parTransId="{C3E780A9-0B3A-4812-8818-E79449488252}" sibTransId="{8615681B-460E-4B5C-91BA-A6DBAABC0686}"/>
    <dgm:cxn modelId="{CE800260-23E4-4CC6-9546-0F3AE0A9A790}" type="presOf" srcId="{13F8902B-0F80-48A8-B781-45A4683BDE8F}" destId="{A0F8E5E4-8082-4339-B17B-9F4730F92596}" srcOrd="0" destOrd="0" presId="urn:microsoft.com/office/officeart/2005/8/layout/vList2"/>
    <dgm:cxn modelId="{3EE79B4B-8472-4A31-B184-DC60330D58C7}" srcId="{D08E347C-B550-4167-9823-B06EDE3BEA09}" destId="{13F8902B-0F80-48A8-B781-45A4683BDE8F}" srcOrd="2" destOrd="0" parTransId="{96C44ED3-DF5C-4078-AD4E-D7A2F5CE7AB1}" sibTransId="{2C3C13A5-D1FD-4F62-BC41-935EB500A274}"/>
    <dgm:cxn modelId="{CCF09B84-B53D-4468-B440-21DB214F6234}" srcId="{D08E347C-B550-4167-9823-B06EDE3BEA09}" destId="{6A8A53DB-B24F-47DB-8FE8-F0A88BE6849C}" srcOrd="4" destOrd="0" parTransId="{E77B70ED-E6C8-4C85-A29C-3A9E0361BDE0}" sibTransId="{17CBA479-A2D5-498B-89C5-D258DB82C983}"/>
    <dgm:cxn modelId="{5D7E519C-50F3-4D67-83E5-F77477BC29A9}" srcId="{D08E347C-B550-4167-9823-B06EDE3BEA09}" destId="{8E5A8072-BC9B-43EF-9EBD-D2553BCC6F0D}" srcOrd="6" destOrd="0" parTransId="{F9B7C3C9-19A3-4717-A9B1-8C39452BA59A}" sibTransId="{AE2BE7C8-4537-48EE-B633-8992B8F94BD0}"/>
    <dgm:cxn modelId="{9C4A8EA4-3C6B-4966-A83D-0BF61EB329E8}" type="presOf" srcId="{8E5A8072-BC9B-43EF-9EBD-D2553BCC6F0D}" destId="{30ACE4D1-EC92-425F-89AC-DED910CCA5B1}" srcOrd="0" destOrd="0" presId="urn:microsoft.com/office/officeart/2005/8/layout/vList2"/>
    <dgm:cxn modelId="{8E8839C2-AA98-4691-AFA8-400581C86CEB}" type="presOf" srcId="{CF058D47-D61E-42A4-B876-766258C80F99}" destId="{A6C26249-3615-4BE2-9621-A1D8D07C253B}" srcOrd="0" destOrd="0" presId="urn:microsoft.com/office/officeart/2005/8/layout/vList2"/>
    <dgm:cxn modelId="{7ACCAEC2-AA86-4121-BB29-5511A0CB688C}" srcId="{D08E347C-B550-4167-9823-B06EDE3BEA09}" destId="{CF058D47-D61E-42A4-B876-766258C80F99}" srcOrd="5" destOrd="0" parTransId="{ABD9A3E4-D766-4239-861B-830AE573CB76}" sibTransId="{A610398C-A97C-4BE8-91DE-218AEAB03C87}"/>
    <dgm:cxn modelId="{CF0EC3C8-C976-4896-88D0-F98F91E32401}" type="presOf" srcId="{E832AC51-34F5-4CC8-8F12-695913766CBE}" destId="{D15AF9D9-F431-41A3-B938-4CCB6056BC73}" srcOrd="0" destOrd="0" presId="urn:microsoft.com/office/officeart/2005/8/layout/vList2"/>
    <dgm:cxn modelId="{15421FCF-315F-4672-8D24-1C14FA1EA4A2}" type="presOf" srcId="{3CE0205E-DCFE-4AEB-931E-21C1BF379803}" destId="{15171C1E-7BEB-4EF7-9D53-A80885FA3BA6}" srcOrd="0" destOrd="0" presId="urn:microsoft.com/office/officeart/2005/8/layout/vList2"/>
    <dgm:cxn modelId="{9F88CED1-7E47-479F-8164-6C54D5194577}" srcId="{D08E347C-B550-4167-9823-B06EDE3BEA09}" destId="{E832AC51-34F5-4CC8-8F12-695913766CBE}" srcOrd="1" destOrd="0" parTransId="{3E417E70-1726-48AE-AB92-997C4923BB97}" sibTransId="{30D9980D-957B-4586-9707-C580FDD728D2}"/>
    <dgm:cxn modelId="{CB5CEDD1-4F9F-4C62-A3A8-43ECB9FE12F2}" type="presParOf" srcId="{DF462832-996C-46DC-9108-EAA5C8BC20D8}" destId="{3553F7E8-6831-4E3A-85ED-65B4CE4A58BE}" srcOrd="0" destOrd="0" presId="urn:microsoft.com/office/officeart/2005/8/layout/vList2"/>
    <dgm:cxn modelId="{E5460FB0-42B3-4B15-A571-EE151FF28BAA}" type="presParOf" srcId="{DF462832-996C-46DC-9108-EAA5C8BC20D8}" destId="{C042CE3F-3DE1-4A42-A146-90E6AB620C8B}" srcOrd="1" destOrd="0" presId="urn:microsoft.com/office/officeart/2005/8/layout/vList2"/>
    <dgm:cxn modelId="{5BBCD7B5-D4E7-4346-ACFA-3BE23B1E48EE}" type="presParOf" srcId="{DF462832-996C-46DC-9108-EAA5C8BC20D8}" destId="{D15AF9D9-F431-41A3-B938-4CCB6056BC73}" srcOrd="2" destOrd="0" presId="urn:microsoft.com/office/officeart/2005/8/layout/vList2"/>
    <dgm:cxn modelId="{08DFFE8E-CF55-4524-8C26-AE6A92C26171}" type="presParOf" srcId="{DF462832-996C-46DC-9108-EAA5C8BC20D8}" destId="{BD49B22A-601D-40A0-B50A-9FD21134F635}" srcOrd="3" destOrd="0" presId="urn:microsoft.com/office/officeart/2005/8/layout/vList2"/>
    <dgm:cxn modelId="{EDB051A2-800F-4E82-948F-8D111702EA97}" type="presParOf" srcId="{DF462832-996C-46DC-9108-EAA5C8BC20D8}" destId="{A0F8E5E4-8082-4339-B17B-9F4730F92596}" srcOrd="4" destOrd="0" presId="urn:microsoft.com/office/officeart/2005/8/layout/vList2"/>
    <dgm:cxn modelId="{AF3CBE41-E414-4517-97D0-78116A2C95D8}" type="presParOf" srcId="{DF462832-996C-46DC-9108-EAA5C8BC20D8}" destId="{E3C735DD-F07E-4DE5-A4C6-6FB49B67F2E2}" srcOrd="5" destOrd="0" presId="urn:microsoft.com/office/officeart/2005/8/layout/vList2"/>
    <dgm:cxn modelId="{BA2E93C5-07B7-4A50-9552-C6AB911A6E61}" type="presParOf" srcId="{DF462832-996C-46DC-9108-EAA5C8BC20D8}" destId="{15171C1E-7BEB-4EF7-9D53-A80885FA3BA6}" srcOrd="6" destOrd="0" presId="urn:microsoft.com/office/officeart/2005/8/layout/vList2"/>
    <dgm:cxn modelId="{6E2EBD7E-D733-4957-A309-0326F21A9985}" type="presParOf" srcId="{DF462832-996C-46DC-9108-EAA5C8BC20D8}" destId="{DDC62884-C0F7-4FCD-97C3-8F0EEF25636F}" srcOrd="7" destOrd="0" presId="urn:microsoft.com/office/officeart/2005/8/layout/vList2"/>
    <dgm:cxn modelId="{0F2E086F-DF0C-41A2-9CF3-67DD735EA71F}" type="presParOf" srcId="{DF462832-996C-46DC-9108-EAA5C8BC20D8}" destId="{C416EE6F-CDC6-45CC-94D8-FDDD8FB77B20}" srcOrd="8" destOrd="0" presId="urn:microsoft.com/office/officeart/2005/8/layout/vList2"/>
    <dgm:cxn modelId="{F4104241-DD4D-404A-B83C-823C73C17CBF}" type="presParOf" srcId="{DF462832-996C-46DC-9108-EAA5C8BC20D8}" destId="{AEAAC6E0-1743-4616-9FF3-8A475020461A}" srcOrd="9" destOrd="0" presId="urn:microsoft.com/office/officeart/2005/8/layout/vList2"/>
    <dgm:cxn modelId="{76BD35BD-5DF6-41C4-BDB0-134C40A8CD3F}" type="presParOf" srcId="{DF462832-996C-46DC-9108-EAA5C8BC20D8}" destId="{A6C26249-3615-4BE2-9621-A1D8D07C253B}" srcOrd="10" destOrd="0" presId="urn:microsoft.com/office/officeart/2005/8/layout/vList2"/>
    <dgm:cxn modelId="{215F793E-24B7-4BA4-8BCA-F243AEC9FA01}" type="presParOf" srcId="{DF462832-996C-46DC-9108-EAA5C8BC20D8}" destId="{39B9968F-CDC3-4221-BA96-51391F617D73}" srcOrd="11" destOrd="0" presId="urn:microsoft.com/office/officeart/2005/8/layout/vList2"/>
    <dgm:cxn modelId="{52B0E785-BC66-48DA-9293-4CAB6EF76F25}" type="presParOf" srcId="{DF462832-996C-46DC-9108-EAA5C8BC20D8}" destId="{30ACE4D1-EC92-425F-89AC-DED910CCA5B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C59A8-F245-4D49-8370-E6741ABE2616}">
      <dsp:nvSpPr>
        <dsp:cNvPr id="0" name=""/>
        <dsp:cNvSpPr/>
      </dsp:nvSpPr>
      <dsp:spPr>
        <a:xfrm>
          <a:off x="290118" y="3122"/>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1. </a:t>
          </a:r>
          <a:r>
            <a:rPr lang="en-CA" sz="1800" kern="1200" dirty="0"/>
            <a:t>The goals diary card procedure starts from the understanding that many mental health issues are partly related to how changes in modern society have eroded the connections that are essential to human well being</a:t>
          </a:r>
          <a:endParaRPr lang="en-US" sz="1800" kern="1200" dirty="0"/>
        </a:p>
      </dsp:txBody>
      <dsp:txXfrm>
        <a:off x="290118" y="3122"/>
        <a:ext cx="3167815" cy="1900689"/>
      </dsp:txXfrm>
    </dsp:sp>
    <dsp:sp modelId="{983BE4E1-9281-424B-B139-0511408BBE83}">
      <dsp:nvSpPr>
        <dsp:cNvPr id="0" name=""/>
        <dsp:cNvSpPr/>
      </dsp:nvSpPr>
      <dsp:spPr>
        <a:xfrm>
          <a:off x="3774715" y="3122"/>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chemeClr val="bg1"/>
              </a:solidFill>
            </a:rPr>
            <a:t>2. </a:t>
          </a:r>
          <a:r>
            <a:rPr lang="en-CA" sz="1800" kern="1200" dirty="0"/>
            <a:t>The goals diary card procedure is a way of assessing how connected we are and systematically trying to restore the connections we may have lost</a:t>
          </a:r>
          <a:endParaRPr lang="en-US" sz="1800" kern="1200" dirty="0"/>
        </a:p>
      </dsp:txBody>
      <dsp:txXfrm>
        <a:off x="3774715" y="3122"/>
        <a:ext cx="3167815" cy="1900689"/>
      </dsp:txXfrm>
    </dsp:sp>
    <dsp:sp modelId="{E8F49D81-DFF1-4726-A1B3-CB1E26EF7806}">
      <dsp:nvSpPr>
        <dsp:cNvPr id="0" name=""/>
        <dsp:cNvSpPr/>
      </dsp:nvSpPr>
      <dsp:spPr>
        <a:xfrm>
          <a:off x="290118" y="2220593"/>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solidFill>
                <a:schemeClr val="bg1"/>
              </a:solidFill>
            </a:rPr>
            <a:t>3. </a:t>
          </a:r>
          <a:r>
            <a:rPr lang="en-CA" sz="1800" kern="1200" dirty="0"/>
            <a:t>Without these connections we cannot fully develop and realize our human potential and be meaningfully happy</a:t>
          </a:r>
          <a:endParaRPr lang="en-US" sz="1800" kern="1200" dirty="0"/>
        </a:p>
      </dsp:txBody>
      <dsp:txXfrm>
        <a:off x="290118" y="2220593"/>
        <a:ext cx="3167815" cy="1900689"/>
      </dsp:txXfrm>
    </dsp:sp>
    <dsp:sp modelId="{5E07EAE4-CA97-4BB8-AB16-EE0462D9E9FE}">
      <dsp:nvSpPr>
        <dsp:cNvPr id="0" name=""/>
        <dsp:cNvSpPr/>
      </dsp:nvSpPr>
      <dsp:spPr>
        <a:xfrm>
          <a:off x="3774715" y="2220593"/>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4. </a:t>
          </a:r>
          <a:r>
            <a:rPr lang="en-US" sz="1800" kern="1200" dirty="0"/>
            <a:t>The goals diary card focuses on bringing about positive behavioral changes that will  bring us closer to realizing our full human potential as described by Maslow  by also working through  the Eriksonian stages of psychosocial development</a:t>
          </a:r>
        </a:p>
      </dsp:txBody>
      <dsp:txXfrm>
        <a:off x="3774715" y="2220593"/>
        <a:ext cx="3167815" cy="1900689"/>
      </dsp:txXfrm>
    </dsp:sp>
    <dsp:sp modelId="{5CFF08A0-F0C1-4941-B02A-B890D1F51F0C}">
      <dsp:nvSpPr>
        <dsp:cNvPr id="0" name=""/>
        <dsp:cNvSpPr/>
      </dsp:nvSpPr>
      <dsp:spPr>
        <a:xfrm>
          <a:off x="2032417" y="4438064"/>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5. </a:t>
          </a:r>
          <a:r>
            <a:rPr lang="en-US" sz="1800" kern="1200" dirty="0"/>
            <a:t>The goals diary card procedure is a rational/wise mind approach that promotes personality growth </a:t>
          </a:r>
        </a:p>
      </dsp:txBody>
      <dsp:txXfrm>
        <a:off x="2032417" y="4438064"/>
        <a:ext cx="3167815" cy="19006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14BDB-BDE8-494A-A6C3-E74C829DD0BB}">
      <dsp:nvSpPr>
        <dsp:cNvPr id="0" name=""/>
        <dsp:cNvSpPr/>
      </dsp:nvSpPr>
      <dsp:spPr>
        <a:xfrm>
          <a:off x="1323126" y="781"/>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Start with your chain analysis</a:t>
          </a:r>
        </a:p>
      </dsp:txBody>
      <dsp:txXfrm>
        <a:off x="1323126" y="781"/>
        <a:ext cx="5292507" cy="1015751"/>
      </dsp:txXfrm>
    </dsp:sp>
    <dsp:sp modelId="{B3246674-CC55-47C1-B638-D5AE50EB3FCB}">
      <dsp:nvSpPr>
        <dsp:cNvPr id="0" name=""/>
        <dsp:cNvSpPr/>
      </dsp:nvSpPr>
      <dsp:spPr>
        <a:xfrm>
          <a:off x="0" y="781"/>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Start</a:t>
          </a:r>
        </a:p>
      </dsp:txBody>
      <dsp:txXfrm>
        <a:off x="0" y="781"/>
        <a:ext cx="1323126" cy="1015751"/>
      </dsp:txXfrm>
    </dsp:sp>
    <dsp:sp modelId="{15B74A54-BEED-44D7-81E2-5672240112B6}">
      <dsp:nvSpPr>
        <dsp:cNvPr id="0" name=""/>
        <dsp:cNvSpPr/>
      </dsp:nvSpPr>
      <dsp:spPr>
        <a:xfrm>
          <a:off x="1323126" y="1077478"/>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that what happened to you happened instead to a friend who is well regulated</a:t>
          </a:r>
        </a:p>
      </dsp:txBody>
      <dsp:txXfrm>
        <a:off x="1323126" y="1077478"/>
        <a:ext cx="5292507" cy="1015751"/>
      </dsp:txXfrm>
    </dsp:sp>
    <dsp:sp modelId="{D5270F1E-43D1-4CB6-8511-6BA7793842B0}">
      <dsp:nvSpPr>
        <dsp:cNvPr id="0" name=""/>
        <dsp:cNvSpPr/>
      </dsp:nvSpPr>
      <dsp:spPr>
        <a:xfrm>
          <a:off x="0" y="1077478"/>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1077478"/>
        <a:ext cx="1323126" cy="1015751"/>
      </dsp:txXfrm>
    </dsp:sp>
    <dsp:sp modelId="{45B690E2-D3AE-4B90-82DC-AC98371435AD}">
      <dsp:nvSpPr>
        <dsp:cNvPr id="0" name=""/>
        <dsp:cNvSpPr/>
      </dsp:nvSpPr>
      <dsp:spPr>
        <a:xfrm>
          <a:off x="1323126" y="2154175"/>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how they might have seen or interpreted the situation and thought and behaved differently</a:t>
          </a:r>
        </a:p>
      </dsp:txBody>
      <dsp:txXfrm>
        <a:off x="1323126" y="2154175"/>
        <a:ext cx="5292507" cy="1015751"/>
      </dsp:txXfrm>
    </dsp:sp>
    <dsp:sp modelId="{8CE39613-597D-4430-B835-DDF9C7BB7175}">
      <dsp:nvSpPr>
        <dsp:cNvPr id="0" name=""/>
        <dsp:cNvSpPr/>
      </dsp:nvSpPr>
      <dsp:spPr>
        <a:xfrm>
          <a:off x="0" y="2154175"/>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2154175"/>
        <a:ext cx="1323126" cy="1015751"/>
      </dsp:txXfrm>
    </dsp:sp>
    <dsp:sp modelId="{594585DE-898C-4ACE-B19C-E5817E4D1EAD}">
      <dsp:nvSpPr>
        <dsp:cNvPr id="0" name=""/>
        <dsp:cNvSpPr/>
      </dsp:nvSpPr>
      <dsp:spPr>
        <a:xfrm>
          <a:off x="1323126" y="3230872"/>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Imagine what they might have done. Write this down</a:t>
          </a:r>
        </a:p>
      </dsp:txBody>
      <dsp:txXfrm>
        <a:off x="1323126" y="3230872"/>
        <a:ext cx="5292507" cy="1015751"/>
      </dsp:txXfrm>
    </dsp:sp>
    <dsp:sp modelId="{D3C4BC64-F1F1-43B6-8E09-56F38101560E}">
      <dsp:nvSpPr>
        <dsp:cNvPr id="0" name=""/>
        <dsp:cNvSpPr/>
      </dsp:nvSpPr>
      <dsp:spPr>
        <a:xfrm>
          <a:off x="0" y="3230872"/>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Imagine</a:t>
          </a:r>
        </a:p>
      </dsp:txBody>
      <dsp:txXfrm>
        <a:off x="0" y="3230872"/>
        <a:ext cx="1323126" cy="1015751"/>
      </dsp:txXfrm>
    </dsp:sp>
    <dsp:sp modelId="{D40D2602-B879-4906-959B-06CA68F7AD78}">
      <dsp:nvSpPr>
        <dsp:cNvPr id="0" name=""/>
        <dsp:cNvSpPr/>
      </dsp:nvSpPr>
      <dsp:spPr>
        <a:xfrm>
          <a:off x="1323126" y="4307569"/>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Reclaim the situation as your own and play it the way your friend did use the edit, splice, and paste technique</a:t>
          </a:r>
        </a:p>
      </dsp:txBody>
      <dsp:txXfrm>
        <a:off x="1323126" y="4307569"/>
        <a:ext cx="5292507" cy="1015751"/>
      </dsp:txXfrm>
    </dsp:sp>
    <dsp:sp modelId="{81F4ECD3-F26A-4BBA-A171-507B2CA36568}">
      <dsp:nvSpPr>
        <dsp:cNvPr id="0" name=""/>
        <dsp:cNvSpPr/>
      </dsp:nvSpPr>
      <dsp:spPr>
        <a:xfrm>
          <a:off x="0" y="4307569"/>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Reclaim</a:t>
          </a:r>
        </a:p>
      </dsp:txBody>
      <dsp:txXfrm>
        <a:off x="0" y="4307569"/>
        <a:ext cx="1323126" cy="1015751"/>
      </dsp:txXfrm>
    </dsp:sp>
    <dsp:sp modelId="{236082A7-4587-41C2-A867-A534D63695A6}">
      <dsp:nvSpPr>
        <dsp:cNvPr id="0" name=""/>
        <dsp:cNvSpPr/>
      </dsp:nvSpPr>
      <dsp:spPr>
        <a:xfrm>
          <a:off x="1323126" y="5384266"/>
          <a:ext cx="5292507" cy="101575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689" tIns="258001" rIns="102689" bIns="258001" numCol="1" spcCol="1270" anchor="ctr" anchorCtr="0">
          <a:noAutofit/>
        </a:bodyPr>
        <a:lstStyle/>
        <a:p>
          <a:pPr marL="0" lvl="0" indent="0" algn="l" defTabSz="755650">
            <a:lnSpc>
              <a:spcPct val="90000"/>
            </a:lnSpc>
            <a:spcBef>
              <a:spcPct val="0"/>
            </a:spcBef>
            <a:spcAft>
              <a:spcPct val="35000"/>
            </a:spcAft>
            <a:buNone/>
          </a:pPr>
          <a:r>
            <a:rPr lang="en-US" sz="1700" kern="1200"/>
            <a:t>Practice that scenario in your imagination</a:t>
          </a:r>
        </a:p>
      </dsp:txBody>
      <dsp:txXfrm>
        <a:off x="1323126" y="5384266"/>
        <a:ext cx="5292507" cy="1015751"/>
      </dsp:txXfrm>
    </dsp:sp>
    <dsp:sp modelId="{CBD3EAC9-D1ED-496C-B4D5-07B302B17519}">
      <dsp:nvSpPr>
        <dsp:cNvPr id="0" name=""/>
        <dsp:cNvSpPr/>
      </dsp:nvSpPr>
      <dsp:spPr>
        <a:xfrm>
          <a:off x="0" y="5384266"/>
          <a:ext cx="1323126" cy="101575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015" tIns="100334" rIns="70015" bIns="100334" numCol="1" spcCol="1270" anchor="ctr" anchorCtr="0">
          <a:noAutofit/>
        </a:bodyPr>
        <a:lstStyle/>
        <a:p>
          <a:pPr marL="0" lvl="0" indent="0" algn="ctr" defTabSz="977900">
            <a:lnSpc>
              <a:spcPct val="90000"/>
            </a:lnSpc>
            <a:spcBef>
              <a:spcPct val="0"/>
            </a:spcBef>
            <a:spcAft>
              <a:spcPct val="35000"/>
            </a:spcAft>
            <a:buNone/>
          </a:pPr>
          <a:r>
            <a:rPr lang="en-US" sz="2200" kern="1200"/>
            <a:t>Practice</a:t>
          </a:r>
        </a:p>
      </dsp:txBody>
      <dsp:txXfrm>
        <a:off x="0" y="5384266"/>
        <a:ext cx="1323126" cy="10157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B2CBB-0825-4D80-A3A5-B81F652D699F}">
      <dsp:nvSpPr>
        <dsp:cNvPr id="0" name=""/>
        <dsp:cNvSpPr/>
      </dsp:nvSpPr>
      <dsp:spPr>
        <a:xfrm>
          <a:off x="12733" y="182541"/>
          <a:ext cx="2799034" cy="839710"/>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81" tIns="103681" rIns="103681" bIns="103681"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64646" y="182541"/>
        <a:ext cx="2295208" cy="839710"/>
      </dsp:txXfrm>
    </dsp:sp>
    <dsp:sp modelId="{7179F2AD-C638-4B51-8F39-215D2CA3252F}">
      <dsp:nvSpPr>
        <dsp:cNvPr id="0" name=""/>
        <dsp:cNvSpPr/>
      </dsp:nvSpPr>
      <dsp:spPr>
        <a:xfrm>
          <a:off x="12733" y="1022251"/>
          <a:ext cx="2547121" cy="408922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79" tIns="201279" rIns="201279" bIns="402558" numCol="1" spcCol="1270" anchor="t" anchorCtr="0">
          <a:noAutofit/>
        </a:bodyPr>
        <a:lstStyle/>
        <a:p>
          <a:pPr marL="0" lvl="0" indent="0" algn="l" defTabSz="800100">
            <a:lnSpc>
              <a:spcPct val="90000"/>
            </a:lnSpc>
            <a:spcBef>
              <a:spcPct val="0"/>
            </a:spcBef>
            <a:spcAft>
              <a:spcPct val="35000"/>
            </a:spcAft>
            <a:buNone/>
          </a:pPr>
          <a:r>
            <a:rPr lang="en-US" sz="1800" kern="1200"/>
            <a:t>1. Track your activities for a week using  a blank week calendar. </a:t>
          </a:r>
        </a:p>
        <a:p>
          <a:pPr marL="0" lvl="0" indent="0" algn="l" defTabSz="800100">
            <a:lnSpc>
              <a:spcPct val="90000"/>
            </a:lnSpc>
            <a:spcBef>
              <a:spcPct val="0"/>
            </a:spcBef>
            <a:spcAft>
              <a:spcPct val="35000"/>
            </a:spcAft>
            <a:buNone/>
          </a:pPr>
          <a:r>
            <a:rPr lang="en-US" sz="1800" kern="1200"/>
            <a:t>This will give you a snapshot of your typical routine and allow you to assess its balance.</a:t>
          </a:r>
        </a:p>
        <a:p>
          <a:pPr marL="0" lvl="0" indent="0" algn="l" defTabSz="800100">
            <a:lnSpc>
              <a:spcPct val="90000"/>
            </a:lnSpc>
            <a:spcBef>
              <a:spcPct val="0"/>
            </a:spcBef>
            <a:spcAft>
              <a:spcPct val="35000"/>
            </a:spcAft>
            <a:buNone/>
          </a:pPr>
          <a:r>
            <a:rPr lang="en-US" sz="1800" kern="1200"/>
            <a:t>2. Rate yourself 0-10 on each of Maslow’s needs/ wellness domains (see slide below)</a:t>
          </a:r>
        </a:p>
      </dsp:txBody>
      <dsp:txXfrm>
        <a:off x="12733" y="1022251"/>
        <a:ext cx="2547121" cy="4089220"/>
      </dsp:txXfrm>
    </dsp:sp>
    <dsp:sp modelId="{F596DC6B-1832-403F-A1ED-11FD9540C58C}">
      <dsp:nvSpPr>
        <dsp:cNvPr id="0" name=""/>
        <dsp:cNvSpPr/>
      </dsp:nvSpPr>
      <dsp:spPr>
        <a:xfrm>
          <a:off x="2756541" y="182541"/>
          <a:ext cx="2799034" cy="839710"/>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81" tIns="103681" rIns="103681" bIns="103681"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Step 2</a:t>
          </a:r>
        </a:p>
      </dsp:txBody>
      <dsp:txXfrm>
        <a:off x="3008454" y="182541"/>
        <a:ext cx="2295208" cy="839710"/>
      </dsp:txXfrm>
    </dsp:sp>
    <dsp:sp modelId="{65CADA67-2568-44C2-999F-112C6588FAD5}">
      <dsp:nvSpPr>
        <dsp:cNvPr id="0" name=""/>
        <dsp:cNvSpPr/>
      </dsp:nvSpPr>
      <dsp:spPr>
        <a:xfrm>
          <a:off x="2756541" y="1022251"/>
          <a:ext cx="2547121" cy="408922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79" tIns="201279" rIns="201279" bIns="402558" numCol="1" spcCol="1270" anchor="t" anchorCtr="0">
          <a:noAutofit/>
        </a:bodyPr>
        <a:lstStyle/>
        <a:p>
          <a:pPr marL="0" lvl="0" indent="0" algn="l" defTabSz="800100">
            <a:lnSpc>
              <a:spcPct val="90000"/>
            </a:lnSpc>
            <a:spcBef>
              <a:spcPct val="0"/>
            </a:spcBef>
            <a:spcAft>
              <a:spcPct val="35000"/>
            </a:spcAft>
            <a:buNone/>
          </a:pPr>
          <a:r>
            <a:rPr lang="en-US" sz="1800" kern="1200"/>
            <a:t>3. Complete the wellness assessment tool. Choose 1-3 “proximal activities” for your goals.</a:t>
          </a:r>
        </a:p>
        <a:p>
          <a:pPr marL="0" lvl="0" indent="0" algn="l" defTabSz="800100">
            <a:lnSpc>
              <a:spcPct val="90000"/>
            </a:lnSpc>
            <a:spcBef>
              <a:spcPct val="0"/>
            </a:spcBef>
            <a:spcAft>
              <a:spcPct val="35000"/>
            </a:spcAft>
            <a:buNone/>
          </a:pPr>
          <a:r>
            <a:rPr lang="en-US" sz="1800" kern="1200"/>
            <a:t>4. Consider which of your Maslow’s needs are met and which of Erickson’s stages you have mastered.</a:t>
          </a:r>
        </a:p>
      </dsp:txBody>
      <dsp:txXfrm>
        <a:off x="2756541" y="1022251"/>
        <a:ext cx="2547121" cy="4089220"/>
      </dsp:txXfrm>
    </dsp:sp>
    <dsp:sp modelId="{D2AF0893-9ECB-417A-8C85-442322132A4E}">
      <dsp:nvSpPr>
        <dsp:cNvPr id="0" name=""/>
        <dsp:cNvSpPr/>
      </dsp:nvSpPr>
      <dsp:spPr>
        <a:xfrm>
          <a:off x="5500350" y="182541"/>
          <a:ext cx="2799034" cy="839710"/>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81" tIns="103681" rIns="103681" bIns="103681"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Step 3</a:t>
          </a:r>
        </a:p>
      </dsp:txBody>
      <dsp:txXfrm>
        <a:off x="5752263" y="182541"/>
        <a:ext cx="2295208" cy="839710"/>
      </dsp:txXfrm>
    </dsp:sp>
    <dsp:sp modelId="{027C041D-8A2A-4F60-A707-0F23E9FA995F}">
      <dsp:nvSpPr>
        <dsp:cNvPr id="0" name=""/>
        <dsp:cNvSpPr/>
      </dsp:nvSpPr>
      <dsp:spPr>
        <a:xfrm>
          <a:off x="5500350" y="1022251"/>
          <a:ext cx="2547121" cy="408922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79" tIns="201279" rIns="201279" bIns="402558" numCol="1" spcCol="1270" anchor="t" anchorCtr="0">
          <a:noAutofit/>
        </a:bodyPr>
        <a:lstStyle/>
        <a:p>
          <a:pPr marL="0" lvl="0" indent="0" algn="l" defTabSz="800100">
            <a:lnSpc>
              <a:spcPct val="90000"/>
            </a:lnSpc>
            <a:spcBef>
              <a:spcPct val="0"/>
            </a:spcBef>
            <a:spcAft>
              <a:spcPct val="35000"/>
            </a:spcAft>
            <a:buNone/>
          </a:pPr>
          <a:r>
            <a:rPr lang="en-US" sz="1800" kern="1200"/>
            <a:t>5. “Schedule” the activities you have chosen on a blank or other weekly schedule.</a:t>
          </a:r>
        </a:p>
        <a:p>
          <a:pPr marL="0" lvl="0" indent="0" algn="l" defTabSz="800100">
            <a:lnSpc>
              <a:spcPct val="90000"/>
            </a:lnSpc>
            <a:spcBef>
              <a:spcPct val="0"/>
            </a:spcBef>
            <a:spcAft>
              <a:spcPct val="35000"/>
            </a:spcAft>
            <a:buNone/>
          </a:pPr>
          <a:r>
            <a:rPr lang="en-US" sz="1800" kern="1200"/>
            <a:t>6. Use the goals diary card to track your progress with these activities</a:t>
          </a:r>
        </a:p>
      </dsp:txBody>
      <dsp:txXfrm>
        <a:off x="5500350" y="1022251"/>
        <a:ext cx="2547121" cy="4089220"/>
      </dsp:txXfrm>
    </dsp:sp>
    <dsp:sp modelId="{2757E5E3-CAE6-4CDB-9FAF-5A04AE0ADA5C}">
      <dsp:nvSpPr>
        <dsp:cNvPr id="0" name=""/>
        <dsp:cNvSpPr/>
      </dsp:nvSpPr>
      <dsp:spPr>
        <a:xfrm>
          <a:off x="8244159" y="182541"/>
          <a:ext cx="2799034" cy="839710"/>
        </a:xfrm>
        <a:prstGeom prst="chevron">
          <a:avLst>
            <a:gd name="adj" fmla="val 3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681" tIns="103681" rIns="103681" bIns="103681"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Step 4</a:t>
          </a:r>
        </a:p>
      </dsp:txBody>
      <dsp:txXfrm>
        <a:off x="8496072" y="182541"/>
        <a:ext cx="2295208" cy="839710"/>
      </dsp:txXfrm>
    </dsp:sp>
    <dsp:sp modelId="{D53FF7FB-6C45-4EBB-A8F5-A6AE42010253}">
      <dsp:nvSpPr>
        <dsp:cNvPr id="0" name=""/>
        <dsp:cNvSpPr/>
      </dsp:nvSpPr>
      <dsp:spPr>
        <a:xfrm>
          <a:off x="8244159" y="1022251"/>
          <a:ext cx="2547121" cy="4089220"/>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1279" tIns="201279" rIns="201279" bIns="402558" numCol="1" spcCol="1270" anchor="t" anchorCtr="0">
          <a:noAutofit/>
        </a:bodyPr>
        <a:lstStyle/>
        <a:p>
          <a:pPr marL="0" lvl="0" indent="0" algn="l" defTabSz="800100">
            <a:lnSpc>
              <a:spcPct val="90000"/>
            </a:lnSpc>
            <a:spcBef>
              <a:spcPct val="0"/>
            </a:spcBef>
            <a:spcAft>
              <a:spcPct val="35000"/>
            </a:spcAft>
            <a:buNone/>
          </a:pPr>
          <a:r>
            <a:rPr lang="en-US" sz="1800" kern="1200"/>
            <a:t>7. If you have accomplished a goal, choose another from the wellness assessment tool and use it in your goal's diary card… repeat.</a:t>
          </a:r>
        </a:p>
      </dsp:txBody>
      <dsp:txXfrm>
        <a:off x="8244159" y="1022251"/>
        <a:ext cx="2547121" cy="40892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D111-4796-4EED-830A-A5198E18DD22}">
      <dsp:nvSpPr>
        <dsp:cNvPr id="0" name=""/>
        <dsp:cNvSpPr/>
      </dsp:nvSpPr>
      <dsp:spPr>
        <a:xfrm>
          <a:off x="0" y="1251"/>
          <a:ext cx="7507147" cy="9551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Start with your chain analysis</a:t>
          </a:r>
          <a:endParaRPr lang="en-US" sz="1800" kern="1200" dirty="0"/>
        </a:p>
      </dsp:txBody>
      <dsp:txXfrm>
        <a:off x="46626" y="47877"/>
        <a:ext cx="7413895" cy="861881"/>
      </dsp:txXfrm>
    </dsp:sp>
    <dsp:sp modelId="{12C1506C-B761-4C94-8541-481C18743A46}">
      <dsp:nvSpPr>
        <dsp:cNvPr id="0" name=""/>
        <dsp:cNvSpPr/>
      </dsp:nvSpPr>
      <dsp:spPr>
        <a:xfrm>
          <a:off x="0" y="970123"/>
          <a:ext cx="7507147" cy="955133"/>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Imagine this was a friend's chain analysis and that friend had come to you for help and advice about how to use DBT skills to splice and paste a different outcome</a:t>
          </a:r>
          <a:endParaRPr lang="en-US" sz="1800" kern="1200" dirty="0"/>
        </a:p>
      </dsp:txBody>
      <dsp:txXfrm>
        <a:off x="46626" y="1016749"/>
        <a:ext cx="7413895" cy="861881"/>
      </dsp:txXfrm>
    </dsp:sp>
    <dsp:sp modelId="{6869618B-8B76-4814-B413-09082557285E}">
      <dsp:nvSpPr>
        <dsp:cNvPr id="0" name=""/>
        <dsp:cNvSpPr/>
      </dsp:nvSpPr>
      <dsp:spPr>
        <a:xfrm>
          <a:off x="0" y="1938996"/>
          <a:ext cx="7507147" cy="955133"/>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How could your friend have seen or interpreted the situation differently if they had been in rational mind?</a:t>
          </a:r>
          <a:endParaRPr lang="en-US" sz="1800" kern="1200" dirty="0"/>
        </a:p>
      </dsp:txBody>
      <dsp:txXfrm>
        <a:off x="46626" y="1985622"/>
        <a:ext cx="7413895" cy="861881"/>
      </dsp:txXfrm>
    </dsp:sp>
    <dsp:sp modelId="{6846C74F-3F4F-4F01-954F-A133AA940637}">
      <dsp:nvSpPr>
        <dsp:cNvPr id="0" name=""/>
        <dsp:cNvSpPr/>
      </dsp:nvSpPr>
      <dsp:spPr>
        <a:xfrm>
          <a:off x="0" y="2907868"/>
          <a:ext cx="7507147" cy="955133"/>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Could your friend have thought or behaved differently to have a better outcome?</a:t>
          </a:r>
          <a:endParaRPr lang="en-US" sz="1800" kern="1200" dirty="0"/>
        </a:p>
      </dsp:txBody>
      <dsp:txXfrm>
        <a:off x="46626" y="2954494"/>
        <a:ext cx="7413895" cy="861881"/>
      </dsp:txXfrm>
    </dsp:sp>
    <dsp:sp modelId="{A63CF041-D32A-4B66-A61E-A8F73E7F9E42}">
      <dsp:nvSpPr>
        <dsp:cNvPr id="0" name=""/>
        <dsp:cNvSpPr/>
      </dsp:nvSpPr>
      <dsp:spPr>
        <a:xfrm>
          <a:off x="0" y="3876740"/>
          <a:ext cx="7507147" cy="955133"/>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Help your friend to imagine a scenario in which they had stayed better regulated</a:t>
          </a:r>
          <a:endParaRPr lang="en-US" sz="1800" kern="1200" dirty="0"/>
        </a:p>
      </dsp:txBody>
      <dsp:txXfrm>
        <a:off x="46626" y="3923366"/>
        <a:ext cx="7413895" cy="861881"/>
      </dsp:txXfrm>
    </dsp:sp>
    <dsp:sp modelId="{EE8505FF-3139-4B9B-9FC5-3430F75E7A70}">
      <dsp:nvSpPr>
        <dsp:cNvPr id="0" name=""/>
        <dsp:cNvSpPr/>
      </dsp:nvSpPr>
      <dsp:spPr>
        <a:xfrm>
          <a:off x="0" y="4845612"/>
          <a:ext cx="7507147" cy="955133"/>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Help your friend to practice this situation in their minds using the editing splicing and pasting technique</a:t>
          </a:r>
          <a:endParaRPr lang="en-US" sz="1800" kern="1200" dirty="0"/>
        </a:p>
      </dsp:txBody>
      <dsp:txXfrm>
        <a:off x="46626" y="4892238"/>
        <a:ext cx="7413895" cy="861881"/>
      </dsp:txXfrm>
    </dsp:sp>
    <dsp:sp modelId="{91B249C3-B828-48D6-BE66-6B98D4371EA6}">
      <dsp:nvSpPr>
        <dsp:cNvPr id="0" name=""/>
        <dsp:cNvSpPr/>
      </dsp:nvSpPr>
      <dsp:spPr>
        <a:xfrm>
          <a:off x="0" y="5814485"/>
          <a:ext cx="7507147" cy="955133"/>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Reclaim the situation as your own using the new scenario. Practice it repeatedly in your imagination.</a:t>
          </a:r>
          <a:endParaRPr lang="en-US" sz="1800" kern="1200" dirty="0"/>
        </a:p>
      </dsp:txBody>
      <dsp:txXfrm>
        <a:off x="46626" y="5861111"/>
        <a:ext cx="7413895" cy="86188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D111-4796-4EED-830A-A5198E18DD22}">
      <dsp:nvSpPr>
        <dsp:cNvPr id="0" name=""/>
        <dsp:cNvSpPr/>
      </dsp:nvSpPr>
      <dsp:spPr>
        <a:xfrm>
          <a:off x="0" y="1251"/>
          <a:ext cx="7507147" cy="9551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Start with your chain analysis</a:t>
          </a:r>
          <a:endParaRPr lang="en-US" sz="1800" kern="1200" dirty="0"/>
        </a:p>
      </dsp:txBody>
      <dsp:txXfrm>
        <a:off x="46626" y="47877"/>
        <a:ext cx="7413895" cy="861881"/>
      </dsp:txXfrm>
    </dsp:sp>
    <dsp:sp modelId="{12C1506C-B761-4C94-8541-481C18743A46}">
      <dsp:nvSpPr>
        <dsp:cNvPr id="0" name=""/>
        <dsp:cNvSpPr/>
      </dsp:nvSpPr>
      <dsp:spPr>
        <a:xfrm>
          <a:off x="0" y="970123"/>
          <a:ext cx="7507147" cy="955133"/>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Imagine this was a friend's chain analysis and that friend had come to you for help and advice about how to use DBT skills to splice and paste a different outcome</a:t>
          </a:r>
          <a:endParaRPr lang="en-US" sz="1800" kern="1200" dirty="0"/>
        </a:p>
      </dsp:txBody>
      <dsp:txXfrm>
        <a:off x="46626" y="1016749"/>
        <a:ext cx="7413895" cy="861881"/>
      </dsp:txXfrm>
    </dsp:sp>
    <dsp:sp modelId="{6869618B-8B76-4814-B413-09082557285E}">
      <dsp:nvSpPr>
        <dsp:cNvPr id="0" name=""/>
        <dsp:cNvSpPr/>
      </dsp:nvSpPr>
      <dsp:spPr>
        <a:xfrm>
          <a:off x="0" y="1938996"/>
          <a:ext cx="7507147" cy="955133"/>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How could your friend have seen or interpreted the situation differently if they had been in rational mind?</a:t>
          </a:r>
          <a:endParaRPr lang="en-US" sz="1800" kern="1200" dirty="0"/>
        </a:p>
      </dsp:txBody>
      <dsp:txXfrm>
        <a:off x="46626" y="1985622"/>
        <a:ext cx="7413895" cy="861881"/>
      </dsp:txXfrm>
    </dsp:sp>
    <dsp:sp modelId="{6846C74F-3F4F-4F01-954F-A133AA940637}">
      <dsp:nvSpPr>
        <dsp:cNvPr id="0" name=""/>
        <dsp:cNvSpPr/>
      </dsp:nvSpPr>
      <dsp:spPr>
        <a:xfrm>
          <a:off x="0" y="2907868"/>
          <a:ext cx="7507147" cy="955133"/>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Could your friend have thought or behaved differently to have a better outcome?</a:t>
          </a:r>
          <a:endParaRPr lang="en-US" sz="1800" kern="1200" dirty="0"/>
        </a:p>
      </dsp:txBody>
      <dsp:txXfrm>
        <a:off x="46626" y="2954494"/>
        <a:ext cx="7413895" cy="861881"/>
      </dsp:txXfrm>
    </dsp:sp>
    <dsp:sp modelId="{A63CF041-D32A-4B66-A61E-A8F73E7F9E42}">
      <dsp:nvSpPr>
        <dsp:cNvPr id="0" name=""/>
        <dsp:cNvSpPr/>
      </dsp:nvSpPr>
      <dsp:spPr>
        <a:xfrm>
          <a:off x="0" y="3876740"/>
          <a:ext cx="7507147" cy="955133"/>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Help your friend to imagine a scenario in which they had stayed better regulated</a:t>
          </a:r>
          <a:endParaRPr lang="en-US" sz="1800" kern="1200" dirty="0"/>
        </a:p>
      </dsp:txBody>
      <dsp:txXfrm>
        <a:off x="46626" y="3923366"/>
        <a:ext cx="7413895" cy="861881"/>
      </dsp:txXfrm>
    </dsp:sp>
    <dsp:sp modelId="{EE8505FF-3139-4B9B-9FC5-3430F75E7A70}">
      <dsp:nvSpPr>
        <dsp:cNvPr id="0" name=""/>
        <dsp:cNvSpPr/>
      </dsp:nvSpPr>
      <dsp:spPr>
        <a:xfrm>
          <a:off x="0" y="4845612"/>
          <a:ext cx="7507147" cy="955133"/>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Help your friend to practice this situation in their minds using the editing splicing and pasting technique</a:t>
          </a:r>
          <a:endParaRPr lang="en-US" sz="1800" kern="1200" dirty="0"/>
        </a:p>
      </dsp:txBody>
      <dsp:txXfrm>
        <a:off x="46626" y="4892238"/>
        <a:ext cx="7413895" cy="861881"/>
      </dsp:txXfrm>
    </dsp:sp>
    <dsp:sp modelId="{91B249C3-B828-48D6-BE66-6B98D4371EA6}">
      <dsp:nvSpPr>
        <dsp:cNvPr id="0" name=""/>
        <dsp:cNvSpPr/>
      </dsp:nvSpPr>
      <dsp:spPr>
        <a:xfrm>
          <a:off x="0" y="5814485"/>
          <a:ext cx="7507147" cy="955133"/>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Reclaim the situation as your own using the new scenario. Practice it repeatedly in your imagination.</a:t>
          </a:r>
          <a:endParaRPr lang="en-US" sz="1800" kern="1200" dirty="0"/>
        </a:p>
      </dsp:txBody>
      <dsp:txXfrm>
        <a:off x="46626" y="5861111"/>
        <a:ext cx="7413895" cy="861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1. Track your usual activities for a week using  a blank week calendar. </a:t>
          </a:r>
        </a:p>
        <a:p>
          <a:pPr marL="0" lvl="0" indent="0" algn="l" defTabSz="844550">
            <a:lnSpc>
              <a:spcPct val="90000"/>
            </a:lnSpc>
            <a:spcBef>
              <a:spcPct val="0"/>
            </a:spcBef>
            <a:spcAft>
              <a:spcPct val="35000"/>
            </a:spcAft>
            <a:buNone/>
          </a:pPr>
          <a:r>
            <a:rPr lang="en-US" sz="1900" kern="1200" dirty="0">
              <a:solidFill>
                <a:srgbClr val="FF0000"/>
              </a:solidFill>
            </a:rPr>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solidFill>
                <a:srgbClr val="FF0000"/>
              </a:solidFill>
            </a:rPr>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FF0000"/>
              </a:solidFill>
            </a:rPr>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solidFill>
                <a:srgbClr val="FF0000"/>
              </a:solidFill>
            </a:rPr>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dirty="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C00000"/>
              </a:solidFill>
            </a:rPr>
            <a:t>Step 3</a:t>
          </a:r>
        </a:p>
      </dsp:txBody>
      <dsp:txXfrm>
        <a:off x="6291333" y="86270"/>
        <a:ext cx="2510302" cy="918403"/>
      </dsp:txXfrm>
    </dsp:sp>
    <dsp:sp modelId="{6F5E67F8-0452-45C2-858E-1D7222D1EA7B}">
      <dsp:nvSpPr>
        <dsp:cNvPr id="0" name=""/>
        <dsp:cNvSpPr/>
      </dsp:nvSpPr>
      <dsp:spPr>
        <a:xfrm>
          <a:off x="5996033" y="1020606"/>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5. “Schedule” the activities you have chosen on a blank weekly schedule.</a:t>
          </a:r>
        </a:p>
        <a:p>
          <a:pPr marL="0" lvl="0" indent="0" algn="l" defTabSz="844550">
            <a:lnSpc>
              <a:spcPct val="90000"/>
            </a:lnSpc>
            <a:spcBef>
              <a:spcPct val="0"/>
            </a:spcBef>
            <a:spcAft>
              <a:spcPct val="35000"/>
            </a:spcAft>
            <a:buNone/>
          </a:pPr>
          <a:r>
            <a:rPr lang="en-US" sz="1900" kern="1200" dirty="0">
              <a:solidFill>
                <a:srgbClr val="FF0000"/>
              </a:solidFill>
            </a:rPr>
            <a:t>6. Use the goals diary card template to track your progress with these activities</a:t>
          </a:r>
        </a:p>
      </dsp:txBody>
      <dsp:txXfrm>
        <a:off x="5996033" y="1020606"/>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9E8F4-320E-4158-83DF-90CDEDF5A183}">
      <dsp:nvSpPr>
        <dsp:cNvPr id="0" name=""/>
        <dsp:cNvSpPr/>
      </dsp:nvSpPr>
      <dsp:spPr>
        <a:xfrm>
          <a:off x="0" y="116248"/>
          <a:ext cx="6609494" cy="16297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Emotions, thought, behaviors, and physical sensations are all connected</a:t>
          </a:r>
        </a:p>
      </dsp:txBody>
      <dsp:txXfrm>
        <a:off x="79557" y="195805"/>
        <a:ext cx="6450380" cy="1470622"/>
      </dsp:txXfrm>
    </dsp:sp>
    <dsp:sp modelId="{4E83995C-60BF-4D06-B968-4B0025E88E80}">
      <dsp:nvSpPr>
        <dsp:cNvPr id="0" name=""/>
        <dsp:cNvSpPr/>
      </dsp:nvSpPr>
      <dsp:spPr>
        <a:xfrm>
          <a:off x="0" y="1777690"/>
          <a:ext cx="6609494" cy="1629736"/>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Intense distressing emotions often lead to intense behavioral reactions, such as </a:t>
          </a:r>
          <a:r>
            <a:rPr lang="en-US" sz="2300" kern="1200" dirty="0">
              <a:solidFill>
                <a:schemeClr val="bg1"/>
              </a:solidFill>
            </a:rPr>
            <a:t>self-destructive behaviors which then lead to more self-defeating thoughts and behaviors</a:t>
          </a:r>
        </a:p>
      </dsp:txBody>
      <dsp:txXfrm>
        <a:off x="79557" y="1857247"/>
        <a:ext cx="6450380" cy="1470622"/>
      </dsp:txXfrm>
    </dsp:sp>
    <dsp:sp modelId="{2A72FFA8-5C1D-4C86-B695-DA4844C9E042}">
      <dsp:nvSpPr>
        <dsp:cNvPr id="0" name=""/>
        <dsp:cNvSpPr/>
      </dsp:nvSpPr>
      <dsp:spPr>
        <a:xfrm>
          <a:off x="0" y="3426420"/>
          <a:ext cx="6609494" cy="1629736"/>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People often get stuck in these self-harm vicious cycles because they are rewarding in that they temporarily relieve the intense emotion </a:t>
          </a:r>
        </a:p>
      </dsp:txBody>
      <dsp:txXfrm>
        <a:off x="79557" y="3505977"/>
        <a:ext cx="6450380" cy="1470622"/>
      </dsp:txXfrm>
    </dsp:sp>
    <dsp:sp modelId="{13F31099-5854-4A6C-B5D8-D212CACE0BF4}">
      <dsp:nvSpPr>
        <dsp:cNvPr id="0" name=""/>
        <dsp:cNvSpPr/>
      </dsp:nvSpPr>
      <dsp:spPr>
        <a:xfrm>
          <a:off x="0" y="5096184"/>
          <a:ext cx="6609494" cy="1629736"/>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We are likely to repeat behaviors when they are rewarded, this is true for both self-destructive and healthy behaviors</a:t>
          </a:r>
        </a:p>
      </dsp:txBody>
      <dsp:txXfrm>
        <a:off x="79557" y="5175741"/>
        <a:ext cx="6450380" cy="14706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9D86-82FE-4500-A51D-2B72CC1FA406}">
      <dsp:nvSpPr>
        <dsp:cNvPr id="0" name=""/>
        <dsp:cNvSpPr/>
      </dsp:nvSpPr>
      <dsp:spPr>
        <a:xfrm>
          <a:off x="3849" y="899972"/>
          <a:ext cx="3366202" cy="134648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a:t>
          </a:r>
        </a:p>
        <a:p>
          <a:pPr marL="0" lvl="0" indent="0" algn="ctr" defTabSz="1022350">
            <a:lnSpc>
              <a:spcPct val="90000"/>
            </a:lnSpc>
            <a:spcBef>
              <a:spcPct val="0"/>
            </a:spcBef>
            <a:spcAft>
              <a:spcPct val="35000"/>
            </a:spcAft>
            <a:buNone/>
          </a:pPr>
          <a:r>
            <a:rPr lang="en-CA" sz="2300" kern="1200"/>
            <a:t>Thoughts</a:t>
          </a:r>
        </a:p>
        <a:p>
          <a:pPr marL="0" lvl="0" indent="0" algn="ctr" defTabSz="1022350">
            <a:lnSpc>
              <a:spcPct val="90000"/>
            </a:lnSpc>
            <a:spcBef>
              <a:spcPct val="0"/>
            </a:spcBef>
            <a:spcAft>
              <a:spcPct val="35000"/>
            </a:spcAft>
            <a:buNone/>
          </a:pPr>
          <a:r>
            <a:rPr lang="en-CA" sz="2300" kern="1200"/>
            <a:t>Behaviours </a:t>
          </a:r>
        </a:p>
      </dsp:txBody>
      <dsp:txXfrm>
        <a:off x="3849" y="899972"/>
        <a:ext cx="3029582" cy="1346480"/>
      </dsp:txXfrm>
    </dsp:sp>
    <dsp:sp modelId="{703606C1-824D-479E-B563-C3A304B9F215}">
      <dsp:nvSpPr>
        <dsp:cNvPr id="0" name=""/>
        <dsp:cNvSpPr/>
      </dsp:nvSpPr>
      <dsp:spPr>
        <a:xfrm>
          <a:off x="2739319" y="901345"/>
          <a:ext cx="3366202" cy="1346480"/>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dirty="0"/>
            <a:t>Feelings</a:t>
          </a:r>
        </a:p>
        <a:p>
          <a:pPr marL="0" lvl="0" indent="0" algn="ctr" defTabSz="1022350">
            <a:lnSpc>
              <a:spcPct val="90000"/>
            </a:lnSpc>
            <a:spcBef>
              <a:spcPct val="0"/>
            </a:spcBef>
            <a:spcAft>
              <a:spcPct val="35000"/>
            </a:spcAft>
            <a:buNone/>
          </a:pPr>
          <a:r>
            <a:rPr lang="en-CA" sz="2300" kern="1200" dirty="0"/>
            <a:t>Thoughts</a:t>
          </a:r>
        </a:p>
        <a:p>
          <a:pPr marL="0" lvl="0" indent="0" algn="ctr" defTabSz="1022350">
            <a:lnSpc>
              <a:spcPct val="90000"/>
            </a:lnSpc>
            <a:spcBef>
              <a:spcPct val="0"/>
            </a:spcBef>
            <a:spcAft>
              <a:spcPct val="35000"/>
            </a:spcAft>
            <a:buNone/>
          </a:pPr>
          <a:r>
            <a:rPr lang="en-CA" sz="2300" kern="1200" dirty="0"/>
            <a:t>behaviours</a:t>
          </a:r>
        </a:p>
      </dsp:txBody>
      <dsp:txXfrm>
        <a:off x="3412559" y="901345"/>
        <a:ext cx="2019722" cy="1346480"/>
      </dsp:txXfrm>
    </dsp:sp>
    <dsp:sp modelId="{AD66754E-432D-4556-AE03-2C8374FE9EA9}">
      <dsp:nvSpPr>
        <dsp:cNvPr id="0" name=""/>
        <dsp:cNvSpPr/>
      </dsp:nvSpPr>
      <dsp:spPr>
        <a:xfrm>
          <a:off x="5389773" y="899972"/>
          <a:ext cx="3366202" cy="134648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CA" sz="2300" kern="1200"/>
            <a:t>Feelings </a:t>
          </a:r>
        </a:p>
        <a:p>
          <a:pPr marL="0" lvl="0" indent="0" algn="ctr" defTabSz="1022350">
            <a:lnSpc>
              <a:spcPct val="90000"/>
            </a:lnSpc>
            <a:spcBef>
              <a:spcPct val="0"/>
            </a:spcBef>
            <a:spcAft>
              <a:spcPct val="35000"/>
            </a:spcAft>
            <a:buNone/>
          </a:pPr>
          <a:r>
            <a:rPr lang="en-CA" sz="2300" kern="1200"/>
            <a:t>Thoughts </a:t>
          </a:r>
        </a:p>
        <a:p>
          <a:pPr marL="0" lvl="0" indent="0" algn="ctr" defTabSz="1022350">
            <a:lnSpc>
              <a:spcPct val="90000"/>
            </a:lnSpc>
            <a:spcBef>
              <a:spcPct val="0"/>
            </a:spcBef>
            <a:spcAft>
              <a:spcPct val="35000"/>
            </a:spcAft>
            <a:buNone/>
          </a:pPr>
          <a:r>
            <a:rPr lang="en-CA" sz="2300" kern="1200"/>
            <a:t>behaviours</a:t>
          </a:r>
        </a:p>
      </dsp:txBody>
      <dsp:txXfrm>
        <a:off x="6063013" y="899972"/>
        <a:ext cx="2019722" cy="1346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3F7E8-6831-4E3A-85ED-65B4CE4A58BE}">
      <dsp:nvSpPr>
        <dsp:cNvPr id="0" name=""/>
        <dsp:cNvSpPr/>
      </dsp:nvSpPr>
      <dsp:spPr>
        <a:xfrm>
          <a:off x="0" y="129070"/>
          <a:ext cx="5741987" cy="7765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Start with your chain analysis</a:t>
          </a:r>
          <a:endParaRPr lang="en-US" sz="1400" kern="1200"/>
        </a:p>
      </dsp:txBody>
      <dsp:txXfrm>
        <a:off x="37906" y="166976"/>
        <a:ext cx="5666175" cy="700702"/>
      </dsp:txXfrm>
    </dsp:sp>
    <dsp:sp modelId="{D15AF9D9-F431-41A3-B938-4CCB6056BC73}">
      <dsp:nvSpPr>
        <dsp:cNvPr id="0" name=""/>
        <dsp:cNvSpPr/>
      </dsp:nvSpPr>
      <dsp:spPr>
        <a:xfrm>
          <a:off x="0" y="945905"/>
          <a:ext cx="5741987" cy="776514"/>
        </a:xfrm>
        <a:prstGeom prst="roundRect">
          <a:avLst/>
        </a:prstGeom>
        <a:solidFill>
          <a:schemeClr val="accent2">
            <a:hueOff val="789273"/>
            <a:satOff val="4118"/>
            <a:lumOff val="-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Imagine this was a friend's chain analysis and that friend had come to you for help and advice about how to use DBT skills to splice and paste a different outcome</a:t>
          </a:r>
          <a:endParaRPr lang="en-US" sz="1400" kern="1200"/>
        </a:p>
      </dsp:txBody>
      <dsp:txXfrm>
        <a:off x="37906" y="983811"/>
        <a:ext cx="5666175" cy="700702"/>
      </dsp:txXfrm>
    </dsp:sp>
    <dsp:sp modelId="{A0F8E5E4-8082-4339-B17B-9F4730F92596}">
      <dsp:nvSpPr>
        <dsp:cNvPr id="0" name=""/>
        <dsp:cNvSpPr/>
      </dsp:nvSpPr>
      <dsp:spPr>
        <a:xfrm>
          <a:off x="0" y="1762739"/>
          <a:ext cx="5741987" cy="776514"/>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How could your friend have seen or interpreted the situation differently?</a:t>
          </a:r>
          <a:endParaRPr lang="en-US" sz="1400" kern="1200"/>
        </a:p>
      </dsp:txBody>
      <dsp:txXfrm>
        <a:off x="37906" y="1800645"/>
        <a:ext cx="5666175" cy="700702"/>
      </dsp:txXfrm>
    </dsp:sp>
    <dsp:sp modelId="{15171C1E-7BEB-4EF7-9D53-A80885FA3BA6}">
      <dsp:nvSpPr>
        <dsp:cNvPr id="0" name=""/>
        <dsp:cNvSpPr/>
      </dsp:nvSpPr>
      <dsp:spPr>
        <a:xfrm>
          <a:off x="0" y="2579573"/>
          <a:ext cx="5741987" cy="776514"/>
        </a:xfrm>
        <a:prstGeom prst="roundRect">
          <a:avLst/>
        </a:prstGeom>
        <a:solidFill>
          <a:schemeClr val="accent2">
            <a:hueOff val="2367819"/>
            <a:satOff val="12354"/>
            <a:lumOff val="-352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Could your friend have thought or behaved differently and to have a better outcome?</a:t>
          </a:r>
          <a:endParaRPr lang="en-US" sz="1400" kern="1200"/>
        </a:p>
      </dsp:txBody>
      <dsp:txXfrm>
        <a:off x="37906" y="2617479"/>
        <a:ext cx="5666175" cy="700702"/>
      </dsp:txXfrm>
    </dsp:sp>
    <dsp:sp modelId="{C416EE6F-CDC6-45CC-94D8-FDDD8FB77B20}">
      <dsp:nvSpPr>
        <dsp:cNvPr id="0" name=""/>
        <dsp:cNvSpPr/>
      </dsp:nvSpPr>
      <dsp:spPr>
        <a:xfrm>
          <a:off x="0" y="3396408"/>
          <a:ext cx="5741987" cy="776514"/>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imagine a scenario in which they had stayed better regulated</a:t>
          </a:r>
          <a:endParaRPr lang="en-US" sz="1400" kern="1200"/>
        </a:p>
      </dsp:txBody>
      <dsp:txXfrm>
        <a:off x="37906" y="3434314"/>
        <a:ext cx="5666175" cy="700702"/>
      </dsp:txXfrm>
    </dsp:sp>
    <dsp:sp modelId="{A6C26249-3615-4BE2-9621-A1D8D07C253B}">
      <dsp:nvSpPr>
        <dsp:cNvPr id="0" name=""/>
        <dsp:cNvSpPr/>
      </dsp:nvSpPr>
      <dsp:spPr>
        <a:xfrm>
          <a:off x="0" y="4213242"/>
          <a:ext cx="5741987" cy="776514"/>
        </a:xfrm>
        <a:prstGeom prst="roundRect">
          <a:avLst/>
        </a:prstGeom>
        <a:solidFill>
          <a:schemeClr val="accent2">
            <a:hueOff val="3946365"/>
            <a:satOff val="20589"/>
            <a:lumOff val="-5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Help your friend to practice this situation in their minds using the editing splicing and pasting technique</a:t>
          </a:r>
          <a:endParaRPr lang="en-US" sz="1400" kern="1200"/>
        </a:p>
      </dsp:txBody>
      <dsp:txXfrm>
        <a:off x="37906" y="4251148"/>
        <a:ext cx="5666175" cy="700702"/>
      </dsp:txXfrm>
    </dsp:sp>
    <dsp:sp modelId="{30ACE4D1-EC92-425F-89AC-DED910CCA5B1}">
      <dsp:nvSpPr>
        <dsp:cNvPr id="0" name=""/>
        <dsp:cNvSpPr/>
      </dsp:nvSpPr>
      <dsp:spPr>
        <a:xfrm>
          <a:off x="0" y="5030076"/>
          <a:ext cx="5741987" cy="776514"/>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CA" sz="1400" kern="1200"/>
            <a:t>Reclaim the situation as your own using the new scenario. Practice it repeatedly in your imagination.</a:t>
          </a:r>
          <a:endParaRPr lang="en-US" sz="1400" kern="1200"/>
        </a:p>
      </dsp:txBody>
      <dsp:txXfrm>
        <a:off x="37906" y="5067982"/>
        <a:ext cx="5666175" cy="7007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32D7D-E063-4BAF-BA14-66EAEF3CCE81}" type="datetimeFigureOut">
              <a:rPr lang="en-CA" smtClean="0"/>
              <a:t>2026-02-11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63D69-FA53-4859-96FF-11655B0C1F52}" type="slidenum">
              <a:rPr lang="en-CA" smtClean="0"/>
              <a:t>‹#›</a:t>
            </a:fld>
            <a:endParaRPr lang="en-CA"/>
          </a:p>
        </p:txBody>
      </p:sp>
    </p:spTree>
    <p:extLst>
      <p:ext uri="{BB962C8B-B14F-4D97-AF65-F5344CB8AC3E}">
        <p14:creationId xmlns:p14="http://schemas.microsoft.com/office/powerpoint/2010/main" val="165405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2975117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43</a:t>
            </a:fld>
            <a:endParaRPr lang="en-CA"/>
          </a:p>
        </p:txBody>
      </p:sp>
    </p:spTree>
    <p:extLst>
      <p:ext uri="{BB962C8B-B14F-4D97-AF65-F5344CB8AC3E}">
        <p14:creationId xmlns:p14="http://schemas.microsoft.com/office/powerpoint/2010/main" val="71949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46</a:t>
            </a:fld>
            <a:endParaRPr lang="en-CA"/>
          </a:p>
        </p:txBody>
      </p:sp>
    </p:spTree>
    <p:extLst>
      <p:ext uri="{BB962C8B-B14F-4D97-AF65-F5344CB8AC3E}">
        <p14:creationId xmlns:p14="http://schemas.microsoft.com/office/powerpoint/2010/main" val="357699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04C9-0C59-F09C-4A8E-B7C1B3034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7582C-69D6-9E84-FAA1-B0D00352C14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D11FEFF-6573-64DF-9F6F-48BD71E68FFB}"/>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65FC74C-BBFD-D16E-8A5F-F3D2DB9BA672}"/>
              </a:ext>
            </a:extLst>
          </p:cNvPr>
          <p:cNvSpPr>
            <a:spLocks noGrp="1"/>
          </p:cNvSpPr>
          <p:nvPr>
            <p:ph type="sldNum" sz="quarter" idx="5"/>
          </p:nvPr>
        </p:nvSpPr>
        <p:spPr/>
        <p:txBody>
          <a:bodyPr/>
          <a:lstStyle/>
          <a:p>
            <a:fld id="{AF1C05EF-FEBA-4A8D-BD90-77A3027595E3}" type="slidenum">
              <a:rPr lang="en-CA" smtClean="0"/>
              <a:t>47</a:t>
            </a:fld>
            <a:endParaRPr lang="en-CA"/>
          </a:p>
        </p:txBody>
      </p:sp>
    </p:spTree>
    <p:extLst>
      <p:ext uri="{BB962C8B-B14F-4D97-AF65-F5344CB8AC3E}">
        <p14:creationId xmlns:p14="http://schemas.microsoft.com/office/powerpoint/2010/main" val="200500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70</a:t>
            </a:fld>
            <a:endParaRPr lang="en-CA"/>
          </a:p>
        </p:txBody>
      </p:sp>
    </p:spTree>
    <p:extLst>
      <p:ext uri="{BB962C8B-B14F-4D97-AF65-F5344CB8AC3E}">
        <p14:creationId xmlns:p14="http://schemas.microsoft.com/office/powerpoint/2010/main" val="3355641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0F053-0441-EFA1-1A63-D0A42DF5C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AC4A1-BBBA-27EB-09FF-14C965D340F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FA86FC7-7EBA-7DA5-A8E8-DDF8D037F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3F52D616-50EC-B459-8637-BFA78E5DC2EC}"/>
              </a:ext>
            </a:extLst>
          </p:cNvPr>
          <p:cNvSpPr>
            <a:spLocks noGrp="1"/>
          </p:cNvSpPr>
          <p:nvPr>
            <p:ph type="sldNum" sz="quarter" idx="5"/>
          </p:nvPr>
        </p:nvSpPr>
        <p:spPr/>
        <p:txBody>
          <a:bodyPr/>
          <a:lstStyle/>
          <a:p>
            <a:fld id="{D893B5EB-8123-46AA-8820-55D5A7A8ECB9}" type="slidenum">
              <a:rPr lang="en-CA" smtClean="0"/>
              <a:t>90</a:t>
            </a:fld>
            <a:endParaRPr lang="en-CA"/>
          </a:p>
        </p:txBody>
      </p:sp>
    </p:spTree>
    <p:extLst>
      <p:ext uri="{BB962C8B-B14F-4D97-AF65-F5344CB8AC3E}">
        <p14:creationId xmlns:p14="http://schemas.microsoft.com/office/powerpoint/2010/main" val="522640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6EC53-0B67-178C-6F62-B0D6D12E4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ECDDA-78EE-BD91-E984-9BF82C1AE2C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E92651F-8440-019A-D990-5B1A4A982B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B60AACB7-F7A1-7858-A3E4-956780852048}"/>
              </a:ext>
            </a:extLst>
          </p:cNvPr>
          <p:cNvSpPr>
            <a:spLocks noGrp="1"/>
          </p:cNvSpPr>
          <p:nvPr>
            <p:ph type="sldNum" sz="quarter" idx="5"/>
          </p:nvPr>
        </p:nvSpPr>
        <p:spPr/>
        <p:txBody>
          <a:bodyPr/>
          <a:lstStyle/>
          <a:p>
            <a:fld id="{D893B5EB-8123-46AA-8820-55D5A7A8ECB9}" type="slidenum">
              <a:rPr lang="en-CA" smtClean="0"/>
              <a:t>91</a:t>
            </a:fld>
            <a:endParaRPr lang="en-CA"/>
          </a:p>
        </p:txBody>
      </p:sp>
    </p:spTree>
    <p:extLst>
      <p:ext uri="{BB962C8B-B14F-4D97-AF65-F5344CB8AC3E}">
        <p14:creationId xmlns:p14="http://schemas.microsoft.com/office/powerpoint/2010/main" val="278896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B1BC0-21E5-1938-1B59-0505A8F3B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0A489-064F-93A4-E01D-C58D68C7762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3B7DBBC-4705-320B-B7AC-5788CD4A932B}"/>
              </a:ext>
            </a:extLst>
          </p:cNvPr>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a:extLst>
              <a:ext uri="{FF2B5EF4-FFF2-40B4-BE49-F238E27FC236}">
                <a16:creationId xmlns:a16="http://schemas.microsoft.com/office/drawing/2014/main" id="{523FC630-0F2C-7E6B-1D92-4FA3A7140B6D}"/>
              </a:ext>
            </a:extLst>
          </p:cNvPr>
          <p:cNvSpPr>
            <a:spLocks noGrp="1"/>
          </p:cNvSpPr>
          <p:nvPr>
            <p:ph type="sldNum" sz="quarter" idx="5"/>
          </p:nvPr>
        </p:nvSpPr>
        <p:spPr/>
        <p:txBody>
          <a:bodyPr/>
          <a:lstStyle/>
          <a:p>
            <a:fld id="{AF1C05EF-FEBA-4A8D-BD90-77A3027595E3}" type="slidenum">
              <a:rPr lang="en-CA" smtClean="0"/>
              <a:t>93</a:t>
            </a:fld>
            <a:endParaRPr lang="en-CA"/>
          </a:p>
        </p:txBody>
      </p:sp>
    </p:spTree>
    <p:extLst>
      <p:ext uri="{BB962C8B-B14F-4D97-AF65-F5344CB8AC3E}">
        <p14:creationId xmlns:p14="http://schemas.microsoft.com/office/powerpoint/2010/main" val="3388967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50EE-4727-C396-3AAA-176293BED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B8A07-5323-A18E-28D3-8C07E13F091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44DAF65-4500-B303-806B-E383C1C0238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0B32042-AA1B-A1E4-8CB3-CD14ABBE4CD2}"/>
              </a:ext>
            </a:extLst>
          </p:cNvPr>
          <p:cNvSpPr>
            <a:spLocks noGrp="1"/>
          </p:cNvSpPr>
          <p:nvPr>
            <p:ph type="sldNum" sz="quarter" idx="5"/>
          </p:nvPr>
        </p:nvSpPr>
        <p:spPr/>
        <p:txBody>
          <a:bodyPr/>
          <a:lstStyle/>
          <a:p>
            <a:fld id="{570AB5E3-7C28-4EDE-9B48-5C282B79841F}" type="slidenum">
              <a:rPr lang="en-CA" smtClean="0"/>
              <a:t>94</a:t>
            </a:fld>
            <a:endParaRPr lang="en-CA"/>
          </a:p>
        </p:txBody>
      </p:sp>
    </p:spTree>
    <p:extLst>
      <p:ext uri="{BB962C8B-B14F-4D97-AF65-F5344CB8AC3E}">
        <p14:creationId xmlns:p14="http://schemas.microsoft.com/office/powerpoint/2010/main" val="1518190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9174D-6E2F-2863-4BCD-12A99BE89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7C35B-4A66-05FC-9377-A408155EB4D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66B73FE-1732-2DCE-D59D-D78DDC54B4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A03AF491-4947-92F6-FDFC-97510FAED9F5}"/>
              </a:ext>
            </a:extLst>
          </p:cNvPr>
          <p:cNvSpPr>
            <a:spLocks noGrp="1"/>
          </p:cNvSpPr>
          <p:nvPr>
            <p:ph type="sldNum" sz="quarter" idx="5"/>
          </p:nvPr>
        </p:nvSpPr>
        <p:spPr/>
        <p:txBody>
          <a:bodyPr/>
          <a:lstStyle/>
          <a:p>
            <a:fld id="{D893B5EB-8123-46AA-8820-55D5A7A8ECB9}" type="slidenum">
              <a:rPr lang="en-CA" smtClean="0"/>
              <a:t>95</a:t>
            </a:fld>
            <a:endParaRPr lang="en-CA"/>
          </a:p>
        </p:txBody>
      </p:sp>
    </p:spTree>
    <p:extLst>
      <p:ext uri="{BB962C8B-B14F-4D97-AF65-F5344CB8AC3E}">
        <p14:creationId xmlns:p14="http://schemas.microsoft.com/office/powerpoint/2010/main" val="732886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A8D63-BA8E-10E2-47B7-7F2A16B77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5E746-7087-61DB-3147-E178B16C0BE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59814D2-AD21-F0EB-A526-FB49FAC20235}"/>
              </a:ext>
            </a:extLst>
          </p:cNvPr>
          <p:cNvSpPr>
            <a:spLocks noGrp="1"/>
          </p:cNvSpPr>
          <p:nvPr>
            <p:ph type="body" idx="1"/>
          </p:nvPr>
        </p:nvSpPr>
        <p:spPr/>
        <p:txBody>
          <a:bodyPr/>
          <a:lstStyle/>
          <a:p>
            <a:r>
              <a:rPr lang="en-US"/>
              <a:t>When Sam first started doing diary cards, she used the beginner target "falling into a hole", a generic "catch all" target. Sam was hoping to find a more specific intermediate target and at one of the sessions asked for help doing that.</a:t>
            </a:r>
          </a:p>
          <a:p>
            <a:endParaRPr lang="en-US"/>
          </a:p>
          <a:p>
            <a:r>
              <a:rPr lang="en-US"/>
              <a:t>Sam looked at her diary cards for the previous two . There were several 0’s in a row, then a day which she rated a 7. That was followed by two days that were 4's, and two more that were 1's.</a:t>
            </a:r>
          </a:p>
          <a:p>
            <a:endParaRPr lang="en-US"/>
          </a:p>
          <a:p>
            <a:r>
              <a:rPr lang="en-US"/>
              <a:t>Sam explained that, after one of her afternoon classes, she had been invited by classmates to go for pizza. The small group had ended up at someone's apartment watching a movie. She knew Steve would want her to call to let him know she would be late but, determined to maintain her independence, she had defiantly decided not to do that.</a:t>
            </a:r>
          </a:p>
          <a:p>
            <a:endParaRPr lang="en-US"/>
          </a:p>
          <a:p>
            <a:r>
              <a:rPr lang="en-US"/>
              <a:t>When Sam got home at 11 PM Steve, fuming, was waiting up for her. They started falling into their usual hole, but recalling her crisis plan, Sam immediately left and spent a couple of days at her parents.</a:t>
            </a:r>
          </a:p>
          <a:p>
            <a:endParaRPr lang="en-US"/>
          </a:p>
          <a:p>
            <a:r>
              <a:rPr lang="en-US"/>
              <a:t>This description of events gave her some ideas for possible intermediate targets: "conflict with Steve" was an obvious one. She wondered if there were others. Sam said that she often felt "irritated" and "frustrated" with Steve. Sometimes, she also felt "guilty", "lonely", and "sad".</a:t>
            </a:r>
          </a:p>
          <a:p>
            <a:endParaRPr lang="en-US"/>
          </a:p>
          <a:p>
            <a:r>
              <a:rPr lang="en-US"/>
              <a:t>Replacing falling into a hole with "feeling irritated with Steve" made sense to Sam. Feeling irritated with her partners was a long-standing hole for Sam.</a:t>
            </a:r>
            <a:endParaRPr lang="en-CA"/>
          </a:p>
        </p:txBody>
      </p:sp>
      <p:sp>
        <p:nvSpPr>
          <p:cNvPr id="4" name="Slide Number Placeholder 3">
            <a:extLst>
              <a:ext uri="{FF2B5EF4-FFF2-40B4-BE49-F238E27FC236}">
                <a16:creationId xmlns:a16="http://schemas.microsoft.com/office/drawing/2014/main" id="{63E8F9A0-267C-328F-440A-28D3C1C3AA71}"/>
              </a:ext>
            </a:extLst>
          </p:cNvPr>
          <p:cNvSpPr>
            <a:spLocks noGrp="1"/>
          </p:cNvSpPr>
          <p:nvPr>
            <p:ph type="sldNum" sz="quarter" idx="5"/>
          </p:nvPr>
        </p:nvSpPr>
        <p:spPr/>
        <p:txBody>
          <a:bodyPr/>
          <a:lstStyle/>
          <a:p>
            <a:fld id="{D893B5EB-8123-46AA-8820-55D5A7A8ECB9}" type="slidenum">
              <a:rPr lang="en-CA" smtClean="0"/>
              <a:t>96</a:t>
            </a:fld>
            <a:endParaRPr lang="en-CA"/>
          </a:p>
        </p:txBody>
      </p:sp>
    </p:spTree>
    <p:extLst>
      <p:ext uri="{BB962C8B-B14F-4D97-AF65-F5344CB8AC3E}">
        <p14:creationId xmlns:p14="http://schemas.microsoft.com/office/powerpoint/2010/main" val="169169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823D-837B-59E2-71F0-C3645B5EC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AB345-5331-6983-7F2A-F8A95E54A2A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DB452D-E751-D6EC-C174-855DFF2D613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8352433-1712-7DEA-09C1-566B569CAE2C}"/>
              </a:ext>
            </a:extLst>
          </p:cNvPr>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1929405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093E-785A-469A-B697-E29E2BABC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E7BAF-438E-4EF2-B4BA-72A87C00819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24F1391-279C-3C40-5CCB-EACAAB1D98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B7078898-3DCA-CA6A-0491-198B3B2D4BA5}"/>
              </a:ext>
            </a:extLst>
          </p:cNvPr>
          <p:cNvSpPr>
            <a:spLocks noGrp="1"/>
          </p:cNvSpPr>
          <p:nvPr>
            <p:ph type="sldNum" sz="quarter" idx="5"/>
          </p:nvPr>
        </p:nvSpPr>
        <p:spPr/>
        <p:txBody>
          <a:bodyPr/>
          <a:lstStyle/>
          <a:p>
            <a:fld id="{D893B5EB-8123-46AA-8820-55D5A7A8ECB9}" type="slidenum">
              <a:rPr lang="en-CA" smtClean="0"/>
              <a:t>97</a:t>
            </a:fld>
            <a:endParaRPr lang="en-CA"/>
          </a:p>
        </p:txBody>
      </p:sp>
    </p:spTree>
    <p:extLst>
      <p:ext uri="{BB962C8B-B14F-4D97-AF65-F5344CB8AC3E}">
        <p14:creationId xmlns:p14="http://schemas.microsoft.com/office/powerpoint/2010/main" val="165742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9787-CCE7-1982-63BF-6E418B217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910C9-AF73-338B-3A14-04DD8510108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73EFFE0-72AA-6772-4893-8055A51688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Sam was intrigued and wanted to explore why she became so irritated by her partners. She decided to do a chain analysis. Sam realized that when she was working on finding intermediate targets, she had already explored parts of the chain analysis.</a:t>
            </a:r>
            <a:endParaRPr lang="en-CA"/>
          </a:p>
          <a:p>
            <a:endParaRPr lang="en-CA"/>
          </a:p>
        </p:txBody>
      </p:sp>
      <p:sp>
        <p:nvSpPr>
          <p:cNvPr id="4" name="Slide Number Placeholder 3">
            <a:extLst>
              <a:ext uri="{FF2B5EF4-FFF2-40B4-BE49-F238E27FC236}">
                <a16:creationId xmlns:a16="http://schemas.microsoft.com/office/drawing/2014/main" id="{51B73542-E0E0-0BAC-2F4C-DCAB3BC9FD45}"/>
              </a:ext>
            </a:extLst>
          </p:cNvPr>
          <p:cNvSpPr>
            <a:spLocks noGrp="1"/>
          </p:cNvSpPr>
          <p:nvPr>
            <p:ph type="sldNum" sz="quarter" idx="5"/>
          </p:nvPr>
        </p:nvSpPr>
        <p:spPr/>
        <p:txBody>
          <a:bodyPr/>
          <a:lstStyle/>
          <a:p>
            <a:fld id="{D893B5EB-8123-46AA-8820-55D5A7A8ECB9}" type="slidenum">
              <a:rPr lang="en-CA" smtClean="0"/>
              <a:t>98</a:t>
            </a:fld>
            <a:endParaRPr lang="en-CA"/>
          </a:p>
        </p:txBody>
      </p:sp>
    </p:spTree>
    <p:extLst>
      <p:ext uri="{BB962C8B-B14F-4D97-AF65-F5344CB8AC3E}">
        <p14:creationId xmlns:p14="http://schemas.microsoft.com/office/powerpoint/2010/main" val="315767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00894-ED03-1B4D-C33A-0917E0054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B59BB-7693-216E-EE38-7AFBC24AAA1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BB006F4-2439-D219-7AF2-A051B6E8D594}"/>
              </a:ext>
            </a:extLst>
          </p:cNvPr>
          <p:cNvSpPr>
            <a:spLocks noGrp="1"/>
          </p:cNvSpPr>
          <p:nvPr>
            <p:ph type="body" idx="1"/>
          </p:nvPr>
        </p:nvSpPr>
        <p:spPr/>
        <p:txBody>
          <a:bodyPr/>
          <a:lstStyle/>
          <a:p>
            <a:r>
              <a:rPr lang="en-US"/>
              <a:t>The "topography" of Sam's activation was clear from her diary card ratings. She had also explored the event that triggered her and the feelings she had experienced: irritation and frustration at first, but later guilt, loneliness, and sadness.</a:t>
            </a:r>
          </a:p>
          <a:p>
            <a:endParaRPr lang="en-US"/>
          </a:p>
          <a:p>
            <a:r>
              <a:rPr lang="en-US"/>
              <a:t>Having completed these columns of the chain analysis, Sam reflected on the thoughts that had accompanied her feelings: she liked her space and doing things on her own, or with her friends. She could only spend so much time with Steve, particularly now that they were living together. He seemed to want to spend more time with her then she did with him. She felt suffocated and did not want to lose her independence.</a:t>
            </a:r>
          </a:p>
          <a:p>
            <a:endParaRPr lang="en-US"/>
          </a:p>
          <a:p>
            <a:r>
              <a:rPr lang="en-US"/>
              <a:t>After the initial irritation, Sam started to feel guilty: Steve was a nice guy, he was always doing things for her, and cared a lot about her. His family was close, there were kind to each other, and liked spending time together.</a:t>
            </a:r>
          </a:p>
          <a:p>
            <a:endParaRPr lang="en-US"/>
          </a:p>
          <a:p>
            <a:r>
              <a:rPr lang="en-US"/>
              <a:t>Sam's family, on the other hand, had always been critical, cold, and distant. Maybe what she felt had something to do with her upbringing and her "internal working model”. Maybe she had trouble loving and getting close to people. Maybe she would always feel this way and would be lonely for the rest of her life.</a:t>
            </a:r>
          </a:p>
          <a:p>
            <a:endParaRPr lang="en-US"/>
          </a:p>
          <a:p>
            <a:r>
              <a:rPr lang="en-US"/>
              <a:t>When Sam got home, after the night out with her friends, and Steve was angry, she just wanted to leave the situation and avoid conflict. Her crisis plan provided her with a good excuse for doing that. Over the time she stayed at her parents, they had not even asked her why she had come home, just how long she planned to stay.</a:t>
            </a:r>
          </a:p>
          <a:p>
            <a:endParaRPr lang="en-US"/>
          </a:p>
          <a:p>
            <a:r>
              <a:rPr lang="en-US"/>
              <a:t>After a couple of emotionally cool days at home, Sam longed to return to Steve, who seemed genuinely interested in her and what she did. At the same time, she was afraid that their pattern would just keep repeating.</a:t>
            </a:r>
            <a:endParaRPr lang="en-CA"/>
          </a:p>
        </p:txBody>
      </p:sp>
      <p:sp>
        <p:nvSpPr>
          <p:cNvPr id="4" name="Slide Number Placeholder 3">
            <a:extLst>
              <a:ext uri="{FF2B5EF4-FFF2-40B4-BE49-F238E27FC236}">
                <a16:creationId xmlns:a16="http://schemas.microsoft.com/office/drawing/2014/main" id="{44CF1443-0310-59CA-D98E-8668AE42AE2D}"/>
              </a:ext>
            </a:extLst>
          </p:cNvPr>
          <p:cNvSpPr>
            <a:spLocks noGrp="1"/>
          </p:cNvSpPr>
          <p:nvPr>
            <p:ph type="sldNum" sz="quarter" idx="5"/>
          </p:nvPr>
        </p:nvSpPr>
        <p:spPr/>
        <p:txBody>
          <a:bodyPr/>
          <a:lstStyle/>
          <a:p>
            <a:fld id="{D893B5EB-8123-46AA-8820-55D5A7A8ECB9}" type="slidenum">
              <a:rPr lang="en-CA" smtClean="0"/>
              <a:t>99</a:t>
            </a:fld>
            <a:endParaRPr lang="en-CA"/>
          </a:p>
        </p:txBody>
      </p:sp>
    </p:spTree>
    <p:extLst>
      <p:ext uri="{BB962C8B-B14F-4D97-AF65-F5344CB8AC3E}">
        <p14:creationId xmlns:p14="http://schemas.microsoft.com/office/powerpoint/2010/main" val="142173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33F1-C97A-3C66-0B2D-71C0C7926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8B9F3-1261-255B-8357-47A9CE213EA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480C9F5-F232-3664-F114-71544C295B4C}"/>
              </a:ext>
            </a:extLst>
          </p:cNvPr>
          <p:cNvSpPr>
            <a:spLocks noGrp="1"/>
          </p:cNvSpPr>
          <p:nvPr>
            <p:ph type="body" idx="1"/>
          </p:nvPr>
        </p:nvSpPr>
        <p:spPr/>
        <p:txBody>
          <a:bodyPr/>
          <a:lstStyle/>
          <a:p>
            <a:r>
              <a:rPr lang="en-US" dirty="0"/>
              <a:t>Remember that a chain analysis is a snapshot of a moment of activation. An advanced chain analysis in contrast is a movie of a longer period of activation in which feelings, thoughts, and </a:t>
            </a:r>
            <a:r>
              <a:rPr lang="en-US" dirty="0" err="1"/>
              <a:t>behaviours</a:t>
            </a:r>
            <a:r>
              <a:rPr lang="en-US" dirty="0"/>
              <a:t> aren't static, they change over time.</a:t>
            </a:r>
            <a:endParaRPr lang="en-CA" dirty="0"/>
          </a:p>
        </p:txBody>
      </p:sp>
      <p:sp>
        <p:nvSpPr>
          <p:cNvPr id="4" name="Slide Number Placeholder 3">
            <a:extLst>
              <a:ext uri="{FF2B5EF4-FFF2-40B4-BE49-F238E27FC236}">
                <a16:creationId xmlns:a16="http://schemas.microsoft.com/office/drawing/2014/main" id="{F6543B2F-7137-36F2-04A8-ABB5980DD9A2}"/>
              </a:ext>
            </a:extLst>
          </p:cNvPr>
          <p:cNvSpPr>
            <a:spLocks noGrp="1"/>
          </p:cNvSpPr>
          <p:nvPr>
            <p:ph type="sldNum" sz="quarter" idx="5"/>
          </p:nvPr>
        </p:nvSpPr>
        <p:spPr/>
        <p:txBody>
          <a:bodyPr/>
          <a:lstStyle/>
          <a:p>
            <a:fld id="{A05D43AA-C93D-4BAF-A8BC-7F04A029B30E}" type="slidenum">
              <a:rPr lang="en-CA" smtClean="0"/>
              <a:t>100</a:t>
            </a:fld>
            <a:endParaRPr lang="en-CA"/>
          </a:p>
        </p:txBody>
      </p:sp>
    </p:spTree>
    <p:extLst>
      <p:ext uri="{BB962C8B-B14F-4D97-AF65-F5344CB8AC3E}">
        <p14:creationId xmlns:p14="http://schemas.microsoft.com/office/powerpoint/2010/main" val="3256300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F5652-661B-2BFF-5C6B-349DF87C3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C9742-2EF8-8AC0-1C96-96A8CC9E491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69579FC-2832-4993-ADB7-87BEE2372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36758F69-947C-5966-6DDC-6EEC761BD8D2}"/>
              </a:ext>
            </a:extLst>
          </p:cNvPr>
          <p:cNvSpPr>
            <a:spLocks noGrp="1"/>
          </p:cNvSpPr>
          <p:nvPr>
            <p:ph type="sldNum" sz="quarter" idx="5"/>
          </p:nvPr>
        </p:nvSpPr>
        <p:spPr/>
        <p:txBody>
          <a:bodyPr/>
          <a:lstStyle/>
          <a:p>
            <a:fld id="{D893B5EB-8123-46AA-8820-55D5A7A8ECB9}" type="slidenum">
              <a:rPr lang="en-CA" smtClean="0"/>
              <a:t>101</a:t>
            </a:fld>
            <a:endParaRPr lang="en-CA"/>
          </a:p>
        </p:txBody>
      </p:sp>
    </p:spTree>
    <p:extLst>
      <p:ext uri="{BB962C8B-B14F-4D97-AF65-F5344CB8AC3E}">
        <p14:creationId xmlns:p14="http://schemas.microsoft.com/office/powerpoint/2010/main" val="541599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67DFA-0A9E-10A7-A7C7-3B7F9D289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2D1B3-D9E3-1C7A-4965-242D9E88CEB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C76B3FB-08FE-13FA-0216-BE519B7829D6}"/>
              </a:ext>
            </a:extLst>
          </p:cNvPr>
          <p:cNvSpPr>
            <a:spLocks noGrp="1"/>
          </p:cNvSpPr>
          <p:nvPr>
            <p:ph type="body" idx="1"/>
          </p:nvPr>
        </p:nvSpPr>
        <p:spPr/>
        <p:txBody>
          <a:bodyPr/>
          <a:lstStyle/>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worked on a rational mind remediation. She imagined that a friend of hers had just gone through a similar "coming home late" situation. She  shared with Sam what happened and was desperate for advice.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thought her friend had issues with getting close to her partners and needed to work on that. She thought her friend could use "feeling irritated by others" as a target in her diary card. Sam suggested that rather than acting on her irritation, her friend be mindful, and curious about it. She should spend some time with the sensations they came along with being irritated.</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One of her friends automatic thoughts was that others were needy. An alternative thought was that she had trouble with intimacy. Around this issue, the friend should be gentle with herself, but perhaps set a goal of slowly being able to be more intimate with people. Sam realized that she could not be intimate because she did not trust anyone and to compensate, she had learned to be self-sufficient.</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 wanted to offer her friend concrete suggestions that could be implemented and came up with 1) start using "feeling irritated with people" in her diary card. 2) apply the "edit, splice, and paste" technique to the incident: run the "mental videos" of the incident up to the point when she came home after being out with her friends. As she started to feel suffocated and irritated by her partners questioning, she could splice in an alternative thought: "I do feel irritated, but he has a point; I could have called to let him know I'll be coming home late. This may be an example of my tendency to push people away when they start getting close to me." 3) practice this new "video" every day for a few minutes. 4) picture, in her imagination, telling her boyfriend what she had learned about intimacy, and what she was trying to do. Eventually, when she felt ready, she could do this in real life.</a:t>
            </a:r>
            <a:endParaRPr lang="en-CA" sz="1800">
              <a:effectLst/>
              <a:latin typeface="Times New Roman" panose="02020603050405020304" pitchFamily="18" charset="0"/>
              <a:ea typeface="Times New Roman" panose="02020603050405020304" pitchFamily="18" charset="0"/>
            </a:endParaRPr>
          </a:p>
          <a:p>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Having written those suggestions for her friend, Sam then took ownership of them and made them her homework.</a:t>
            </a:r>
            <a:endParaRPr lang="en-CA" sz="1800">
              <a:effectLst/>
              <a:latin typeface="Times New Roman" panose="02020603050405020304" pitchFamily="18" charset="0"/>
              <a:ea typeface="Times New Roman" panose="02020603050405020304" pitchFamily="18" charset="0"/>
            </a:endParaRP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r>
              <a:rPr lang="en-CA" sz="1800">
                <a:effectLst/>
                <a:latin typeface="Times New Roman" panose="02020603050405020304" pitchFamily="18" charset="0"/>
                <a:ea typeface="Times New Roman" panose="02020603050405020304" pitchFamily="18" charset="0"/>
              </a:rPr>
              <a:t> </a:t>
            </a:r>
          </a:p>
          <a:p>
            <a:pPr>
              <a:lnSpc>
                <a:spcPct val="107000"/>
              </a:lnSpc>
              <a:spcAft>
                <a:spcPts val="800"/>
              </a:spcAft>
            </a:pPr>
            <a:r>
              <a:rPr lang="en-CA" sz="1800">
                <a:effectLst/>
                <a:latin typeface="Calibri" panose="020F0502020204030204" pitchFamily="34" charset="0"/>
                <a:ea typeface="Calibri" panose="020F0502020204030204" pitchFamily="34" charset="0"/>
                <a:cs typeface="Times New Roman" panose="02020603050405020304" pitchFamily="18" charset="0"/>
              </a:rPr>
              <a:t> </a:t>
            </a:r>
          </a:p>
          <a:p>
            <a:endParaRPr lang="en-CA"/>
          </a:p>
        </p:txBody>
      </p:sp>
      <p:sp>
        <p:nvSpPr>
          <p:cNvPr id="4" name="Slide Number Placeholder 3">
            <a:extLst>
              <a:ext uri="{FF2B5EF4-FFF2-40B4-BE49-F238E27FC236}">
                <a16:creationId xmlns:a16="http://schemas.microsoft.com/office/drawing/2014/main" id="{CD6D2889-4956-E80F-7D6D-A103FC832BD1}"/>
              </a:ext>
            </a:extLst>
          </p:cNvPr>
          <p:cNvSpPr>
            <a:spLocks noGrp="1"/>
          </p:cNvSpPr>
          <p:nvPr>
            <p:ph type="sldNum" sz="quarter" idx="5"/>
          </p:nvPr>
        </p:nvSpPr>
        <p:spPr/>
        <p:txBody>
          <a:bodyPr/>
          <a:lstStyle/>
          <a:p>
            <a:fld id="{D893B5EB-8123-46AA-8820-55D5A7A8ECB9}" type="slidenum">
              <a:rPr lang="en-CA" smtClean="0"/>
              <a:t>102</a:t>
            </a:fld>
            <a:endParaRPr lang="en-CA"/>
          </a:p>
        </p:txBody>
      </p:sp>
    </p:spTree>
    <p:extLst>
      <p:ext uri="{BB962C8B-B14F-4D97-AF65-F5344CB8AC3E}">
        <p14:creationId xmlns:p14="http://schemas.microsoft.com/office/powerpoint/2010/main" val="4239580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9069B-F494-F708-1140-08650C0BD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38AEE-0D63-CFDD-A326-5D98F6F8F69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A1D13A7-8883-231E-C597-46406BEA5096}"/>
              </a:ext>
            </a:extLst>
          </p:cNvPr>
          <p:cNvSpPr>
            <a:spLocks noGrp="1"/>
          </p:cNvSpPr>
          <p:nvPr>
            <p:ph type="body" idx="1"/>
          </p:nvPr>
        </p:nvSpPr>
        <p:spPr/>
        <p:txBody>
          <a:bodyPr/>
          <a:lstStyle/>
          <a:p>
            <a:r>
              <a:rPr lang="en-CA"/>
              <a:t>Allison imagined the same situation was happening to a friend who had well-regulated emotions. Marjorie, whom she had known since high school, was kind but assertive. What would Marjorie do in this situation?</a:t>
            </a:r>
          </a:p>
          <a:p>
            <a:endParaRPr lang="en-CA"/>
          </a:p>
          <a:p>
            <a:r>
              <a:rPr lang="en-CA"/>
              <a:t>Marjorie would not be intimidated. This was an unfair situation, and it was reasonable to address it rather than put up with it. Marjorie would not keep her feelings and thoughts to herself. She would, in a kind but assertive way, explained to her stepmother what she felt, thought, and wanted to see happen; the stepmother was entitled to spend her father's money, but not to throw it away foolishly.</a:t>
            </a:r>
          </a:p>
          <a:p>
            <a:endParaRPr lang="en-CA"/>
          </a:p>
          <a:p>
            <a:r>
              <a:rPr lang="en-CA"/>
              <a:t>If this conversation went nowhere, Marjorie would find out what her legal rights work, and if she did not have a legal recourse, try to maintain a cordial relationship with the stepmother and negotiate. If she exhausted her options, she would simply walk away. It would be sad, but she did not want to waste her life feeling resentment and anger. Marjorie, like Allison, was financially comfortable. Inheriting some of her father's largest state would be nice, but it would not be a life changer.</a:t>
            </a:r>
          </a:p>
          <a:p>
            <a:endParaRPr lang="en-CA"/>
          </a:p>
          <a:p>
            <a:r>
              <a:rPr lang="en-CA"/>
              <a:t>After imagining what Marjorie would do, Allison considered how she could apply it to herself and decided on an action plan: 1) she would use the "mental video" of the visit when she found the SUV in the driveway. She would then splice and edit out the part in which she kept her feelings and thoughts to herself while stewing on them. She had done that all her life.</a:t>
            </a:r>
          </a:p>
          <a:p>
            <a:endParaRPr lang="en-CA"/>
          </a:p>
          <a:p>
            <a:r>
              <a:rPr lang="en-CA"/>
              <a:t>Instead, she would paste in an assertive conversation, in which she explained to Ingrid how she felt, her thoughts, and what she planned to do. Imagining this conversation, activated Allison, and she knew she had to practice it for some time while, to stay in the window of tolerance, she pedulated.</a:t>
            </a:r>
          </a:p>
          <a:p>
            <a:endParaRPr lang="en-CA"/>
          </a:p>
          <a:p>
            <a:r>
              <a:rPr lang="en-CA"/>
              <a:t>2) in her imagination, Allison practiced this conversation, not expecting to have a real conversation with Ingrid anytime soon. She felt this took some of the pressure off.</a:t>
            </a:r>
          </a:p>
          <a:p>
            <a:endParaRPr lang="en-CA"/>
          </a:p>
          <a:p>
            <a:r>
              <a:rPr lang="en-CA"/>
              <a:t>3) Allison knew a family lawyer whom she trusted and decided she would call him to make an appointment to review her legal options.</a:t>
            </a:r>
          </a:p>
          <a:p>
            <a:endParaRPr lang="en-CA"/>
          </a:p>
          <a:p>
            <a:r>
              <a:rPr lang="en-CA"/>
              <a:t>4) she felt that if trying to work things out not produce results, she would not be held hostage by the potential inheritance and would distance herself from Ingrid.</a:t>
            </a:r>
          </a:p>
          <a:p>
            <a:endParaRPr lang="en-CA"/>
          </a:p>
          <a:p>
            <a:r>
              <a:rPr lang="en-CA"/>
              <a:t>Allison realize that her feelings, thoughts, and behaviours, in this present day situation, were similar to those she had as a little girl. Her adult self needed to step up and protect this frightened child.</a:t>
            </a:r>
          </a:p>
          <a:p>
            <a:endParaRPr lang="en-CA"/>
          </a:p>
        </p:txBody>
      </p:sp>
      <p:sp>
        <p:nvSpPr>
          <p:cNvPr id="4" name="Slide Number Placeholder 3">
            <a:extLst>
              <a:ext uri="{FF2B5EF4-FFF2-40B4-BE49-F238E27FC236}">
                <a16:creationId xmlns:a16="http://schemas.microsoft.com/office/drawing/2014/main" id="{ACF5FBA2-5FAE-DD7C-970C-5AE0B555F6B9}"/>
              </a:ext>
            </a:extLst>
          </p:cNvPr>
          <p:cNvSpPr>
            <a:spLocks noGrp="1"/>
          </p:cNvSpPr>
          <p:nvPr>
            <p:ph type="sldNum" sz="quarter" idx="5"/>
          </p:nvPr>
        </p:nvSpPr>
        <p:spPr/>
        <p:txBody>
          <a:bodyPr/>
          <a:lstStyle/>
          <a:p>
            <a:fld id="{D893B5EB-8123-46AA-8820-55D5A7A8ECB9}" type="slidenum">
              <a:rPr lang="en-CA" smtClean="0"/>
              <a:t>103</a:t>
            </a:fld>
            <a:endParaRPr lang="en-CA"/>
          </a:p>
        </p:txBody>
      </p:sp>
    </p:spTree>
    <p:extLst>
      <p:ext uri="{BB962C8B-B14F-4D97-AF65-F5344CB8AC3E}">
        <p14:creationId xmlns:p14="http://schemas.microsoft.com/office/powerpoint/2010/main" val="2704638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09A1-F187-AFCE-3CCA-321C67930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9C79A-EAE8-F7EC-F783-67E5083FA3A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0E61A3A-A9AE-78A2-1F49-5B878BB44B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7DA66EBA-5093-1E02-9712-83193D242234}"/>
              </a:ext>
            </a:extLst>
          </p:cNvPr>
          <p:cNvSpPr>
            <a:spLocks noGrp="1"/>
          </p:cNvSpPr>
          <p:nvPr>
            <p:ph type="sldNum" sz="quarter" idx="5"/>
          </p:nvPr>
        </p:nvSpPr>
        <p:spPr/>
        <p:txBody>
          <a:bodyPr/>
          <a:lstStyle/>
          <a:p>
            <a:fld id="{D893B5EB-8123-46AA-8820-55D5A7A8ECB9}" type="slidenum">
              <a:rPr lang="en-CA" smtClean="0"/>
              <a:t>104</a:t>
            </a:fld>
            <a:endParaRPr lang="en-CA"/>
          </a:p>
        </p:txBody>
      </p:sp>
    </p:spTree>
    <p:extLst>
      <p:ext uri="{BB962C8B-B14F-4D97-AF65-F5344CB8AC3E}">
        <p14:creationId xmlns:p14="http://schemas.microsoft.com/office/powerpoint/2010/main" val="1254244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D62B-967F-A60B-8F76-A3F2CC8E3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E05A6-C66D-A338-E91B-28D4E223AB4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6D9BB71-5E97-C2CC-9CBA-1CDF3E56856A}"/>
              </a:ext>
            </a:extLst>
          </p:cNvPr>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a:extLst>
              <a:ext uri="{FF2B5EF4-FFF2-40B4-BE49-F238E27FC236}">
                <a16:creationId xmlns:a16="http://schemas.microsoft.com/office/drawing/2014/main" id="{7A34BDF0-6311-2B57-A101-BB761968FFBD}"/>
              </a:ext>
            </a:extLst>
          </p:cNvPr>
          <p:cNvSpPr>
            <a:spLocks noGrp="1"/>
          </p:cNvSpPr>
          <p:nvPr>
            <p:ph type="sldNum" sz="quarter" idx="5"/>
          </p:nvPr>
        </p:nvSpPr>
        <p:spPr/>
        <p:txBody>
          <a:bodyPr/>
          <a:lstStyle/>
          <a:p>
            <a:fld id="{BC46FC13-E677-44E2-8314-1FDAC96D1E0A}" type="slidenum">
              <a:rPr lang="en-CA" smtClean="0"/>
              <a:t>105</a:t>
            </a:fld>
            <a:endParaRPr lang="en-CA"/>
          </a:p>
        </p:txBody>
      </p:sp>
    </p:spTree>
    <p:extLst>
      <p:ext uri="{BB962C8B-B14F-4D97-AF65-F5344CB8AC3E}">
        <p14:creationId xmlns:p14="http://schemas.microsoft.com/office/powerpoint/2010/main" val="3435162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7F401-E866-EC2A-C7BE-B6F0961A0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82D10-221D-6130-CB64-9CC366D5F1E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DC6087E-4ED7-B136-CEE4-D47628482F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2457F9CF-B7A6-AA72-6062-3848C5ECBF2E}"/>
              </a:ext>
            </a:extLst>
          </p:cNvPr>
          <p:cNvSpPr>
            <a:spLocks noGrp="1"/>
          </p:cNvSpPr>
          <p:nvPr>
            <p:ph type="sldNum" sz="quarter" idx="5"/>
          </p:nvPr>
        </p:nvSpPr>
        <p:spPr/>
        <p:txBody>
          <a:bodyPr/>
          <a:lstStyle/>
          <a:p>
            <a:fld id="{D893B5EB-8123-46AA-8820-55D5A7A8ECB9}" type="slidenum">
              <a:rPr lang="en-CA" smtClean="0"/>
              <a:t>106</a:t>
            </a:fld>
            <a:endParaRPr lang="en-CA"/>
          </a:p>
        </p:txBody>
      </p:sp>
    </p:spTree>
    <p:extLst>
      <p:ext uri="{BB962C8B-B14F-4D97-AF65-F5344CB8AC3E}">
        <p14:creationId xmlns:p14="http://schemas.microsoft.com/office/powerpoint/2010/main" val="360661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Absolutely. Thank you for the segue </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29</a:t>
            </a:fld>
            <a:endParaRPr lang="en-CA"/>
          </a:p>
        </p:txBody>
      </p:sp>
    </p:spTree>
    <p:extLst>
      <p:ext uri="{BB962C8B-B14F-4D97-AF65-F5344CB8AC3E}">
        <p14:creationId xmlns:p14="http://schemas.microsoft.com/office/powerpoint/2010/main" val="2218741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DC8E-0D36-3B08-2E89-AE8DA95C4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446FE-DEA8-7B9D-C1FA-FD354E06FE7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1A53441-2B9B-A1E4-4263-AFBA9944E1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4948DA7C-8BE3-39E3-D039-4EA6CCA0E321}"/>
              </a:ext>
            </a:extLst>
          </p:cNvPr>
          <p:cNvSpPr>
            <a:spLocks noGrp="1"/>
          </p:cNvSpPr>
          <p:nvPr>
            <p:ph type="sldNum" sz="quarter" idx="5"/>
          </p:nvPr>
        </p:nvSpPr>
        <p:spPr/>
        <p:txBody>
          <a:bodyPr/>
          <a:lstStyle/>
          <a:p>
            <a:fld id="{D893B5EB-8123-46AA-8820-55D5A7A8ECB9}" type="slidenum">
              <a:rPr lang="en-CA" smtClean="0"/>
              <a:t>108</a:t>
            </a:fld>
            <a:endParaRPr lang="en-CA"/>
          </a:p>
        </p:txBody>
      </p:sp>
    </p:spTree>
    <p:extLst>
      <p:ext uri="{BB962C8B-B14F-4D97-AF65-F5344CB8AC3E}">
        <p14:creationId xmlns:p14="http://schemas.microsoft.com/office/powerpoint/2010/main" val="3324613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0A193-31D1-517C-FEC0-2B01A9693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F7AD2-74E7-8E67-7E1B-824F9110485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3A16A1D-CC86-84AF-E556-085F8FE1C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E872734A-248A-5108-4353-BCAC8306D4B9}"/>
              </a:ext>
            </a:extLst>
          </p:cNvPr>
          <p:cNvSpPr>
            <a:spLocks noGrp="1"/>
          </p:cNvSpPr>
          <p:nvPr>
            <p:ph type="sldNum" sz="quarter" idx="5"/>
          </p:nvPr>
        </p:nvSpPr>
        <p:spPr/>
        <p:txBody>
          <a:bodyPr/>
          <a:lstStyle/>
          <a:p>
            <a:fld id="{D893B5EB-8123-46AA-8820-55D5A7A8ECB9}" type="slidenum">
              <a:rPr lang="en-CA" smtClean="0"/>
              <a:t>110</a:t>
            </a:fld>
            <a:endParaRPr lang="en-CA"/>
          </a:p>
        </p:txBody>
      </p:sp>
    </p:spTree>
    <p:extLst>
      <p:ext uri="{BB962C8B-B14F-4D97-AF65-F5344CB8AC3E}">
        <p14:creationId xmlns:p14="http://schemas.microsoft.com/office/powerpoint/2010/main" val="2909165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E0AF4-BE46-2281-18A7-4DBE13E2C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7DBC1-D707-BD6C-216F-ED8D02CD06D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6E87DA0-FD2A-86E5-2B8B-1C2D6F7515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4BEF6C35-086A-1288-9CAF-EBBA195CABC6}"/>
              </a:ext>
            </a:extLst>
          </p:cNvPr>
          <p:cNvSpPr>
            <a:spLocks noGrp="1"/>
          </p:cNvSpPr>
          <p:nvPr>
            <p:ph type="sldNum" sz="quarter" idx="5"/>
          </p:nvPr>
        </p:nvSpPr>
        <p:spPr/>
        <p:txBody>
          <a:bodyPr/>
          <a:lstStyle/>
          <a:p>
            <a:fld id="{D893B5EB-8123-46AA-8820-55D5A7A8ECB9}" type="slidenum">
              <a:rPr lang="en-CA" smtClean="0"/>
              <a:t>112</a:t>
            </a:fld>
            <a:endParaRPr lang="en-CA"/>
          </a:p>
        </p:txBody>
      </p:sp>
    </p:spTree>
    <p:extLst>
      <p:ext uri="{BB962C8B-B14F-4D97-AF65-F5344CB8AC3E}">
        <p14:creationId xmlns:p14="http://schemas.microsoft.com/office/powerpoint/2010/main" val="3045044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8774-8EAB-EC11-3DD9-D8B6B7877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04694-1085-4797-DCC3-703ED25F3AE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230EA9-E154-9AD1-4F9A-0FA9E75AA5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the second part of today's session, we will give you examples of how to use the tools. Please note that as with previous examples these are not actual real people but rather composite of different ones. I did however try to make the scenarios as realistic as possible.</a:t>
            </a:r>
            <a:r>
              <a:rPr lang="en-US"/>
              <a:t> All these examples can be found in the simple manual session 17 pages 183 to 192.</a:t>
            </a:r>
            <a:endParaRPr lang="en-CA"/>
          </a:p>
          <a:p>
            <a:endParaRPr lang="en-CA"/>
          </a:p>
        </p:txBody>
      </p:sp>
      <p:sp>
        <p:nvSpPr>
          <p:cNvPr id="4" name="Slide Number Placeholder 3">
            <a:extLst>
              <a:ext uri="{FF2B5EF4-FFF2-40B4-BE49-F238E27FC236}">
                <a16:creationId xmlns:a16="http://schemas.microsoft.com/office/drawing/2014/main" id="{E460DF99-14A1-86DD-6EE1-117C8E751943}"/>
              </a:ext>
            </a:extLst>
          </p:cNvPr>
          <p:cNvSpPr>
            <a:spLocks noGrp="1"/>
          </p:cNvSpPr>
          <p:nvPr>
            <p:ph type="sldNum" sz="quarter" idx="5"/>
          </p:nvPr>
        </p:nvSpPr>
        <p:spPr/>
        <p:txBody>
          <a:bodyPr/>
          <a:lstStyle/>
          <a:p>
            <a:fld id="{D893B5EB-8123-46AA-8820-55D5A7A8ECB9}" type="slidenum">
              <a:rPr lang="en-CA" smtClean="0"/>
              <a:t>114</a:t>
            </a:fld>
            <a:endParaRPr lang="en-CA"/>
          </a:p>
        </p:txBody>
      </p:sp>
    </p:spTree>
    <p:extLst>
      <p:ext uri="{BB962C8B-B14F-4D97-AF65-F5344CB8AC3E}">
        <p14:creationId xmlns:p14="http://schemas.microsoft.com/office/powerpoint/2010/main" val="381360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C6DA-03D1-C30F-7AD6-EC496F926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70EAD-4F8A-BF2B-4CA8-C874B2EE2D0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9FC440C-0147-2F35-2DF5-0A5CC1D78BD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9C94D384-EC9D-AA69-A55A-295A59FB36A5}"/>
              </a:ext>
            </a:extLst>
          </p:cNvPr>
          <p:cNvSpPr>
            <a:spLocks noGrp="1"/>
          </p:cNvSpPr>
          <p:nvPr>
            <p:ph type="sldNum" sz="quarter" idx="5"/>
          </p:nvPr>
        </p:nvSpPr>
        <p:spPr/>
        <p:txBody>
          <a:bodyPr/>
          <a:lstStyle/>
          <a:p>
            <a:fld id="{AF1C05EF-FEBA-4A8D-BD90-77A3027595E3}" type="slidenum">
              <a:rPr lang="en-CA" smtClean="0"/>
              <a:t>116</a:t>
            </a:fld>
            <a:endParaRPr lang="en-CA"/>
          </a:p>
        </p:txBody>
      </p:sp>
    </p:spTree>
    <p:extLst>
      <p:ext uri="{BB962C8B-B14F-4D97-AF65-F5344CB8AC3E}">
        <p14:creationId xmlns:p14="http://schemas.microsoft.com/office/powerpoint/2010/main" val="3996735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Mary had started using the editing splicing and pasting technique, along with rational mind remediation, to splice balanced, alternative thoughts, onto the memories of the times she had done too much for others or ruminated. She was beginning to see small changes in herself.</a:t>
            </a:r>
            <a:endParaRPr lang="en-CA"/>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121</a:t>
            </a:fld>
            <a:endParaRPr lang="en-CA"/>
          </a:p>
        </p:txBody>
      </p:sp>
    </p:spTree>
    <p:extLst>
      <p:ext uri="{BB962C8B-B14F-4D97-AF65-F5344CB8AC3E}">
        <p14:creationId xmlns:p14="http://schemas.microsoft.com/office/powerpoint/2010/main" val="2774004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Because each tool she had learned had been helpful, Mary was curious to see what impact the goals diary card procedure was going to have.</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122</a:t>
            </a:fld>
            <a:endParaRPr lang="en-CA"/>
          </a:p>
        </p:txBody>
      </p:sp>
    </p:spTree>
    <p:extLst>
      <p:ext uri="{BB962C8B-B14F-4D97-AF65-F5344CB8AC3E}">
        <p14:creationId xmlns:p14="http://schemas.microsoft.com/office/powerpoint/2010/main" val="163358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Mary completed the hour by hour monitoring of her activities for one week</a:t>
            </a:r>
          </a:p>
          <a:p>
            <a:r>
              <a:rPr lang="en-CA"/>
              <a:t> </a:t>
            </a:r>
          </a:p>
        </p:txBody>
      </p:sp>
      <p:sp>
        <p:nvSpPr>
          <p:cNvPr id="4" name="Slide Number Placeholder 3"/>
          <p:cNvSpPr>
            <a:spLocks noGrp="1"/>
          </p:cNvSpPr>
          <p:nvPr>
            <p:ph type="sldNum" sz="quarter" idx="5"/>
          </p:nvPr>
        </p:nvSpPr>
        <p:spPr/>
        <p:txBody>
          <a:bodyPr/>
          <a:lstStyle/>
          <a:p>
            <a:fld id="{32920BC4-71C5-493F-95DB-3E0EC0BD7B04}" type="slidenum">
              <a:rPr lang="en-CA" smtClean="0"/>
              <a:t>123</a:t>
            </a:fld>
            <a:endParaRPr lang="en-CA"/>
          </a:p>
        </p:txBody>
      </p:sp>
    </p:spTree>
    <p:extLst>
      <p:ext uri="{BB962C8B-B14F-4D97-AF65-F5344CB8AC3E}">
        <p14:creationId xmlns:p14="http://schemas.microsoft.com/office/powerpoint/2010/main" val="4135000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124</a:t>
            </a:fld>
            <a:endParaRPr lang="en-CA"/>
          </a:p>
        </p:txBody>
      </p:sp>
    </p:spTree>
    <p:extLst>
      <p:ext uri="{BB962C8B-B14F-4D97-AF65-F5344CB8AC3E}">
        <p14:creationId xmlns:p14="http://schemas.microsoft.com/office/powerpoint/2010/main" val="2424518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As she reflected on her wellness assessment tool, she concluded that her biological, physiological, and safety, Maslow's needs, were well met. She also saw that she loved her family but not herself. She spent all her time looking after them but continue to feel she did not do enough. She could not imagine why they loved her, she did not feel worthwhile, or deserving of recognition.</a:t>
            </a:r>
          </a:p>
          <a:p>
            <a:endParaRPr lang="en-US"/>
          </a:p>
          <a:p>
            <a:r>
              <a:rPr lang="en-US"/>
              <a:t>Mary thought that she had mastered all of Erickson's tasks up to identity versus role confusion. She had done quite well in high school, both academically and in sports, but that had not translated into a sense of self-worth. Mary thought of Crittenden's attachment classifications and had identified both herself and her mother as "compulsive caretakers".</a:t>
            </a:r>
          </a:p>
          <a:p>
            <a:endParaRPr lang="en-US"/>
          </a:p>
          <a:p>
            <a:r>
              <a:rPr lang="en-US"/>
              <a:t>Although able to come to these conclusions rationally, Mary's emotional mind remained firmly in control, making her feel that looking after herself was selfish, and if she did more of that, her husband and children would suffer.</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125</a:t>
            </a:fld>
            <a:endParaRPr lang="en-CA"/>
          </a:p>
        </p:txBody>
      </p:sp>
    </p:spTree>
    <p:extLst>
      <p:ext uri="{BB962C8B-B14F-4D97-AF65-F5344CB8AC3E}">
        <p14:creationId xmlns:p14="http://schemas.microsoft.com/office/powerpoint/2010/main" val="154002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30</a:t>
            </a:fld>
            <a:endParaRPr lang="en-CA"/>
          </a:p>
        </p:txBody>
      </p:sp>
    </p:spTree>
    <p:extLst>
      <p:ext uri="{BB962C8B-B14F-4D97-AF65-F5344CB8AC3E}">
        <p14:creationId xmlns:p14="http://schemas.microsoft.com/office/powerpoint/2010/main" val="272719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Peter was a 37-year-old single man, living with his two cats, in a geared to income apartment. He was the only child of a single mom, Marjorie who, when Peter was growing up, to make ends meet, worked 50 hours a week as a personal support worker.</a:t>
            </a:r>
          </a:p>
          <a:p>
            <a:endParaRPr lang="en-US"/>
          </a:p>
          <a:p>
            <a:r>
              <a:rPr lang="en-US"/>
              <a:t>Marjorie was a kind person who had been taken advantage of by a series of abusive partners. When Peter was five, his father left, and Marjorie vowed that she would never again be in a relationship with a man.</a:t>
            </a:r>
          </a:p>
          <a:p>
            <a:endParaRPr lang="en-US"/>
          </a:p>
          <a:p>
            <a:r>
              <a:rPr lang="en-US"/>
              <a:t>Marjorie was a hands-off parent who was at a loss as to what to do when Peter, in grade 6, started skipping classes and "hanging out" with a group of rebellious boys. She met with Peter's teachers, the principal, and the school counsellor, but that had not helped.</a:t>
            </a:r>
          </a:p>
          <a:p>
            <a:endParaRPr lang="en-US"/>
          </a:p>
          <a:p>
            <a:r>
              <a:rPr lang="en-US"/>
              <a:t>Marjorie's best friend consoled her, saying that Peter was just going through a phase, and things would get better. When Peter started buying expensive items including an electric guitar, a PlayStation, and a computer, Marjorie got worried. Peter had unconvincing explanations for where he got the money.</a:t>
            </a:r>
          </a:p>
          <a:p>
            <a:endParaRPr lang="en-US"/>
          </a:p>
          <a:p>
            <a:r>
              <a:rPr lang="en-US"/>
              <a:t>When Peter turned 16, he dropped out of school altogether. By that point, Marjorie knew she had no control over him. She had given him ultimatums, but he would shrug, roll his eyes, and ignore her.</a:t>
            </a:r>
          </a:p>
          <a:p>
            <a:endParaRPr lang="en-US"/>
          </a:p>
          <a:p>
            <a:r>
              <a:rPr lang="en-US"/>
              <a:t>He began spending more and more time away from home, sometimes, he would be missing for weeks. Marjorie heard rumors that Peter was selling drugs. She was not surprised.</a:t>
            </a:r>
          </a:p>
          <a:p>
            <a:endParaRPr lang="en-US"/>
          </a:p>
          <a:p>
            <a:r>
              <a:rPr lang="en-US"/>
              <a:t>By the time Peter was 19, Marjorie rarely saw him. She was devastated, when one day she got a call from a nurse on the mental health unit of the local hospital, saying Peter had been hospitalized.</a:t>
            </a:r>
          </a:p>
          <a:p>
            <a:endParaRPr lang="en-US"/>
          </a:p>
          <a:p>
            <a:r>
              <a:rPr lang="en-US"/>
              <a:t>Peter's behavior had become increasingly erratic, and he had wild mood fluctuations. He would stay awake for days at a time. When he got into a fight at a coffee shop, police were called, and took a very disheveled and disorganized Peter to the emergency room, from where he was admitted to psychiatry.</a:t>
            </a:r>
          </a:p>
          <a:p>
            <a:endParaRPr lang="en-US"/>
          </a:p>
          <a:p>
            <a:r>
              <a:rPr lang="en-US"/>
              <a:t>Peter wanted to leave the hospital and was involuntarily committed. At first, he was agitated and aggressive, and was started on antipsychotics. He was eventually diagnosed with schizoaffective disorder and prescribed mood stabilizers. Over the next two years, Peter would be discharged from hospital, stop his medications, relapse, and end up back in the hospital.</a:t>
            </a:r>
          </a:p>
          <a:p>
            <a:endParaRPr lang="en-US"/>
          </a:p>
          <a:p>
            <a:r>
              <a:rPr lang="en-US"/>
              <a:t>He was eventually referred to an assertive community treatment team, an outpatient multidisciplinary mental health team, that through intensive contact with clients is often able to build good therapeutic alliance is with them.</a:t>
            </a:r>
          </a:p>
          <a:p>
            <a:endParaRPr lang="en-US"/>
          </a:p>
          <a:p>
            <a:r>
              <a:rPr lang="en-US"/>
              <a:t>Working with the team led to a gradual but significant improvement in Peter's mental health. By the time he was in his late </a:t>
            </a:r>
            <a:r>
              <a:rPr lang="en-US" err="1"/>
              <a:t>20s</a:t>
            </a:r>
            <a:r>
              <a:rPr lang="en-US"/>
              <a:t>, he was sober, compliant with medication, and not engaging in illegal behaviors. Around that time, Peter started having panic attacks, agoraphobia, and social anxiety. He started to only be able to leave his apartment when accompanied by a member of the act team. He spent most of his days playing video games or watching TV.</a:t>
            </a:r>
          </a:p>
          <a:p>
            <a:endParaRPr lang="en-US"/>
          </a:p>
          <a:p>
            <a:r>
              <a:rPr lang="en-US"/>
              <a:t>Peter was discharged from the act team and was referred to a psychiatrist, who after doing a history, and getting to know Peter, began to question the schedule schizoaffective diagnosis.</a:t>
            </a:r>
          </a:p>
          <a:p>
            <a:endParaRPr lang="en-US"/>
          </a:p>
          <a:p>
            <a:r>
              <a:rPr lang="en-US"/>
              <a:t>When Peter was given that diagnosis, he had been using crystal meth, which can induce psychosis. When Peter stopped using the drug, his thought disorder, delusions, and hallucinations, had all improved. It had been years since Peter had symptoms of psychosis. Now, his main problems were anxiety and depression.</a:t>
            </a:r>
          </a:p>
          <a:p>
            <a:endParaRPr lang="en-US"/>
          </a:p>
          <a:p>
            <a:r>
              <a:rPr lang="en-US"/>
              <a:t>Peter was an intelligent man, who reflecting on his life, saw himself as a failure. Almost all of his high school friends and acquaintances, were now married, had families and jobs. He knew three who had become police officers. He was embarrassed and ashamed, remembering that one of his former high school friends, who had become a paramedic, had on a couple of occasions, been the one that answered emergency call that brought him to the hospital.</a:t>
            </a:r>
          </a:p>
          <a:p>
            <a:endParaRPr lang="en-US"/>
          </a:p>
        </p:txBody>
      </p:sp>
      <p:sp>
        <p:nvSpPr>
          <p:cNvPr id="4" name="Slide Number Placeholder 3"/>
          <p:cNvSpPr>
            <a:spLocks noGrp="1"/>
          </p:cNvSpPr>
          <p:nvPr>
            <p:ph type="sldNum" sz="quarter" idx="5"/>
          </p:nvPr>
        </p:nvSpPr>
        <p:spPr/>
        <p:txBody>
          <a:bodyPr/>
          <a:lstStyle/>
          <a:p>
            <a:fld id="{32920BC4-71C5-493F-95DB-3E0EC0BD7B04}" type="slidenum">
              <a:rPr lang="en-CA" smtClean="0"/>
              <a:t>135</a:t>
            </a:fld>
            <a:endParaRPr lang="en-CA"/>
          </a:p>
        </p:txBody>
      </p:sp>
    </p:spTree>
    <p:extLst>
      <p:ext uri="{BB962C8B-B14F-4D97-AF65-F5344CB8AC3E}">
        <p14:creationId xmlns:p14="http://schemas.microsoft.com/office/powerpoint/2010/main" val="312513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Peter wanted to make some changes in this life but found it difficult. He started the simple course. He related to Maslow's hierarchy of needs. His basic needs, the biological, physiological, and for safety, were met. His psychological needs for connection with others respect, status, recognition, and self-esteem were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Peter's development had stopped when he reached Erickson's stage of "industry versus inferiority” at which 6 to 11-year-olds, learn to cope with social and academic demands and develop a sense of competence. Stuck at this stage, Peter felt inferior.</a:t>
            </a:r>
            <a:endParaRPr lang="en-CA"/>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138</a:t>
            </a:fld>
            <a:endParaRPr lang="en-CA"/>
          </a:p>
        </p:txBody>
      </p:sp>
    </p:spTree>
    <p:extLst>
      <p:ext uri="{BB962C8B-B14F-4D97-AF65-F5344CB8AC3E}">
        <p14:creationId xmlns:p14="http://schemas.microsoft.com/office/powerpoint/2010/main" val="770772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140</a:t>
            </a:fld>
            <a:endParaRPr lang="en-CA"/>
          </a:p>
        </p:txBody>
      </p:sp>
    </p:spTree>
    <p:extLst>
      <p:ext uri="{BB962C8B-B14F-4D97-AF65-F5344CB8AC3E}">
        <p14:creationId xmlns:p14="http://schemas.microsoft.com/office/powerpoint/2010/main" val="1775630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Step 1 – tracking activities for a week:</a:t>
            </a:r>
          </a:p>
          <a:p>
            <a:endParaRPr lang="en-US"/>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141</a:t>
            </a:fld>
            <a:endParaRPr lang="en-CA"/>
          </a:p>
        </p:txBody>
      </p:sp>
    </p:spTree>
    <p:extLst>
      <p:ext uri="{BB962C8B-B14F-4D97-AF65-F5344CB8AC3E}">
        <p14:creationId xmlns:p14="http://schemas.microsoft.com/office/powerpoint/2010/main" val="2951539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142</a:t>
            </a:fld>
            <a:endParaRPr lang="en-CA"/>
          </a:p>
        </p:txBody>
      </p:sp>
    </p:spTree>
    <p:extLst>
      <p:ext uri="{BB962C8B-B14F-4D97-AF65-F5344CB8AC3E}">
        <p14:creationId xmlns:p14="http://schemas.microsoft.com/office/powerpoint/2010/main" val="577824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144</a:t>
            </a:fld>
            <a:endParaRPr lang="en-CA"/>
          </a:p>
        </p:txBody>
      </p:sp>
    </p:spTree>
    <p:extLst>
      <p:ext uri="{BB962C8B-B14F-4D97-AF65-F5344CB8AC3E}">
        <p14:creationId xmlns:p14="http://schemas.microsoft.com/office/powerpoint/2010/main" val="386831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After tracking his activities for a week, Peter was not surprised that he scored relatively well on material well-being and physical health, but much lower on the other domains of the questionnaire.</a:t>
            </a:r>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145</a:t>
            </a:fld>
            <a:endParaRPr lang="en-CA"/>
          </a:p>
        </p:txBody>
      </p:sp>
    </p:spTree>
    <p:extLst>
      <p:ext uri="{BB962C8B-B14F-4D97-AF65-F5344CB8AC3E}">
        <p14:creationId xmlns:p14="http://schemas.microsoft.com/office/powerpoint/2010/main" val="3582188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After some brainstorming, Peter decided that he would work on "getting closer to family members". His mother's family was close knit, and Peter had many cousins, aunts, and uncles.</a:t>
            </a:r>
          </a:p>
          <a:p>
            <a:endParaRPr lang="en-US"/>
          </a:p>
          <a:p>
            <a:r>
              <a:rPr lang="en-US"/>
              <a:t>Various family members got together, at least once a week, to do a variety of activities. His cousins went fishing, snowmobiling, and when the car shows. They often asked Peter to join them.</a:t>
            </a:r>
          </a:p>
          <a:p>
            <a:endParaRPr lang="en-US"/>
          </a:p>
          <a:p>
            <a:r>
              <a:rPr lang="en-US"/>
              <a:t>Because of his anxiety, Peter had always refused their invitations. He feared they would judge him. He decided he would confront his fears and set as a goal to "be more involved with his family“</a:t>
            </a:r>
          </a:p>
          <a:p>
            <a:endParaRPr lang="en-US"/>
          </a:p>
          <a:p>
            <a:r>
              <a:rPr lang="en-US"/>
              <a:t>Peter committed to attending the Saturday night get together, at which several of his cousins watched sports. They drank moderately but were respectful of Peter sobriety and he did not think that would be a problem.</a:t>
            </a:r>
          </a:p>
          <a:p>
            <a:endParaRPr lang="en-US"/>
          </a:p>
          <a:p>
            <a:r>
              <a:rPr lang="en-US"/>
              <a:t>As a second goal Peter decided that if he received an invitation from a family member to do any other activity, he would accept</a:t>
            </a:r>
          </a:p>
          <a:p>
            <a:endParaRPr lang="en-US"/>
          </a:p>
          <a:p>
            <a:r>
              <a:rPr lang="en-US"/>
              <a:t>Peter's goals became "going to the cousins Saturday night sports get together's" and "accepting family invitations to do activities"</a:t>
            </a:r>
            <a:endParaRPr lang="en-CA"/>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153</a:t>
            </a:fld>
            <a:endParaRPr lang="en-CA"/>
          </a:p>
        </p:txBody>
      </p:sp>
    </p:spTree>
    <p:extLst>
      <p:ext uri="{BB962C8B-B14F-4D97-AF65-F5344CB8AC3E}">
        <p14:creationId xmlns:p14="http://schemas.microsoft.com/office/powerpoint/2010/main" val="1139954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Peter committed to attending the Saturday night get together, at which several of his cousins watched sports. They drank moderately but were respectful of Peter sobriety and he did not think that would be a problem.</a:t>
            </a:r>
          </a:p>
          <a:p>
            <a:endParaRPr lang="en-US"/>
          </a:p>
          <a:p>
            <a:r>
              <a:rPr lang="en-US"/>
              <a:t>As a second goal Peter decided that if he received an invitation from a family member to do any other activity, he would accept</a:t>
            </a:r>
          </a:p>
          <a:p>
            <a:endParaRPr lang="en-US"/>
          </a:p>
          <a:p>
            <a:r>
              <a:rPr lang="en-US"/>
              <a:t>Peter's goals became "going to the cousins Saturday night sports get together's" and "accepting family invitations to do activities"</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155</a:t>
            </a:fld>
            <a:endParaRPr lang="en-CA"/>
          </a:p>
        </p:txBody>
      </p:sp>
    </p:spTree>
    <p:extLst>
      <p:ext uri="{BB962C8B-B14F-4D97-AF65-F5344CB8AC3E}">
        <p14:creationId xmlns:p14="http://schemas.microsoft.com/office/powerpoint/2010/main" val="529026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Peter was committed to his goals and consistently did them. Initially he felt anxious when he participated in family activities, but eventually the anxiety subsided.</a:t>
            </a:r>
          </a:p>
          <a:p>
            <a:endParaRPr lang="en-US"/>
          </a:p>
          <a:p>
            <a:r>
              <a:rPr lang="en-US"/>
              <a:t>One of the targets he was tracking, on his holes diary card, was "feeling judged by others". That feeling was triggered when he did family activities. This gave Peter the opportunity to practice is simple tools, skills, and strategies. As he worked on rational mind remediation's, he eventually started to believe that rather than judging him, his cousins were proud of the progress he had made.</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156</a:t>
            </a:fld>
            <a:endParaRPr lang="en-CA"/>
          </a:p>
        </p:txBody>
      </p:sp>
    </p:spTree>
    <p:extLst>
      <p:ext uri="{BB962C8B-B14F-4D97-AF65-F5344CB8AC3E}">
        <p14:creationId xmlns:p14="http://schemas.microsoft.com/office/powerpoint/2010/main" val="236089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31</a:t>
            </a:fld>
            <a:endParaRPr lang="en-CA"/>
          </a:p>
        </p:txBody>
      </p:sp>
    </p:spTree>
    <p:extLst>
      <p:ext uri="{BB962C8B-B14F-4D97-AF65-F5344CB8AC3E}">
        <p14:creationId xmlns:p14="http://schemas.microsoft.com/office/powerpoint/2010/main" val="3946036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157</a:t>
            </a:fld>
            <a:endParaRPr lang="en-CA"/>
          </a:p>
        </p:txBody>
      </p:sp>
    </p:spTree>
    <p:extLst>
      <p:ext uri="{BB962C8B-B14F-4D97-AF65-F5344CB8AC3E}">
        <p14:creationId xmlns:p14="http://schemas.microsoft.com/office/powerpoint/2010/main" val="3519930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Mary was a 31-year-old married mother of three children. She had worked in a bank until her youngest child, who had Down syndrome was born. Mary and her husband Bill had decided she would stay home, until all the children were in school.</a:t>
            </a:r>
          </a:p>
          <a:p>
            <a:endParaRPr lang="en-US"/>
          </a:p>
          <a:p>
            <a:r>
              <a:rPr lang="en-US"/>
              <a:t>Mary was attending the simple course hoping to understand why, as far back as she could remember, she had felt anxious and depressed. When she heard other people stories, she felt guilty, most had very difficult life's and it made sense that they had psychological issues, but she had two loving parents. What was wrong with her?</a:t>
            </a:r>
          </a:p>
          <a:p>
            <a:endParaRPr lang="en-US"/>
          </a:p>
          <a:p>
            <a:r>
              <a:rPr lang="en-US"/>
              <a:t>Mary began to realize that she had a harsh inner critic, that was constantly attacking her, and finding fault with all that she did. No matter how hard she tried, she could never do enough for others, and was never good enough.</a:t>
            </a:r>
          </a:p>
          <a:p>
            <a:endParaRPr lang="en-US"/>
          </a:p>
          <a:p>
            <a:r>
              <a:rPr lang="en-US"/>
              <a:t>She also discovered that she had a "all or nothing" thinking pattern; either things were perfect, or they were terrible. She saw herself negatively, and others and the world positively. She learned that this was typical of people with anxious attachment.</a:t>
            </a:r>
          </a:p>
          <a:p>
            <a:endParaRPr lang="en-US"/>
          </a:p>
          <a:p>
            <a:r>
              <a:rPr lang="en-US"/>
              <a:t>As the course progressed, Mary began to understand why she felt the way she did; her mother was a kind woman, who would never hurt a fly, and she had loved Mary, but she had terrible self-esteem. Mary's mother was a people pleaser who could never say no and was terrified of the judgement of others. Mary had learned to be that way through her mother's example.</a:t>
            </a:r>
          </a:p>
          <a:p>
            <a:endParaRPr lang="en-US"/>
          </a:p>
          <a:p>
            <a:r>
              <a:rPr lang="en-US"/>
              <a:t>Mary had picked up on how frightened her mother was of the world and concluded that the world must be frightening. It was helpful to understand this but how which she change it? At home, Mary put everyone else before herself, and was often exhausted. She also constantly </a:t>
            </a:r>
            <a:r>
              <a:rPr lang="en-US" err="1"/>
              <a:t>analyse</a:t>
            </a:r>
            <a:r>
              <a:rPr lang="en-US"/>
              <a:t> everything she did in the worst possible light.</a:t>
            </a:r>
          </a:p>
          <a:p>
            <a:endParaRPr lang="en-US"/>
          </a:p>
          <a:p>
            <a:r>
              <a:rPr lang="en-US"/>
              <a:t>Mary decided to use as her holes diary card targets; "being tired/exhausted", "feeling guilty", and "ruminating".</a:t>
            </a:r>
          </a:p>
          <a:p>
            <a:endParaRPr lang="en-US"/>
          </a:p>
          <a:p>
            <a:r>
              <a:rPr lang="en-US"/>
              <a:t>She felt that tracking these targets, helped her to focus on the issues that she wanted to work on. Being conscientious, Mary regularly did chain analysis and was becoming increasingly mindful of how her feelings, thoughts, </a:t>
            </a:r>
            <a:r>
              <a:rPr lang="en-US" err="1"/>
              <a:t>behaviours</a:t>
            </a:r>
            <a:r>
              <a:rPr lang="en-US"/>
              <a:t>, and energy levels were connected.</a:t>
            </a:r>
          </a:p>
          <a:p>
            <a:endParaRPr lang="en-US"/>
          </a:p>
          <a:p>
            <a:r>
              <a:rPr lang="en-US"/>
              <a:t>Mary had started using the editing splicing and pasting technique, along with rational mind remediation, to splice balanced, alternative thoughts, onto the memories of the times she had done too much for others, or ruminated. She was beginning to see small changes in herself.</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158</a:t>
            </a:fld>
            <a:endParaRPr lang="en-CA"/>
          </a:p>
        </p:txBody>
      </p:sp>
    </p:spTree>
    <p:extLst>
      <p:ext uri="{BB962C8B-B14F-4D97-AF65-F5344CB8AC3E}">
        <p14:creationId xmlns:p14="http://schemas.microsoft.com/office/powerpoint/2010/main" val="610015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160</a:t>
            </a:fld>
            <a:endParaRPr lang="en-CA"/>
          </a:p>
        </p:txBody>
      </p:sp>
    </p:spTree>
    <p:extLst>
      <p:ext uri="{BB962C8B-B14F-4D97-AF65-F5344CB8AC3E}">
        <p14:creationId xmlns:p14="http://schemas.microsoft.com/office/powerpoint/2010/main" val="1850926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Mary decided to use as her holes diary card targets; "being tired/exhausted", "feeling guilty", and "ruminating".</a:t>
            </a:r>
          </a:p>
          <a:p>
            <a:endParaRPr lang="en-US"/>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161</a:t>
            </a:fld>
            <a:endParaRPr lang="en-CA"/>
          </a:p>
        </p:txBody>
      </p:sp>
    </p:spTree>
    <p:extLst>
      <p:ext uri="{BB962C8B-B14F-4D97-AF65-F5344CB8AC3E}">
        <p14:creationId xmlns:p14="http://schemas.microsoft.com/office/powerpoint/2010/main" val="1967139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She also discovered that she had a "all or nothing" thinking pattern; either things were perfect, or they were terrible. She saw herself negatively, and others and the world positively. She learned that this was typical of people with anxious attachment.</a:t>
            </a:r>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165</a:t>
            </a:fld>
            <a:endParaRPr lang="en-CA"/>
          </a:p>
        </p:txBody>
      </p:sp>
    </p:spTree>
    <p:extLst>
      <p:ext uri="{BB962C8B-B14F-4D97-AF65-F5344CB8AC3E}">
        <p14:creationId xmlns:p14="http://schemas.microsoft.com/office/powerpoint/2010/main" val="3250922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168</a:t>
            </a:fld>
            <a:endParaRPr lang="en-CA"/>
          </a:p>
        </p:txBody>
      </p:sp>
    </p:spTree>
    <p:extLst>
      <p:ext uri="{BB962C8B-B14F-4D97-AF65-F5344CB8AC3E}">
        <p14:creationId xmlns:p14="http://schemas.microsoft.com/office/powerpoint/2010/main" val="2459429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Mary completed and scored the wellness assessment tool.</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169</a:t>
            </a:fld>
            <a:endParaRPr lang="en-CA"/>
          </a:p>
        </p:txBody>
      </p:sp>
    </p:spTree>
    <p:extLst>
      <p:ext uri="{BB962C8B-B14F-4D97-AF65-F5344CB8AC3E}">
        <p14:creationId xmlns:p14="http://schemas.microsoft.com/office/powerpoint/2010/main" val="1208537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Mary had already committed to devoting four hours a week to the simple course. Her husband, seeing the positive changes, was supportive, the time Mary was devoting herself was not hurting the family. She shared what she was learning with her husband, he told her that while appreciating all she did, he wished she would do more for herself.</a:t>
            </a:r>
          </a:p>
          <a:p>
            <a:endParaRPr lang="en-US"/>
          </a:p>
          <a:p>
            <a:r>
              <a:rPr lang="en-US"/>
              <a:t>Mary decided that just as she had reserved four hours a week for simple, she would devote another two hours for an activity of her choice. During that time, her husband said he would be happy to take care of the children, or if he had a work commitment, get a babysitter.</a:t>
            </a:r>
          </a:p>
          <a:p>
            <a:endParaRPr lang="en-US"/>
          </a:p>
          <a:p>
            <a:r>
              <a:rPr lang="en-US"/>
              <a:t>In high school Mary had been an accomplished swimmer. Doing fast laps at the pool relaxed and invigorated her. Before she had children, she, and a friend, had trained together. It had been more than physical exercise; that support each other through difficult times.</a:t>
            </a:r>
          </a:p>
          <a:p>
            <a:endParaRPr lang="en-US"/>
          </a:p>
          <a:p>
            <a:r>
              <a:rPr lang="en-US"/>
              <a:t>Mary was excited at the prospect of doing that again and resolved to ask her friend if she wanted to join her. At first, Mary only wanted to devote one day a week for two hours to swimming, but her husband talked her into doing it twice a week for 1 1/2 hours each time. He was thrilled that Mary was doing this and started brainstorming how to find a babysitter, and what activities he could do with the children while she was away.</a:t>
            </a:r>
          </a:p>
          <a:p>
            <a:endParaRPr lang="en-US"/>
          </a:p>
          <a:p>
            <a:r>
              <a:rPr lang="en-US"/>
              <a:t>When Mary committed to something, she did it. Her friend, also a mother, jumped at Mary's invitation, and they started swimming together again</a:t>
            </a:r>
          </a:p>
          <a:p>
            <a:endParaRPr lang="en-US"/>
          </a:p>
          <a:p>
            <a:r>
              <a:rPr lang="en-US"/>
              <a:t>This readjustment of her schedule did, predictably, cause Mary considerable anxiety. She felt guilty and selfish. When she saw these targets increase on her holes diary card, she revisited her chain analysis and went back to her rational mind remediation and editing, splicing, and pasting.</a:t>
            </a:r>
          </a:p>
          <a:p>
            <a:endParaRPr lang="en-US"/>
          </a:p>
          <a:p>
            <a:r>
              <a:rPr lang="en-US"/>
              <a:t>She eventually noticed that these changes made her more excited about life and that somehow her children were also happier.</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172</a:t>
            </a:fld>
            <a:endParaRPr lang="en-CA"/>
          </a:p>
        </p:txBody>
      </p:sp>
    </p:spTree>
    <p:extLst>
      <p:ext uri="{BB962C8B-B14F-4D97-AF65-F5344CB8AC3E}">
        <p14:creationId xmlns:p14="http://schemas.microsoft.com/office/powerpoint/2010/main" val="4100449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Dolores was a 60-year-old married woman, whose two children had long ago left home. She worked part time in retail. Her husband, Harry was a plumber.</a:t>
            </a:r>
          </a:p>
          <a:p>
            <a:endParaRPr lang="en-US"/>
          </a:p>
          <a:p>
            <a:r>
              <a:rPr lang="en-US"/>
              <a:t>Dolores was an only child. She suspected her parents had never wanted children. In her family's living room, above the fireplace, hung a huge, cross-stitched piece that proclaimed, "children should be seen not heard". When she had learned about the different types of parenting, she instantly realized that hers, was the poster family for authoritarian parenting.</a:t>
            </a:r>
          </a:p>
          <a:p>
            <a:endParaRPr lang="en-US"/>
          </a:p>
          <a:p>
            <a:r>
              <a:rPr lang="en-US"/>
              <a:t>Dolores had been referred to a psychiatrist by her family doctor. She had a long history of depression accompanied by physical symptoms including back pain, irritable bowel, chronic fatigue, and migraine headaches.</a:t>
            </a:r>
          </a:p>
          <a:p>
            <a:endParaRPr lang="en-US"/>
          </a:p>
          <a:p>
            <a:r>
              <a:rPr lang="en-US"/>
              <a:t>She was skeptical of psychiatry and psychiatric medications. She had once been prescribed antidepressants and had felt terribly nauseous. After a few days she had thrown the bottle in the garbage. </a:t>
            </a:r>
          </a:p>
          <a:p>
            <a:endParaRPr lang="en-US"/>
          </a:p>
          <a:p>
            <a:r>
              <a:rPr lang="en-US"/>
              <a:t>Dolores and her husband had reached an unspoken agreement: "don't ask, don't tell": Dolores lived with her chronic low-grade depression and multiple physical ailments, enduring it with a stiff upper lip. Harry spent a lot of time in his workshop, fashioning himself an inventor of various plumbing contraptions. He was often joined by a similar minded brother-in-law.</a:t>
            </a:r>
          </a:p>
          <a:p>
            <a:endParaRPr lang="en-US"/>
          </a:p>
          <a:p>
            <a:r>
              <a:rPr lang="en-US"/>
              <a:t>There was no physical or emotional intimacy between Dolores and Harry. Dolores rationally thought that Harry was not a bad person and he had "put up" with her for nearly 40 years, but she could not help but to feel annoyed by him. She felt guilty about this. The each had their tasks around the house but could go days saying little to each other.</a:t>
            </a:r>
          </a:p>
          <a:p>
            <a:endParaRPr lang="en-US"/>
          </a:p>
          <a:p>
            <a:r>
              <a:rPr lang="en-US"/>
              <a:t>As she learned about attachment, Dolores realized that she fit the description for an avoidant style. She had learned as a child to push down her emotions and cover them up with a precocious maturity. She identified with the concept of the cycle of distress; she had never been happy; she had not learned to soothe herself, just to shut down her emotions.</a:t>
            </a:r>
          </a:p>
          <a:p>
            <a:endParaRPr lang="en-US"/>
          </a:p>
          <a:p>
            <a:r>
              <a:rPr lang="en-US"/>
              <a:t>Dolores thought of the gifts of secure attachment which she did not have; a healthy sense of self, the capacity to self soothe, and an ability to have healthy relationships.</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174</a:t>
            </a:fld>
            <a:endParaRPr lang="en-CA"/>
          </a:p>
        </p:txBody>
      </p:sp>
    </p:spTree>
    <p:extLst>
      <p:ext uri="{BB962C8B-B14F-4D97-AF65-F5344CB8AC3E}">
        <p14:creationId xmlns:p14="http://schemas.microsoft.com/office/powerpoint/2010/main" val="127046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targets in her holes diary card were "irritation", with others but especially with Harry, "critical thoughts about others", "loneliness" and "despair". Dolores had never felt seen or heard and it made her angry, but she had learned to suppress that anger. She could not imagine allowing anyone to see what was going on behind her façade, they would be appalled</a:t>
            </a:r>
          </a:p>
          <a:p>
            <a:endParaRPr lang="en-US"/>
          </a:p>
          <a:p>
            <a:r>
              <a:rPr lang="en-US"/>
              <a:t>As Dolores learned about mindfulness, she started to see herself from a wise mind perspective. The theory she was learning helped her to make sense of her experiences. Sharing with others in group, made her feel less alone, and she was beginning to have some hope that she might change.</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176</a:t>
            </a:fld>
            <a:endParaRPr lang="en-CA"/>
          </a:p>
        </p:txBody>
      </p:sp>
    </p:spTree>
    <p:extLst>
      <p:ext uri="{BB962C8B-B14F-4D97-AF65-F5344CB8AC3E}">
        <p14:creationId xmlns:p14="http://schemas.microsoft.com/office/powerpoint/2010/main" val="287297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You can use this blank schedule to track your weekly activities.</a:t>
            </a:r>
          </a:p>
        </p:txBody>
      </p:sp>
      <p:sp>
        <p:nvSpPr>
          <p:cNvPr id="4" name="Slide Number Placeholder 3"/>
          <p:cNvSpPr>
            <a:spLocks noGrp="1"/>
          </p:cNvSpPr>
          <p:nvPr>
            <p:ph type="sldNum" sz="quarter" idx="5"/>
          </p:nvPr>
        </p:nvSpPr>
        <p:spPr/>
        <p:txBody>
          <a:bodyPr/>
          <a:lstStyle/>
          <a:p>
            <a:fld id="{BC46FC13-E677-44E2-8314-1FDAC96D1E0A}" type="slidenum">
              <a:rPr lang="en-CA" smtClean="0"/>
              <a:t>32</a:t>
            </a:fld>
            <a:endParaRPr lang="en-CA"/>
          </a:p>
        </p:txBody>
      </p:sp>
    </p:spTree>
    <p:extLst>
      <p:ext uri="{BB962C8B-B14F-4D97-AF65-F5344CB8AC3E}">
        <p14:creationId xmlns:p14="http://schemas.microsoft.com/office/powerpoint/2010/main" val="120292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a:t>When Dolores contemplated Maslow's hierarchy of needs she realized her psychological needs for intimacy and connection had never been met, she did not have much self-esteem either. When she thought about Erickson's stages, she realized she had never learned to trust because no one had been available to see her or hear her. She had created a "false self" or façade, and pretended everything was normal going through the motions of becoming independent, autonomous, and fulfilling the roles of a mature adult. She had felt all this was an act.</a:t>
            </a:r>
          </a:p>
          <a:p>
            <a:endParaRPr lang="en-CA"/>
          </a:p>
          <a:p>
            <a:r>
              <a:rPr lang="en-CA"/>
              <a:t>Dolores realized that to grow, she had to learn to trust and be intimate with others, but at 60 years of age, this seemed to her to be an impossible task. Even as she thought this, she realized it was her despair talking.</a:t>
            </a:r>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179</a:t>
            </a:fld>
            <a:endParaRPr lang="en-CA"/>
          </a:p>
        </p:txBody>
      </p:sp>
    </p:spTree>
    <p:extLst>
      <p:ext uri="{BB962C8B-B14F-4D97-AF65-F5344CB8AC3E}">
        <p14:creationId xmlns:p14="http://schemas.microsoft.com/office/powerpoint/2010/main" val="28532854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180</a:t>
            </a:fld>
            <a:endParaRPr lang="en-CA"/>
          </a:p>
        </p:txBody>
      </p:sp>
    </p:spTree>
    <p:extLst>
      <p:ext uri="{BB962C8B-B14F-4D97-AF65-F5344CB8AC3E}">
        <p14:creationId xmlns:p14="http://schemas.microsoft.com/office/powerpoint/2010/main" val="1388263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Dolores is goals diary card targets became "to allow people to see her more" and "to see others, especially her husband Harry, from a gratitude perspective". Dolores was already allowing her psychotherapist to see her. No one had seen her in this way before, it was strange and scary, but the therapist seemed to nevertheless continue to like her.</a:t>
            </a:r>
          </a:p>
          <a:p>
            <a:endParaRPr lang="en-US"/>
          </a:p>
          <a:p>
            <a:r>
              <a:rPr lang="en-US"/>
              <a:t>Maybe other people might not be appalled if she were to open up. The person she felt she could do that the most easily with, was her cleaning lady. They were about the same age, and Barb had started cleaning Dolores's house when the kids were little. They had become friends and Barb continue to clean Dolores's house, even though now, there was not much to clean. They had gotten into the habit of, midway through the day, having tea together and talking, sometimes for hours</a:t>
            </a:r>
          </a:p>
          <a:p>
            <a:endParaRPr lang="en-US"/>
          </a:p>
          <a:p>
            <a:r>
              <a:rPr lang="en-US"/>
              <a:t>Dolores thought that Barb was someone she could safely open up to. Her therapist suggested that rather than doing it in real life right away, Dolores might do it in her imagination first, working out what she would say and imagining Barb's reaction.</a:t>
            </a:r>
          </a:p>
          <a:p>
            <a:endParaRPr lang="en-US"/>
          </a:p>
          <a:p>
            <a:r>
              <a:rPr lang="en-US"/>
              <a:t>Dolores thought she could use the same imaginal technique to see Harry through the lens of gratefulness rather than irritation. Dolores now saw the way forward; these were small steps, but they pointed a path towards shedding some of her façade and being more real.</a:t>
            </a:r>
            <a:endParaRPr lang="en-CA"/>
          </a:p>
          <a:p>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182</a:t>
            </a:fld>
            <a:endParaRPr lang="en-CA"/>
          </a:p>
        </p:txBody>
      </p:sp>
    </p:spTree>
    <p:extLst>
      <p:ext uri="{BB962C8B-B14F-4D97-AF65-F5344CB8AC3E}">
        <p14:creationId xmlns:p14="http://schemas.microsoft.com/office/powerpoint/2010/main" val="2232932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Fred, a 69-year-old widowed man, was born in Twillingate, Newfoundland. His parents had been hard-working, long-suffering pious people, who had only had one child. Fred's father was a fisher and his mother worked in a fishing processing plant</a:t>
            </a:r>
          </a:p>
          <a:p>
            <a:endParaRPr lang="en-US"/>
          </a:p>
          <a:p>
            <a:r>
              <a:rPr lang="en-US"/>
              <a:t>It was clear from an early age that Fred did not fit in with his family or his community. He was a brilliant student, with an inquiring mind, a child who the local teachers could not keep up with. Fred found school boring but read voraciously.</a:t>
            </a:r>
          </a:p>
          <a:p>
            <a:endParaRPr lang="en-US"/>
          </a:p>
          <a:p>
            <a:r>
              <a:rPr lang="en-US"/>
              <a:t>For while he contemplated becoming a priest one of his best friends revealed that he had been sexually abused by the parish Catholic priest, Fred, then 15 lost his faith, and became an atheist, which further alienated him from the people around him. To get along, Fred learned to keep his thoughts to himself.</a:t>
            </a:r>
          </a:p>
          <a:p>
            <a:endParaRPr lang="en-US"/>
          </a:p>
          <a:p>
            <a:r>
              <a:rPr lang="en-US"/>
              <a:t>It was ironic that when he finished high school, Fred got a scholarship from the Catholic diocese to attend university. He could not wait to escape and accepted an offer from the University of Toronto.</a:t>
            </a:r>
          </a:p>
          <a:p>
            <a:endParaRPr lang="en-US"/>
          </a:p>
          <a:p>
            <a:r>
              <a:rPr lang="en-US"/>
              <a:t>Fred did an undergraduate degree in biology and a Masters in biochemistry. He thought of becoming an academic, but he had fallen in love, wanted to marry, and decided to follow the more practical path of becoming a high school science teacher.</a:t>
            </a:r>
          </a:p>
          <a:p>
            <a:endParaRPr lang="en-US"/>
          </a:p>
          <a:p>
            <a:r>
              <a:rPr lang="en-US"/>
              <a:t>Fred was happy with his wife and his profession. He only regretted not having children, not having made his "mark" in life.</a:t>
            </a:r>
          </a:p>
          <a:p>
            <a:endParaRPr lang="en-US"/>
          </a:p>
          <a:p>
            <a:r>
              <a:rPr lang="en-US"/>
              <a:t>Fred taught high school biology for 30 years and retired in his mid-</a:t>
            </a:r>
            <a:r>
              <a:rPr lang="en-US" err="1"/>
              <a:t>50s</a:t>
            </a:r>
            <a:r>
              <a:rPr lang="en-US"/>
              <a:t> hoping to enjoy his retirement. Within a year of his retirement, his wife died from brain cancer, it was a slow and painful death.</a:t>
            </a:r>
          </a:p>
          <a:p>
            <a:endParaRPr lang="en-US"/>
          </a:p>
          <a:p>
            <a:r>
              <a:rPr lang="en-US"/>
              <a:t>Fred never entirely recovered from this tragedy. He had friends, most of them couples, he enjoyed hiking, loved going on bicycle trips in Europe, was financially secure, but he always felt empty. He experienced a return of the loneliness he had felt growing up.</a:t>
            </a:r>
          </a:p>
          <a:p>
            <a:endParaRPr lang="en-US"/>
          </a:p>
          <a:p>
            <a:r>
              <a:rPr lang="en-US"/>
              <a:t>Since his wife's death, Fred woke up every morning feeling dread. He wondered "is this all there is?" Witnessing his wife's decline and death had been soul shattering, she had been the kindest person he knew. How could anybody think there was a God if such things happened? What was the point of it all?</a:t>
            </a:r>
          </a:p>
          <a:p>
            <a:endParaRPr lang="en-US"/>
          </a:p>
          <a:p>
            <a:r>
              <a:rPr lang="en-US"/>
              <a:t>Fred had started therapy with a smart, young, cognitive </a:t>
            </a:r>
            <a:r>
              <a:rPr lang="en-US" err="1"/>
              <a:t>behavioural</a:t>
            </a:r>
            <a:r>
              <a:rPr lang="en-US"/>
              <a:t> therapist, and worked hard at using the strategies offered to him, but therapy and not make much difference. Fred also tried several antidepressants which had only made him gain weight.</a:t>
            </a:r>
          </a:p>
          <a:p>
            <a:endParaRPr lang="en-US"/>
          </a:p>
          <a:p>
            <a:r>
              <a:rPr lang="en-US"/>
              <a:t>He joined the simple course. At first, he was very </a:t>
            </a:r>
            <a:r>
              <a:rPr lang="en-US" err="1"/>
              <a:t>sceptical</a:t>
            </a:r>
            <a:r>
              <a:rPr lang="en-US"/>
              <a:t> but then became intrigued. He thought most of the material was useful, but the spiritual aspects of the course were just plain flaky.</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183</a:t>
            </a:fld>
            <a:endParaRPr lang="en-CA"/>
          </a:p>
        </p:txBody>
      </p:sp>
    </p:spTree>
    <p:extLst>
      <p:ext uri="{BB962C8B-B14F-4D97-AF65-F5344CB8AC3E}">
        <p14:creationId xmlns:p14="http://schemas.microsoft.com/office/powerpoint/2010/main" val="1215763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Fred's holes diary card targets were his "sense of dread", "loneliness", and "despair". Fred felt his greatest struggles were about life's meaning. He firmly rejected the traditional concept of God which she had been raised with, in </a:t>
            </a:r>
            <a:r>
              <a:rPr lang="en-US" err="1"/>
              <a:t>favour</a:t>
            </a:r>
            <a:r>
              <a:rPr lang="en-US"/>
              <a:t> of the modern stage of growth materialist view: the universe is made of matter, there is no soul or spirit, and death is the end.</a:t>
            </a:r>
          </a:p>
          <a:p>
            <a:endParaRPr lang="en-US"/>
          </a:p>
          <a:p>
            <a:r>
              <a:rPr lang="en-US"/>
              <a:t>He was intrigued by the discussions of integral theory, philosophy, and spirituality. He began to read critiques of philosophical materialism and found them credible. Fred worked on his goals diary card procedure</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184</a:t>
            </a:fld>
            <a:endParaRPr lang="en-CA"/>
          </a:p>
        </p:txBody>
      </p:sp>
    </p:spTree>
    <p:extLst>
      <p:ext uri="{BB962C8B-B14F-4D97-AF65-F5344CB8AC3E}">
        <p14:creationId xmlns:p14="http://schemas.microsoft.com/office/powerpoint/2010/main" val="3686131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In Maslow's hierarchy he was struggling with self-actualization, and he confronted Erickson's despair every day. He had loved his wife and was grateful to have had her in this life but had regrets for not having children and not fulfilling his potential. He felt he would soon die and be totally forgotten. He dreaded getting old and losing his independence.</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185</a:t>
            </a:fld>
            <a:endParaRPr lang="en-CA"/>
          </a:p>
        </p:txBody>
      </p:sp>
    </p:spTree>
    <p:extLst>
      <p:ext uri="{BB962C8B-B14F-4D97-AF65-F5344CB8AC3E}">
        <p14:creationId xmlns:p14="http://schemas.microsoft.com/office/powerpoint/2010/main" val="2507142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Fred liked the notion that ideas and beliefs our not absolute certainties about the world, but maps that keep evolving as new information comes to light. A friend recommended he read Adam Grant's book "think again; the power of knowing what you don't know".</a:t>
            </a:r>
          </a:p>
          <a:p>
            <a:endParaRPr lang="en-US"/>
          </a:p>
          <a:p>
            <a:r>
              <a:rPr lang="en-US"/>
              <a:t>Grant, an organizational psychologist, and professor at Wharton, examines the reasons why we cling to our beliefs, and choose not to look at you evidence that might challenge them. He advocates for a culture of learning and exploration, in which we can question our opinions and in which being wrong, is not a failing, but a part of growth.</a:t>
            </a:r>
          </a:p>
          <a:p>
            <a:endParaRPr lang="en-US"/>
          </a:p>
          <a:p>
            <a:r>
              <a:rPr lang="en-US"/>
              <a:t>Fred thought about Ken Wilber's four quadrants, and how Galileo, a man of faith, had realized that mathematical descriptions worked for the individual outer quadrant, the material world, but not for the individual inner quadrant, the world of the mind, imagination, and soul. He had not reject spirituality but simply decided to explore mathematical maps of the material world.</a:t>
            </a:r>
          </a:p>
          <a:p>
            <a:endParaRPr lang="en-US"/>
          </a:p>
          <a:p>
            <a:r>
              <a:rPr lang="en-US"/>
              <a:t>Fred became interested in exploring "maps" of the inner realm. He started to read the works of the great mystics and visionaries of the great spiritual traditions, from the Hindu sages to the Buddha, Jesus, and Mohammed. He began to find materialist science's rejection of this wisdom thoughtless and arrogant</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186</a:t>
            </a:fld>
            <a:endParaRPr lang="en-CA"/>
          </a:p>
        </p:txBody>
      </p:sp>
    </p:spTree>
    <p:extLst>
      <p:ext uri="{BB962C8B-B14F-4D97-AF65-F5344CB8AC3E}">
        <p14:creationId xmlns:p14="http://schemas.microsoft.com/office/powerpoint/2010/main" val="893274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Fred realized he did not have to abandon his belief in science to explore the inner realm. The two were completely compatible. He began to see how spirituality opens people up to wonder, awe, love, compassion, joy, and hope.</a:t>
            </a:r>
          </a:p>
          <a:p>
            <a:endParaRPr lang="en-US"/>
          </a:p>
          <a:p>
            <a:r>
              <a:rPr lang="en-US"/>
              <a:t>Fred found the Hindu forest dweller stage of life an intriguing notion and saw how being a "householder" was no longer meaningful for him. Fred returned to his passion for reading, now supplemented by listening to podcasts, featuring congenial "forest guides" such as Brian Swimme, Richard Rohr, John </a:t>
            </a:r>
            <a:r>
              <a:rPr lang="en-US" err="1"/>
              <a:t>O'Donohue</a:t>
            </a:r>
            <a:r>
              <a:rPr lang="en-US"/>
              <a:t>, Mary Oliver, Anne Lamott, Paula D'Arcy, and Francis of Assisi.</a:t>
            </a:r>
            <a:endParaRPr lang="en-CA"/>
          </a:p>
        </p:txBody>
      </p:sp>
      <p:sp>
        <p:nvSpPr>
          <p:cNvPr id="4" name="Slide Number Placeholder 3"/>
          <p:cNvSpPr>
            <a:spLocks noGrp="1"/>
          </p:cNvSpPr>
          <p:nvPr>
            <p:ph type="sldNum" sz="quarter" idx="5"/>
          </p:nvPr>
        </p:nvSpPr>
        <p:spPr/>
        <p:txBody>
          <a:bodyPr/>
          <a:lstStyle/>
          <a:p>
            <a:fld id="{32920BC4-71C5-493F-95DB-3E0EC0BD7B04}" type="slidenum">
              <a:rPr lang="en-CA" smtClean="0"/>
              <a:t>187</a:t>
            </a:fld>
            <a:endParaRPr lang="en-CA"/>
          </a:p>
        </p:txBody>
      </p:sp>
    </p:spTree>
    <p:extLst>
      <p:ext uri="{BB962C8B-B14F-4D97-AF65-F5344CB8AC3E}">
        <p14:creationId xmlns:p14="http://schemas.microsoft.com/office/powerpoint/2010/main" val="328743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34</a:t>
            </a:fld>
            <a:endParaRPr lang="en-CA"/>
          </a:p>
        </p:txBody>
      </p:sp>
    </p:spTree>
    <p:extLst>
      <p:ext uri="{BB962C8B-B14F-4D97-AF65-F5344CB8AC3E}">
        <p14:creationId xmlns:p14="http://schemas.microsoft.com/office/powerpoint/2010/main" val="111567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4B551-1D08-1503-0947-2635C54D2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DF929-4986-6450-9267-88D08B96175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58BB176-42B6-B0EE-FBE0-298F66450B67}"/>
              </a:ext>
            </a:extLst>
          </p:cNvPr>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a:extLst>
              <a:ext uri="{FF2B5EF4-FFF2-40B4-BE49-F238E27FC236}">
                <a16:creationId xmlns:a16="http://schemas.microsoft.com/office/drawing/2014/main" id="{05A96099-F07D-B4AA-F35D-95FC6371B9F0}"/>
              </a:ext>
            </a:extLst>
          </p:cNvPr>
          <p:cNvSpPr>
            <a:spLocks noGrp="1"/>
          </p:cNvSpPr>
          <p:nvPr>
            <p:ph type="sldNum" sz="quarter" idx="5"/>
          </p:nvPr>
        </p:nvSpPr>
        <p:spPr/>
        <p:txBody>
          <a:bodyPr/>
          <a:lstStyle/>
          <a:p>
            <a:fld id="{BC46FC13-E677-44E2-8314-1FDAC96D1E0A}" type="slidenum">
              <a:rPr lang="en-CA" smtClean="0"/>
              <a:t>35</a:t>
            </a:fld>
            <a:endParaRPr lang="en-CA"/>
          </a:p>
        </p:txBody>
      </p:sp>
    </p:spTree>
    <p:extLst>
      <p:ext uri="{BB962C8B-B14F-4D97-AF65-F5344CB8AC3E}">
        <p14:creationId xmlns:p14="http://schemas.microsoft.com/office/powerpoint/2010/main" val="2791942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36</a:t>
            </a:fld>
            <a:endParaRPr lang="en-CA"/>
          </a:p>
        </p:txBody>
      </p:sp>
    </p:spTree>
    <p:extLst>
      <p:ext uri="{BB962C8B-B14F-4D97-AF65-F5344CB8AC3E}">
        <p14:creationId xmlns:p14="http://schemas.microsoft.com/office/powerpoint/2010/main" val="410608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81DE3C-8B85-4CED-8C6D-02FB3F374B97}" type="datetimeFigureOut">
              <a:rPr lang="en-CA" smtClean="0"/>
              <a:t>2026-02-11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215762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81DE3C-8B85-4CED-8C6D-02FB3F374B97}" type="datetimeFigureOut">
              <a:rPr lang="en-CA" smtClean="0"/>
              <a:t>2026-02-11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216916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681DE3C-8B85-4CED-8C6D-02FB3F374B97}" type="datetimeFigureOut">
              <a:rPr lang="en-CA" smtClean="0"/>
              <a:t>2026-02-11</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23715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81DE3C-8B85-4CED-8C6D-02FB3F374B97}" type="datetimeFigureOut">
              <a:rPr lang="en-CA" smtClean="0"/>
              <a:t>2026-02-11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9860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681DE3C-8B85-4CED-8C6D-02FB3F374B97}" type="datetimeFigureOut">
              <a:rPr lang="en-CA" smtClean="0"/>
              <a:t>2026-02-11</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B086638-207D-4A47-9833-FE4F65DFE209}" type="slidenum">
              <a:rPr lang="en-CA" smtClean="0"/>
              <a:t>‹#›</a:t>
            </a:fld>
            <a:endParaRPr lang="en-CA"/>
          </a:p>
        </p:txBody>
      </p:sp>
    </p:spTree>
    <p:extLst>
      <p:ext uri="{BB962C8B-B14F-4D97-AF65-F5344CB8AC3E}">
        <p14:creationId xmlns:p14="http://schemas.microsoft.com/office/powerpoint/2010/main" val="391503833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81DE3C-8B85-4CED-8C6D-02FB3F374B97}" type="datetimeFigureOut">
              <a:rPr lang="en-CA" smtClean="0"/>
              <a:t>2026-02-11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282231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81DE3C-8B85-4CED-8C6D-02FB3F374B97}" type="datetimeFigureOut">
              <a:rPr lang="en-CA" smtClean="0"/>
              <a:t>2026-02-11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179045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81DE3C-8B85-4CED-8C6D-02FB3F374B97}" type="datetimeFigureOut">
              <a:rPr lang="en-CA" smtClean="0"/>
              <a:t>2026-02-11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2447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1DE3C-8B85-4CED-8C6D-02FB3F374B97}" type="datetimeFigureOut">
              <a:rPr lang="en-CA" smtClean="0"/>
              <a:t>2026-02-11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309009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1DE3C-8B85-4CED-8C6D-02FB3F374B97}" type="datetimeFigureOut">
              <a:rPr lang="en-CA" smtClean="0"/>
              <a:t>2026-02-11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65854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1DE3C-8B85-4CED-8C6D-02FB3F374B97}" type="datetimeFigureOut">
              <a:rPr lang="en-CA" smtClean="0"/>
              <a:t>2026-02-11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B086638-207D-4A47-9833-FE4F65DFE209}" type="slidenum">
              <a:rPr lang="en-CA" smtClean="0"/>
              <a:t>‹#›</a:t>
            </a:fld>
            <a:endParaRPr lang="en-CA"/>
          </a:p>
        </p:txBody>
      </p:sp>
    </p:spTree>
    <p:extLst>
      <p:ext uri="{BB962C8B-B14F-4D97-AF65-F5344CB8AC3E}">
        <p14:creationId xmlns:p14="http://schemas.microsoft.com/office/powerpoint/2010/main" val="3356524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681DE3C-8B85-4CED-8C6D-02FB3F374B97}" type="datetimeFigureOut">
              <a:rPr lang="en-CA" smtClean="0"/>
              <a:t>2026-02-11</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BB086638-207D-4A47-9833-FE4F65DFE209}" type="slidenum">
              <a:rPr lang="en-CA" smtClean="0"/>
              <a:t>‹#›</a:t>
            </a:fld>
            <a:endParaRPr lang="en-CA"/>
          </a:p>
        </p:txBody>
      </p:sp>
    </p:spTree>
    <p:extLst>
      <p:ext uri="{BB962C8B-B14F-4D97-AF65-F5344CB8AC3E}">
        <p14:creationId xmlns:p14="http://schemas.microsoft.com/office/powerpoint/2010/main" val="39974008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cid:901745493470951803075376"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cid:58007890375525876748586" TargetMode="External"/><Relationship Id="rId5" Type="http://schemas.openxmlformats.org/officeDocument/2006/relationships/image" Target="../media/image67.jpeg"/><Relationship Id="rId4" Type="http://schemas.openxmlformats.org/officeDocument/2006/relationships/image" Target="cid:29085493397946976284804"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video" Target="https://www.youtube.com/embed/PYzFkd5Q9RI?start=55&amp;feature=oembed"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ZM3eYRODNbc?feature=oembe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xYBUY1kZpf8?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ideo" Target="https://www.youtube.com/embed/6Y4fE1tmy6Y?feature=oembed"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GuIxtjyC-AA?feature=oembed"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vv0PGv73Mc?feature=oembed"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video" Target="https://www.youtube.com/embed/5ObNMMT0woo?feature=oembed"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cid:36575493612004587481994"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cid:58007890375525876748586" TargetMode="External"/><Relationship Id="rId5" Type="http://schemas.openxmlformats.org/officeDocument/2006/relationships/image" Target="../media/image67.jpeg"/><Relationship Id="rId4" Type="http://schemas.openxmlformats.org/officeDocument/2006/relationships/image" Target="cid:29085493397946976284804"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cid:484265493613387388587919" TargetMode="Externa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cid:58007890375525876748586" TargetMode="External"/><Relationship Id="rId5" Type="http://schemas.openxmlformats.org/officeDocument/2006/relationships/image" Target="../media/image67.jpeg"/><Relationship Id="rId4" Type="http://schemas.openxmlformats.org/officeDocument/2006/relationships/image" Target="cid:2908549339794697628480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cid:951485493612557707924364"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cid:508545493329360041430924" TargetMode="External"/><Relationship Id="rId5" Type="http://schemas.openxmlformats.org/officeDocument/2006/relationships/image" Target="../media/image89.jpeg"/><Relationship Id="rId4" Type="http://schemas.openxmlformats.org/officeDocument/2006/relationships/image" Target="cid:29085493397946976284804"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cid:76335530359390856996499"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https://www.youtube.com/embed/PYzFkd5Q9RI?feature=oembed"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cid:51445438600304750688904"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4" name="Rectangle 13">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3300" spc="150" dirty="0">
                <a:solidFill>
                  <a:schemeClr val="tx1"/>
                </a:solidFill>
              </a:rPr>
              <a:t>Welcome to week 18 of simple</a:t>
            </a:r>
            <a:br>
              <a:rPr lang="en-US" sz="3300" spc="150" dirty="0">
                <a:solidFill>
                  <a:schemeClr val="tx1"/>
                </a:solidFill>
              </a:rPr>
            </a:br>
            <a:r>
              <a:rPr lang="en-US" sz="3300" spc="150" dirty="0">
                <a:solidFill>
                  <a:schemeClr val="tx1"/>
                </a:solidFill>
              </a:rPr>
              <a:t>emotional regulation skills </a:t>
            </a:r>
            <a:br>
              <a:rPr lang="en-US" sz="3300" spc="150" dirty="0">
                <a:solidFill>
                  <a:schemeClr val="tx1"/>
                </a:solidFill>
              </a:rPr>
            </a:br>
            <a:r>
              <a:rPr lang="en-US" sz="3300" spc="150" dirty="0">
                <a:solidFill>
                  <a:schemeClr val="tx1"/>
                </a:solidFill>
              </a:rPr>
              <a:t>Practice session  </a:t>
            </a:r>
          </a:p>
        </p:txBody>
      </p:sp>
      <p:pic>
        <p:nvPicPr>
          <p:cNvPr id="7" name="Picture 6" descr="Bee depositing into a honeycomb">
            <a:extLst>
              <a:ext uri="{FF2B5EF4-FFF2-40B4-BE49-F238E27FC236}">
                <a16:creationId xmlns:a16="http://schemas.microsoft.com/office/drawing/2014/main" id="{45D2EA1B-468A-4F6B-9CFA-EA3CF71C5EFF}"/>
              </a:ext>
            </a:extLst>
          </p:cNvPr>
          <p:cNvPicPr>
            <a:picLocks noChangeAspect="1"/>
          </p:cNvPicPr>
          <p:nvPr/>
        </p:nvPicPr>
        <p:blipFill rotWithShape="1">
          <a:blip r:embed="rId2"/>
          <a:srcRect t="6576" r="1" b="6621"/>
          <a:stretch/>
        </p:blipFill>
        <p:spPr>
          <a:xfrm>
            <a:off x="3501294" y="234697"/>
            <a:ext cx="5401168" cy="3129510"/>
          </a:xfrm>
          <a:prstGeom prst="rect">
            <a:avLst/>
          </a:prstGeom>
        </p:spPr>
      </p:pic>
      <p:sp>
        <p:nvSpPr>
          <p:cNvPr id="4" name="TextBox 3">
            <a:extLst>
              <a:ext uri="{FF2B5EF4-FFF2-40B4-BE49-F238E27FC236}">
                <a16:creationId xmlns:a16="http://schemas.microsoft.com/office/drawing/2014/main" id="{D9298330-0579-F34C-F250-410B7E33E211}"/>
              </a:ext>
            </a:extLst>
          </p:cNvPr>
          <p:cNvSpPr txBox="1"/>
          <p:nvPr/>
        </p:nvSpPr>
        <p:spPr>
          <a:xfrm>
            <a:off x="3626318" y="5671267"/>
            <a:ext cx="6116854" cy="584775"/>
          </a:xfrm>
          <a:prstGeom prst="rect">
            <a:avLst/>
          </a:prstGeom>
          <a:noFill/>
        </p:spPr>
        <p:txBody>
          <a:bodyPr wrap="square">
            <a:spAutoFit/>
          </a:bodyPr>
          <a:lstStyle/>
          <a:p>
            <a:r>
              <a:rPr lang="en-CA" sz="3200" dirty="0">
                <a:solidFill>
                  <a:srgbClr val="FFC000"/>
                </a:solidFill>
              </a:rPr>
              <a:t>Please start recording at 9 am</a:t>
            </a:r>
          </a:p>
        </p:txBody>
      </p:sp>
    </p:spTree>
    <p:extLst>
      <p:ext uri="{BB962C8B-B14F-4D97-AF65-F5344CB8AC3E}">
        <p14:creationId xmlns:p14="http://schemas.microsoft.com/office/powerpoint/2010/main" val="23495851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0AC7F-7E35-8478-95AC-7BC60B5D9A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4367A7-ABC4-2EAF-4FFF-C8F7875070DB}"/>
              </a:ext>
            </a:extLst>
          </p:cNvPr>
          <p:cNvSpPr txBox="1"/>
          <p:nvPr/>
        </p:nvSpPr>
        <p:spPr>
          <a:xfrm>
            <a:off x="0" y="0"/>
            <a:ext cx="12192000" cy="7577202"/>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that word or intention settle into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Feel how the body responds to it—maybe softening, maybe energizing, maybe simply noticing.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This intention is your first foothold.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Becoming the Climber (1 minute)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imagine yourself at the base of the mountain, feeling its presence behind your breath.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have everything you need to climb:</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the awareness to see the holes,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the tools to climb out of them,</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the beginnings of direction.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remember: a healthy personality—Erikson’s stages, the experiences you’ve gathered, the strengths you’ve earned—are the muscles of your climb.</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Some muscles are strong.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Some are tender.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All of them can be trained.</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362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E776E-B107-E84A-BE51-AFA7EC9A8F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CCF0AD-765A-DE80-62B3-22DB8D60430A}"/>
              </a:ext>
            </a:extLst>
          </p:cNvPr>
          <p:cNvSpPr>
            <a:spLocks noGrp="1"/>
          </p:cNvSpPr>
          <p:nvPr>
            <p:ph type="title" idx="4294967295"/>
          </p:nvPr>
        </p:nvSpPr>
        <p:spPr>
          <a:xfrm>
            <a:off x="2624734" y="51994"/>
            <a:ext cx="7899400" cy="2117725"/>
          </a:xfrm>
        </p:spPr>
        <p:txBody>
          <a:bodyPr vert="horz" lIns="91440" tIns="45720" rIns="91440" bIns="45720" rtlCol="0" anchor="ctr">
            <a:normAutofit/>
          </a:bodyPr>
          <a:lstStyle/>
          <a:p>
            <a:r>
              <a:rPr lang="en-US" sz="4000" dirty="0">
                <a:solidFill>
                  <a:schemeClr val="bg1"/>
                </a:solidFill>
              </a:rPr>
              <a:t>Advanced chain analysis</a:t>
            </a:r>
          </a:p>
        </p:txBody>
      </p:sp>
      <p:graphicFrame>
        <p:nvGraphicFramePr>
          <p:cNvPr id="6" name="Content Placeholder 5">
            <a:extLst>
              <a:ext uri="{FF2B5EF4-FFF2-40B4-BE49-F238E27FC236}">
                <a16:creationId xmlns:a16="http://schemas.microsoft.com/office/drawing/2014/main" id="{A9CB9247-876E-3E4D-40EF-3955773DD95C}"/>
              </a:ext>
            </a:extLst>
          </p:cNvPr>
          <p:cNvGraphicFramePr>
            <a:graphicFrameLocks noGrp="1"/>
          </p:cNvGraphicFramePr>
          <p:nvPr>
            <p:ph type="pic" idx="4294967295"/>
          </p:nvPr>
        </p:nvGraphicFramePr>
        <p:xfrm>
          <a:off x="1873447" y="3115069"/>
          <a:ext cx="8759825" cy="314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D6B6D0F3-80F7-2254-0F91-4D57A86D96FE}"/>
              </a:ext>
            </a:extLst>
          </p:cNvPr>
          <p:cNvSpPr>
            <a:spLocks noGrp="1"/>
          </p:cNvSpPr>
          <p:nvPr>
            <p:ph type="body" sz="half" idx="4294967295"/>
          </p:nvPr>
        </p:nvSpPr>
        <p:spPr>
          <a:xfrm>
            <a:off x="753465" y="2372791"/>
            <a:ext cx="10999788" cy="3668713"/>
          </a:xfrm>
        </p:spPr>
        <p:txBody>
          <a:bodyPr>
            <a:normAutofit/>
          </a:bodyPr>
          <a:lstStyle/>
          <a:p>
            <a:r>
              <a:rPr lang="en-CA" sz="4000" dirty="0"/>
              <a:t>Time ---------------------------------------------------</a:t>
            </a:r>
            <a:r>
              <a:rPr lang="en-CA" sz="4000" dirty="0">
                <a:sym typeface="Wingdings" panose="05000000000000000000" pitchFamily="2" charset="2"/>
              </a:rPr>
              <a:t></a:t>
            </a:r>
            <a:endParaRPr lang="en-CA" sz="4000" dirty="0"/>
          </a:p>
        </p:txBody>
      </p:sp>
    </p:spTree>
    <p:extLst>
      <p:ext uri="{BB962C8B-B14F-4D97-AF65-F5344CB8AC3E}">
        <p14:creationId xmlns:p14="http://schemas.microsoft.com/office/powerpoint/2010/main" val="39226773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07C3-7A46-53E0-4BD7-D1BFC382A78B}"/>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661E82A1-C8B4-F9B8-276B-D9742598F2AD}"/>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AA29933D-75F6-D86F-873F-0CC3B390DD28}"/>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A1CA3901-D561-A042-C95F-0C45844DBFDE}"/>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solidFill>
                  <a:schemeClr val="bg1"/>
                </a:solidFill>
              </a:rPr>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5276002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3D47-384A-742A-D4B3-011AC71682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A46130-699A-0DC6-BFD9-FBEEAE40DD18}"/>
              </a:ext>
            </a:extLst>
          </p:cNvPr>
          <p:cNvSpPr>
            <a:spLocks noGrp="1"/>
          </p:cNvSpPr>
          <p:nvPr>
            <p:ph type="title" idx="4294967295"/>
          </p:nvPr>
        </p:nvSpPr>
        <p:spPr>
          <a:xfrm>
            <a:off x="0" y="0"/>
            <a:ext cx="4789488" cy="2698750"/>
          </a:xfrm>
        </p:spPr>
        <p:txBody>
          <a:bodyPr>
            <a:normAutofit/>
          </a:bodyPr>
          <a:lstStyle/>
          <a:p>
            <a:pPr algn="ctr"/>
            <a:r>
              <a:rPr lang="en-CA" sz="2800">
                <a:solidFill>
                  <a:schemeClr val="bg1"/>
                </a:solidFill>
              </a:rPr>
              <a:t>1. How to do Rational mind remediation by imagining you’re helping a friend</a:t>
            </a:r>
          </a:p>
        </p:txBody>
      </p:sp>
      <p:graphicFrame>
        <p:nvGraphicFramePr>
          <p:cNvPr id="19" name="Content Placeholder 4">
            <a:extLst>
              <a:ext uri="{FF2B5EF4-FFF2-40B4-BE49-F238E27FC236}">
                <a16:creationId xmlns:a16="http://schemas.microsoft.com/office/drawing/2014/main" id="{0F288BDF-9B71-F021-AB8E-70373B8CCA45}"/>
              </a:ext>
            </a:extLst>
          </p:cNvPr>
          <p:cNvGraphicFramePr>
            <a:graphicFrameLocks noGrp="1"/>
          </p:cNvGraphicFramePr>
          <p:nvPr>
            <p:ph idx="4294967295"/>
          </p:nvPr>
        </p:nvGraphicFramePr>
        <p:xfrm>
          <a:off x="5733124" y="461169"/>
          <a:ext cx="5741987" cy="593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5D9E5EB9-4923-804B-E6F9-0F000D065E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986" y="2421914"/>
            <a:ext cx="4789942" cy="34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894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4DF3-184C-FB2C-C82A-198DDCDBD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10113-5997-6963-659F-BCD770D8D7AD}"/>
              </a:ext>
            </a:extLst>
          </p:cNvPr>
          <p:cNvSpPr>
            <a:spLocks noGrp="1"/>
          </p:cNvSpPr>
          <p:nvPr>
            <p:ph type="title" idx="4294967295"/>
          </p:nvPr>
        </p:nvSpPr>
        <p:spPr>
          <a:xfrm>
            <a:off x="3175" y="0"/>
            <a:ext cx="4657470" cy="2198057"/>
          </a:xfrm>
        </p:spPr>
        <p:txBody>
          <a:bodyPr vert="horz" lIns="91440" tIns="45720" rIns="91440" bIns="45720" rtlCol="0" anchor="ctr">
            <a:normAutofit/>
          </a:bodyPr>
          <a:lstStyle/>
          <a:p>
            <a:pPr algn="ctr"/>
            <a:r>
              <a:rPr lang="en-US" sz="2400">
                <a:solidFill>
                  <a:schemeClr val="bg1"/>
                </a:solidFill>
              </a:rPr>
              <a:t>2. alternative rational mind remediation</a:t>
            </a:r>
            <a:br>
              <a:rPr lang="en-US" sz="2400">
                <a:solidFill>
                  <a:schemeClr val="bg1"/>
                </a:solidFill>
              </a:rPr>
            </a:br>
            <a:r>
              <a:rPr lang="en-US" sz="2400">
                <a:solidFill>
                  <a:schemeClr val="bg1"/>
                </a:solidFill>
              </a:rPr>
              <a:t>what would an emotionally well-regulated friend do ?</a:t>
            </a:r>
          </a:p>
        </p:txBody>
      </p:sp>
      <p:graphicFrame>
        <p:nvGraphicFramePr>
          <p:cNvPr id="7" name="Content Placeholder 2">
            <a:extLst>
              <a:ext uri="{FF2B5EF4-FFF2-40B4-BE49-F238E27FC236}">
                <a16:creationId xmlns:a16="http://schemas.microsoft.com/office/drawing/2014/main" id="{EE9929F4-D7CA-EE8C-6E40-99481146E2B2}"/>
              </a:ext>
            </a:extLst>
          </p:cNvPr>
          <p:cNvGraphicFramePr>
            <a:graphicFrameLocks noGrp="1"/>
          </p:cNvGraphicFramePr>
          <p:nvPr>
            <p:ph idx="4294967295"/>
          </p:nvPr>
        </p:nvGraphicFramePr>
        <p:xfrm>
          <a:off x="5467509" y="261258"/>
          <a:ext cx="6615634"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Assertive Communication: Examples, Benefits, Techniques">
            <a:extLst>
              <a:ext uri="{FF2B5EF4-FFF2-40B4-BE49-F238E27FC236}">
                <a16:creationId xmlns:a16="http://schemas.microsoft.com/office/drawing/2014/main" id="{52F17B35-801A-EEF3-80C3-C9BCA5FC6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471" y="2286813"/>
            <a:ext cx="4752132" cy="3581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652ED7-5892-A96B-8E73-0BF4540D7391}"/>
              </a:ext>
            </a:extLst>
          </p:cNvPr>
          <p:cNvSpPr txBox="1"/>
          <p:nvPr/>
        </p:nvSpPr>
        <p:spPr>
          <a:xfrm>
            <a:off x="2334520" y="-7489801"/>
            <a:ext cx="6093822" cy="369332"/>
          </a:xfrm>
          <a:prstGeom prst="rect">
            <a:avLst/>
          </a:prstGeom>
          <a:noFill/>
        </p:spPr>
        <p:txBody>
          <a:bodyPr wrap="square">
            <a:spAutoFit/>
          </a:bodyPr>
          <a:lstStyle/>
          <a:p>
            <a:r>
              <a:rPr lang="en-CA"/>
              <a:t> </a:t>
            </a:r>
          </a:p>
        </p:txBody>
      </p:sp>
    </p:spTree>
    <p:extLst>
      <p:ext uri="{BB962C8B-B14F-4D97-AF65-F5344CB8AC3E}">
        <p14:creationId xmlns:p14="http://schemas.microsoft.com/office/powerpoint/2010/main" val="38876531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3DB0-DA30-ADEA-FA3D-77A8FE21FB28}"/>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C478039C-03AF-28FC-CD11-A764050862E7}"/>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2D67309D-7BEA-C3E3-5240-20C657B3FD47}"/>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729D0DD1-69ED-C091-1D7A-CBAE163689B4}"/>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solidFill>
                  <a:schemeClr val="bg1"/>
                </a:solidFill>
              </a:rPr>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4032244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63B0-258F-27BE-2727-9AD0A508E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64F89-5B0D-F90A-78C2-3B133C99CDDD}"/>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5DBC74D2-A7B8-7358-BEB2-704F06529D5F}"/>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60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A3606-7D6A-D506-E7F8-1311E1D54B09}"/>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7B212C6A-6A1D-D6FC-3441-79266C4A21B8}"/>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35051EBF-A028-C6A9-4FD9-8310213DE638}"/>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CB68BFAC-6A21-019B-2A4C-8EE7AC2FA5F1}"/>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solidFill>
                  <a:schemeClr val="bg1"/>
                </a:solidFill>
              </a:rPr>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7898614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25F4E-B529-F60F-3605-B8496B088C85}"/>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00708B-A574-21A6-B441-5CE53CBDCE9B}"/>
              </a:ext>
            </a:extLst>
          </p:cNvPr>
          <p:cNvPicPr>
            <a:picLocks noGrp="1"/>
          </p:cNvPicPr>
          <p:nvPr>
            <p:ph idx="4294967295"/>
          </p:nvPr>
        </p:nvPicPr>
        <p:blipFill>
          <a:blip r:embed="rId2" r:link="rId3">
            <a:extLst>
              <a:ext uri="{28A0092B-C50C-407E-A947-70E740481C1C}">
                <a14:useLocalDpi xmlns:a14="http://schemas.microsoft.com/office/drawing/2010/main" val="0"/>
              </a:ext>
            </a:extLst>
          </a:blip>
          <a:stretch>
            <a:fillRect/>
          </a:stretch>
        </p:blipFill>
        <p:spPr bwMode="auto">
          <a:xfrm>
            <a:off x="2874168" y="137318"/>
            <a:ext cx="6443663" cy="6583363"/>
          </a:xfrm>
          <a:prstGeom prst="rect">
            <a:avLst/>
          </a:prstGeom>
          <a:noFill/>
        </p:spPr>
      </p:pic>
    </p:spTree>
    <p:extLst>
      <p:ext uri="{BB962C8B-B14F-4D97-AF65-F5344CB8AC3E}">
        <p14:creationId xmlns:p14="http://schemas.microsoft.com/office/powerpoint/2010/main" val="13915696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55C7-898B-7520-C7FE-40ED2A3F9A08}"/>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17F26455-483E-1C34-441D-1EE6D96468FB}"/>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DB593E97-879D-C94B-6FBE-39A7BCC23C1B}"/>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21BDD77A-E84A-9DB5-F7C4-32ED1FC5347A}"/>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solidFill>
                  <a:schemeClr val="bg1"/>
                </a:solidFill>
              </a:rPr>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2206445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1D27-C40A-7C81-7624-17C73BC492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3C25D8-24EA-50A4-C4C3-F433B2BD7FF6}"/>
              </a:ext>
            </a:extLst>
          </p:cNvPr>
          <p:cNvSpPr>
            <a:spLocks noGrp="1"/>
          </p:cNvSpPr>
          <p:nvPr>
            <p:ph type="title" idx="4294967295"/>
          </p:nvPr>
        </p:nvSpPr>
        <p:spPr>
          <a:xfrm>
            <a:off x="136600" y="78951"/>
            <a:ext cx="12087225" cy="1171575"/>
          </a:xfrm>
        </p:spPr>
        <p:txBody>
          <a:bodyPr>
            <a:normAutofit/>
          </a:bodyPr>
          <a:lstStyle/>
          <a:p>
            <a:pPr algn="ctr"/>
            <a:r>
              <a:rPr lang="en-CA" sz="3200">
                <a:solidFill>
                  <a:schemeClr val="bg1"/>
                </a:solidFill>
              </a:rPr>
              <a:t>Editing, splicing and pasting while pendulating </a:t>
            </a:r>
            <a:br>
              <a:rPr lang="en-CA" sz="3200">
                <a:solidFill>
                  <a:schemeClr val="bg1"/>
                </a:solidFill>
              </a:rPr>
            </a:br>
            <a:r>
              <a:rPr lang="en-CA" sz="3200">
                <a:solidFill>
                  <a:schemeClr val="bg1"/>
                </a:solidFill>
              </a:rPr>
              <a:t>to stay in window of tolerance</a:t>
            </a:r>
          </a:p>
        </p:txBody>
      </p:sp>
      <p:pic>
        <p:nvPicPr>
          <p:cNvPr id="10" name="Content Placeholder 9">
            <a:extLst>
              <a:ext uri="{FF2B5EF4-FFF2-40B4-BE49-F238E27FC236}">
                <a16:creationId xmlns:a16="http://schemas.microsoft.com/office/drawing/2014/main" id="{87A917A5-8AD5-8EE3-2D45-C161FDC19605}"/>
              </a:ext>
            </a:extLst>
          </p:cNvPr>
          <p:cNvPicPr>
            <a:picLocks noGrp="1" noChangeAspect="1"/>
          </p:cNvPicPr>
          <p:nvPr>
            <p:ph sz="half" idx="4294967295"/>
          </p:nvPr>
        </p:nvPicPr>
        <p:blipFill>
          <a:blip r:embed="rId2"/>
          <a:stretch>
            <a:fillRect/>
          </a:stretch>
        </p:blipFill>
        <p:spPr>
          <a:xfrm>
            <a:off x="136600" y="1306147"/>
            <a:ext cx="5622925" cy="4624388"/>
          </a:xfrm>
        </p:spPr>
      </p:pic>
      <p:pic>
        <p:nvPicPr>
          <p:cNvPr id="8" name="Content Placeholder 7">
            <a:extLst>
              <a:ext uri="{FF2B5EF4-FFF2-40B4-BE49-F238E27FC236}">
                <a16:creationId xmlns:a16="http://schemas.microsoft.com/office/drawing/2014/main" id="{9AFFF6A7-95D3-9E16-80AC-E05D7835C5AB}"/>
              </a:ext>
            </a:extLst>
          </p:cNvPr>
          <p:cNvPicPr>
            <a:picLocks noGrp="1" noChangeAspect="1"/>
          </p:cNvPicPr>
          <p:nvPr>
            <p:ph sz="half" idx="4294967295"/>
          </p:nvPr>
        </p:nvPicPr>
        <p:blipFill>
          <a:blip r:embed="rId3"/>
          <a:stretch>
            <a:fillRect/>
          </a:stretch>
        </p:blipFill>
        <p:spPr>
          <a:xfrm>
            <a:off x="2633615" y="4810290"/>
            <a:ext cx="3321050" cy="2000250"/>
          </a:xfrm>
        </p:spPr>
      </p:pic>
      <p:sp>
        <p:nvSpPr>
          <p:cNvPr id="6" name="TextBox 5">
            <a:extLst>
              <a:ext uri="{FF2B5EF4-FFF2-40B4-BE49-F238E27FC236}">
                <a16:creationId xmlns:a16="http://schemas.microsoft.com/office/drawing/2014/main" id="{3E644C3B-0B9C-DB00-4D42-6456508F6997}"/>
              </a:ext>
            </a:extLst>
          </p:cNvPr>
          <p:cNvSpPr txBox="1"/>
          <p:nvPr/>
        </p:nvSpPr>
        <p:spPr>
          <a:xfrm>
            <a:off x="5954665" y="1600961"/>
            <a:ext cx="6071325" cy="4370427"/>
          </a:xfrm>
          <a:prstGeom prst="rect">
            <a:avLst/>
          </a:prstGeom>
          <a:noFill/>
        </p:spPr>
        <p:txBody>
          <a:bodyPr wrap="square">
            <a:spAutoFit/>
          </a:bodyPr>
          <a:lstStyle/>
          <a:p>
            <a:pPr marL="285750" indent="-285750">
              <a:buFont typeface="Arial" panose="020B0604020202020204" pitchFamily="34" charset="0"/>
              <a:buChar char="•"/>
            </a:pPr>
            <a:r>
              <a:rPr lang="en-CA" sz="2000">
                <a:solidFill>
                  <a:schemeClr val="tx2"/>
                </a:solidFill>
              </a:rPr>
              <a:t> We all have memories or mental “videos” of times we’ve been dysregulated or fallen into holes.</a:t>
            </a:r>
          </a:p>
          <a:p>
            <a:pPr marL="285750" indent="-285750">
              <a:buFont typeface="Arial" panose="020B0604020202020204" pitchFamily="34" charset="0"/>
              <a:buChar char="•"/>
            </a:pPr>
            <a:r>
              <a:rPr lang="en-CA" sz="2000">
                <a:solidFill>
                  <a:schemeClr val="tx2"/>
                </a:solidFill>
              </a:rPr>
              <a:t>When we are learning to get out of holes, these memories or videos are invaluable in helping us practice alternative ways of thinking, feeling, and behaving.</a:t>
            </a:r>
          </a:p>
          <a:p>
            <a:pPr marL="285750" indent="-285750">
              <a:buFont typeface="Arial" panose="020B0604020202020204" pitchFamily="34" charset="0"/>
              <a:buChar char="•"/>
            </a:pPr>
            <a:r>
              <a:rPr lang="en-CA" sz="2000">
                <a:solidFill>
                  <a:schemeClr val="tx2"/>
                </a:solidFill>
              </a:rPr>
              <a:t>In Simple we’re going to learn to edit these old videos by splicing them and pasting in new more desirable and adaptive thoughts, feelings, and behaviors that get us out of our holes.</a:t>
            </a:r>
          </a:p>
          <a:p>
            <a:pPr marL="285750" indent="-285750">
              <a:buFont typeface="Arial" panose="020B0604020202020204" pitchFamily="34" charset="0"/>
              <a:buChar char="•"/>
            </a:pPr>
            <a:r>
              <a:rPr lang="en-CA" sz="2000">
                <a:solidFill>
                  <a:schemeClr val="tx2"/>
                </a:solidFill>
              </a:rPr>
              <a:t>As we visualize these videos, we may get activated so we will need to know how to sooth ourselves  by “pendulating”, then resuming our work on the videos.</a:t>
            </a:r>
          </a:p>
          <a:p>
            <a:pPr marL="285750" indent="-285750">
              <a:buFont typeface="Arial" panose="020B0604020202020204" pitchFamily="34" charset="0"/>
              <a:buChar char="•"/>
            </a:pPr>
            <a:endParaRPr lang="en-CA"/>
          </a:p>
        </p:txBody>
      </p:sp>
      <p:sp>
        <p:nvSpPr>
          <p:cNvPr id="5" name="TextBox 4">
            <a:extLst>
              <a:ext uri="{FF2B5EF4-FFF2-40B4-BE49-F238E27FC236}">
                <a16:creationId xmlns:a16="http://schemas.microsoft.com/office/drawing/2014/main" id="{865BA00B-EF01-6319-166B-AA4E9EC86D5A}"/>
              </a:ext>
            </a:extLst>
          </p:cNvPr>
          <p:cNvSpPr txBox="1"/>
          <p:nvPr/>
        </p:nvSpPr>
        <p:spPr>
          <a:xfrm>
            <a:off x="2488786" y="4428364"/>
            <a:ext cx="1039860" cy="1446550"/>
          </a:xfrm>
          <a:prstGeom prst="rect">
            <a:avLst/>
          </a:prstGeom>
          <a:noFill/>
        </p:spPr>
        <p:txBody>
          <a:bodyPr wrap="square">
            <a:spAutoFit/>
          </a:bodyPr>
          <a:lstStyle/>
          <a:p>
            <a:r>
              <a:rPr lang="en-CA" sz="8800">
                <a:solidFill>
                  <a:schemeClr val="tx2"/>
                </a:solidFill>
              </a:rPr>
              <a:t> + </a:t>
            </a:r>
            <a:endParaRPr lang="en-CA" sz="8800"/>
          </a:p>
        </p:txBody>
      </p:sp>
    </p:spTree>
    <p:extLst>
      <p:ext uri="{BB962C8B-B14F-4D97-AF65-F5344CB8AC3E}">
        <p14:creationId xmlns:p14="http://schemas.microsoft.com/office/powerpoint/2010/main" val="2670211725"/>
      </p:ext>
    </p:extLst>
  </p:cSld>
  <p:clrMapOvr>
    <a:masterClrMapping/>
  </p:clrMapOvr>
  <mc:AlternateContent xmlns:mc="http://schemas.openxmlformats.org/markup-compatibility/2006" xmlns:p14="http://schemas.microsoft.com/office/powerpoint/2010/main">
    <mc:Choice Requires="p14">
      <p:transition spd="slow" p14:dur="2000" advTm="100627"/>
    </mc:Choice>
    <mc:Fallback xmlns="">
      <p:transition spd="slow" advTm="1006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7F71-12CF-8DEF-C922-BB1B55FE8E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B70FC9-BC58-F74F-D4A9-F2784DB51105}"/>
              </a:ext>
            </a:extLst>
          </p:cNvPr>
          <p:cNvSpPr txBox="1"/>
          <p:nvPr/>
        </p:nvSpPr>
        <p:spPr>
          <a:xfrm>
            <a:off x="0" y="0"/>
            <a:ext cx="12192000" cy="5448479"/>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kern="0" dirty="0">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breath 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on the exhale, feel the strength of the climber within you—steady, curious, capable of growth.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6. Returning (30 seconds)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Bring your attention back to your body in the room.</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Feel the weight of the chair, the support beneath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one more slow breath rise and fall.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When you’re ready, open your eyes.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Carry with you this simple truth: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are learning not only how to avoid falling…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but how to rise toward what makes life meaningful</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05854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6462-F7E0-9A71-155A-36A5B42805FD}"/>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00BDDADF-A51C-F02F-CF8B-4259C9AFF12A}"/>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6F4210AF-4D0E-DA82-C2AF-BA3AA45E9366}"/>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8E5A4644-3D2B-EFCB-28C2-2C249597729C}"/>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solidFill>
                  <a:schemeClr val="bg1"/>
                </a:solidFill>
              </a:rPr>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0883989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C212-B1F6-C8AE-8D9F-6FAA668A6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84F53-758D-5C29-A186-D9E613ADBE8C}"/>
              </a:ext>
            </a:extLst>
          </p:cNvPr>
          <p:cNvSpPr>
            <a:spLocks noGrp="1"/>
          </p:cNvSpPr>
          <p:nvPr>
            <p:ph type="title" idx="4294967295"/>
          </p:nvPr>
        </p:nvSpPr>
        <p:spPr>
          <a:xfrm>
            <a:off x="561139" y="-296993"/>
            <a:ext cx="11763375" cy="1335088"/>
          </a:xfrm>
        </p:spPr>
        <p:txBody>
          <a:bodyPr>
            <a:normAutofit/>
          </a:bodyPr>
          <a:lstStyle/>
          <a:p>
            <a:r>
              <a:rPr lang="en-CA" sz="3200">
                <a:solidFill>
                  <a:schemeClr val="bg1"/>
                </a:solidFill>
              </a:rPr>
              <a:t>Stay in your window of tolerance by pendulating</a:t>
            </a:r>
          </a:p>
        </p:txBody>
      </p:sp>
      <p:pic>
        <p:nvPicPr>
          <p:cNvPr id="8" name="Content Placeholder 7">
            <a:extLst>
              <a:ext uri="{FF2B5EF4-FFF2-40B4-BE49-F238E27FC236}">
                <a16:creationId xmlns:a16="http://schemas.microsoft.com/office/drawing/2014/main" id="{81D7AC45-E45F-2D7A-50E4-E6C980DABC55}"/>
              </a:ext>
            </a:extLst>
          </p:cNvPr>
          <p:cNvPicPr>
            <a:picLocks noGrp="1" noChangeAspect="1"/>
          </p:cNvPicPr>
          <p:nvPr>
            <p:ph sz="half" idx="4294967295"/>
          </p:nvPr>
        </p:nvPicPr>
        <p:blipFill>
          <a:blip r:embed="rId2"/>
          <a:stretch>
            <a:fillRect/>
          </a:stretch>
        </p:blipFill>
        <p:spPr>
          <a:xfrm>
            <a:off x="6442827" y="707786"/>
            <a:ext cx="4667250" cy="2314575"/>
          </a:xfrm>
        </p:spPr>
      </p:pic>
      <p:sp>
        <p:nvSpPr>
          <p:cNvPr id="4" name="TextBox 3">
            <a:extLst>
              <a:ext uri="{FF2B5EF4-FFF2-40B4-BE49-F238E27FC236}">
                <a16:creationId xmlns:a16="http://schemas.microsoft.com/office/drawing/2014/main" id="{FBB10CB6-0C1D-A3D0-E815-9151AA79FA0E}"/>
              </a:ext>
            </a:extLst>
          </p:cNvPr>
          <p:cNvSpPr txBox="1"/>
          <p:nvPr/>
        </p:nvSpPr>
        <p:spPr>
          <a:xfrm>
            <a:off x="5687955" y="3022361"/>
            <a:ext cx="6440250" cy="3416320"/>
          </a:xfrm>
          <a:prstGeom prst="rect">
            <a:avLst/>
          </a:prstGeom>
          <a:noFill/>
        </p:spPr>
        <p:txBody>
          <a:bodyPr wrap="square">
            <a:spAutoFit/>
          </a:bodyPr>
          <a:lstStyle/>
          <a:p>
            <a:pPr marL="285750" indent="-285750">
              <a:buFont typeface="Arial" panose="020B0604020202020204" pitchFamily="34" charset="0"/>
              <a:buChar char="•"/>
            </a:pPr>
            <a:r>
              <a:rPr lang="en-CA" dirty="0">
                <a:solidFill>
                  <a:schemeClr val="tx2"/>
                </a:solidFill>
              </a:rPr>
              <a:t>Pendulating, which comes from the word pendulum, means swinging from one thing or place to another.</a:t>
            </a:r>
          </a:p>
          <a:p>
            <a:pPr marL="285750" indent="-285750">
              <a:buFont typeface="Arial" panose="020B0604020202020204" pitchFamily="34" charset="0"/>
              <a:buChar char="•"/>
            </a:pPr>
            <a:r>
              <a:rPr lang="en-CA" sz="1800" dirty="0">
                <a:solidFill>
                  <a:schemeClr val="tx2"/>
                </a:solidFill>
              </a:rPr>
              <a:t>When people have feelings, they also have thoughts and images that </a:t>
            </a:r>
            <a:r>
              <a:rPr lang="en-CA" dirty="0">
                <a:solidFill>
                  <a:schemeClr val="tx2"/>
                </a:solidFill>
              </a:rPr>
              <a:t>accompany</a:t>
            </a:r>
            <a:r>
              <a:rPr lang="en-CA" sz="1800" dirty="0">
                <a:solidFill>
                  <a:schemeClr val="tx2"/>
                </a:solidFill>
              </a:rPr>
              <a:t> those </a:t>
            </a:r>
            <a:r>
              <a:rPr lang="en-CA" dirty="0">
                <a:solidFill>
                  <a:schemeClr val="tx2"/>
                </a:solidFill>
              </a:rPr>
              <a:t>feelings</a:t>
            </a:r>
            <a:r>
              <a:rPr lang="en-CA" sz="1800" dirty="0">
                <a:solidFill>
                  <a:schemeClr val="tx2"/>
                </a:solidFill>
              </a:rPr>
              <a:t>.</a:t>
            </a:r>
          </a:p>
          <a:p>
            <a:pPr marL="285750" indent="-285750">
              <a:buFont typeface="Arial" panose="020B0604020202020204" pitchFamily="34" charset="0"/>
              <a:buChar char="•"/>
            </a:pPr>
            <a:r>
              <a:rPr lang="en-CA" dirty="0">
                <a:solidFill>
                  <a:schemeClr val="tx2"/>
                </a:solidFill>
              </a:rPr>
              <a:t>One way of soothing yourself, when you are experiencing intense negative feelings, and bringing yourself back to the window of tolerable emotions, involves distraction or self-soothing: you learn to identify that you are emotional and learn to have alternative thoughts, a soothing inner dialogue, and/or calming and soothing images. When you are better regulated you can then revisit the original thoughts you were having</a:t>
            </a:r>
          </a:p>
          <a:p>
            <a:pPr marL="285750" indent="-285750">
              <a:buFont typeface="Arial" panose="020B0604020202020204" pitchFamily="34" charset="0"/>
              <a:buChar char="•"/>
            </a:pPr>
            <a:r>
              <a:rPr lang="en-CA" dirty="0">
                <a:solidFill>
                  <a:schemeClr val="tx2"/>
                </a:solidFill>
              </a:rPr>
              <a:t>To get good at pendulating you  have to plan and practice it .</a:t>
            </a:r>
            <a:endParaRPr lang="en-CA" sz="1800" dirty="0">
              <a:solidFill>
                <a:schemeClr val="tx2"/>
              </a:solidFill>
            </a:endParaRPr>
          </a:p>
        </p:txBody>
      </p:sp>
      <p:pic>
        <p:nvPicPr>
          <p:cNvPr id="3" name="Picture 2" descr="Oscillation of a Simple Pendulum">
            <a:extLst>
              <a:ext uri="{FF2B5EF4-FFF2-40B4-BE49-F238E27FC236}">
                <a16:creationId xmlns:a16="http://schemas.microsoft.com/office/drawing/2014/main" id="{CFB9757B-0F9A-143A-4F08-C2B9C6AB0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16" y="1453661"/>
            <a:ext cx="4286250" cy="37385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AABB31-67D8-16BB-FA52-270D1E763238}"/>
              </a:ext>
            </a:extLst>
          </p:cNvPr>
          <p:cNvSpPr txBox="1"/>
          <p:nvPr/>
        </p:nvSpPr>
        <p:spPr>
          <a:xfrm>
            <a:off x="510294" y="5652557"/>
            <a:ext cx="1718187" cy="523220"/>
          </a:xfrm>
          <a:prstGeom prst="rect">
            <a:avLst/>
          </a:prstGeom>
          <a:noFill/>
        </p:spPr>
        <p:txBody>
          <a:bodyPr wrap="square">
            <a:spAutoFit/>
          </a:bodyPr>
          <a:lstStyle/>
          <a:p>
            <a:pPr algn="ctr"/>
            <a:r>
              <a:rPr lang="en-CA" sz="1400">
                <a:solidFill>
                  <a:schemeClr val="bg1"/>
                </a:solidFill>
              </a:rPr>
              <a:t>Distressing thoughts/feelings </a:t>
            </a:r>
            <a:endParaRPr lang="en-CA" sz="1400"/>
          </a:p>
        </p:txBody>
      </p:sp>
      <p:sp>
        <p:nvSpPr>
          <p:cNvPr id="9" name="Arrow: Left-Right 8">
            <a:extLst>
              <a:ext uri="{FF2B5EF4-FFF2-40B4-BE49-F238E27FC236}">
                <a16:creationId xmlns:a16="http://schemas.microsoft.com/office/drawing/2014/main" id="{7F0D723E-9723-CF96-DB18-ECCD55925F8A}"/>
              </a:ext>
            </a:extLst>
          </p:cNvPr>
          <p:cNvSpPr/>
          <p:nvPr/>
        </p:nvSpPr>
        <p:spPr>
          <a:xfrm>
            <a:off x="2476279" y="5751356"/>
            <a:ext cx="848510" cy="32562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155E92B4-0A11-B287-AE64-6C0C4CA24D60}"/>
              </a:ext>
            </a:extLst>
          </p:cNvPr>
          <p:cNvSpPr txBox="1"/>
          <p:nvPr/>
        </p:nvSpPr>
        <p:spPr>
          <a:xfrm>
            <a:off x="1490062" y="5655806"/>
            <a:ext cx="6203170" cy="523220"/>
          </a:xfrm>
          <a:prstGeom prst="rect">
            <a:avLst/>
          </a:prstGeom>
          <a:noFill/>
        </p:spPr>
        <p:txBody>
          <a:bodyPr wrap="square">
            <a:spAutoFit/>
          </a:bodyPr>
          <a:lstStyle/>
          <a:p>
            <a:pPr algn="ctr"/>
            <a:r>
              <a:rPr lang="en-CA" sz="1400">
                <a:solidFill>
                  <a:schemeClr val="bg1"/>
                </a:solidFill>
              </a:rPr>
              <a:t>Distracting/soothing</a:t>
            </a:r>
          </a:p>
          <a:p>
            <a:pPr algn="ctr"/>
            <a:r>
              <a:rPr lang="en-CA" sz="1400">
                <a:solidFill>
                  <a:schemeClr val="bg1"/>
                </a:solidFill>
              </a:rPr>
              <a:t>Images/thoughts/sensations</a:t>
            </a:r>
            <a:endParaRPr lang="en-CA" sz="1400"/>
          </a:p>
        </p:txBody>
      </p:sp>
    </p:spTree>
    <p:extLst>
      <p:ext uri="{BB962C8B-B14F-4D97-AF65-F5344CB8AC3E}">
        <p14:creationId xmlns:p14="http://schemas.microsoft.com/office/powerpoint/2010/main" val="4097427742"/>
      </p:ext>
    </p:extLst>
  </p:cSld>
  <p:clrMapOvr>
    <a:masterClrMapping/>
  </p:clrMapOvr>
  <mc:AlternateContent xmlns:mc="http://schemas.openxmlformats.org/markup-compatibility/2006" xmlns:p14="http://schemas.microsoft.com/office/powerpoint/2010/main">
    <mc:Choice Requires="p14">
      <p:transition spd="slow" p14:dur="2000" advTm="155188"/>
    </mc:Choice>
    <mc:Fallback xmlns="">
      <p:transition spd="slow" advTm="155188"/>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D640E-50F7-17ED-8461-3CAB89208572}"/>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6649BF5A-BDD3-436A-5898-5DADE851F303}"/>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72B230EC-3300-EF8D-6BD6-94EA8A8AEFB5}"/>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289CB4BC-58EC-54FA-9091-929FFDA5E7C2}"/>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solidFill>
                  <a:schemeClr val="bg1"/>
                </a:solidFill>
              </a:rPr>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841957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4643437" y="4251172"/>
            <a:ext cx="2905125" cy="576263"/>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315022" y="-511849"/>
            <a:ext cx="7523128" cy="2236213"/>
          </a:xfrm>
        </p:spPr>
        <p:txBody>
          <a:bodyPr>
            <a:normAutofit/>
          </a:bodyPr>
          <a:lstStyle/>
          <a:p>
            <a:pPr algn="ctr"/>
            <a:r>
              <a:rPr lang="en-CA" sz="3200" dirty="0">
                <a:solidFill>
                  <a:schemeClr val="bg1"/>
                </a:solidFill>
              </a:rPr>
              <a:t>Check in regularly with your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182311" y="4732193"/>
            <a:ext cx="3194693" cy="1901687"/>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2311" y="1509224"/>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794161" y="483004"/>
            <a:ext cx="4379898" cy="6524863"/>
          </a:xfrm>
          <a:prstGeom prst="rect">
            <a:avLst/>
          </a:prstGeom>
          <a:noFill/>
        </p:spPr>
        <p:txBody>
          <a:bodyPr wrap="square">
            <a:spAutoFit/>
          </a:bodyPr>
          <a:lstStyle/>
          <a:p>
            <a:r>
              <a:rPr lang="en-CA" sz="2000" dirty="0"/>
              <a:t>Spend a few moments checking in with yourself by asking:</a:t>
            </a:r>
          </a:p>
          <a:p>
            <a:endParaRPr lang="en-CA" sz="2000" dirty="0"/>
          </a:p>
          <a:p>
            <a:r>
              <a:rPr lang="en-CA" sz="2000" dirty="0">
                <a:solidFill>
                  <a:schemeClr val="bg1"/>
                </a:solidFill>
              </a:rPr>
              <a:t>1)</a:t>
            </a:r>
            <a:r>
              <a:rPr lang="en-CA" sz="2000" dirty="0"/>
              <a:t>What is the current risk that I’ll experience a state of crisis ?</a:t>
            </a:r>
          </a:p>
          <a:p>
            <a:pPr marL="342900" indent="-342900">
              <a:buAutoNum type="alphaLcParenR"/>
            </a:pPr>
            <a:r>
              <a:rPr lang="en-CA" sz="2000" dirty="0"/>
              <a:t>Low b) Moderate c) high d) very high e) extreme</a:t>
            </a:r>
          </a:p>
          <a:p>
            <a:pPr marL="342900" indent="-342900">
              <a:buAutoNum type="alphaLcParenR"/>
            </a:pPr>
            <a:endParaRPr lang="en-CA" sz="2000" dirty="0"/>
          </a:p>
          <a:p>
            <a:r>
              <a:rPr lang="en-CA" sz="2000" dirty="0">
                <a:solidFill>
                  <a:schemeClr val="bg1"/>
                </a:solidFill>
              </a:rPr>
              <a:t>2) </a:t>
            </a:r>
            <a:r>
              <a:rPr lang="en-CA" sz="2000" dirty="0"/>
              <a:t>Am I in the window of tolerance?</a:t>
            </a:r>
          </a:p>
          <a:p>
            <a:r>
              <a:rPr lang="en-CA" sz="2000" dirty="0"/>
              <a:t>a) Yes  b) I’m a little outside c) very outside</a:t>
            </a:r>
          </a:p>
          <a:p>
            <a:endParaRPr lang="en-CA" sz="2000" dirty="0"/>
          </a:p>
          <a:p>
            <a:r>
              <a:rPr lang="en-CA" sz="2000" dirty="0">
                <a:solidFill>
                  <a:schemeClr val="bg1"/>
                </a:solidFill>
              </a:rPr>
              <a:t>3) </a:t>
            </a:r>
            <a:r>
              <a:rPr lang="en-CA" sz="2000" dirty="0"/>
              <a:t>What state of activation am I mostly in at the moment?</a:t>
            </a:r>
          </a:p>
          <a:p>
            <a:r>
              <a:rPr lang="en-CA" sz="2000" dirty="0"/>
              <a:t>a) Calm b) Fight c) Flight d) Dissociated e) Depressed?</a:t>
            </a:r>
          </a:p>
          <a:p>
            <a:endParaRPr lang="en-CA" sz="2000" dirty="0"/>
          </a:p>
          <a:p>
            <a:r>
              <a:rPr lang="en-CA" sz="2000" dirty="0">
                <a:solidFill>
                  <a:schemeClr val="bg1"/>
                </a:solidFill>
              </a:rPr>
              <a:t>4) </a:t>
            </a:r>
            <a:r>
              <a:rPr lang="en-CA" sz="2000" dirty="0"/>
              <a:t>Where is my energy tank right now?</a:t>
            </a:r>
          </a:p>
          <a:p>
            <a:r>
              <a:rPr lang="en-CA" sz="2000" dirty="0"/>
              <a:t>a) Full b) ¾ c) ½ d) near empty</a:t>
            </a:r>
          </a:p>
          <a:p>
            <a:pPr marL="342900" indent="-342900">
              <a:buAutoNum type="alphaLcParenR"/>
            </a:pPr>
            <a:endParaRPr lang="en-CA" sz="2000" dirty="0"/>
          </a:p>
          <a:p>
            <a:endParaRPr lang="en-CA" dirty="0"/>
          </a:p>
        </p:txBody>
      </p:sp>
      <p:pic>
        <p:nvPicPr>
          <p:cNvPr id="15" name="Picture 14">
            <a:extLst>
              <a:ext uri="{FF2B5EF4-FFF2-40B4-BE49-F238E27FC236}">
                <a16:creationId xmlns:a16="http://schemas.microsoft.com/office/drawing/2014/main" id="{58C24F7D-76DA-40CB-D43C-DD85B494A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34" y="4732194"/>
            <a:ext cx="3250721" cy="1901688"/>
          </a:xfrm>
          <a:prstGeom prst="rect">
            <a:avLst/>
          </a:prstGeom>
        </p:spPr>
      </p:pic>
      <p:sp>
        <p:nvSpPr>
          <p:cNvPr id="17" name="TextBox 16">
            <a:extLst>
              <a:ext uri="{FF2B5EF4-FFF2-40B4-BE49-F238E27FC236}">
                <a16:creationId xmlns:a16="http://schemas.microsoft.com/office/drawing/2014/main" id="{A0952846-C81F-53E6-4612-60BCEAC1B84B}"/>
              </a:ext>
            </a:extLst>
          </p:cNvPr>
          <p:cNvSpPr txBox="1"/>
          <p:nvPr/>
        </p:nvSpPr>
        <p:spPr>
          <a:xfrm>
            <a:off x="941384" y="4251172"/>
            <a:ext cx="2314327" cy="338554"/>
          </a:xfrm>
          <a:prstGeom prst="rect">
            <a:avLst/>
          </a:prstGeom>
          <a:noFill/>
        </p:spPr>
        <p:txBody>
          <a:bodyPr wrap="square">
            <a:spAutoFit/>
          </a:bodyPr>
          <a:lstStyle/>
          <a:p>
            <a:r>
              <a:rPr lang="en-CA" sz="1600" dirty="0"/>
              <a:t>STATE OF ACTIVATION</a:t>
            </a:r>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F3D3-9551-4753-820D-47B7AF5931F8}"/>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1C7B469D-8DFB-DB8E-80BC-C390623C8BC5}"/>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C0E223C7-3BB6-8B64-BFB7-855458D39658}"/>
              </a:ext>
            </a:extLst>
          </p:cNvPr>
          <p:cNvSpPr>
            <a:spLocks noGrp="1"/>
          </p:cNvSpPr>
          <p:nvPr>
            <p:ph type="ctrTitle" idx="4294967295"/>
          </p:nvPr>
        </p:nvSpPr>
        <p:spPr>
          <a:xfrm>
            <a:off x="6205403" y="-111529"/>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2A2B1232-7B06-76EE-7642-73B64E851122}"/>
              </a:ext>
            </a:extLst>
          </p:cNvPr>
          <p:cNvSpPr txBox="1"/>
          <p:nvPr/>
        </p:nvSpPr>
        <p:spPr>
          <a:xfrm>
            <a:off x="6364227" y="16829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2305147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82352-0F45-C57A-C84D-91A457C87E5C}"/>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75B43E-2657-C0FA-B35B-DDDE04351E82}"/>
              </a:ext>
            </a:extLst>
          </p:cNvPr>
          <p:cNvPicPr>
            <a:picLocks noGrp="1" noChangeAspect="1"/>
          </p:cNvPicPr>
          <p:nvPr>
            <p:ph idx="4294967295"/>
          </p:nvPr>
        </p:nvPicPr>
        <p:blipFill>
          <a:blip r:embed="rId2"/>
          <a:stretch>
            <a:fillRect/>
          </a:stretch>
        </p:blipFill>
        <p:spPr>
          <a:xfrm>
            <a:off x="0" y="0"/>
            <a:ext cx="12192000" cy="6858000"/>
          </a:xfrm>
        </p:spPr>
      </p:pic>
    </p:spTree>
    <p:extLst>
      <p:ext uri="{BB962C8B-B14F-4D97-AF65-F5344CB8AC3E}">
        <p14:creationId xmlns:p14="http://schemas.microsoft.com/office/powerpoint/2010/main" val="427929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3E32-F47C-3A2B-31FA-25DB58761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9BFBE-F6FE-B161-B4BD-2CBC445F3000}"/>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51C56271-F4EB-F4AB-2953-056ABC0A0BFC}"/>
              </a:ext>
            </a:extLst>
          </p:cNvPr>
          <p:cNvPicPr>
            <a:picLocks noGrp="1" noChangeAspect="1"/>
          </p:cNvPicPr>
          <p:nvPr>
            <p:ph idx="1"/>
          </p:nvPr>
        </p:nvPicPr>
        <p:blipFill>
          <a:blip r:embed="rId3"/>
          <a:stretch>
            <a:fillRect/>
          </a:stretch>
        </p:blipFill>
        <p:spPr>
          <a:xfrm>
            <a:off x="0" y="-1"/>
            <a:ext cx="12192000" cy="6858001"/>
          </a:xfrm>
        </p:spPr>
      </p:pic>
    </p:spTree>
    <p:extLst>
      <p:ext uri="{BB962C8B-B14F-4D97-AF65-F5344CB8AC3E}">
        <p14:creationId xmlns:p14="http://schemas.microsoft.com/office/powerpoint/2010/main" val="289070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B53BE5-89A0-3BE2-D570-4CB62C01FF4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Rectangle 9">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C1FE799F-C831-3E4E-418B-16B6AED6DA24}"/>
              </a:ext>
            </a:extLst>
          </p:cNvPr>
          <p:cNvSpPr>
            <a:spLocks noGrp="1"/>
          </p:cNvSpPr>
          <p:nvPr>
            <p:ph type="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b="1" spc="150" dirty="0"/>
              <a:t> WEEK 18 of simple</a:t>
            </a:r>
            <a:br>
              <a:rPr lang="en-US" b="1" spc="150" dirty="0"/>
            </a:br>
            <a:r>
              <a:rPr lang="en-US" b="1" spc="150" dirty="0"/>
              <a:t>break</a:t>
            </a:r>
            <a:br>
              <a:rPr lang="en-US" sz="2400" b="1" spc="150" dirty="0"/>
            </a:br>
            <a:br>
              <a:rPr lang="en-US" sz="2400" b="1" spc="150" dirty="0"/>
            </a:br>
            <a:endParaRPr lang="en-US" sz="2400" b="1" spc="150" dirty="0"/>
          </a:p>
        </p:txBody>
      </p:sp>
      <p:pic>
        <p:nvPicPr>
          <p:cNvPr id="3" name="Picture 2" descr="Bee depositing into a honeycomb">
            <a:extLst>
              <a:ext uri="{FF2B5EF4-FFF2-40B4-BE49-F238E27FC236}">
                <a16:creationId xmlns:a16="http://schemas.microsoft.com/office/drawing/2014/main" id="{ABC6D82B-0EE2-6B58-0E5A-0BC631162FE2}"/>
              </a:ext>
            </a:extLst>
          </p:cNvPr>
          <p:cNvPicPr>
            <a:picLocks noChangeAspect="1"/>
          </p:cNvPicPr>
          <p:nvPr/>
        </p:nvPicPr>
        <p:blipFill rotWithShape="1">
          <a:blip r:embed="rId2"/>
          <a:srcRect t="6567" r="1" b="6630"/>
          <a:stretch/>
        </p:blipFill>
        <p:spPr>
          <a:xfrm>
            <a:off x="2483319" y="276225"/>
            <a:ext cx="7305574" cy="3129510"/>
          </a:xfrm>
          <a:prstGeom prst="rect">
            <a:avLst/>
          </a:prstGeom>
        </p:spPr>
      </p:pic>
    </p:spTree>
    <p:extLst>
      <p:ext uri="{BB962C8B-B14F-4D97-AF65-F5344CB8AC3E}">
        <p14:creationId xmlns:p14="http://schemas.microsoft.com/office/powerpoint/2010/main" val="1672116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1CF6E-99DD-21B8-BF35-8C9205472D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54677D-2E3B-EFCD-7820-7134D1AD7103}"/>
              </a:ext>
            </a:extLst>
          </p:cNvPr>
          <p:cNvSpPr txBox="1"/>
          <p:nvPr/>
        </p:nvSpPr>
        <p:spPr>
          <a:xfrm>
            <a:off x="6466115" y="655383"/>
            <a:ext cx="6028706" cy="1200329"/>
          </a:xfrm>
          <a:prstGeom prst="rect">
            <a:avLst/>
          </a:prstGeom>
          <a:noFill/>
        </p:spPr>
        <p:txBody>
          <a:bodyPr wrap="square">
            <a:spAutoFit/>
          </a:bodyPr>
          <a:lstStyle/>
          <a:p>
            <a:r>
              <a:rPr lang="en-CA" sz="7200"/>
              <a:t>ZOOM POLL</a:t>
            </a:r>
            <a:r>
              <a:rPr lang="en-CA" sz="4800"/>
              <a:t> </a:t>
            </a:r>
          </a:p>
        </p:txBody>
      </p:sp>
      <p:pic>
        <p:nvPicPr>
          <p:cNvPr id="4" name="Picture 3" descr="A screenshot of a computer&#10;&#10;Description automatically generated">
            <a:extLst>
              <a:ext uri="{FF2B5EF4-FFF2-40B4-BE49-F238E27FC236}">
                <a16:creationId xmlns:a16="http://schemas.microsoft.com/office/drawing/2014/main" id="{3C842DFD-C43B-0DAB-3BE6-CB59688D3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A9ECF882-9112-69ED-32EE-47EECCA83758}"/>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a:t>Please answer the following question</a:t>
            </a:r>
          </a:p>
          <a:p>
            <a:pPr marL="285750" indent="-285750">
              <a:buFont typeface="Arial" panose="020B0604020202020204" pitchFamily="34" charset="0"/>
              <a:buChar char="•"/>
            </a:pPr>
            <a:r>
              <a:rPr lang="en-CA" sz="2800"/>
              <a:t>Answers are anonymous</a:t>
            </a:r>
          </a:p>
          <a:p>
            <a:pPr marL="285750" indent="-285750">
              <a:buFont typeface="Arial" panose="020B0604020202020204" pitchFamily="34" charset="0"/>
              <a:buChar char="•"/>
            </a:pPr>
            <a:r>
              <a:rPr lang="en-CA" sz="2800"/>
              <a:t>In person participants please answer the page that was handed out.</a:t>
            </a:r>
          </a:p>
          <a:p>
            <a:pPr marL="285750" indent="-285750">
              <a:buFont typeface="Arial" panose="020B0604020202020204" pitchFamily="34" charset="0"/>
              <a:buChar char="•"/>
            </a:pPr>
            <a:endParaRPr lang="en-CA" sz="2800"/>
          </a:p>
        </p:txBody>
      </p:sp>
    </p:spTree>
    <p:extLst>
      <p:ext uri="{BB962C8B-B14F-4D97-AF65-F5344CB8AC3E}">
        <p14:creationId xmlns:p14="http://schemas.microsoft.com/office/powerpoint/2010/main" val="33494694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654F3F-1708-F7DF-F1F9-1DF59F4B4C0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Rectangle 4">
            <a:extLst>
              <a:ext uri="{FF2B5EF4-FFF2-40B4-BE49-F238E27FC236}">
                <a16:creationId xmlns:a16="http://schemas.microsoft.com/office/drawing/2014/main" id="{90B71198-636D-4A1C-B46E-A154DC73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E4FF5B-4FC9-4439-BB93-AF40B3548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3E25E445-06C1-82F0-C02D-18D878CCEF74}"/>
              </a:ext>
            </a:extLst>
          </p:cNvPr>
          <p:cNvSpPr>
            <a:spLocks noGrp="1"/>
          </p:cNvSpPr>
          <p:nvPr>
            <p:ph type="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4200" b="1" spc="150" dirty="0"/>
              <a:t> week 18 of  SIMPLE</a:t>
            </a:r>
            <a:br>
              <a:rPr lang="en-US" sz="4200" b="1" spc="150" dirty="0"/>
            </a:br>
            <a:r>
              <a:rPr lang="en-US" sz="4200" b="1" spc="150" dirty="0"/>
              <a:t>welcome back from the break</a:t>
            </a:r>
            <a:br>
              <a:rPr lang="en-US" sz="4200" b="1" spc="150" dirty="0"/>
            </a:br>
            <a:endParaRPr lang="en-US" sz="4200" b="1" spc="150" dirty="0"/>
          </a:p>
        </p:txBody>
      </p:sp>
      <p:pic>
        <p:nvPicPr>
          <p:cNvPr id="3" name="Picture 2" descr="Bee depositing into a honeycomb">
            <a:extLst>
              <a:ext uri="{FF2B5EF4-FFF2-40B4-BE49-F238E27FC236}">
                <a16:creationId xmlns:a16="http://schemas.microsoft.com/office/drawing/2014/main" id="{9B9B491C-6A53-1DBF-A5DE-CFE8BD17F36D}"/>
              </a:ext>
            </a:extLst>
          </p:cNvPr>
          <p:cNvPicPr>
            <a:picLocks noChangeAspect="1"/>
          </p:cNvPicPr>
          <p:nvPr/>
        </p:nvPicPr>
        <p:blipFill rotWithShape="1">
          <a:blip r:embed="rId2"/>
          <a:srcRect t="6567" r="1" b="6630"/>
          <a:stretch/>
        </p:blipFill>
        <p:spPr>
          <a:xfrm>
            <a:off x="3395416" y="276225"/>
            <a:ext cx="5401168" cy="3129510"/>
          </a:xfrm>
          <a:prstGeom prst="rect">
            <a:avLst/>
          </a:prstGeom>
        </p:spPr>
      </p:pic>
    </p:spTree>
    <p:extLst>
      <p:ext uri="{BB962C8B-B14F-4D97-AF65-F5344CB8AC3E}">
        <p14:creationId xmlns:p14="http://schemas.microsoft.com/office/powerpoint/2010/main" val="4290150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12</a:t>
            </a:fld>
            <a:endParaRPr lang="en-CA"/>
          </a:p>
        </p:txBody>
      </p:sp>
    </p:spTree>
    <p:extLst>
      <p:ext uri="{BB962C8B-B14F-4D97-AF65-F5344CB8AC3E}">
        <p14:creationId xmlns:p14="http://schemas.microsoft.com/office/powerpoint/2010/main" val="29670469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descr="Inside the clock">
            <a:extLst>
              <a:ext uri="{FF2B5EF4-FFF2-40B4-BE49-F238E27FC236}">
                <a16:creationId xmlns:a16="http://schemas.microsoft.com/office/drawing/2014/main" id="{0D85E4A8-F530-499A-9B58-A2AA3B453F91}"/>
              </a:ext>
            </a:extLst>
          </p:cNvPr>
          <p:cNvPicPr>
            <a:picLocks noChangeAspect="1"/>
          </p:cNvPicPr>
          <p:nvPr/>
        </p:nvPicPr>
        <p:blipFill rotWithShape="1">
          <a:blip r:embed="rId3"/>
          <a:srcRect l="9091" t="23391"/>
          <a:stretch/>
        </p:blipFill>
        <p:spPr>
          <a:xfrm>
            <a:off x="-16935" y="-16934"/>
            <a:ext cx="12191980" cy="6857990"/>
          </a:xfrm>
          <a:prstGeom prst="rect">
            <a:avLst/>
          </a:prstGeom>
        </p:spPr>
      </p:pic>
      <p:pic>
        <p:nvPicPr>
          <p:cNvPr id="23" name="Picture 22">
            <a:extLst>
              <a:ext uri="{FF2B5EF4-FFF2-40B4-BE49-F238E27FC236}">
                <a16:creationId xmlns:a16="http://schemas.microsoft.com/office/drawing/2014/main" id="{8EC1A43B-D167-4E96-B7AD-61D3D9225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5" name="Picture 24">
            <a:extLst>
              <a:ext uri="{FF2B5EF4-FFF2-40B4-BE49-F238E27FC236}">
                <a16:creationId xmlns:a16="http://schemas.microsoft.com/office/drawing/2014/main" id="{86623E07-B4B3-43D5-AB6E-5FD9A1C11D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41427"/>
          <a:stretch/>
        </p:blipFill>
        <p:spPr>
          <a:xfrm>
            <a:off x="5147732" y="93132"/>
            <a:ext cx="7044267" cy="6764867"/>
          </a:xfrm>
          <a:prstGeom prst="rect">
            <a:avLst/>
          </a:prstGeom>
        </p:spPr>
      </p:pic>
      <p:sp>
        <p:nvSpPr>
          <p:cNvPr id="27" name="Freeform 5">
            <a:extLst>
              <a:ext uri="{FF2B5EF4-FFF2-40B4-BE49-F238E27FC236}">
                <a16:creationId xmlns:a16="http://schemas.microsoft.com/office/drawing/2014/main" id="{C727912B-C157-4CDB-8486-00E702D36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bg2">
                  <a:lumMod val="75000"/>
                </a:schemeClr>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6460045" y="2946400"/>
            <a:ext cx="5715000" cy="1787525"/>
          </a:xfrm>
        </p:spPr>
        <p:txBody>
          <a:bodyPr vert="horz" lIns="91440" tIns="45720" rIns="91440" bIns="45720" rtlCol="0" anchor="b">
            <a:normAutofit/>
          </a:bodyPr>
          <a:lstStyle/>
          <a:p>
            <a:pPr algn="ctr"/>
            <a:r>
              <a:rPr lang="en-US" sz="4800" dirty="0">
                <a:solidFill>
                  <a:schemeClr val="bg1"/>
                </a:solidFill>
              </a:rPr>
              <a:t>See you next session</a:t>
            </a:r>
          </a:p>
        </p:txBody>
      </p:sp>
    </p:spTree>
    <p:extLst>
      <p:ext uri="{BB962C8B-B14F-4D97-AF65-F5344CB8AC3E}">
        <p14:creationId xmlns:p14="http://schemas.microsoft.com/office/powerpoint/2010/main" val="26245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05658-F268-470F-BFCB-CB391B031449}"/>
              </a:ext>
            </a:extLst>
          </p:cNvPr>
          <p:cNvSpPr>
            <a:spLocks noGrp="1"/>
          </p:cNvSpPr>
          <p:nvPr>
            <p:ph type="title" idx="4294967295"/>
          </p:nvPr>
        </p:nvSpPr>
        <p:spPr>
          <a:xfrm>
            <a:off x="417246" y="430213"/>
            <a:ext cx="12169775" cy="1173162"/>
          </a:xfrm>
        </p:spPr>
        <p:txBody>
          <a:bodyPr>
            <a:normAutofit/>
          </a:bodyPr>
          <a:lstStyle/>
          <a:p>
            <a:r>
              <a:rPr lang="en-CA" sz="2000" dirty="0">
                <a:solidFill>
                  <a:schemeClr val="bg1"/>
                </a:solidFill>
              </a:rPr>
              <a:t>Editing, splicing and pasting while pendulating to stay in window of tolerance</a:t>
            </a:r>
          </a:p>
        </p:txBody>
      </p:sp>
      <p:pic>
        <p:nvPicPr>
          <p:cNvPr id="10" name="Content Placeholder 9">
            <a:extLst>
              <a:ext uri="{FF2B5EF4-FFF2-40B4-BE49-F238E27FC236}">
                <a16:creationId xmlns:a16="http://schemas.microsoft.com/office/drawing/2014/main" id="{CCE14986-2C4F-4ADB-A201-8477765CE6CE}"/>
              </a:ext>
            </a:extLst>
          </p:cNvPr>
          <p:cNvPicPr>
            <a:picLocks noGrp="1" noChangeAspect="1"/>
          </p:cNvPicPr>
          <p:nvPr>
            <p:ph sz="half" idx="4294967295"/>
          </p:nvPr>
        </p:nvPicPr>
        <p:blipFill>
          <a:blip r:embed="rId3"/>
          <a:stretch>
            <a:fillRect/>
          </a:stretch>
        </p:blipFill>
        <p:spPr>
          <a:xfrm>
            <a:off x="241401" y="1892300"/>
            <a:ext cx="5622925" cy="4624388"/>
          </a:xfrm>
        </p:spPr>
      </p:pic>
      <p:pic>
        <p:nvPicPr>
          <p:cNvPr id="8" name="Content Placeholder 7">
            <a:extLst>
              <a:ext uri="{FF2B5EF4-FFF2-40B4-BE49-F238E27FC236}">
                <a16:creationId xmlns:a16="http://schemas.microsoft.com/office/drawing/2014/main" id="{2FF03FCA-0A56-4E34-B399-924BC2056667}"/>
              </a:ext>
            </a:extLst>
          </p:cNvPr>
          <p:cNvPicPr>
            <a:picLocks noGrp="1" noChangeAspect="1"/>
          </p:cNvPicPr>
          <p:nvPr>
            <p:ph sz="half" idx="4294967295"/>
          </p:nvPr>
        </p:nvPicPr>
        <p:blipFill>
          <a:blip r:embed="rId4"/>
          <a:stretch>
            <a:fillRect/>
          </a:stretch>
        </p:blipFill>
        <p:spPr>
          <a:xfrm>
            <a:off x="6408140" y="1892300"/>
            <a:ext cx="5622925" cy="4624388"/>
          </a:xfrm>
        </p:spPr>
      </p:pic>
    </p:spTree>
    <p:extLst>
      <p:ext uri="{BB962C8B-B14F-4D97-AF65-F5344CB8AC3E}">
        <p14:creationId xmlns:p14="http://schemas.microsoft.com/office/powerpoint/2010/main" val="1839687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p:nvPr>
        </p:nvSpPr>
        <p:spPr>
          <a:xfrm>
            <a:off x="1710682" y="277957"/>
            <a:ext cx="8770635" cy="1267691"/>
          </a:xfrm>
        </p:spPr>
        <p:txBody>
          <a:bodyPr>
            <a:normAutofit/>
          </a:bodyPr>
          <a:lstStyle/>
          <a:p>
            <a:r>
              <a:rPr lang="en-CA">
                <a:solidFill>
                  <a:srgbClr val="FFC000"/>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1"/>
          </p:nvPr>
        </p:nvGraphicFramePr>
        <p:xfrm>
          <a:off x="685800" y="1470581"/>
          <a:ext cx="11055927" cy="5294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766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7000"/>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376D6C0-E259-BE59-3E31-C17BB2F491B4}"/>
              </a:ext>
            </a:extLst>
          </p:cNvPr>
          <p:cNvSpPr txBox="1"/>
          <p:nvPr/>
        </p:nvSpPr>
        <p:spPr>
          <a:xfrm>
            <a:off x="3049121" y="3105835"/>
            <a:ext cx="6098240" cy="646331"/>
          </a:xfrm>
          <a:prstGeom prst="rect">
            <a:avLst/>
          </a:prstGeom>
          <a:noFill/>
        </p:spPr>
        <p:txBody>
          <a:bodyPr wrap="square">
            <a:spAutoFit/>
          </a:bodyPr>
          <a:lstStyle/>
          <a:p>
            <a:r>
              <a:rPr lang="en-CA"/>
              <a:t>Mary completed the hour by hour monitoring of her activities for one week</a:t>
            </a:r>
          </a:p>
        </p:txBody>
      </p:sp>
    </p:spTree>
    <p:extLst>
      <p:ext uri="{BB962C8B-B14F-4D97-AF65-F5344CB8AC3E}">
        <p14:creationId xmlns:p14="http://schemas.microsoft.com/office/powerpoint/2010/main" val="21059188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74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9A8A4D9-B90C-450A-8AFF-47630DC5978E}"/>
              </a:ext>
            </a:extLst>
          </p:cNvPr>
          <p:cNvPicPr>
            <a:picLocks noGrp="1"/>
          </p:cNvPicPr>
          <p:nvPr>
            <p:ph sz="half" idx="4294967295"/>
          </p:nvPr>
        </p:nvPicPr>
        <p:blipFill>
          <a:blip r:embed="rId3" r:link="rId4">
            <a:extLst>
              <a:ext uri="{28A0092B-C50C-407E-A947-70E740481C1C}">
                <a14:useLocalDpi xmlns:a14="http://schemas.microsoft.com/office/drawing/2010/main" val="0"/>
              </a:ext>
            </a:extLst>
          </a:blip>
          <a:stretch>
            <a:fillRect/>
          </a:stretch>
        </p:blipFill>
        <p:spPr bwMode="auto">
          <a:xfrm>
            <a:off x="0" y="0"/>
            <a:ext cx="6152846" cy="6858000"/>
          </a:xfrm>
          <a:prstGeom prst="rect">
            <a:avLst/>
          </a:prstGeom>
          <a:noFill/>
        </p:spPr>
      </p:pic>
      <p:pic>
        <p:nvPicPr>
          <p:cNvPr id="6" name="Content Placeholder 6" descr="Diagram&#10;&#10;Description automatically generated">
            <a:extLst>
              <a:ext uri="{FF2B5EF4-FFF2-40B4-BE49-F238E27FC236}">
                <a16:creationId xmlns:a16="http://schemas.microsoft.com/office/drawing/2014/main" id="{00A9084C-6750-413A-8BDD-8E0F9C5377C7}"/>
              </a:ext>
            </a:extLst>
          </p:cNvPr>
          <p:cNvPicPr>
            <a:picLocks/>
          </p:cNvPicPr>
          <p:nvPr/>
        </p:nvPicPr>
        <p:blipFill>
          <a:blip r:embed="rId5" r:link="rId6">
            <a:extLst>
              <a:ext uri="{28A0092B-C50C-407E-A947-70E740481C1C}">
                <a14:useLocalDpi xmlns:a14="http://schemas.microsoft.com/office/drawing/2010/main" val="0"/>
              </a:ext>
            </a:extLst>
          </a:blip>
          <a:stretch>
            <a:fillRect/>
          </a:stretch>
        </p:blipFill>
        <p:spPr bwMode="auto">
          <a:xfrm>
            <a:off x="6152847" y="0"/>
            <a:ext cx="6039154" cy="6858000"/>
          </a:xfrm>
          <a:prstGeom prst="rect">
            <a:avLst/>
          </a:prstGeom>
          <a:noFill/>
        </p:spPr>
      </p:pic>
    </p:spTree>
    <p:extLst>
      <p:ext uri="{BB962C8B-B14F-4D97-AF65-F5344CB8AC3E}">
        <p14:creationId xmlns:p14="http://schemas.microsoft.com/office/powerpoint/2010/main" val="4975638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a:t>Week 18 </a:t>
            </a:r>
            <a:r>
              <a:rPr lang="en-CA" sz="4000" dirty="0"/>
              <a:t>of simple</a:t>
            </a:r>
          </a:p>
        </p:txBody>
      </p:sp>
    </p:spTree>
    <p:extLst>
      <p:ext uri="{BB962C8B-B14F-4D97-AF65-F5344CB8AC3E}">
        <p14:creationId xmlns:p14="http://schemas.microsoft.com/office/powerpoint/2010/main" val="3026186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73E37-0B7E-8816-75E8-18A89DDA45A0}"/>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2164DDD2-1A70-7AF6-F576-5F04534F01D1}"/>
              </a:ext>
            </a:extLst>
          </p:cNvPr>
          <p:cNvSpPr>
            <a:spLocks noGrp="1"/>
          </p:cNvSpPr>
          <p:nvPr>
            <p:ph type="subTitle" idx="1"/>
          </p:nvPr>
        </p:nvSpPr>
        <p:spPr/>
        <p:txBody>
          <a:bodyPr/>
          <a:lstStyle/>
          <a:p>
            <a:endParaRPr lang="en-CA"/>
          </a:p>
        </p:txBody>
      </p:sp>
      <p:pic>
        <p:nvPicPr>
          <p:cNvPr id="4" name="Online Media 3" title="It's simple on YouTube session 21">
            <a:hlinkClick r:id="" action="ppaction://media"/>
            <a:extLst>
              <a:ext uri="{FF2B5EF4-FFF2-40B4-BE49-F238E27FC236}">
                <a16:creationId xmlns:a16="http://schemas.microsoft.com/office/drawing/2014/main" id="{ADC1BA29-C857-6FCE-F44E-06A95F82046D}"/>
              </a:ext>
            </a:extLst>
          </p:cNvPr>
          <p:cNvPicPr>
            <a:picLocks noRot="1" noChangeAspect="1"/>
          </p:cNvPicPr>
          <p:nvPr>
            <a:videoFile r:link="rId1"/>
          </p:nvPr>
        </p:nvPicPr>
        <p:blipFill>
          <a:blip r:embed="rId3"/>
          <a:stretch>
            <a:fillRect/>
          </a:stretch>
        </p:blipFill>
        <p:spPr>
          <a:xfrm>
            <a:off x="0" y="0"/>
            <a:ext cx="12192000" cy="6956854"/>
          </a:xfrm>
          <a:prstGeom prst="rect">
            <a:avLst/>
          </a:prstGeom>
        </p:spPr>
      </p:pic>
    </p:spTree>
    <p:extLst>
      <p:ext uri="{BB962C8B-B14F-4D97-AF65-F5344CB8AC3E}">
        <p14:creationId xmlns:p14="http://schemas.microsoft.com/office/powerpoint/2010/main" val="54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96C0-A707-4D54-AF53-A0344A8428E0}"/>
              </a:ext>
            </a:extLst>
          </p:cNvPr>
          <p:cNvSpPr>
            <a:spLocks noGrp="1"/>
          </p:cNvSpPr>
          <p:nvPr>
            <p:ph type="title"/>
          </p:nvPr>
        </p:nvSpPr>
        <p:spPr/>
        <p:txBody>
          <a:bodyPr/>
          <a:lstStyle/>
          <a:p>
            <a:endParaRPr lang="en-CA"/>
          </a:p>
        </p:txBody>
      </p:sp>
      <p:pic>
        <p:nvPicPr>
          <p:cNvPr id="4" name="Online Media 3" title="4 Minute Body Scan Meditation - Leslie Rohonczy">
            <a:hlinkClick r:id="" action="ppaction://media"/>
            <a:extLst>
              <a:ext uri="{FF2B5EF4-FFF2-40B4-BE49-F238E27FC236}">
                <a16:creationId xmlns:a16="http://schemas.microsoft.com/office/drawing/2014/main" id="{EFCEC579-1ADE-4FDD-800E-9ED1465110FC}"/>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82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69D3-ED81-49C1-BA44-59420F25652A}"/>
              </a:ext>
            </a:extLst>
          </p:cNvPr>
          <p:cNvSpPr>
            <a:spLocks noGrp="1"/>
          </p:cNvSpPr>
          <p:nvPr>
            <p:ph type="title"/>
          </p:nvPr>
        </p:nvSpPr>
        <p:spPr/>
        <p:txBody>
          <a:bodyPr/>
          <a:lstStyle/>
          <a:p>
            <a:endParaRPr lang="en-CA"/>
          </a:p>
        </p:txBody>
      </p:sp>
      <p:pic>
        <p:nvPicPr>
          <p:cNvPr id="4" name="Online Media 3" title="Childhood Trauma and the Brain | UK Trauma Council">
            <a:hlinkClick r:id="" action="ppaction://media"/>
            <a:extLst>
              <a:ext uri="{FF2B5EF4-FFF2-40B4-BE49-F238E27FC236}">
                <a16:creationId xmlns:a16="http://schemas.microsoft.com/office/drawing/2014/main" id="{FCDF33CC-4388-4DCD-BDBC-72E60F5A0D9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2470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02197" y="-147234"/>
            <a:ext cx="4330598" cy="2727325"/>
          </a:xfrm>
        </p:spPr>
        <p:txBody>
          <a:bodyPr>
            <a:normAutofit/>
          </a:bodyPr>
          <a:lstStyle/>
          <a:p>
            <a:pPr algn="ctr"/>
            <a:r>
              <a:rPr lang="en-US" dirty="0">
                <a:solidFill>
                  <a:schemeClr val="bg1"/>
                </a:solidFill>
              </a:rPr>
              <a:t>Homework from last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051933" y="542660"/>
            <a:ext cx="6926670" cy="7775560"/>
          </a:xfrm>
        </p:spPr>
        <p:txBody>
          <a:bodyPr>
            <a:normAutofit fontScale="70000" lnSpcReduction="20000"/>
          </a:bodyPr>
          <a:lstStyle/>
          <a:p>
            <a:pPr marL="45720" indent="0">
              <a:lnSpc>
                <a:spcPct val="90000"/>
              </a:lnSpc>
              <a:buNone/>
            </a:pPr>
            <a:endParaRPr lang="en-US" sz="3400" dirty="0"/>
          </a:p>
          <a:p>
            <a:pPr>
              <a:lnSpc>
                <a:spcPct val="90000"/>
              </a:lnSpc>
            </a:pPr>
            <a:r>
              <a:rPr lang="en-US" sz="3400" dirty="0"/>
              <a:t>Submit questions or comments to </a:t>
            </a:r>
            <a:r>
              <a:rPr lang="en-US" sz="34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3400" dirty="0">
              <a:solidFill>
                <a:schemeClr val="bg1"/>
              </a:solidFill>
            </a:endParaRPr>
          </a:p>
          <a:p>
            <a:pPr>
              <a:lnSpc>
                <a:spcPct val="90000"/>
              </a:lnSpc>
            </a:pPr>
            <a:r>
              <a:rPr lang="en-US" sz="3400" dirty="0"/>
              <a:t>Read skills training workbook p. 148-206. </a:t>
            </a:r>
          </a:p>
          <a:p>
            <a:pPr>
              <a:lnSpc>
                <a:spcPct val="90000"/>
              </a:lnSpc>
            </a:pPr>
            <a:r>
              <a:rPr lang="en-US" sz="3400" dirty="0"/>
              <a:t>Read Simple manual session 21 .  </a:t>
            </a:r>
          </a:p>
          <a:p>
            <a:pPr>
              <a:lnSpc>
                <a:spcPct val="90000"/>
              </a:lnSpc>
            </a:pPr>
            <a:r>
              <a:rPr lang="en-US" sz="3400" dirty="0"/>
              <a:t>Continue reviewing and practicing your crisis plans, diary cards, chain analysis, and rational mind remediations.</a:t>
            </a:r>
          </a:p>
          <a:p>
            <a:pPr>
              <a:lnSpc>
                <a:spcPct val="90000"/>
              </a:lnSpc>
            </a:pPr>
            <a:r>
              <a:rPr lang="en-US" sz="3400" dirty="0"/>
              <a:t>Do the wellness assessment tool, choose your goals. </a:t>
            </a:r>
          </a:p>
          <a:p>
            <a:r>
              <a:rPr lang="en-US" sz="3400" dirty="0"/>
              <a:t>Continue tracking all the skills you’ve learned using your DBT diary card. Practice them. </a:t>
            </a:r>
          </a:p>
          <a:p>
            <a:r>
              <a:rPr lang="en-US" sz="3400" dirty="0"/>
              <a:t>Review the homework habits checklist each week. If there’s an item that you haven’t checked on the list, consider setting a goal to do it(you don’t have to come to the homework group to do that)</a:t>
            </a:r>
          </a:p>
          <a:p>
            <a:pPr>
              <a:lnSpc>
                <a:spcPct val="90000"/>
              </a:lnSpc>
            </a:pPr>
            <a:endParaRPr lang="en-US" sz="3000" dirty="0"/>
          </a:p>
          <a:p>
            <a:pPr marL="0" indent="0">
              <a:lnSpc>
                <a:spcPct val="90000"/>
              </a:lnSpc>
              <a:buNone/>
            </a:pPr>
            <a:r>
              <a:rPr lang="en-US" sz="1300" dirty="0"/>
              <a:t> </a:t>
            </a:r>
          </a:p>
          <a:p>
            <a:pPr marL="0" indent="0">
              <a:lnSpc>
                <a:spcPct val="90000"/>
              </a:lnSpc>
              <a:buNone/>
            </a:pPr>
            <a:endParaRPr lang="en-CA"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marL="0" indent="0">
              <a:lnSpc>
                <a:spcPct val="90000"/>
              </a:lnSpc>
              <a:buNone/>
            </a:pPr>
            <a:r>
              <a:rPr lang="en-US" sz="1300" dirty="0"/>
              <a:t> </a:t>
            </a:r>
            <a:endParaRPr lang="en-CA" sz="1300" dirty="0"/>
          </a:p>
        </p:txBody>
      </p:sp>
      <p:pic>
        <p:nvPicPr>
          <p:cNvPr id="5" name="Picture 4" descr="Profile of dog’s head and neck, with ears laid back, wearing metal collar, staring ahead panting, with clouds in backdrop">
            <a:extLst>
              <a:ext uri="{FF2B5EF4-FFF2-40B4-BE49-F238E27FC236}">
                <a16:creationId xmlns:a16="http://schemas.microsoft.com/office/drawing/2014/main" id="{2AB30029-BC45-7AFB-B8EF-963304571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97" y="2199502"/>
            <a:ext cx="4508198" cy="3076834"/>
          </a:xfrm>
          <a:prstGeom prst="rect">
            <a:avLst/>
          </a:prstGeom>
        </p:spPr>
      </p:pic>
    </p:spTree>
    <p:extLst>
      <p:ext uri="{BB962C8B-B14F-4D97-AF65-F5344CB8AC3E}">
        <p14:creationId xmlns:p14="http://schemas.microsoft.com/office/powerpoint/2010/main" val="250574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F207-976D-483C-8D10-33BFFF29B221}"/>
              </a:ext>
            </a:extLst>
          </p:cNvPr>
          <p:cNvSpPr>
            <a:spLocks noGrp="1"/>
          </p:cNvSpPr>
          <p:nvPr>
            <p:ph type="title"/>
          </p:nvPr>
        </p:nvSpPr>
        <p:spPr/>
        <p:txBody>
          <a:bodyPr/>
          <a:lstStyle/>
          <a:p>
            <a:endParaRPr lang="en-CA"/>
          </a:p>
        </p:txBody>
      </p:sp>
      <p:pic>
        <p:nvPicPr>
          <p:cNvPr id="6" name="Online Media 5" title="Eastern Vs Western Ideas of Happiness">
            <a:hlinkClick r:id="" action="ppaction://media"/>
            <a:extLst>
              <a:ext uri="{FF2B5EF4-FFF2-40B4-BE49-F238E27FC236}">
                <a16:creationId xmlns:a16="http://schemas.microsoft.com/office/drawing/2014/main" id="{36680B97-3942-4500-A443-E6ACA7D22D9E}"/>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716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 New Vision of Attachment - Linda Thai">
            <a:hlinkClick r:id="" action="ppaction://media"/>
            <a:extLst>
              <a:ext uri="{FF2B5EF4-FFF2-40B4-BE49-F238E27FC236}">
                <a16:creationId xmlns:a16="http://schemas.microsoft.com/office/drawing/2014/main" id="{A82514C6-CA0E-E4CA-C862-71F68159EC7D}"/>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6616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A2E32-A998-8000-3B9D-BA3A297BA050}"/>
              </a:ext>
            </a:extLst>
          </p:cNvPr>
          <p:cNvSpPr txBox="1"/>
          <p:nvPr/>
        </p:nvSpPr>
        <p:spPr>
          <a:xfrm>
            <a:off x="3660198" y="172701"/>
            <a:ext cx="6094268" cy="970843"/>
          </a:xfrm>
          <a:prstGeom prst="rect">
            <a:avLst/>
          </a:prstGeom>
          <a:noFill/>
        </p:spPr>
        <p:txBody>
          <a:bodyPr wrap="square">
            <a:spAutoFit/>
          </a:bodyPr>
          <a:lstStyle/>
          <a:p>
            <a:pPr>
              <a:lnSpc>
                <a:spcPct val="107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2400" dirty="0"/>
          </a:p>
        </p:txBody>
      </p:sp>
      <p:sp>
        <p:nvSpPr>
          <p:cNvPr id="5" name="TextBox 4">
            <a:extLst>
              <a:ext uri="{FF2B5EF4-FFF2-40B4-BE49-F238E27FC236}">
                <a16:creationId xmlns:a16="http://schemas.microsoft.com/office/drawing/2014/main" id="{B8B11A3C-B34A-9888-02B2-D0760D91CDCB}"/>
              </a:ext>
            </a:extLst>
          </p:cNvPr>
          <p:cNvSpPr txBox="1"/>
          <p:nvPr/>
        </p:nvSpPr>
        <p:spPr>
          <a:xfrm>
            <a:off x="561107" y="1419545"/>
            <a:ext cx="6561587" cy="2862322"/>
          </a:xfrm>
          <a:prstGeom prst="rect">
            <a:avLst/>
          </a:prstGeom>
          <a:noFill/>
        </p:spPr>
        <p:txBody>
          <a:bodyPr wrap="square">
            <a:spAutoFit/>
          </a:bodyPr>
          <a:lstStyle/>
          <a:p>
            <a:r>
              <a:rPr lang="en-US" sz="1800" b="1" dirty="0">
                <a:solidFill>
                  <a:schemeClr val="bg1"/>
                </a:solidFill>
              </a:rPr>
              <a:t> How do emotions work?</a:t>
            </a:r>
            <a:endParaRPr lang="en-US" sz="1800" dirty="0">
              <a:solidFill>
                <a:schemeClr val="bg1"/>
              </a:solidFill>
            </a:endParaRPr>
          </a:p>
          <a:p>
            <a:pPr marL="514350" indent="-514350">
              <a:lnSpc>
                <a:spcPct val="90000"/>
              </a:lnSpc>
              <a:buFont typeface="+mj-lt"/>
              <a:buAutoNum type="arabicPeriod"/>
            </a:pPr>
            <a:r>
              <a:rPr lang="en-US" sz="1800" b="1" dirty="0">
                <a:solidFill>
                  <a:schemeClr val="bg1"/>
                </a:solidFill>
              </a:rPr>
              <a:t>Recognizing emotions</a:t>
            </a:r>
          </a:p>
          <a:p>
            <a:pPr marL="514350" indent="-514350">
              <a:lnSpc>
                <a:spcPct val="90000"/>
              </a:lnSpc>
              <a:buFont typeface="+mj-lt"/>
              <a:buAutoNum type="arabicPeriod"/>
            </a:pPr>
            <a:r>
              <a:rPr lang="en-US" sz="1800" b="1" dirty="0">
                <a:solidFill>
                  <a:schemeClr val="bg1"/>
                </a:solidFill>
              </a:rPr>
              <a:t>Overcoming barriers to healthy emotions</a:t>
            </a:r>
          </a:p>
          <a:p>
            <a:pPr marL="514350" indent="-514350">
              <a:lnSpc>
                <a:spcPct val="90000"/>
              </a:lnSpc>
              <a:buFont typeface="+mj-lt"/>
              <a:buAutoNum type="arabicPeriod"/>
            </a:pPr>
            <a:r>
              <a:rPr lang="en-US" sz="1800" b="1" dirty="0">
                <a:solidFill>
                  <a:schemeClr val="bg1"/>
                </a:solidFill>
              </a:rPr>
              <a:t>Reducing physical vulnerability</a:t>
            </a:r>
          </a:p>
          <a:p>
            <a:pPr marL="514350" indent="-514350">
              <a:lnSpc>
                <a:spcPct val="90000"/>
              </a:lnSpc>
              <a:buFont typeface="+mj-lt"/>
              <a:buAutoNum type="arabicPeriod"/>
            </a:pPr>
            <a:r>
              <a:rPr lang="en-US" sz="1800" b="1" dirty="0">
                <a:solidFill>
                  <a:schemeClr val="bg1"/>
                </a:solidFill>
              </a:rPr>
              <a:t>Reducing cognitive vulnerability</a:t>
            </a:r>
          </a:p>
          <a:p>
            <a:pPr marL="0" indent="0">
              <a:lnSpc>
                <a:spcPct val="90000"/>
              </a:lnSpc>
              <a:buNone/>
            </a:pPr>
            <a:r>
              <a:rPr lang="en-US" sz="1800" b="1" dirty="0">
                <a:solidFill>
                  <a:schemeClr val="bg1"/>
                </a:solidFill>
              </a:rPr>
              <a:t>5.       Increasing Positive Emotions</a:t>
            </a:r>
          </a:p>
          <a:p>
            <a:pPr marL="0" indent="0">
              <a:lnSpc>
                <a:spcPct val="90000"/>
              </a:lnSpc>
              <a:buNone/>
            </a:pPr>
            <a:r>
              <a:rPr lang="en-US" sz="1800" dirty="0"/>
              <a:t>6.       Being mindful of your emotions without judgement</a:t>
            </a:r>
          </a:p>
          <a:p>
            <a:pPr marL="342900" indent="-342900">
              <a:lnSpc>
                <a:spcPct val="90000"/>
              </a:lnSpc>
              <a:buAutoNum type="arabicPeriod" startAt="7"/>
            </a:pPr>
            <a:r>
              <a:rPr lang="en-US" sz="1800" dirty="0"/>
              <a:t>    Emotion exposure.</a:t>
            </a:r>
          </a:p>
          <a:p>
            <a:pPr marL="342900" indent="-342900">
              <a:lnSpc>
                <a:spcPct val="90000"/>
              </a:lnSpc>
              <a:buAutoNum type="arabicPeriod" startAt="7"/>
            </a:pPr>
            <a:r>
              <a:rPr lang="en-US" sz="1800" dirty="0"/>
              <a:t>    Doing the opposite of your emotions </a:t>
            </a:r>
          </a:p>
          <a:p>
            <a:pPr marL="342900" indent="-342900">
              <a:lnSpc>
                <a:spcPct val="90000"/>
              </a:lnSpc>
              <a:buAutoNum type="arabicPeriod" startAt="8"/>
            </a:pPr>
            <a:r>
              <a:rPr lang="en-US" sz="1800" dirty="0"/>
              <a:t>    Problem Solving</a:t>
            </a:r>
          </a:p>
          <a:p>
            <a:pPr marL="514350" indent="-514350">
              <a:lnSpc>
                <a:spcPct val="90000"/>
              </a:lnSpc>
              <a:buFont typeface="+mj-lt"/>
              <a:buAutoNum type="arabicPeriod"/>
            </a:pPr>
            <a:endParaRPr lang="en-US" sz="1800" dirty="0"/>
          </a:p>
        </p:txBody>
      </p:sp>
    </p:spTree>
    <p:extLst>
      <p:ext uri="{BB962C8B-B14F-4D97-AF65-F5344CB8AC3E}">
        <p14:creationId xmlns:p14="http://schemas.microsoft.com/office/powerpoint/2010/main" val="38272032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BT Skills: Opposite Action And Emotion Regulation">
            <a:hlinkClick r:id="" action="ppaction://media"/>
            <a:extLst>
              <a:ext uri="{FF2B5EF4-FFF2-40B4-BE49-F238E27FC236}">
                <a16:creationId xmlns:a16="http://schemas.microsoft.com/office/drawing/2014/main" id="{F63718E2-B407-4022-04E3-E01C35F95D8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17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DBT Skills: Emotion Regulation and Acceptance">
            <a:hlinkClick r:id="" action="ppaction://media"/>
            <a:extLst>
              <a:ext uri="{FF2B5EF4-FFF2-40B4-BE49-F238E27FC236}">
                <a16:creationId xmlns:a16="http://schemas.microsoft.com/office/drawing/2014/main" id="{F0B18E32-1CBA-4376-87B5-2C5284857D0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323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09F96-43D0-4CCF-895B-2E300FC297A2}"/>
              </a:ext>
            </a:extLst>
          </p:cNvPr>
          <p:cNvPicPr/>
          <p:nvPr/>
        </p:nvPicPr>
        <p:blipFill rotWithShape="1">
          <a:blip r:embed="rId3" r:link="rId4">
            <a:extLst>
              <a:ext uri="{28A0092B-C50C-407E-A947-70E740481C1C}">
                <a14:useLocalDpi xmlns:a14="http://schemas.microsoft.com/office/drawing/2010/main" val="0"/>
              </a:ext>
            </a:extLst>
          </a:blip>
          <a:srcRect t="15639" b="14048"/>
          <a:stretch>
            <a:fillRect/>
          </a:stretch>
        </p:blipFill>
        <p:spPr bwMode="auto">
          <a:xfrm>
            <a:off x="20" y="-78648"/>
            <a:ext cx="12191980" cy="6936648"/>
          </a:xfrm>
          <a:prstGeom prst="rect">
            <a:avLst/>
          </a:prstGeom>
          <a:noFill/>
        </p:spPr>
      </p:pic>
      <p:sp>
        <p:nvSpPr>
          <p:cNvPr id="5" name="Title 4">
            <a:extLst>
              <a:ext uri="{FF2B5EF4-FFF2-40B4-BE49-F238E27FC236}">
                <a16:creationId xmlns:a16="http://schemas.microsoft.com/office/drawing/2014/main" id="{61623721-2890-4B44-83E2-A156BC5F33CB}"/>
              </a:ext>
            </a:extLst>
          </p:cNvPr>
          <p:cNvSpPr>
            <a:spLocks noGrp="1"/>
          </p:cNvSpPr>
          <p:nvPr>
            <p:ph type="title" idx="4294967295"/>
          </p:nvPr>
        </p:nvSpPr>
        <p:spPr>
          <a:xfrm>
            <a:off x="182681" y="1492455"/>
            <a:ext cx="5333216" cy="1595952"/>
          </a:xfrm>
        </p:spPr>
        <p:txBody>
          <a:bodyPr vert="horz" lIns="91440" tIns="45720" rIns="91440" bIns="45720" rtlCol="0" anchor="b">
            <a:normAutofit/>
          </a:bodyPr>
          <a:lstStyle/>
          <a:p>
            <a:pPr algn="ctr"/>
            <a:r>
              <a:rPr lang="en-US" sz="4800">
                <a:solidFill>
                  <a:srgbClr val="FFC000"/>
                </a:solidFill>
              </a:rPr>
              <a:t>Peter - page 225</a:t>
            </a:r>
          </a:p>
        </p:txBody>
      </p:sp>
    </p:spTree>
    <p:extLst>
      <p:ext uri="{BB962C8B-B14F-4D97-AF65-F5344CB8AC3E}">
        <p14:creationId xmlns:p14="http://schemas.microsoft.com/office/powerpoint/2010/main" val="30734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F75840-2B13-8788-0D1D-1603326CE8CE}"/>
              </a:ext>
            </a:extLst>
          </p:cNvPr>
          <p:cNvSpPr txBox="1"/>
          <p:nvPr/>
        </p:nvSpPr>
        <p:spPr>
          <a:xfrm>
            <a:off x="0" y="0"/>
            <a:ext cx="12078878" cy="6740307"/>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Peter </a:t>
            </a:r>
            <a:r>
              <a:rPr lang="en-US" b="0" i="0" dirty="0">
                <a:effectLst/>
                <a:latin typeface="Arial" panose="020B0604020202020204" pitchFamily="34" charset="0"/>
                <a:cs typeface="Arial" panose="020B0604020202020204" pitchFamily="34" charset="0"/>
              </a:rPr>
              <a:t>was a 37-year-old single man, living with his two cats, in a geared to income apartment. He was the only child of a single mom, Marjorie who, when Peter was growing up, to make ends meet, worked 50 hours a week as a personal support worker. Marjorie was a kind person who had been taken advantage of by a series of abusive partners. When Peter was 5, his father left, and Marjorie vowed that she would never again be in a relationship with a man. Marjorie was a hands-off parent who was at a loss as to what to do when Peter, in grade 6, started skipping classes and “hanging out” with a group of rebellious boys. She met with Peter’s teachers, the principal, and the school counsellor, but that had not helped. Marjorie’s best friend consoled her, saying that Peter was just going through a phase, and things would get better. When Peter</a:t>
            </a:r>
            <a:r>
              <a:rPr lang="en-US" dirty="0">
                <a:latin typeface="Arial" panose="020B0604020202020204" pitchFamily="34" charset="0"/>
                <a:cs typeface="Arial" panose="020B0604020202020204" pitchFamily="34" charset="0"/>
              </a:rPr>
              <a:t> started buying expensive items including an electric guitar, a PlayStation, and a computer, Marjorie got worried. Peter had unconvincing explanations for where he got the money. When Peter turned 16, he dropped out of school altogether. By that point, Marjorie knew she had no control over him. She had given him ultimatums, but he would shrug, roll his eyes, and ignore her. He began spending more and more time away, sometimes, he would not come home for weeks. Marjorie heard rumors that Peter was selling drugs. By the time Peter was 19, Marjorie rarely saw him. She was devastated, but not surprised, when one day she got a call from a nurse on the mental health unit of the local hospital, saying Peter had been hospitalized. Peter’s behavior had become increasingly erratic, and he had wild mood fluctuations. He would stay awake for days at a time. When he got into a fight at a coffee shop, police were called, and took a very disheveled and disorganized Peter to the emergency room, from where he was admitted to psychiatry. Peter wanted to leave the hospital and was involuntarily committed. At first, he was agitated and aggressive, and was started on antipsychotics. He was eventually diagnosed with schizoaffective disorder and prescribed mood stabilizers. Over the next 2 years, Peter would be discharged from hospital, stop his medications, relapse, and end up back in the hospital. He was eventually referred to an assertive community treatment team, an outpatient multidisciplinary mental health team, that through intensive contact with clients is often able to build good therapeutic alliances with them. Working with the team led to a gradual but significant improvement in Peter’s mental health.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7301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546B-73A9-E92F-0EFF-6A60C97A1FCF}"/>
              </a:ext>
            </a:extLst>
          </p:cNvPr>
          <p:cNvSpPr txBox="1"/>
          <p:nvPr/>
        </p:nvSpPr>
        <p:spPr>
          <a:xfrm>
            <a:off x="72272" y="12680"/>
            <a:ext cx="12047456"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By the time he was in his late 20’ s, he was sober, compliant with medication, and not engaging in illegal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Around that time, Peter started having panic attacks, agoraphobia, and social anxiety. He started to only be able to leave his apartment when accompanied by a member of the ACT team. He spent most of his days playing video games or watching TV. Peter was discharged from the ACT team and was referred to a psychiatrist, who after doing a history, and getting to know Peter, began to question the schizoaffective diagnosis. When Peter was given that diagnosis, he had been using crystal meth, which can induce psychosis. When Peter stopped using the drug, his thought disorder, delusions, and hallucinations, had all improved. It had been years since Peter had symptoms of psychosis. Now, his main problems were anxiety and depression. Peter was an intelligent man, who reflecting on his life, saw himself as a failure. Almost all his high school friends and acquaintances, were now married, had families and jobs. He knew three who had become police officers. He was embarrassed and ashamed, remembering that one of his former high school </a:t>
            </a:r>
            <a:r>
              <a:rPr lang="en-US" b="0" i="0" dirty="0">
                <a:effectLst/>
                <a:latin typeface="Arial" panose="020B0604020202020204" pitchFamily="34" charset="0"/>
                <a:cs typeface="Arial" panose="020B0604020202020204" pitchFamily="34" charset="0"/>
              </a:rPr>
              <a:t>friends, who had become a paramedic, had on a couple of occasions, been the one that answered the emergency call that brought him to the hospital. </a:t>
            </a:r>
          </a:p>
        </p:txBody>
      </p:sp>
    </p:spTree>
    <p:extLst>
      <p:ext uri="{BB962C8B-B14F-4D97-AF65-F5344CB8AC3E}">
        <p14:creationId xmlns:p14="http://schemas.microsoft.com/office/powerpoint/2010/main" val="39408885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9A8A4D9-B90C-450A-8AFF-47630DC5978E}"/>
              </a:ext>
            </a:extLst>
          </p:cNvPr>
          <p:cNvPicPr>
            <a:picLocks noGrp="1"/>
          </p:cNvPicPr>
          <p:nvPr>
            <p:ph sz="half" idx="4294967295"/>
          </p:nvPr>
        </p:nvPicPr>
        <p:blipFill>
          <a:blip r:embed="rId3" r:link="rId4">
            <a:extLst>
              <a:ext uri="{28A0092B-C50C-407E-A947-70E740481C1C}">
                <a14:useLocalDpi xmlns:a14="http://schemas.microsoft.com/office/drawing/2010/main" val="0"/>
              </a:ext>
            </a:extLst>
          </a:blip>
          <a:stretch>
            <a:fillRect/>
          </a:stretch>
        </p:blipFill>
        <p:spPr bwMode="auto">
          <a:xfrm>
            <a:off x="0" y="0"/>
            <a:ext cx="6152846" cy="6858000"/>
          </a:xfrm>
          <a:prstGeom prst="rect">
            <a:avLst/>
          </a:prstGeom>
          <a:noFill/>
        </p:spPr>
      </p:pic>
      <p:pic>
        <p:nvPicPr>
          <p:cNvPr id="6" name="Content Placeholder 6" descr="Diagram&#10;&#10;Description automatically generated">
            <a:extLst>
              <a:ext uri="{FF2B5EF4-FFF2-40B4-BE49-F238E27FC236}">
                <a16:creationId xmlns:a16="http://schemas.microsoft.com/office/drawing/2014/main" id="{00A9084C-6750-413A-8BDD-8E0F9C5377C7}"/>
              </a:ext>
            </a:extLst>
          </p:cNvPr>
          <p:cNvPicPr>
            <a:picLocks/>
          </p:cNvPicPr>
          <p:nvPr/>
        </p:nvPicPr>
        <p:blipFill>
          <a:blip r:embed="rId5" r:link="rId6">
            <a:extLst>
              <a:ext uri="{28A0092B-C50C-407E-A947-70E740481C1C}">
                <a14:useLocalDpi xmlns:a14="http://schemas.microsoft.com/office/drawing/2010/main" val="0"/>
              </a:ext>
            </a:extLst>
          </a:blip>
          <a:stretch>
            <a:fillRect/>
          </a:stretch>
        </p:blipFill>
        <p:spPr bwMode="auto">
          <a:xfrm>
            <a:off x="6152847" y="0"/>
            <a:ext cx="6039154" cy="6858000"/>
          </a:xfrm>
          <a:prstGeom prst="rect">
            <a:avLst/>
          </a:prstGeom>
          <a:noFill/>
        </p:spPr>
      </p:pic>
    </p:spTree>
    <p:extLst>
      <p:ext uri="{BB962C8B-B14F-4D97-AF65-F5344CB8AC3E}">
        <p14:creationId xmlns:p14="http://schemas.microsoft.com/office/powerpoint/2010/main" val="41043658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F3B03E-5500-F634-D82A-9E463C7B92B9}"/>
              </a:ext>
            </a:extLst>
          </p:cNvPr>
          <p:cNvSpPr txBox="1"/>
          <p:nvPr/>
        </p:nvSpPr>
        <p:spPr>
          <a:xfrm>
            <a:off x="75414" y="84450"/>
            <a:ext cx="12192000" cy="618630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Peter wanted to make some changes in his life but found it difficult. He started the Simple course. He related to Maslow’s hierarchy of needs. His basic needs, the biological, physiological, and for safety, were met. His psychological needs for connection with others, respect, status, recognition, and self-esteem were not. Peter’s development had stopped when he reached Erickson’s stage of “industry versus inferiority” at which 6 to 11-year-olds, learn to cope with social and academic demands and develop a sense of competence. Stuck at this stage, Peter felt inferior.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Peter worked on the “goals diary card procedure”: Step 1-tracking activities for a week: On self-care Peter gave himself a 7/ 10–he shaved and showered everyday and kept things relatively tidy in his apartment. He went grocery shopping once a week with his mom and tried to eat a healthy diet. On looking after his physical needs, he gave himself an 8/ 10–when he had worked with the ACT team, he had learned to keep track of all his appointments, manage his finances, and take his medications, go to bed, and get up at regular times. He had also gotten into the habit of walking on a trail or hiking at least twice a week with a </a:t>
            </a:r>
            <a:r>
              <a:rPr lang="en-US" b="0" i="0" dirty="0" err="1">
                <a:effectLst/>
                <a:latin typeface="Arial" panose="020B0604020202020204" pitchFamily="34" charset="0"/>
                <a:cs typeface="Arial" panose="020B0604020202020204" pitchFamily="34" charset="0"/>
              </a:rPr>
              <a:t>neighbour</a:t>
            </a:r>
            <a:r>
              <a:rPr lang="en-US" b="0"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 looking after his emotional needs, he gave himself a 5/ 10–Peter accepted whatever help he was given, he was enjoying the Simple course, and did his homework regularly. He also had an AA sponsor with whom he had been talking for years, and with whom he attended the occasional AA meeting. On social health, intellectual health and spiritual health, Peter scored himself much lower. Step 2-completing the wellness assessment tool: After tracking his activities for a week, Peter was not surprised that he scored relatively well on material well-being and physical health, but much lower on the other domains of the questionnaire. After some brainstorming, he decided that he would work on “getting closer to family members”. His mother’s family was close knit, and Peter had many cousins, aunts, and uncles. Various family members got together, at least once a week, to do a variety of activities. His cousins went fishing, snowmobiling, and to antique cars shows. They often asked Peter to join them. Because of his anxiety, Peter had always refused their invitations. He feared they would judge him. He decided he”</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42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5EEF-ABD1-5125-2186-3234F1BD1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FF0BB-9139-E5E3-0594-E1F94DD38D18}"/>
              </a:ext>
            </a:extLst>
          </p:cNvPr>
          <p:cNvSpPr>
            <a:spLocks noGrp="1"/>
          </p:cNvSpPr>
          <p:nvPr>
            <p:ph type="title" idx="4294967295"/>
          </p:nvPr>
        </p:nvSpPr>
        <p:spPr>
          <a:xfrm>
            <a:off x="92628" y="-166485"/>
            <a:ext cx="4749736" cy="2727325"/>
          </a:xfrm>
        </p:spPr>
        <p:txBody>
          <a:bodyPr>
            <a:normAutofit/>
          </a:bodyPr>
          <a:lstStyle/>
          <a:p>
            <a:pPr algn="ctr"/>
            <a:r>
              <a:rPr lang="en-US" dirty="0">
                <a:solidFill>
                  <a:schemeClr val="bg1"/>
                </a:solidFill>
              </a:rPr>
              <a:t>Homework for THE COMING week</a:t>
            </a:r>
            <a:endParaRPr lang="en-CA" dirty="0">
              <a:solidFill>
                <a:schemeClr val="bg1"/>
              </a:solidFill>
            </a:endParaRPr>
          </a:p>
        </p:txBody>
      </p:sp>
      <p:sp>
        <p:nvSpPr>
          <p:cNvPr id="3" name="Content Placeholder 2">
            <a:extLst>
              <a:ext uri="{FF2B5EF4-FFF2-40B4-BE49-F238E27FC236}">
                <a16:creationId xmlns:a16="http://schemas.microsoft.com/office/drawing/2014/main" id="{BA4C3D51-B7BF-19B9-8934-78A811E1E9E0}"/>
              </a:ext>
            </a:extLst>
          </p:cNvPr>
          <p:cNvSpPr>
            <a:spLocks noGrp="1"/>
          </p:cNvSpPr>
          <p:nvPr>
            <p:ph idx="4294967295"/>
          </p:nvPr>
        </p:nvSpPr>
        <p:spPr>
          <a:xfrm>
            <a:off x="5051933" y="330512"/>
            <a:ext cx="6926670" cy="7775560"/>
          </a:xfrm>
        </p:spPr>
        <p:txBody>
          <a:bodyPr>
            <a:normAutofit fontScale="70000" lnSpcReduction="20000"/>
          </a:bodyPr>
          <a:lstStyle/>
          <a:p>
            <a:pPr marL="45720" indent="0">
              <a:lnSpc>
                <a:spcPct val="90000"/>
              </a:lnSpc>
              <a:buNone/>
            </a:pPr>
            <a:endParaRPr lang="en-US" sz="3600" dirty="0"/>
          </a:p>
          <a:p>
            <a:pPr>
              <a:lnSpc>
                <a:spcPct val="90000"/>
              </a:lnSpc>
            </a:pPr>
            <a:r>
              <a:rPr lang="en-US" sz="3600" dirty="0"/>
              <a:t>Submit questions or comments to </a:t>
            </a:r>
            <a:r>
              <a:rPr lang="en-US" sz="36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3600" dirty="0">
              <a:solidFill>
                <a:schemeClr val="bg1"/>
              </a:solidFill>
            </a:endParaRPr>
          </a:p>
          <a:p>
            <a:pPr>
              <a:lnSpc>
                <a:spcPct val="90000"/>
              </a:lnSpc>
            </a:pPr>
            <a:r>
              <a:rPr lang="en-US" sz="3600" dirty="0"/>
              <a:t>Read Simple manual session 22. </a:t>
            </a:r>
          </a:p>
          <a:p>
            <a:pPr>
              <a:lnSpc>
                <a:spcPct val="90000"/>
              </a:lnSpc>
            </a:pPr>
            <a:r>
              <a:rPr lang="en-US" sz="3600" dirty="0"/>
              <a:t>Continue reviewing and practicing your crisis plans, diary cards, chain analysis, and rational mind remediations.</a:t>
            </a:r>
          </a:p>
          <a:p>
            <a:pPr>
              <a:lnSpc>
                <a:spcPct val="90000"/>
              </a:lnSpc>
            </a:pPr>
            <a:r>
              <a:rPr lang="en-US" sz="3600" dirty="0"/>
              <a:t>Do the wellness assessment tool, choose your goals. </a:t>
            </a:r>
          </a:p>
          <a:p>
            <a:r>
              <a:rPr lang="en-US" sz="3600" dirty="0"/>
              <a:t>Continue tracking all the skills you’ve learned using your DBT diary card. Practice them. </a:t>
            </a:r>
          </a:p>
          <a:p>
            <a:r>
              <a:rPr lang="en-US" sz="3600" dirty="0"/>
              <a:t>Review the homework habits checklist each week. If there’s an item that you haven’t checked on the list, consider setting a goal to do it(you don’t have to come to the homework group to do that)</a:t>
            </a:r>
          </a:p>
          <a:p>
            <a:pPr>
              <a:lnSpc>
                <a:spcPct val="90000"/>
              </a:lnSpc>
            </a:pPr>
            <a:endParaRPr lang="en-US" sz="3000" dirty="0"/>
          </a:p>
          <a:p>
            <a:pPr marL="0" indent="0">
              <a:lnSpc>
                <a:spcPct val="90000"/>
              </a:lnSpc>
              <a:buNone/>
            </a:pPr>
            <a:r>
              <a:rPr lang="en-US" sz="1300" dirty="0"/>
              <a:t> </a:t>
            </a:r>
          </a:p>
          <a:p>
            <a:pPr marL="0" indent="0">
              <a:lnSpc>
                <a:spcPct val="90000"/>
              </a:lnSpc>
              <a:buNone/>
            </a:pPr>
            <a:endParaRPr lang="en-CA"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a:lnSpc>
                <a:spcPct val="90000"/>
              </a:lnSpc>
            </a:pPr>
            <a:endParaRPr lang="en-US" sz="1300" dirty="0"/>
          </a:p>
          <a:p>
            <a:pPr marL="0" indent="0">
              <a:lnSpc>
                <a:spcPct val="90000"/>
              </a:lnSpc>
              <a:buNone/>
            </a:pPr>
            <a:r>
              <a:rPr lang="en-US" sz="1300" dirty="0"/>
              <a:t> </a:t>
            </a:r>
            <a:endParaRPr lang="en-CA" sz="1300" dirty="0"/>
          </a:p>
        </p:txBody>
      </p:sp>
      <p:pic>
        <p:nvPicPr>
          <p:cNvPr id="4" name="Picture 3" descr="Bee depositing into a honeycomb">
            <a:extLst>
              <a:ext uri="{FF2B5EF4-FFF2-40B4-BE49-F238E27FC236}">
                <a16:creationId xmlns:a16="http://schemas.microsoft.com/office/drawing/2014/main" id="{E8B74710-A0C0-9128-B52C-F6A019A6811C}"/>
              </a:ext>
            </a:extLst>
          </p:cNvPr>
          <p:cNvPicPr>
            <a:picLocks noChangeAspect="1"/>
          </p:cNvPicPr>
          <p:nvPr/>
        </p:nvPicPr>
        <p:blipFill rotWithShape="1">
          <a:blip r:embed="rId4"/>
          <a:srcRect t="6576" r="1" b="6621"/>
          <a:stretch/>
        </p:blipFill>
        <p:spPr>
          <a:xfrm>
            <a:off x="318181" y="2073251"/>
            <a:ext cx="4628967" cy="3129510"/>
          </a:xfrm>
          <a:prstGeom prst="rect">
            <a:avLst/>
          </a:prstGeom>
        </p:spPr>
      </p:pic>
    </p:spTree>
    <p:extLst>
      <p:ext uri="{BB962C8B-B14F-4D97-AF65-F5344CB8AC3E}">
        <p14:creationId xmlns:p14="http://schemas.microsoft.com/office/powerpoint/2010/main" val="385346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4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7000"/>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9213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FC74-D635-46D3-9AD4-BA1AE8B1089A}"/>
              </a:ext>
            </a:extLst>
          </p:cNvPr>
          <p:cNvSpPr>
            <a:spLocks noGrp="1"/>
          </p:cNvSpPr>
          <p:nvPr>
            <p:ph type="title" idx="4294967295"/>
          </p:nvPr>
        </p:nvSpPr>
        <p:spPr>
          <a:xfrm>
            <a:off x="98425" y="0"/>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65582BC2-4342-4704-A5E8-E4A6CE08F39B}"/>
              </a:ext>
            </a:extLst>
          </p:cNvPr>
          <p:cNvSpPr>
            <a:spLocks noGrp="1"/>
          </p:cNvSpPr>
          <p:nvPr>
            <p:ph idx="4294967295"/>
          </p:nvPr>
        </p:nvSpPr>
        <p:spPr>
          <a:xfrm>
            <a:off x="467832" y="902697"/>
            <a:ext cx="10874375" cy="5864225"/>
          </a:xfrm>
        </p:spPr>
        <p:txBody>
          <a:bodyPr>
            <a:normAutofit fontScale="85000" lnSpcReduction="20000"/>
          </a:bodyPr>
          <a:lstStyle/>
          <a:p>
            <a:r>
              <a:rPr lang="en-CA" dirty="0"/>
              <a:t>Rate each of the following 7 areas on a subjective 0-10 scale where 0 = none of your needs in that area are met, and 10 = all your needs in that area are met. </a:t>
            </a:r>
          </a:p>
          <a:p>
            <a:r>
              <a:rPr lang="en-CA" dirty="0">
                <a:solidFill>
                  <a:srgbClr val="FFC000"/>
                </a:solidFill>
              </a:rPr>
              <a:t>1. </a:t>
            </a:r>
            <a:r>
              <a:rPr lang="en-CA" dirty="0"/>
              <a:t>Meeting self-care needs – looking after personal hygiene, caring for home environment, planning meals, grocery shopping, cooking and healthy eating habits, healthy relaxation and rest, etc.. Score: __</a:t>
            </a:r>
          </a:p>
          <a:p>
            <a:r>
              <a:rPr lang="en-CA" dirty="0">
                <a:solidFill>
                  <a:srgbClr val="FFC000"/>
                </a:solidFill>
              </a:rPr>
              <a:t>2. </a:t>
            </a:r>
            <a:r>
              <a:rPr lang="en-CA" dirty="0"/>
              <a:t>Meeting physical and safety needs – safe from aggression and crime, safe and secure housing, sufficient income and budgeting, adequate sleep, sufficient exercise, good health, spending time in nature, etc.. Score: __</a:t>
            </a:r>
          </a:p>
          <a:p>
            <a:r>
              <a:rPr lang="en-CA" dirty="0">
                <a:solidFill>
                  <a:srgbClr val="FFC000"/>
                </a:solidFill>
              </a:rPr>
              <a:t>3. </a:t>
            </a:r>
            <a:r>
              <a:rPr lang="en-CA" dirty="0"/>
              <a:t>Meeting emotional needs – ability to manage stress, ability to stay in the window of emotional tolerance, ability to ask for and receive help when appropriate, able to use emotional regulation strategies, paying attention to and working on improving your mental health, meditating,  having appropriate supports and mental health guidance, etc.. Score: __</a:t>
            </a:r>
          </a:p>
          <a:p>
            <a:r>
              <a:rPr lang="en-CA" dirty="0">
                <a:solidFill>
                  <a:srgbClr val="FFC000"/>
                </a:solidFill>
              </a:rPr>
              <a:t>4. </a:t>
            </a:r>
            <a:r>
              <a:rPr lang="en-CA" dirty="0"/>
              <a:t>Meeting social needs- having a balanced social life with partners, friends, and acquaintances, giving and receiving support, meeting new people, not being lonely, etc.. Score: __</a:t>
            </a:r>
          </a:p>
          <a:p>
            <a:r>
              <a:rPr lang="en-CA" dirty="0">
                <a:solidFill>
                  <a:srgbClr val="FFC000"/>
                </a:solidFill>
              </a:rPr>
              <a:t>5. </a:t>
            </a:r>
            <a:r>
              <a:rPr lang="en-CA" dirty="0"/>
              <a:t>Meeting intellectual needs-being curious, learning new things, reading, following news political and social issues, joining clubs that stimulate your mind, etc..  Score: __</a:t>
            </a:r>
          </a:p>
          <a:p>
            <a:r>
              <a:rPr lang="en-CA" dirty="0">
                <a:solidFill>
                  <a:srgbClr val="FFC000"/>
                </a:solidFill>
              </a:rPr>
              <a:t>6. </a:t>
            </a:r>
            <a:r>
              <a:rPr lang="en-CA" dirty="0"/>
              <a:t>Meeting spiritual needs-doing activities that help you transcend yourself, being in nature, loving animals, healthy giving to others and the world, etc.… Score: __</a:t>
            </a:r>
          </a:p>
          <a:p>
            <a:r>
              <a:rPr lang="en-CA" dirty="0">
                <a:solidFill>
                  <a:srgbClr val="FFC000"/>
                </a:solidFill>
              </a:rPr>
              <a:t>7. </a:t>
            </a:r>
            <a:r>
              <a:rPr lang="en-CA" dirty="0"/>
              <a:t>How much time do you spend each day in unproductive activities or maladaptive coping? Hours: __</a:t>
            </a:r>
          </a:p>
          <a:p>
            <a:r>
              <a:rPr lang="en-CA" dirty="0"/>
              <a:t>To total your score, add items 1-6 and from this subtract item 7. The higher score the better you are doing on the “wellness” domains score </a:t>
            </a:r>
          </a:p>
        </p:txBody>
      </p:sp>
    </p:spTree>
    <p:extLst>
      <p:ext uri="{BB962C8B-B14F-4D97-AF65-F5344CB8AC3E}">
        <p14:creationId xmlns:p14="http://schemas.microsoft.com/office/powerpoint/2010/main" val="337066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C89BA-A6F0-F1A0-AF38-161936F570DB}"/>
              </a:ext>
            </a:extLst>
          </p:cNvPr>
          <p:cNvSpPr txBox="1"/>
          <p:nvPr/>
        </p:nvSpPr>
        <p:spPr>
          <a:xfrm>
            <a:off x="0" y="0"/>
            <a:ext cx="12192000" cy="2862322"/>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Peter worked on the “goals diary card procedure”: Step 1-tracking activities for a week: On self-care Peter gave himself a 7/ 10–he shaved and showered everyday and kept things relatively tidy in his apartment. He went grocery shopping once a week with his mom and tried to eat a healthy diet. On looking after his physical needs, he gave himself an 8/ 10–when he had worked with the ACT team, he had learned to keep track of all his appointments, manage his finances, and take his medications, go to bed, and get up at regular times. He had also gotten into the habit of walking on a trail or hiking at least twice a week with a </a:t>
            </a:r>
            <a:r>
              <a:rPr lang="en-US" b="0" i="0" dirty="0" err="1">
                <a:effectLst/>
                <a:latin typeface="Arial" panose="020B0604020202020204" pitchFamily="34" charset="0"/>
                <a:cs typeface="Arial" panose="020B0604020202020204" pitchFamily="34" charset="0"/>
              </a:rPr>
              <a:t>neighbour</a:t>
            </a:r>
            <a:r>
              <a:rPr lang="en-US" b="0"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 looking after his emotional needs, he gave himself a 5/ 10–Peter accepted whatever help he was given, he was enjoying the Simple course, and did his homework regularly. He also had an AA sponsor with whom he had been talking for years, and with whom he attended the occasional AA meeting. On social health, intellectual health and spiritual health, Peter scored himself much lower. </a:t>
            </a:r>
          </a:p>
        </p:txBody>
      </p:sp>
    </p:spTree>
    <p:extLst>
      <p:ext uri="{BB962C8B-B14F-4D97-AF65-F5344CB8AC3E}">
        <p14:creationId xmlns:p14="http://schemas.microsoft.com/office/powerpoint/2010/main" val="28675635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6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IMG_2966[897]">
            <a:extLst>
              <a:ext uri="{FF2B5EF4-FFF2-40B4-BE49-F238E27FC236}">
                <a16:creationId xmlns:a16="http://schemas.microsoft.com/office/drawing/2014/main" id="{378AA358-71AC-46E6-A3D9-510CD5919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4321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43">
            <a:extLst>
              <a:ext uri="{FF2B5EF4-FFF2-40B4-BE49-F238E27FC236}">
                <a16:creationId xmlns:a16="http://schemas.microsoft.com/office/drawing/2014/main" id="{4B6699F2-6E71-4603-BC50-82F7419E8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519"/>
          <a:stretch>
            <a:fillRect/>
          </a:stretch>
        </p:blipFill>
        <p:spPr bwMode="auto">
          <a:xfrm>
            <a:off x="0" y="0"/>
            <a:ext cx="12191999" cy="797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01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40">
            <a:extLst>
              <a:ext uri="{FF2B5EF4-FFF2-40B4-BE49-F238E27FC236}">
                <a16:creationId xmlns:a16="http://schemas.microsoft.com/office/drawing/2014/main" id="{E4F545DA-5D96-496A-B4D0-F8E543207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1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4">
            <a:extLst>
              <a:ext uri="{FF2B5EF4-FFF2-40B4-BE49-F238E27FC236}">
                <a16:creationId xmlns:a16="http://schemas.microsoft.com/office/drawing/2014/main" id="{98026BE7-F987-43D1-975A-B42572E29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11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5">
            <a:extLst>
              <a:ext uri="{FF2B5EF4-FFF2-40B4-BE49-F238E27FC236}">
                <a16:creationId xmlns:a16="http://schemas.microsoft.com/office/drawing/2014/main" id="{24413036-E709-409E-81B5-AA370C07D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72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45">
            <a:extLst>
              <a:ext uri="{FF2B5EF4-FFF2-40B4-BE49-F238E27FC236}">
                <a16:creationId xmlns:a16="http://schemas.microsoft.com/office/drawing/2014/main" id="{24413036-E709-409E-81B5-AA370C07D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4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42">
            <a:extLst>
              <a:ext uri="{FF2B5EF4-FFF2-40B4-BE49-F238E27FC236}">
                <a16:creationId xmlns:a16="http://schemas.microsoft.com/office/drawing/2014/main" id="{C2678E43-6804-4201-A2A2-1CCAB1C62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510"/>
          <a:stretch>
            <a:fillRect/>
          </a:stretch>
        </p:blipFill>
        <p:spPr bwMode="auto">
          <a:xfrm>
            <a:off x="0" y="-206375"/>
            <a:ext cx="12192000"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3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AC1F4E-AEDC-2897-1861-409EE17CBD85}"/>
              </a:ext>
            </a:extLst>
          </p:cNvPr>
          <p:cNvSpPr txBox="1"/>
          <p:nvPr/>
        </p:nvSpPr>
        <p:spPr>
          <a:xfrm>
            <a:off x="-254524" y="-78042"/>
            <a:ext cx="12192000" cy="369331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Step 2-completing the wellness assessment tool: After tracking his activities for a week, Peter was not surprised that he scored relatively well on material well-being and physical health, but much lower on the other domains of the questionnaire.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After some brainstorming, he decided that he would work on “getting closer to family members”. His mother’s family was close knit, and Peter had many cousins, aunts, and uncles. Various family members got together, at least once a week, to do a variety of activities. His cousins went fishing, snowmobiling, and to antique cars shows. They often asked Peter to join them. Because of his anxiety, Peter had always refused their invitations. He feared they would judge him. He decided he would confront his fears and set as a goal to “be more involved with his family”. Peter committed to attending the Saturday night get together, at which several of his cousins watched sports. They drank moderately but were respectful of Peter’s sobriety and he did not think that would be a problem. As a second goal Peter decided that if he received an invitation from a family member to do any other activity, he would accept. Peter’s goals became “going to the cousins Saturday night sports get togethers” and “accepting family invitations to do activities”.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2430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alpha val="23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236736" y="-287913"/>
            <a:ext cx="8355496" cy="2343634"/>
          </a:xfrm>
        </p:spPr>
        <p:txBody>
          <a:bodyPr/>
          <a:lstStyle/>
          <a:p>
            <a:r>
              <a:rPr lang="en-CA" b="1">
                <a:solidFill>
                  <a:schemeClr val="bg1"/>
                </a:solidFill>
              </a:rPr>
              <a:t>Goals diary card peter</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802733" y="2394483"/>
          <a:ext cx="10586533" cy="2332809"/>
        </p:xfrm>
        <a:graphic>
          <a:graphicData uri="http://schemas.openxmlformats.org/drawingml/2006/table">
            <a:tbl>
              <a:tblPr firstRow="1" bandRow="1">
                <a:tableStyleId>{8799B23B-EC83-4686-B30A-512413B5E67A}</a:tableStyleId>
              </a:tblPr>
              <a:tblGrid>
                <a:gridCol w="1343075">
                  <a:extLst>
                    <a:ext uri="{9D8B030D-6E8A-4147-A177-3AD203B41FA5}">
                      <a16:colId xmlns:a16="http://schemas.microsoft.com/office/drawing/2014/main" val="1912508955"/>
                    </a:ext>
                  </a:extLst>
                </a:gridCol>
                <a:gridCol w="263712">
                  <a:extLst>
                    <a:ext uri="{9D8B030D-6E8A-4147-A177-3AD203B41FA5}">
                      <a16:colId xmlns:a16="http://schemas.microsoft.com/office/drawing/2014/main" val="2032507190"/>
                    </a:ext>
                  </a:extLst>
                </a:gridCol>
                <a:gridCol w="263712">
                  <a:extLst>
                    <a:ext uri="{9D8B030D-6E8A-4147-A177-3AD203B41FA5}">
                      <a16:colId xmlns:a16="http://schemas.microsoft.com/office/drawing/2014/main" val="1334958551"/>
                    </a:ext>
                  </a:extLst>
                </a:gridCol>
                <a:gridCol w="263712">
                  <a:extLst>
                    <a:ext uri="{9D8B030D-6E8A-4147-A177-3AD203B41FA5}">
                      <a16:colId xmlns:a16="http://schemas.microsoft.com/office/drawing/2014/main" val="3464283299"/>
                    </a:ext>
                  </a:extLst>
                </a:gridCol>
                <a:gridCol w="263712">
                  <a:extLst>
                    <a:ext uri="{9D8B030D-6E8A-4147-A177-3AD203B41FA5}">
                      <a16:colId xmlns:a16="http://schemas.microsoft.com/office/drawing/2014/main" val="3294880387"/>
                    </a:ext>
                  </a:extLst>
                </a:gridCol>
                <a:gridCol w="263712">
                  <a:extLst>
                    <a:ext uri="{9D8B030D-6E8A-4147-A177-3AD203B41FA5}">
                      <a16:colId xmlns:a16="http://schemas.microsoft.com/office/drawing/2014/main" val="3664015173"/>
                    </a:ext>
                  </a:extLst>
                </a:gridCol>
                <a:gridCol w="263712">
                  <a:extLst>
                    <a:ext uri="{9D8B030D-6E8A-4147-A177-3AD203B41FA5}">
                      <a16:colId xmlns:a16="http://schemas.microsoft.com/office/drawing/2014/main" val="3164781477"/>
                    </a:ext>
                  </a:extLst>
                </a:gridCol>
                <a:gridCol w="263712">
                  <a:extLst>
                    <a:ext uri="{9D8B030D-6E8A-4147-A177-3AD203B41FA5}">
                      <a16:colId xmlns:a16="http://schemas.microsoft.com/office/drawing/2014/main" val="3235772609"/>
                    </a:ext>
                  </a:extLst>
                </a:gridCol>
                <a:gridCol w="263712">
                  <a:extLst>
                    <a:ext uri="{9D8B030D-6E8A-4147-A177-3AD203B41FA5}">
                      <a16:colId xmlns:a16="http://schemas.microsoft.com/office/drawing/2014/main" val="3378543924"/>
                    </a:ext>
                  </a:extLst>
                </a:gridCol>
                <a:gridCol w="263712">
                  <a:extLst>
                    <a:ext uri="{9D8B030D-6E8A-4147-A177-3AD203B41FA5}">
                      <a16:colId xmlns:a16="http://schemas.microsoft.com/office/drawing/2014/main" val="439450926"/>
                    </a:ext>
                  </a:extLst>
                </a:gridCol>
                <a:gridCol w="312275">
                  <a:extLst>
                    <a:ext uri="{9D8B030D-6E8A-4147-A177-3AD203B41FA5}">
                      <a16:colId xmlns:a16="http://schemas.microsoft.com/office/drawing/2014/main" val="1168310089"/>
                    </a:ext>
                  </a:extLst>
                </a:gridCol>
                <a:gridCol w="312275">
                  <a:extLst>
                    <a:ext uri="{9D8B030D-6E8A-4147-A177-3AD203B41FA5}">
                      <a16:colId xmlns:a16="http://schemas.microsoft.com/office/drawing/2014/main" val="2618546401"/>
                    </a:ext>
                  </a:extLst>
                </a:gridCol>
                <a:gridCol w="312275">
                  <a:extLst>
                    <a:ext uri="{9D8B030D-6E8A-4147-A177-3AD203B41FA5}">
                      <a16:colId xmlns:a16="http://schemas.microsoft.com/office/drawing/2014/main" val="3188345238"/>
                    </a:ext>
                  </a:extLst>
                </a:gridCol>
                <a:gridCol w="312275">
                  <a:extLst>
                    <a:ext uri="{9D8B030D-6E8A-4147-A177-3AD203B41FA5}">
                      <a16:colId xmlns:a16="http://schemas.microsoft.com/office/drawing/2014/main" val="2615666507"/>
                    </a:ext>
                  </a:extLst>
                </a:gridCol>
                <a:gridCol w="312275">
                  <a:extLst>
                    <a:ext uri="{9D8B030D-6E8A-4147-A177-3AD203B41FA5}">
                      <a16:colId xmlns:a16="http://schemas.microsoft.com/office/drawing/2014/main" val="4235813910"/>
                    </a:ext>
                  </a:extLst>
                </a:gridCol>
                <a:gridCol w="312275">
                  <a:extLst>
                    <a:ext uri="{9D8B030D-6E8A-4147-A177-3AD203B41FA5}">
                      <a16:colId xmlns:a16="http://schemas.microsoft.com/office/drawing/2014/main" val="558947257"/>
                    </a:ext>
                  </a:extLst>
                </a:gridCol>
                <a:gridCol w="312275">
                  <a:extLst>
                    <a:ext uri="{9D8B030D-6E8A-4147-A177-3AD203B41FA5}">
                      <a16:colId xmlns:a16="http://schemas.microsoft.com/office/drawing/2014/main" val="3031878322"/>
                    </a:ext>
                  </a:extLst>
                </a:gridCol>
                <a:gridCol w="312275">
                  <a:extLst>
                    <a:ext uri="{9D8B030D-6E8A-4147-A177-3AD203B41FA5}">
                      <a16:colId xmlns:a16="http://schemas.microsoft.com/office/drawing/2014/main" val="1197102891"/>
                    </a:ext>
                  </a:extLst>
                </a:gridCol>
                <a:gridCol w="312275">
                  <a:extLst>
                    <a:ext uri="{9D8B030D-6E8A-4147-A177-3AD203B41FA5}">
                      <a16:colId xmlns:a16="http://schemas.microsoft.com/office/drawing/2014/main" val="779295891"/>
                    </a:ext>
                  </a:extLst>
                </a:gridCol>
                <a:gridCol w="312275">
                  <a:extLst>
                    <a:ext uri="{9D8B030D-6E8A-4147-A177-3AD203B41FA5}">
                      <a16:colId xmlns:a16="http://schemas.microsoft.com/office/drawing/2014/main" val="547822136"/>
                    </a:ext>
                  </a:extLst>
                </a:gridCol>
                <a:gridCol w="312275">
                  <a:extLst>
                    <a:ext uri="{9D8B030D-6E8A-4147-A177-3AD203B41FA5}">
                      <a16:colId xmlns:a16="http://schemas.microsoft.com/office/drawing/2014/main" val="3696007869"/>
                    </a:ext>
                  </a:extLst>
                </a:gridCol>
                <a:gridCol w="312275">
                  <a:extLst>
                    <a:ext uri="{9D8B030D-6E8A-4147-A177-3AD203B41FA5}">
                      <a16:colId xmlns:a16="http://schemas.microsoft.com/office/drawing/2014/main" val="4082052214"/>
                    </a:ext>
                  </a:extLst>
                </a:gridCol>
                <a:gridCol w="312275">
                  <a:extLst>
                    <a:ext uri="{9D8B030D-6E8A-4147-A177-3AD203B41FA5}">
                      <a16:colId xmlns:a16="http://schemas.microsoft.com/office/drawing/2014/main" val="170711120"/>
                    </a:ext>
                  </a:extLst>
                </a:gridCol>
                <a:gridCol w="312275">
                  <a:extLst>
                    <a:ext uri="{9D8B030D-6E8A-4147-A177-3AD203B41FA5}">
                      <a16:colId xmlns:a16="http://schemas.microsoft.com/office/drawing/2014/main" val="1681876523"/>
                    </a:ext>
                  </a:extLst>
                </a:gridCol>
                <a:gridCol w="312275">
                  <a:extLst>
                    <a:ext uri="{9D8B030D-6E8A-4147-A177-3AD203B41FA5}">
                      <a16:colId xmlns:a16="http://schemas.microsoft.com/office/drawing/2014/main" val="560497307"/>
                    </a:ext>
                  </a:extLst>
                </a:gridCol>
                <a:gridCol w="312275">
                  <a:extLst>
                    <a:ext uri="{9D8B030D-6E8A-4147-A177-3AD203B41FA5}">
                      <a16:colId xmlns:a16="http://schemas.microsoft.com/office/drawing/2014/main" val="2597745268"/>
                    </a:ext>
                  </a:extLst>
                </a:gridCol>
                <a:gridCol w="312275">
                  <a:extLst>
                    <a:ext uri="{9D8B030D-6E8A-4147-A177-3AD203B41FA5}">
                      <a16:colId xmlns:a16="http://schemas.microsoft.com/office/drawing/2014/main" val="1867176840"/>
                    </a:ext>
                  </a:extLst>
                </a:gridCol>
                <a:gridCol w="312275">
                  <a:extLst>
                    <a:ext uri="{9D8B030D-6E8A-4147-A177-3AD203B41FA5}">
                      <a16:colId xmlns:a16="http://schemas.microsoft.com/office/drawing/2014/main" val="2862780599"/>
                    </a:ext>
                  </a:extLst>
                </a:gridCol>
                <a:gridCol w="312275">
                  <a:extLst>
                    <a:ext uri="{9D8B030D-6E8A-4147-A177-3AD203B41FA5}">
                      <a16:colId xmlns:a16="http://schemas.microsoft.com/office/drawing/2014/main" val="3645869234"/>
                    </a:ext>
                  </a:extLst>
                </a:gridCol>
                <a:gridCol w="312275">
                  <a:extLst>
                    <a:ext uri="{9D8B030D-6E8A-4147-A177-3AD203B41FA5}">
                      <a16:colId xmlns:a16="http://schemas.microsoft.com/office/drawing/2014/main" val="1149667713"/>
                    </a:ext>
                  </a:extLst>
                </a:gridCol>
                <a:gridCol w="312275">
                  <a:extLst>
                    <a:ext uri="{9D8B030D-6E8A-4147-A177-3AD203B41FA5}">
                      <a16:colId xmlns:a16="http://schemas.microsoft.com/office/drawing/2014/main" val="3241969402"/>
                    </a:ext>
                  </a:extLst>
                </a:gridCol>
                <a:gridCol w="312275">
                  <a:extLst>
                    <a:ext uri="{9D8B030D-6E8A-4147-A177-3AD203B41FA5}">
                      <a16:colId xmlns:a16="http://schemas.microsoft.com/office/drawing/2014/main" val="3844499200"/>
                    </a:ext>
                  </a:extLst>
                </a:gridCol>
              </a:tblGrid>
              <a:tr h="0">
                <a:tc>
                  <a:txBody>
                    <a:bodyPr/>
                    <a:lstStyle/>
                    <a:p>
                      <a:r>
                        <a:rPr lang="en-CA" sz="1200">
                          <a:solidFill>
                            <a:schemeClr val="bg1"/>
                          </a:solidFill>
                        </a:rPr>
                        <a:t>Dates</a:t>
                      </a:r>
                      <a:r>
                        <a:rPr lang="en-CA" sz="1200"/>
                        <a:t>                 </a:t>
                      </a:r>
                    </a:p>
                  </a:txBody>
                  <a:tcPr marL="61203" marR="61203" marT="30601" marB="30601"/>
                </a:tc>
                <a:tc>
                  <a:txBody>
                    <a:bodyPr/>
                    <a:lstStyle/>
                    <a:p>
                      <a:r>
                        <a:rPr lang="en-CA" sz="700">
                          <a:solidFill>
                            <a:schemeClr val="bg1"/>
                          </a:solidFill>
                        </a:rPr>
                        <a:t>1</a:t>
                      </a:r>
                    </a:p>
                  </a:txBody>
                  <a:tcPr marL="61203" marR="61203" marT="30601" marB="30601"/>
                </a:tc>
                <a:tc>
                  <a:txBody>
                    <a:bodyPr/>
                    <a:lstStyle/>
                    <a:p>
                      <a:r>
                        <a:rPr lang="en-CA" sz="700">
                          <a:solidFill>
                            <a:schemeClr val="bg1"/>
                          </a:solidFill>
                        </a:rPr>
                        <a:t>2</a:t>
                      </a:r>
                    </a:p>
                  </a:txBody>
                  <a:tcPr marL="61203" marR="61203" marT="30601" marB="30601"/>
                </a:tc>
                <a:tc>
                  <a:txBody>
                    <a:bodyPr/>
                    <a:lstStyle/>
                    <a:p>
                      <a:r>
                        <a:rPr lang="en-CA" sz="700">
                          <a:solidFill>
                            <a:schemeClr val="bg1"/>
                          </a:solidFill>
                        </a:rPr>
                        <a:t>3</a:t>
                      </a:r>
                    </a:p>
                  </a:txBody>
                  <a:tcPr marL="61203" marR="61203" marT="30601" marB="30601"/>
                </a:tc>
                <a:tc>
                  <a:txBody>
                    <a:bodyPr/>
                    <a:lstStyle/>
                    <a:p>
                      <a:r>
                        <a:rPr lang="en-CA" sz="700">
                          <a:solidFill>
                            <a:schemeClr val="bg1"/>
                          </a:solidFill>
                        </a:rPr>
                        <a:t>4</a:t>
                      </a:r>
                    </a:p>
                  </a:txBody>
                  <a:tcPr marL="61203" marR="61203" marT="30601" marB="30601"/>
                </a:tc>
                <a:tc>
                  <a:txBody>
                    <a:bodyPr/>
                    <a:lstStyle/>
                    <a:p>
                      <a:r>
                        <a:rPr lang="en-CA" sz="700">
                          <a:solidFill>
                            <a:schemeClr val="bg1"/>
                          </a:solidFill>
                        </a:rPr>
                        <a:t>5</a:t>
                      </a:r>
                    </a:p>
                  </a:txBody>
                  <a:tcPr marL="61203" marR="61203" marT="30601" marB="30601"/>
                </a:tc>
                <a:tc>
                  <a:txBody>
                    <a:bodyPr/>
                    <a:lstStyle/>
                    <a:p>
                      <a:r>
                        <a:rPr lang="en-CA" sz="700">
                          <a:solidFill>
                            <a:schemeClr val="bg1"/>
                          </a:solidFill>
                        </a:rPr>
                        <a:t>6</a:t>
                      </a:r>
                    </a:p>
                  </a:txBody>
                  <a:tcPr marL="61203" marR="61203" marT="30601" marB="30601"/>
                </a:tc>
                <a:tc>
                  <a:txBody>
                    <a:bodyPr/>
                    <a:lstStyle/>
                    <a:p>
                      <a:r>
                        <a:rPr lang="en-CA" sz="700">
                          <a:solidFill>
                            <a:schemeClr val="bg1"/>
                          </a:solidFill>
                        </a:rPr>
                        <a:t>7</a:t>
                      </a:r>
                    </a:p>
                  </a:txBody>
                  <a:tcPr marL="61203" marR="61203" marT="30601" marB="30601"/>
                </a:tc>
                <a:tc>
                  <a:txBody>
                    <a:bodyPr/>
                    <a:lstStyle/>
                    <a:p>
                      <a:r>
                        <a:rPr lang="en-CA" sz="700">
                          <a:solidFill>
                            <a:schemeClr val="bg1"/>
                          </a:solidFill>
                        </a:rPr>
                        <a:t>8</a:t>
                      </a:r>
                    </a:p>
                  </a:txBody>
                  <a:tcPr marL="61203" marR="61203" marT="30601" marB="30601"/>
                </a:tc>
                <a:tc>
                  <a:txBody>
                    <a:bodyPr/>
                    <a:lstStyle/>
                    <a:p>
                      <a:r>
                        <a:rPr lang="en-CA" sz="700">
                          <a:solidFill>
                            <a:schemeClr val="bg1"/>
                          </a:solidFill>
                        </a:rPr>
                        <a:t>9</a:t>
                      </a:r>
                    </a:p>
                  </a:txBody>
                  <a:tcPr marL="61203" marR="61203" marT="30601" marB="30601"/>
                </a:tc>
                <a:tc>
                  <a:txBody>
                    <a:bodyPr/>
                    <a:lstStyle/>
                    <a:p>
                      <a:r>
                        <a:rPr lang="en-CA" sz="700">
                          <a:solidFill>
                            <a:schemeClr val="bg1"/>
                          </a:solidFill>
                        </a:rPr>
                        <a:t>10</a:t>
                      </a:r>
                    </a:p>
                  </a:txBody>
                  <a:tcPr marL="61203" marR="61203" marT="30601" marB="30601"/>
                </a:tc>
                <a:tc>
                  <a:txBody>
                    <a:bodyPr/>
                    <a:lstStyle/>
                    <a:p>
                      <a:r>
                        <a:rPr lang="en-CA" sz="700">
                          <a:solidFill>
                            <a:schemeClr val="bg1"/>
                          </a:solidFill>
                        </a:rPr>
                        <a:t>11</a:t>
                      </a:r>
                    </a:p>
                  </a:txBody>
                  <a:tcPr marL="61203" marR="61203" marT="30601" marB="30601"/>
                </a:tc>
                <a:tc>
                  <a:txBody>
                    <a:bodyPr/>
                    <a:lstStyle/>
                    <a:p>
                      <a:r>
                        <a:rPr lang="en-CA" sz="700">
                          <a:solidFill>
                            <a:schemeClr val="bg1"/>
                          </a:solidFill>
                        </a:rPr>
                        <a:t>12</a:t>
                      </a:r>
                    </a:p>
                  </a:txBody>
                  <a:tcPr marL="61203" marR="61203" marT="30601" marB="30601"/>
                </a:tc>
                <a:tc>
                  <a:txBody>
                    <a:bodyPr/>
                    <a:lstStyle/>
                    <a:p>
                      <a:r>
                        <a:rPr lang="en-CA" sz="700">
                          <a:solidFill>
                            <a:schemeClr val="bg1"/>
                          </a:solidFill>
                        </a:rPr>
                        <a:t>13</a:t>
                      </a:r>
                    </a:p>
                  </a:txBody>
                  <a:tcPr marL="61203" marR="61203" marT="30601" marB="30601"/>
                </a:tc>
                <a:tc>
                  <a:txBody>
                    <a:bodyPr/>
                    <a:lstStyle/>
                    <a:p>
                      <a:r>
                        <a:rPr lang="en-CA" sz="700">
                          <a:solidFill>
                            <a:schemeClr val="bg1"/>
                          </a:solidFill>
                        </a:rPr>
                        <a:t>14</a:t>
                      </a:r>
                    </a:p>
                  </a:txBody>
                  <a:tcPr marL="61203" marR="61203" marT="30601" marB="30601"/>
                </a:tc>
                <a:tc>
                  <a:txBody>
                    <a:bodyPr/>
                    <a:lstStyle/>
                    <a:p>
                      <a:r>
                        <a:rPr lang="en-CA" sz="700">
                          <a:solidFill>
                            <a:schemeClr val="bg1"/>
                          </a:solidFill>
                        </a:rPr>
                        <a:t>15</a:t>
                      </a:r>
                    </a:p>
                  </a:txBody>
                  <a:tcPr marL="61203" marR="61203" marT="30601" marB="30601"/>
                </a:tc>
                <a:tc>
                  <a:txBody>
                    <a:bodyPr/>
                    <a:lstStyle/>
                    <a:p>
                      <a:r>
                        <a:rPr lang="en-CA" sz="700">
                          <a:solidFill>
                            <a:schemeClr val="bg1"/>
                          </a:solidFill>
                        </a:rPr>
                        <a:t>16</a:t>
                      </a:r>
                    </a:p>
                  </a:txBody>
                  <a:tcPr marL="61203" marR="61203" marT="30601" marB="30601"/>
                </a:tc>
                <a:tc>
                  <a:txBody>
                    <a:bodyPr/>
                    <a:lstStyle/>
                    <a:p>
                      <a:r>
                        <a:rPr lang="en-CA" sz="700">
                          <a:solidFill>
                            <a:schemeClr val="bg1"/>
                          </a:solidFill>
                        </a:rPr>
                        <a:t>17</a:t>
                      </a:r>
                    </a:p>
                  </a:txBody>
                  <a:tcPr marL="61203" marR="61203" marT="30601" marB="30601"/>
                </a:tc>
                <a:tc>
                  <a:txBody>
                    <a:bodyPr/>
                    <a:lstStyle/>
                    <a:p>
                      <a:r>
                        <a:rPr lang="en-CA" sz="700">
                          <a:solidFill>
                            <a:schemeClr val="bg1"/>
                          </a:solidFill>
                        </a:rPr>
                        <a:t>18</a:t>
                      </a:r>
                    </a:p>
                  </a:txBody>
                  <a:tcPr marL="61203" marR="61203" marT="30601" marB="30601"/>
                </a:tc>
                <a:tc>
                  <a:txBody>
                    <a:bodyPr/>
                    <a:lstStyle/>
                    <a:p>
                      <a:r>
                        <a:rPr lang="en-CA" sz="700">
                          <a:solidFill>
                            <a:schemeClr val="bg1"/>
                          </a:solidFill>
                        </a:rPr>
                        <a:t>19</a:t>
                      </a:r>
                    </a:p>
                  </a:txBody>
                  <a:tcPr marL="61203" marR="61203" marT="30601" marB="30601"/>
                </a:tc>
                <a:tc>
                  <a:txBody>
                    <a:bodyPr/>
                    <a:lstStyle/>
                    <a:p>
                      <a:r>
                        <a:rPr lang="en-CA" sz="700">
                          <a:solidFill>
                            <a:schemeClr val="bg1"/>
                          </a:solidFill>
                        </a:rPr>
                        <a:t>20</a:t>
                      </a:r>
                    </a:p>
                  </a:txBody>
                  <a:tcPr marL="61203" marR="61203" marT="30601" marB="30601"/>
                </a:tc>
                <a:tc>
                  <a:txBody>
                    <a:bodyPr/>
                    <a:lstStyle/>
                    <a:p>
                      <a:r>
                        <a:rPr lang="en-CA" sz="700">
                          <a:solidFill>
                            <a:schemeClr val="bg1"/>
                          </a:solidFill>
                        </a:rPr>
                        <a:t>21</a:t>
                      </a:r>
                    </a:p>
                  </a:txBody>
                  <a:tcPr marL="61203" marR="61203" marT="30601" marB="30601"/>
                </a:tc>
                <a:tc>
                  <a:txBody>
                    <a:bodyPr/>
                    <a:lstStyle/>
                    <a:p>
                      <a:r>
                        <a:rPr lang="en-CA" sz="700">
                          <a:solidFill>
                            <a:schemeClr val="bg1"/>
                          </a:solidFill>
                        </a:rPr>
                        <a:t>22</a:t>
                      </a:r>
                    </a:p>
                  </a:txBody>
                  <a:tcPr marL="61203" marR="61203" marT="30601" marB="30601"/>
                </a:tc>
                <a:tc>
                  <a:txBody>
                    <a:bodyPr/>
                    <a:lstStyle/>
                    <a:p>
                      <a:r>
                        <a:rPr lang="en-CA" sz="700">
                          <a:solidFill>
                            <a:schemeClr val="bg1"/>
                          </a:solidFill>
                        </a:rPr>
                        <a:t>23</a:t>
                      </a:r>
                    </a:p>
                  </a:txBody>
                  <a:tcPr marL="61203" marR="61203" marT="30601" marB="30601"/>
                </a:tc>
                <a:tc>
                  <a:txBody>
                    <a:bodyPr/>
                    <a:lstStyle/>
                    <a:p>
                      <a:r>
                        <a:rPr lang="en-CA" sz="700">
                          <a:solidFill>
                            <a:schemeClr val="bg1"/>
                          </a:solidFill>
                        </a:rPr>
                        <a:t>24</a:t>
                      </a:r>
                    </a:p>
                  </a:txBody>
                  <a:tcPr marL="61203" marR="61203" marT="30601" marB="30601"/>
                </a:tc>
                <a:tc>
                  <a:txBody>
                    <a:bodyPr/>
                    <a:lstStyle/>
                    <a:p>
                      <a:r>
                        <a:rPr lang="en-CA" sz="700">
                          <a:solidFill>
                            <a:schemeClr val="bg1"/>
                          </a:solidFill>
                        </a:rPr>
                        <a:t>25</a:t>
                      </a:r>
                    </a:p>
                  </a:txBody>
                  <a:tcPr marL="61203" marR="61203" marT="30601" marB="30601"/>
                </a:tc>
                <a:tc>
                  <a:txBody>
                    <a:bodyPr/>
                    <a:lstStyle/>
                    <a:p>
                      <a:r>
                        <a:rPr lang="en-CA" sz="700">
                          <a:solidFill>
                            <a:schemeClr val="bg1"/>
                          </a:solidFill>
                        </a:rPr>
                        <a:t>26</a:t>
                      </a:r>
                    </a:p>
                  </a:txBody>
                  <a:tcPr marL="61203" marR="61203" marT="30601" marB="30601"/>
                </a:tc>
                <a:tc>
                  <a:txBody>
                    <a:bodyPr/>
                    <a:lstStyle/>
                    <a:p>
                      <a:r>
                        <a:rPr lang="en-CA" sz="700">
                          <a:solidFill>
                            <a:schemeClr val="bg1"/>
                          </a:solidFill>
                        </a:rPr>
                        <a:t>27</a:t>
                      </a:r>
                    </a:p>
                  </a:txBody>
                  <a:tcPr marL="61203" marR="61203" marT="30601" marB="30601"/>
                </a:tc>
                <a:tc>
                  <a:txBody>
                    <a:bodyPr/>
                    <a:lstStyle/>
                    <a:p>
                      <a:r>
                        <a:rPr lang="en-CA" sz="700">
                          <a:solidFill>
                            <a:schemeClr val="bg1"/>
                          </a:solidFill>
                        </a:rPr>
                        <a:t>28</a:t>
                      </a:r>
                    </a:p>
                  </a:txBody>
                  <a:tcPr marL="61203" marR="61203" marT="30601" marB="30601"/>
                </a:tc>
                <a:tc>
                  <a:txBody>
                    <a:bodyPr/>
                    <a:lstStyle/>
                    <a:p>
                      <a:r>
                        <a:rPr lang="en-CA" sz="700">
                          <a:solidFill>
                            <a:schemeClr val="bg1"/>
                          </a:solidFill>
                        </a:rPr>
                        <a:t>29</a:t>
                      </a:r>
                    </a:p>
                  </a:txBody>
                  <a:tcPr marL="61203" marR="61203" marT="30601" marB="30601"/>
                </a:tc>
                <a:tc>
                  <a:txBody>
                    <a:bodyPr/>
                    <a:lstStyle/>
                    <a:p>
                      <a:r>
                        <a:rPr lang="en-CA" sz="700">
                          <a:solidFill>
                            <a:schemeClr val="bg1"/>
                          </a:solidFill>
                        </a:rPr>
                        <a:t>30</a:t>
                      </a:r>
                    </a:p>
                  </a:txBody>
                  <a:tcPr marL="61203" marR="61203" marT="30601" marB="30601"/>
                </a:tc>
                <a:tc>
                  <a:txBody>
                    <a:bodyPr/>
                    <a:lstStyle/>
                    <a:p>
                      <a:r>
                        <a:rPr lang="en-CA" sz="700">
                          <a:solidFill>
                            <a:schemeClr val="bg1"/>
                          </a:solidFill>
                        </a:rPr>
                        <a:t>31</a:t>
                      </a:r>
                    </a:p>
                  </a:txBody>
                  <a:tcPr marL="61203" marR="61203" marT="30601" marB="30601">
                    <a:solidFill>
                      <a:schemeClr val="tx1"/>
                    </a:solidFill>
                  </a:tcPr>
                </a:tc>
                <a:extLst>
                  <a:ext uri="{0D108BD9-81ED-4DB2-BD59-A6C34878D82A}">
                    <a16:rowId xmlns:a16="http://schemas.microsoft.com/office/drawing/2014/main" val="3168115861"/>
                  </a:ext>
                </a:extLst>
              </a:tr>
              <a:tr h="277765">
                <a:tc>
                  <a:txBody>
                    <a:bodyPr/>
                    <a:lstStyle/>
                    <a:p>
                      <a:r>
                        <a:rPr lang="en-CA" sz="1200">
                          <a:solidFill>
                            <a:schemeClr val="bg1"/>
                          </a:solidFill>
                        </a:rPr>
                        <a:t>Goals </a:t>
                      </a:r>
                      <a:r>
                        <a:rPr lang="en-CA" sz="1200"/>
                        <a:t>       </a:t>
                      </a:r>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2698490192"/>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535570928"/>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304096474"/>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368114525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732496621"/>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47103217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86718C9A-A5A2-4139-ACD7-0CC8D392CD87}"/>
              </a:ext>
            </a:extLst>
          </p:cNvPr>
          <p:cNvSpPr txBox="1"/>
          <p:nvPr/>
        </p:nvSpPr>
        <p:spPr>
          <a:xfrm>
            <a:off x="788504" y="2932160"/>
            <a:ext cx="6096000" cy="253916"/>
          </a:xfrm>
          <a:prstGeom prst="rect">
            <a:avLst/>
          </a:prstGeom>
          <a:noFill/>
        </p:spPr>
        <p:txBody>
          <a:bodyPr wrap="square">
            <a:spAutoFit/>
          </a:bodyPr>
          <a:lstStyle/>
          <a:p>
            <a:r>
              <a:rPr lang="en-CA" sz="1050" b="1">
                <a:solidFill>
                  <a:srgbClr val="FF0000"/>
                </a:solidFill>
              </a:rPr>
              <a:t>Cousins Saturday night</a:t>
            </a:r>
          </a:p>
        </p:txBody>
      </p:sp>
      <p:sp>
        <p:nvSpPr>
          <p:cNvPr id="9" name="TextBox 8">
            <a:extLst>
              <a:ext uri="{FF2B5EF4-FFF2-40B4-BE49-F238E27FC236}">
                <a16:creationId xmlns:a16="http://schemas.microsoft.com/office/drawing/2014/main" id="{6C6C2E37-290B-4A82-8F6D-DEF7B3ABD63C}"/>
              </a:ext>
            </a:extLst>
          </p:cNvPr>
          <p:cNvSpPr txBox="1"/>
          <p:nvPr/>
        </p:nvSpPr>
        <p:spPr>
          <a:xfrm>
            <a:off x="788504" y="3269000"/>
            <a:ext cx="6096000" cy="246221"/>
          </a:xfrm>
          <a:prstGeom prst="rect">
            <a:avLst/>
          </a:prstGeom>
          <a:noFill/>
        </p:spPr>
        <p:txBody>
          <a:bodyPr wrap="square">
            <a:spAutoFit/>
          </a:bodyPr>
          <a:lstStyle/>
          <a:p>
            <a:r>
              <a:rPr lang="en-CA" sz="1000" b="1">
                <a:solidFill>
                  <a:srgbClr val="FF0000"/>
                </a:solidFill>
              </a:rPr>
              <a:t>Accept family invitations</a:t>
            </a:r>
          </a:p>
        </p:txBody>
      </p:sp>
    </p:spTree>
    <p:extLst>
      <p:ext uri="{BB962C8B-B14F-4D97-AF65-F5344CB8AC3E}">
        <p14:creationId xmlns:p14="http://schemas.microsoft.com/office/powerpoint/2010/main" val="23201114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A95B6-AF0B-244A-0144-45184C5CEE03}"/>
              </a:ext>
            </a:extLst>
          </p:cNvPr>
          <p:cNvSpPr txBox="1"/>
          <p:nvPr/>
        </p:nvSpPr>
        <p:spPr>
          <a:xfrm>
            <a:off x="0" y="0"/>
            <a:ext cx="12192000"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Step 3–tracking activities using the goals diary card: Peter was committed to his goals and consistently did them. Initially he felt anxious when he participated in family activities, but eventually the anxiety subsided. One of the targets he was tracking, on his holes diary card, was “feeling judged by others”. That feeling was triggered when he did family activities. This gave Peter the opportunity to practice his Simple tools, skills, and strategies.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 he worked on rational mind remediations, he eventually started to believe that rather than judging him, his cousins were proud of the progress he was making.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Step 4–choosing other goals: After 4 months of working on his 2 initial goals, Peter felt that they had become part of his routine. He now had little anxiety associated with doing these activities and looked forward to them. He felt that the overall quality of his life had improved. Seeing this change, was very encouraging for Peter, and his determination to continue along this path was strengthened.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5298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7000"/>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87FF93E-7C6C-4116-BC1F-7DE36C8ED532}"/>
              </a:ext>
            </a:extLst>
          </p:cNvPr>
          <p:cNvSpPr txBox="1"/>
          <p:nvPr/>
        </p:nvSpPr>
        <p:spPr>
          <a:xfrm>
            <a:off x="8818880" y="4983975"/>
            <a:ext cx="6421120" cy="276999"/>
          </a:xfrm>
          <a:prstGeom prst="rect">
            <a:avLst/>
          </a:prstGeom>
          <a:noFill/>
        </p:spPr>
        <p:txBody>
          <a:bodyPr wrap="square">
            <a:spAutoFit/>
          </a:bodyPr>
          <a:lstStyle/>
          <a:p>
            <a:r>
              <a:rPr lang="en-CA" sz="1200" b="1">
                <a:solidFill>
                  <a:srgbClr val="FF0000"/>
                </a:solidFill>
              </a:rPr>
              <a:t>Cousins Saturday night</a:t>
            </a:r>
          </a:p>
        </p:txBody>
      </p:sp>
      <p:sp>
        <p:nvSpPr>
          <p:cNvPr id="8" name="TextBox 7">
            <a:extLst>
              <a:ext uri="{FF2B5EF4-FFF2-40B4-BE49-F238E27FC236}">
                <a16:creationId xmlns:a16="http://schemas.microsoft.com/office/drawing/2014/main" id="{D7A3A25E-704E-4A32-BD19-C272C1441F08}"/>
              </a:ext>
            </a:extLst>
          </p:cNvPr>
          <p:cNvSpPr txBox="1"/>
          <p:nvPr/>
        </p:nvSpPr>
        <p:spPr>
          <a:xfrm>
            <a:off x="2881003" y="5381108"/>
            <a:ext cx="7660640" cy="307777"/>
          </a:xfrm>
          <a:prstGeom prst="rect">
            <a:avLst/>
          </a:prstGeom>
          <a:noFill/>
        </p:spPr>
        <p:txBody>
          <a:bodyPr wrap="square">
            <a:spAutoFit/>
          </a:bodyPr>
          <a:lstStyle/>
          <a:p>
            <a:r>
              <a:rPr lang="en-CA" sz="1400" b="1">
                <a:solidFill>
                  <a:srgbClr val="FF0000"/>
                </a:solidFill>
              </a:rPr>
              <a:t>Go over to mom’s</a:t>
            </a:r>
          </a:p>
        </p:txBody>
      </p:sp>
    </p:spTree>
    <p:extLst>
      <p:ext uri="{BB962C8B-B14F-4D97-AF65-F5344CB8AC3E}">
        <p14:creationId xmlns:p14="http://schemas.microsoft.com/office/powerpoint/2010/main" val="9948534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1" y="865239"/>
            <a:ext cx="12192000" cy="4876800"/>
          </a:xfrm>
          <a:prstGeom prst="rect">
            <a:avLst/>
          </a:prstGeom>
          <a:noFill/>
        </p:spPr>
      </p:pic>
      <p:sp>
        <p:nvSpPr>
          <p:cNvPr id="6" name="TextBox 5">
            <a:extLst>
              <a:ext uri="{FF2B5EF4-FFF2-40B4-BE49-F238E27FC236}">
                <a16:creationId xmlns:a16="http://schemas.microsoft.com/office/drawing/2014/main" id="{7BF47941-583F-45A8-BAE9-0B6BB9A92AC9}"/>
              </a:ext>
            </a:extLst>
          </p:cNvPr>
          <p:cNvSpPr txBox="1"/>
          <p:nvPr/>
        </p:nvSpPr>
        <p:spPr>
          <a:xfrm>
            <a:off x="206478" y="2273399"/>
            <a:ext cx="6174658" cy="369332"/>
          </a:xfrm>
          <a:prstGeom prst="rect">
            <a:avLst/>
          </a:prstGeom>
          <a:noFill/>
        </p:spPr>
        <p:txBody>
          <a:bodyPr wrap="square">
            <a:spAutoFit/>
          </a:bodyPr>
          <a:lstStyle/>
          <a:p>
            <a:r>
              <a:rPr lang="en-CA" b="1">
                <a:solidFill>
                  <a:srgbClr val="FF0000"/>
                </a:solidFill>
              </a:rPr>
              <a:t>Feeling judged</a:t>
            </a:r>
          </a:p>
        </p:txBody>
      </p:sp>
    </p:spTree>
    <p:extLst>
      <p:ext uri="{BB962C8B-B14F-4D97-AF65-F5344CB8AC3E}">
        <p14:creationId xmlns:p14="http://schemas.microsoft.com/office/powerpoint/2010/main" val="2336903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172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657E3-0D12-4BC6-A9FE-9B857B201D89}"/>
              </a:ext>
            </a:extLst>
          </p:cNvPr>
          <p:cNvSpPr>
            <a:spLocks noGrp="1"/>
          </p:cNvSpPr>
          <p:nvPr>
            <p:ph type="title" idx="4294967295"/>
          </p:nvPr>
        </p:nvSpPr>
        <p:spPr>
          <a:xfrm>
            <a:off x="7528140" y="1618932"/>
            <a:ext cx="5148262" cy="1641475"/>
          </a:xfrm>
        </p:spPr>
        <p:txBody>
          <a:bodyPr>
            <a:normAutofit/>
          </a:bodyPr>
          <a:lstStyle/>
          <a:p>
            <a:r>
              <a:rPr lang="en-CA">
                <a:solidFill>
                  <a:srgbClr val="FFC000"/>
                </a:solidFill>
              </a:rPr>
              <a:t>Mary - page 229</a:t>
            </a:r>
          </a:p>
        </p:txBody>
      </p:sp>
      <p:pic>
        <p:nvPicPr>
          <p:cNvPr id="4" name="Picture 3">
            <a:extLst>
              <a:ext uri="{FF2B5EF4-FFF2-40B4-BE49-F238E27FC236}">
                <a16:creationId xmlns:a16="http://schemas.microsoft.com/office/drawing/2014/main" id="{F3303F85-250A-4A80-8361-0E34A1EF5AF2}"/>
              </a:ext>
            </a:extLst>
          </p:cNvPr>
          <p:cNvPicPr/>
          <p:nvPr/>
        </p:nvPicPr>
        <p:blipFill rotWithShape="1">
          <a:blip r:embed="rId3">
            <a:extLst>
              <a:ext uri="{28A0092B-C50C-407E-A947-70E740481C1C}">
                <a14:useLocalDpi xmlns:a14="http://schemas.microsoft.com/office/drawing/2010/main" val="0"/>
              </a:ext>
            </a:extLst>
          </a:blip>
          <a:srcRect r="1" b="25469"/>
          <a:stretch/>
        </p:blipFill>
        <p:spPr bwMode="auto">
          <a:xfrm>
            <a:off x="685800" y="0"/>
            <a:ext cx="6095980" cy="6858000"/>
          </a:xfrm>
          <a:prstGeom prst="rect">
            <a:avLst/>
          </a:prstGeom>
          <a:noFill/>
        </p:spPr>
      </p:pic>
    </p:spTree>
    <p:extLst>
      <p:ext uri="{BB962C8B-B14F-4D97-AF65-F5344CB8AC3E}">
        <p14:creationId xmlns:p14="http://schemas.microsoft.com/office/powerpoint/2010/main" val="3138573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DC3FF-2EDE-905D-BB3A-A38F27750C70}"/>
              </a:ext>
            </a:extLst>
          </p:cNvPr>
          <p:cNvSpPr txBox="1"/>
          <p:nvPr/>
        </p:nvSpPr>
        <p:spPr>
          <a:xfrm>
            <a:off x="0" y="72786"/>
            <a:ext cx="12192000" cy="674030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Mary</a:t>
            </a:r>
            <a:r>
              <a:rPr lang="en-US" dirty="0">
                <a:latin typeface="Arial" panose="020B0604020202020204" pitchFamily="34" charset="0"/>
                <a:cs typeface="Arial" panose="020B0604020202020204" pitchFamily="34" charset="0"/>
              </a:rPr>
              <a:t> was a 31-year-old married mother of three children. She had worked in a bank until her youngest child, who had Down’s syndrome was born. Mary and her husband Bill had decided she would stay home, until all the children were in school. Mary was attending the Simple group hoping to understand why, as far back as she could remember, she had felt anxious and depressed.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she heard other people stories, she felt guilty, most had very difficult lives and it made sense that they had psychological issues, but she had two loving parents. What was wrong with her? Mary began to realize that she had a harsh inner critic, that was constantly attacking her, and finding fault with all that she did. No matter how hard she tried, she could never do enough for others, and was never good enough.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also discovered that she had a “all or nothing” thinking pattern; either things were perfect, or they were terrible. She saw herself negatively, and others and the world positively. She learned this was typical of people with anxious attachment.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 the course progressed, Mary began to understand why she felt the way she did; her mother was a kind woman, who would never hurt a fly, and she had loved Mary, but had terrible self-esteem. Mary’s mother was a people pleaser who could never say no and was terrified of the judgement of others. Mary had learned to be that way through her mother’s example. Mary had picked up on how frightened her mother was of the world and concluded that the world must be frightening. It was helpful to understand this but how would she change it?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home, Mary put everyone else before herself, and was often exhausted. She also constantly analyzed everything she did in the worst possible light.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Mary decided to use as her holes diary card targets; “being tired/exhausted”, “feeling guilty” and “ruminating”. She felt that tracking these targets, helped her to focus on the issues that she wanted to work on. Being conscientious, Mary regularly did chain analysis and was becoming increasingly mindful of how her feelings, thoughts, </a:t>
            </a:r>
            <a:r>
              <a:rPr lang="en-US" dirty="0" err="1">
                <a:latin typeface="Arial" panose="020B0604020202020204" pitchFamily="34" charset="0"/>
                <a:cs typeface="Arial" panose="020B0604020202020204" pitchFamily="34" charset="0"/>
              </a:rPr>
              <a:t>behaviours</a:t>
            </a:r>
            <a:r>
              <a:rPr lang="en-US" dirty="0">
                <a:latin typeface="Arial" panose="020B0604020202020204" pitchFamily="34" charset="0"/>
                <a:cs typeface="Arial" panose="020B0604020202020204" pitchFamily="34" charset="0"/>
              </a:rPr>
              <a:t>, and energy levels, were connected. Mary had started using the editing, splicing, and pasting technique, along with rational mind remediation, to splice balanced, alternative thoughts, onto the memories of the times she had</a:t>
            </a:r>
            <a:r>
              <a:rPr lang="en-US" dirty="0">
                <a:latin typeface="Arial" panose="020B0604020202020204" pitchFamily="34" charset="0"/>
              </a:rPr>
              <a:t> done too much for others, or ruminated</a:t>
            </a:r>
            <a:r>
              <a:rPr lang="en-US" dirty="0">
                <a:latin typeface="Arial" panose="020B0604020202020204" pitchFamily="34" charset="0"/>
                <a:cs typeface="Arial" panose="020B0604020202020204" pitchFamily="34" charset="0"/>
              </a:rPr>
              <a:t> . </a:t>
            </a:r>
            <a:r>
              <a:rPr lang="en-US" dirty="0">
                <a:latin typeface="Arial" panose="020B0604020202020204" pitchFamily="34" charset="0"/>
              </a:rPr>
              <a:t>She was beginning to see small changes in herself. </a:t>
            </a:r>
            <a:endParaRPr lang="en-CA" dirty="0"/>
          </a:p>
        </p:txBody>
      </p:sp>
    </p:spTree>
    <p:extLst>
      <p:ext uri="{BB962C8B-B14F-4D97-AF65-F5344CB8AC3E}">
        <p14:creationId xmlns:p14="http://schemas.microsoft.com/office/powerpoint/2010/main" val="65898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099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1" y="855406"/>
            <a:ext cx="12192000" cy="5161935"/>
          </a:xfrm>
          <a:prstGeom prst="rect">
            <a:avLst/>
          </a:prstGeom>
          <a:noFill/>
        </p:spPr>
      </p:pic>
      <p:sp>
        <p:nvSpPr>
          <p:cNvPr id="6" name="TextBox 5">
            <a:extLst>
              <a:ext uri="{FF2B5EF4-FFF2-40B4-BE49-F238E27FC236}">
                <a16:creationId xmlns:a16="http://schemas.microsoft.com/office/drawing/2014/main" id="{70079986-C435-470E-BFF0-6146681FC918}"/>
              </a:ext>
            </a:extLst>
          </p:cNvPr>
          <p:cNvSpPr txBox="1"/>
          <p:nvPr/>
        </p:nvSpPr>
        <p:spPr>
          <a:xfrm>
            <a:off x="235973" y="2430715"/>
            <a:ext cx="6174658" cy="261610"/>
          </a:xfrm>
          <a:prstGeom prst="rect">
            <a:avLst/>
          </a:prstGeom>
          <a:noFill/>
        </p:spPr>
        <p:txBody>
          <a:bodyPr wrap="square">
            <a:spAutoFit/>
          </a:bodyPr>
          <a:lstStyle/>
          <a:p>
            <a:r>
              <a:rPr lang="en-CA" sz="1100" b="1">
                <a:solidFill>
                  <a:srgbClr val="FF0000"/>
                </a:solidFill>
              </a:rPr>
              <a:t>Being tired/exhausted</a:t>
            </a:r>
          </a:p>
        </p:txBody>
      </p:sp>
      <p:sp>
        <p:nvSpPr>
          <p:cNvPr id="8" name="TextBox 7">
            <a:extLst>
              <a:ext uri="{FF2B5EF4-FFF2-40B4-BE49-F238E27FC236}">
                <a16:creationId xmlns:a16="http://schemas.microsoft.com/office/drawing/2014/main" id="{1D709966-CBDA-4BED-B49F-7B0D6B1DAE99}"/>
              </a:ext>
            </a:extLst>
          </p:cNvPr>
          <p:cNvSpPr txBox="1"/>
          <p:nvPr/>
        </p:nvSpPr>
        <p:spPr>
          <a:xfrm>
            <a:off x="235973" y="2692325"/>
            <a:ext cx="6174658" cy="261610"/>
          </a:xfrm>
          <a:prstGeom prst="rect">
            <a:avLst/>
          </a:prstGeom>
          <a:noFill/>
        </p:spPr>
        <p:txBody>
          <a:bodyPr wrap="square">
            <a:spAutoFit/>
          </a:bodyPr>
          <a:lstStyle/>
          <a:p>
            <a:r>
              <a:rPr lang="en-CA" sz="1100" b="1">
                <a:solidFill>
                  <a:srgbClr val="FF0000"/>
                </a:solidFill>
              </a:rPr>
              <a:t>Feeling guilty </a:t>
            </a:r>
          </a:p>
        </p:txBody>
      </p:sp>
      <p:sp>
        <p:nvSpPr>
          <p:cNvPr id="10" name="TextBox 9">
            <a:extLst>
              <a:ext uri="{FF2B5EF4-FFF2-40B4-BE49-F238E27FC236}">
                <a16:creationId xmlns:a16="http://schemas.microsoft.com/office/drawing/2014/main" id="{02C140A0-66AA-4A48-BC0C-F4338839C724}"/>
              </a:ext>
            </a:extLst>
          </p:cNvPr>
          <p:cNvSpPr txBox="1"/>
          <p:nvPr/>
        </p:nvSpPr>
        <p:spPr>
          <a:xfrm>
            <a:off x="304800" y="2972162"/>
            <a:ext cx="6174658" cy="261610"/>
          </a:xfrm>
          <a:prstGeom prst="rect">
            <a:avLst/>
          </a:prstGeom>
          <a:noFill/>
        </p:spPr>
        <p:txBody>
          <a:bodyPr wrap="square">
            <a:spAutoFit/>
          </a:bodyPr>
          <a:lstStyle/>
          <a:p>
            <a:r>
              <a:rPr lang="en-CA" sz="1100" b="1">
                <a:solidFill>
                  <a:srgbClr val="FF0000"/>
                </a:solidFill>
              </a:rPr>
              <a:t>ruminating</a:t>
            </a:r>
          </a:p>
        </p:txBody>
      </p:sp>
    </p:spTree>
    <p:extLst>
      <p:ext uri="{BB962C8B-B14F-4D97-AF65-F5344CB8AC3E}">
        <p14:creationId xmlns:p14="http://schemas.microsoft.com/office/powerpoint/2010/main" val="26133159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482BE-FBE3-21AE-B44B-061A9131940A}"/>
              </a:ext>
            </a:extLst>
          </p:cNvPr>
          <p:cNvSpPr txBox="1"/>
          <p:nvPr/>
        </p:nvSpPr>
        <p:spPr>
          <a:xfrm>
            <a:off x="0" y="83678"/>
            <a:ext cx="12192000" cy="369331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Mary started working on her goals diary card procedure: Step 1 Because each tool she had learned had been helpful, Mary was curious to see what impact the goals diary card procedure was going to have.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She completed the hour-by-hour monitoring of her activities for one week. She then rated herself on each of the domains of well-being: She was good at basic self-care: she looked after her hygiene, the house was immaculate, she was organized with her shopping, and made delicious and nutritious meals for the whole family. She did not, however, spend any time relaxing. Mary did not do so well looking after her physical needs. She did all the housework and child-rearing. She was her family's designated driver, taking the kids to all the sports, they participated in, doctors and dentist’s appointments, friends. She did a million other things for them. She had not exercised in years, she had not walked in nature by herself, basically she did nothing for herself. Mary did not look after her emotional health. She was always stressed, would not think of asking anyone for help, and apart from taking the Simple course and”</a:t>
            </a:r>
            <a:r>
              <a:rPr lang="en-US" dirty="0">
                <a:latin typeface="Arial" panose="020B0604020202020204" pitchFamily="34" charset="0"/>
                <a:cs typeface="Arial" panose="020B0604020202020204" pitchFamily="34" charset="0"/>
              </a:rPr>
              <a:t> doing the homework, she had not paid much attention to herself, or worked on her issues. She felt that taking the course was helping but also, she felt guilty and selfish taking time for herself. She could be doing things for her family. </a:t>
            </a:r>
          </a:p>
        </p:txBody>
      </p:sp>
    </p:spTree>
    <p:extLst>
      <p:ext uri="{BB962C8B-B14F-4D97-AF65-F5344CB8AC3E}">
        <p14:creationId xmlns:p14="http://schemas.microsoft.com/office/powerpoint/2010/main" val="23750800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0F240-1439-F398-336F-37E278DCAC6E}"/>
              </a:ext>
            </a:extLst>
          </p:cNvPr>
          <p:cNvSpPr txBox="1"/>
          <p:nvPr/>
        </p:nvSpPr>
        <p:spPr>
          <a:xfrm>
            <a:off x="0" y="0"/>
            <a:ext cx="12192000"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did a chain analysis and a rational mind remediation for these feelings and was beginning to deal with them. Mary did occasionally meet with her parents and siblings but had long ago stopped trying to stay connected with her university and work friends. Mary liked listening to the radio and watched some TV shows when she was doing things around the house. It distracted her and transported her to another world allowing her to escape. She felt she had a good grasp of social and political issues, but never had the opportunity to discuss these with anyone. Before getting married, Mary had attended church regularly. She found it gave her a sense of community, but her attendance dropped as she got busier with her family, and after her last child, she stopped going altogether. Mary did not spend any time on unproductive activities, but she worried about using maladaptive soothing as when 5 p.m. rolled around, she could not wait to have a glass of white wine. If she was honest with</a:t>
            </a:r>
            <a:r>
              <a:rPr lang="en-US" dirty="0">
                <a:latin typeface="Arial" panose="020B0604020202020204" pitchFamily="34" charset="0"/>
              </a:rPr>
              <a:t> herself she had to admit that the glass she drank from, had gotten larger over the years.</a:t>
            </a:r>
            <a:r>
              <a:rPr lang="en-US" dirty="0">
                <a:latin typeface="Arial" panose="020B0604020202020204" pitchFamily="34" charset="0"/>
                <a:cs typeface="Arial" panose="020B0604020202020204" pitchFamily="34" charset="0"/>
              </a:rPr>
              <a:t> </a:t>
            </a:r>
            <a:endParaRPr lang="en-CA" dirty="0"/>
          </a:p>
        </p:txBody>
      </p:sp>
    </p:spTree>
    <p:extLst>
      <p:ext uri="{BB962C8B-B14F-4D97-AF65-F5344CB8AC3E}">
        <p14:creationId xmlns:p14="http://schemas.microsoft.com/office/powerpoint/2010/main" val="30879036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5254F-9941-4735-A9D0-B544AA240C3D}"/>
              </a:ext>
            </a:extLst>
          </p:cNvPr>
          <p:cNvSpPr>
            <a:spLocks noGrp="1"/>
          </p:cNvSpPr>
          <p:nvPr>
            <p:ph type="title"/>
          </p:nvPr>
        </p:nvSpPr>
        <p:spPr>
          <a:xfrm>
            <a:off x="5772666" y="82212"/>
            <a:ext cx="5733535" cy="862780"/>
          </a:xfrm>
        </p:spPr>
        <p:txBody>
          <a:bodyPr>
            <a:noAutofit/>
          </a:bodyPr>
          <a:lstStyle/>
          <a:p>
            <a:pPr algn="r"/>
            <a:r>
              <a:rPr lang="en-CA" sz="3200" dirty="0">
                <a:solidFill>
                  <a:schemeClr val="bg1"/>
                </a:solidFill>
              </a:rPr>
              <a:t>HOW TO DO A chain analysis </a:t>
            </a:r>
          </a:p>
        </p:txBody>
      </p:sp>
      <p:cxnSp>
        <p:nvCxnSpPr>
          <p:cNvPr id="12" name="Straight Connector 11">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A1E3C3-3A13-4329-B7C7-EED78BEA8125}"/>
              </a:ext>
            </a:extLst>
          </p:cNvPr>
          <p:cNvSpPr>
            <a:spLocks noGrp="1"/>
          </p:cNvSpPr>
          <p:nvPr>
            <p:ph idx="1"/>
          </p:nvPr>
        </p:nvSpPr>
        <p:spPr>
          <a:xfrm>
            <a:off x="5312875" y="1007723"/>
            <a:ext cx="6879126" cy="5755026"/>
          </a:xfrm>
        </p:spPr>
        <p:txBody>
          <a:bodyPr>
            <a:normAutofit fontScale="92500" lnSpcReduction="20000"/>
          </a:bodyPr>
          <a:lstStyle/>
          <a:p>
            <a:pPr>
              <a:lnSpc>
                <a:spcPct val="90000"/>
              </a:lnSpc>
            </a:pPr>
            <a:r>
              <a:rPr lang="en-CA" sz="2000" dirty="0"/>
              <a:t>Find a higher than your baseline number on your holes diary to do a chain analysis</a:t>
            </a:r>
          </a:p>
          <a:p>
            <a:pPr>
              <a:lnSpc>
                <a:spcPct val="90000"/>
              </a:lnSpc>
            </a:pPr>
            <a:r>
              <a:rPr lang="en-CA" sz="2000" dirty="0"/>
              <a:t>1. Map out the </a:t>
            </a:r>
            <a:r>
              <a:rPr lang="en-CA" sz="2000" dirty="0">
                <a:solidFill>
                  <a:schemeClr val="bg1"/>
                </a:solidFill>
              </a:rPr>
              <a:t>“topography”</a:t>
            </a:r>
            <a:r>
              <a:rPr lang="en-CA" sz="2000" dirty="0"/>
              <a:t>of the intensity of your activation around the time period for which you are doing the chain analysis. How did the intensity of your feelings, thoughts, and behaviors change over time?</a:t>
            </a:r>
          </a:p>
          <a:p>
            <a:pPr>
              <a:lnSpc>
                <a:spcPct val="90000"/>
              </a:lnSpc>
            </a:pPr>
            <a:r>
              <a:rPr lang="en-CA" sz="2000" dirty="0"/>
              <a:t>2. On the chain analysis template, note in writing, if there were any events that were </a:t>
            </a:r>
            <a:r>
              <a:rPr lang="en-CA" sz="2000" dirty="0">
                <a:solidFill>
                  <a:srgbClr val="FF0000"/>
                </a:solidFill>
              </a:rPr>
              <a:t> </a:t>
            </a:r>
            <a:r>
              <a:rPr lang="en-CA" sz="2000" dirty="0">
                <a:solidFill>
                  <a:schemeClr val="bg1"/>
                </a:solidFill>
              </a:rPr>
              <a:t>triggers</a:t>
            </a:r>
            <a:r>
              <a:rPr lang="en-CA" sz="2000" dirty="0">
                <a:solidFill>
                  <a:srgbClr val="FFC000"/>
                </a:solidFill>
              </a:rPr>
              <a:t> </a:t>
            </a:r>
            <a:r>
              <a:rPr lang="en-CA" sz="2000" dirty="0"/>
              <a:t>for your increase in activation ?</a:t>
            </a:r>
          </a:p>
          <a:p>
            <a:pPr>
              <a:lnSpc>
                <a:spcPct val="90000"/>
              </a:lnSpc>
            </a:pPr>
            <a:r>
              <a:rPr lang="en-CA" sz="2000" dirty="0"/>
              <a:t>3. Note in writing, on the template, the sequence of</a:t>
            </a:r>
            <a:r>
              <a:rPr lang="en-CA" sz="2000" dirty="0">
                <a:solidFill>
                  <a:schemeClr val="bg1"/>
                </a:solidFill>
              </a:rPr>
              <a:t> feelings </a:t>
            </a:r>
            <a:r>
              <a:rPr lang="en-CA" sz="2000" dirty="0"/>
              <a:t>you experienced during this period. Rate each on a scale of 0-10 with 10 being the most intense you’ve ever felt this emotion</a:t>
            </a:r>
          </a:p>
          <a:p>
            <a:pPr>
              <a:lnSpc>
                <a:spcPct val="90000"/>
              </a:lnSpc>
            </a:pPr>
            <a:r>
              <a:rPr lang="en-CA" sz="2000" dirty="0"/>
              <a:t>4. Observe and note the</a:t>
            </a:r>
            <a:r>
              <a:rPr lang="en-CA" sz="2000" dirty="0">
                <a:solidFill>
                  <a:srgbClr val="FFC000"/>
                </a:solidFill>
              </a:rPr>
              <a:t> </a:t>
            </a:r>
            <a:r>
              <a:rPr lang="en-CA" sz="2000" dirty="0">
                <a:solidFill>
                  <a:schemeClr val="bg1"/>
                </a:solidFill>
              </a:rPr>
              <a:t>physical sensations </a:t>
            </a:r>
            <a:r>
              <a:rPr lang="en-CA" sz="2000" dirty="0"/>
              <a:t>you experienced during the activation without judging or trying to change them</a:t>
            </a:r>
          </a:p>
          <a:p>
            <a:pPr>
              <a:lnSpc>
                <a:spcPct val="90000"/>
              </a:lnSpc>
            </a:pPr>
            <a:r>
              <a:rPr lang="en-CA" sz="2000" dirty="0"/>
              <a:t>5. Note in writing, on the template, the </a:t>
            </a:r>
            <a:r>
              <a:rPr lang="en-CA" sz="2000" dirty="0">
                <a:solidFill>
                  <a:schemeClr val="bg1"/>
                </a:solidFill>
              </a:rPr>
              <a:t>thoughts</a:t>
            </a:r>
            <a:r>
              <a:rPr lang="en-CA" sz="2000" dirty="0"/>
              <a:t> that accompanied each of your feelings</a:t>
            </a:r>
          </a:p>
          <a:p>
            <a:pPr>
              <a:lnSpc>
                <a:spcPct val="90000"/>
              </a:lnSpc>
            </a:pPr>
            <a:r>
              <a:rPr lang="en-CA" sz="2000" dirty="0"/>
              <a:t>6. Note </a:t>
            </a:r>
            <a:r>
              <a:rPr lang="en-CA" sz="2000" dirty="0">
                <a:solidFill>
                  <a:schemeClr val="bg1"/>
                </a:solidFill>
              </a:rPr>
              <a:t>what you did, or wanted to do </a:t>
            </a:r>
            <a:r>
              <a:rPr lang="en-CA" sz="2000" dirty="0"/>
              <a:t>but stopped yourself from doing during the period of activation</a:t>
            </a:r>
          </a:p>
          <a:p>
            <a:pPr>
              <a:lnSpc>
                <a:spcPct val="90000"/>
              </a:lnSpc>
            </a:pPr>
            <a:r>
              <a:rPr lang="en-CA" sz="2000" dirty="0"/>
              <a:t>7. Note on a 0-10 scale what your </a:t>
            </a:r>
            <a:r>
              <a:rPr lang="en-CA" sz="2000" dirty="0">
                <a:solidFill>
                  <a:schemeClr val="bg1"/>
                </a:solidFill>
              </a:rPr>
              <a:t>energy balance</a:t>
            </a:r>
            <a:r>
              <a:rPr lang="en-CA" sz="2000" dirty="0"/>
              <a:t>, reserves or stores (how full your gas tank), and </a:t>
            </a:r>
            <a:r>
              <a:rPr lang="en-CA" sz="2000" dirty="0">
                <a:solidFill>
                  <a:schemeClr val="bg1"/>
                </a:solidFill>
              </a:rPr>
              <a:t>crisis risk </a:t>
            </a:r>
            <a:r>
              <a:rPr lang="en-CA" sz="2000" dirty="0"/>
              <a:t>were just prior to the time for which you’re doing the chain analysis. </a:t>
            </a:r>
          </a:p>
        </p:txBody>
      </p:sp>
      <p:pic>
        <p:nvPicPr>
          <p:cNvPr id="1026" name="Picture 2" descr="11 Behavior chain analysis ideas | behavior, analysis, dbt">
            <a:extLst>
              <a:ext uri="{FF2B5EF4-FFF2-40B4-BE49-F238E27FC236}">
                <a16:creationId xmlns:a16="http://schemas.microsoft.com/office/drawing/2014/main" id="{4EB00232-DD0E-4E14-AA5D-0952BDE4F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3" y="88490"/>
            <a:ext cx="5116228" cy="663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929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1A8645-9734-42F3-977F-D348B0AA3F1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096000" y="803441"/>
            <a:ext cx="5646363" cy="5251118"/>
          </a:xfrm>
          <a:prstGeom prst="rect">
            <a:avLst/>
          </a:prstGeom>
          <a:noFill/>
        </p:spPr>
      </p:pic>
      <p:pic>
        <p:nvPicPr>
          <p:cNvPr id="1026" name="Picture 2" descr="Taming the Harsh Critic: An Appreciation for People Who Create and Share  with the World – ONE WITH NOW – AWAKEN">
            <a:extLst>
              <a:ext uri="{FF2B5EF4-FFF2-40B4-BE49-F238E27FC236}">
                <a16:creationId xmlns:a16="http://schemas.microsoft.com/office/drawing/2014/main" id="{39CE7EB9-8ECC-43B6-A4A3-9C1507A9C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28294"/>
            <a:ext cx="5574890" cy="322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940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369A37C-550D-40EB-87A5-A6F5B3466472}"/>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9DC0ED86-2FC2-4924-A830-089564264587}"/>
              </a:ext>
            </a:extLst>
          </p:cNvPr>
          <p:cNvGraphicFramePr>
            <a:graphicFrameLocks noGrp="1"/>
          </p:cNvGraphicFramePr>
          <p:nvPr>
            <p:ph idx="4294967295"/>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dirty="0">
                          <a:solidFill>
                            <a:schemeClr val="tx1"/>
                          </a:solidFill>
                          <a:effectLst/>
                        </a:rPr>
                        <a:t>                                  Chain analysis template</a:t>
                      </a:r>
                      <a:endParaRPr lang="en-CA" sz="32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dirty="0">
                          <a:solidFill>
                            <a:schemeClr val="tx1"/>
                          </a:solidFill>
                          <a:effectLst/>
                        </a:rPr>
                        <a:t>                                            Stay in window of tolerance by pendulating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dirty="0">
                          <a:solidFill>
                            <a:schemeClr val="tx1"/>
                          </a:solidFill>
                          <a:effectLst/>
                        </a:rPr>
                        <a:t>1. what was the topography of your activation?</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dirty="0">
                          <a:solidFill>
                            <a:schemeClr val="tx1"/>
                          </a:solidFill>
                          <a:effectLst/>
                        </a:rPr>
                        <a:t>2. was there a trigger(s)?</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dirty="0">
                          <a:solidFill>
                            <a:schemeClr val="tx1"/>
                          </a:solidFill>
                          <a:effectLst/>
                        </a:rPr>
                        <a:t>3. what did you feel?</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dirty="0">
                          <a:solidFill>
                            <a:schemeClr val="tx1"/>
                          </a:solidFill>
                          <a:effectLst/>
                        </a:rPr>
                        <a:t>4. notice the sensations in your body without judging or trying to change them</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dirty="0">
                          <a:solidFill>
                            <a:schemeClr val="tx1"/>
                          </a:solidFill>
                          <a:effectLst/>
                        </a:rPr>
                        <a:t>5. what thoughts were associated with each feeling?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dirty="0">
                          <a:solidFill>
                            <a:schemeClr val="tx1"/>
                          </a:solidFill>
                          <a:effectLst/>
                        </a:rPr>
                        <a:t>6. what behaviors or urges were associated with each feeling?</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dirty="0">
                          <a:solidFill>
                            <a:schemeClr val="tx1"/>
                          </a:solidFill>
                          <a:effectLst/>
                        </a:rPr>
                        <a:t>7. what was your energy balance before the activation? 0-10</a:t>
                      </a:r>
                      <a:endParaRPr lang="en-CA" sz="21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10927769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17E77D-D5EC-732C-4545-010209E5D12D}"/>
              </a:ext>
            </a:extLst>
          </p:cNvPr>
          <p:cNvSpPr txBox="1"/>
          <p:nvPr/>
        </p:nvSpPr>
        <p:spPr>
          <a:xfrm>
            <a:off x="72272" y="12680"/>
            <a:ext cx="12047456" cy="6740307"/>
          </a:xfrm>
          <a:prstGeom prst="rect">
            <a:avLst/>
          </a:prstGeom>
          <a:noFill/>
        </p:spPr>
        <p:txBody>
          <a:bodyPr wrap="square">
            <a:spAutoFit/>
          </a:bodyPr>
          <a:lstStyle/>
          <a:p>
            <a:pPr marL="285750" indent="-285750">
              <a:buFont typeface="Arial" panose="020B0604020202020204" pitchFamily="34" charset="0"/>
              <a:buChar char="•"/>
            </a:pPr>
            <a:r>
              <a:rPr lang="en-US" b="0" i="0" dirty="0">
                <a:solidFill>
                  <a:srgbClr val="222222"/>
                </a:solidFill>
                <a:effectLst/>
                <a:latin typeface="Arial" panose="020B0604020202020204" pitchFamily="34" charset="0"/>
              </a:rPr>
              <a:t>Step 2 </a:t>
            </a:r>
            <a:r>
              <a:rPr lang="en-US" b="0" i="0" dirty="0">
                <a:effectLst/>
                <a:latin typeface="Arial" panose="020B0604020202020204" pitchFamily="34" charset="0"/>
                <a:cs typeface="Arial" panose="020B0604020202020204" pitchFamily="34" charset="0"/>
              </a:rPr>
              <a:t>Mary completed and scored the wellness assessment tool. As she reflected on it, she concluded that her biological, physiological, and safety, Maslow needs, were well met. She also saw that she loved her family but not herself. She spent all her time looking after them but continued to feel she did not do enough. She could not imagine why they loved her, she did not feel worthwhile, or deserving of recognition. Mary thought that she had mastered all of Erickson’s tasks up to identity versus role confusion. She had done quite well in high school, both academically and in sports, but that had not translated into a sense of self-worth. Mary thought of Crittenden’s attachment classifications and had identified both herself and her mother as “compulsive caretakers”. Although able to come to these conclusions rationally, Mary’s emotional mind remained firmly in control, making her feel that looking after herself was selfish, and if she did more of that, her husband and children would suffer.</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Recognizing the power of emotional mind, Mary did a rational mind remediation; if a friend came to her with a similar problem seeking advice, what would she say? She told the “friend” that it was admirable how devoted and loving she was with her family, but at the same time rather than”</a:t>
            </a:r>
            <a:r>
              <a:rPr lang="en-US" dirty="0">
                <a:latin typeface="Arial" panose="020B0604020202020204" pitchFamily="34" charset="0"/>
                <a:cs typeface="Arial" panose="020B0604020202020204" pitchFamily="34" charset="0"/>
              </a:rPr>
              <a:t> being joyful, she was often filled with sadness and fear. Mary offered her friend her own mother’s example: she too had been loving and devoted to her family, Mary was grateful for that, but realized that inadvertently, her mother had passed along her low self-esteem to her. She did not want to do that to her kids. In retrospect, Mary said, she wished her mother had paid more attention to herself. Her family’s physical needs were important, but she needed to consider their psychological needs as well. Working on her feelings, thoughts, and self-esteem, was not selfish, it was healthy, and something she would be modelling for her children. This rational mind perspective made sense; Mary wrote it down so that she could look at it when she felt guilty.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Mary had already committed to devoting four hours a week to the Simple course. Her husband, seeing the positive changes, was supportive, the time Mary was devoting to herself was not hurting the family. She shared what she was learning with her husband, he told her that while appreciating all she did, he wished she would do more for herself. Mary decided that just as she had reserved four hours a week for Simple, she would devote another two hours, for an activity of her choice.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10020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FC74-D635-46D3-9AD4-BA1AE8B1089A}"/>
              </a:ext>
            </a:extLst>
          </p:cNvPr>
          <p:cNvSpPr>
            <a:spLocks noGrp="1"/>
          </p:cNvSpPr>
          <p:nvPr>
            <p:ph type="title" idx="4294967295"/>
          </p:nvPr>
        </p:nvSpPr>
        <p:spPr>
          <a:xfrm>
            <a:off x="98425" y="0"/>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65582BC2-4342-4704-A5E8-E4A6CE08F39B}"/>
              </a:ext>
            </a:extLst>
          </p:cNvPr>
          <p:cNvSpPr>
            <a:spLocks noGrp="1"/>
          </p:cNvSpPr>
          <p:nvPr>
            <p:ph idx="4294967295"/>
          </p:nvPr>
        </p:nvSpPr>
        <p:spPr>
          <a:xfrm>
            <a:off x="467832" y="902697"/>
            <a:ext cx="10874375" cy="5864225"/>
          </a:xfrm>
        </p:spPr>
        <p:txBody>
          <a:bodyPr>
            <a:normAutofit fontScale="85000" lnSpcReduction="20000"/>
          </a:bodyPr>
          <a:lstStyle/>
          <a:p>
            <a:r>
              <a:rPr lang="en-CA" dirty="0"/>
              <a:t>Rate each of the following 7 areas on a subjective 0-10 scale where 0 = none of your needs in that area are met, and 10 = all your needs in that area are met. </a:t>
            </a:r>
          </a:p>
          <a:p>
            <a:r>
              <a:rPr lang="en-CA" dirty="0">
                <a:solidFill>
                  <a:srgbClr val="FFC000"/>
                </a:solidFill>
              </a:rPr>
              <a:t>1. </a:t>
            </a:r>
            <a:r>
              <a:rPr lang="en-CA" dirty="0"/>
              <a:t>Meeting self-care needs – looking after personal hygiene, caring for home environment, planning meals, grocery shopping, cooking and healthy eating habits, healthy relaxation and rest, etc.. Score: __</a:t>
            </a:r>
          </a:p>
          <a:p>
            <a:r>
              <a:rPr lang="en-CA" dirty="0">
                <a:solidFill>
                  <a:srgbClr val="FFC000"/>
                </a:solidFill>
              </a:rPr>
              <a:t>2. </a:t>
            </a:r>
            <a:r>
              <a:rPr lang="en-CA" dirty="0"/>
              <a:t>Meeting physical and safety needs – safe from aggression and crime, safe and secure housing, sufficient income and budgeting, adequate sleep, sufficient exercise, good health, spending time in nature, etc.. Score: __</a:t>
            </a:r>
          </a:p>
          <a:p>
            <a:r>
              <a:rPr lang="en-CA" dirty="0">
                <a:solidFill>
                  <a:srgbClr val="FFC000"/>
                </a:solidFill>
              </a:rPr>
              <a:t>3. </a:t>
            </a:r>
            <a:r>
              <a:rPr lang="en-CA" dirty="0"/>
              <a:t>Meeting emotional needs – ability to manage stress, ability to stay in the window of emotional tolerance, ability to ask for and receive help when appropriate, able to use emotional regulation strategies, paying attention to and working on improving your mental health, meditating,  having appropriate supports and mental health guidance, etc.. Score: __</a:t>
            </a:r>
          </a:p>
          <a:p>
            <a:r>
              <a:rPr lang="en-CA" dirty="0">
                <a:solidFill>
                  <a:srgbClr val="FFC000"/>
                </a:solidFill>
              </a:rPr>
              <a:t>4. </a:t>
            </a:r>
            <a:r>
              <a:rPr lang="en-CA" dirty="0"/>
              <a:t>Meeting social needs- having a balanced social life with partners, friends, and acquaintances, giving and receiving support, meeting new people, not being lonely, etc.. Score: __</a:t>
            </a:r>
          </a:p>
          <a:p>
            <a:r>
              <a:rPr lang="en-CA" dirty="0">
                <a:solidFill>
                  <a:srgbClr val="FFC000"/>
                </a:solidFill>
              </a:rPr>
              <a:t>5. </a:t>
            </a:r>
            <a:r>
              <a:rPr lang="en-CA" dirty="0"/>
              <a:t>Meeting intellectual needs-being curious, learning new things, reading, following news political and social issues, joining clubs that stimulate your mind, etc..  Score: __</a:t>
            </a:r>
          </a:p>
          <a:p>
            <a:r>
              <a:rPr lang="en-CA" dirty="0">
                <a:solidFill>
                  <a:srgbClr val="FFC000"/>
                </a:solidFill>
              </a:rPr>
              <a:t>6. </a:t>
            </a:r>
            <a:r>
              <a:rPr lang="en-CA" dirty="0"/>
              <a:t>Meeting spiritual needs-doing activities that help you transcend yourself, being in nature, loving animals, healthy giving to others and the world, etc.… Score: __</a:t>
            </a:r>
          </a:p>
          <a:p>
            <a:r>
              <a:rPr lang="en-CA" dirty="0">
                <a:solidFill>
                  <a:srgbClr val="FFC000"/>
                </a:solidFill>
              </a:rPr>
              <a:t>7. </a:t>
            </a:r>
            <a:r>
              <a:rPr lang="en-CA" dirty="0"/>
              <a:t>How much time do you spend each day in unproductive activities or maladaptive coping? Hours: __</a:t>
            </a:r>
          </a:p>
          <a:p>
            <a:r>
              <a:rPr lang="en-CA" dirty="0"/>
              <a:t>To total your score, add items 1-6 and from this subtract item 7. The higher score the better you are doing on the “wellness” domains score </a:t>
            </a:r>
          </a:p>
        </p:txBody>
      </p:sp>
    </p:spTree>
    <p:extLst>
      <p:ext uri="{BB962C8B-B14F-4D97-AF65-F5344CB8AC3E}">
        <p14:creationId xmlns:p14="http://schemas.microsoft.com/office/powerpoint/2010/main" val="39240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IMG_2966[897]">
            <a:extLst>
              <a:ext uri="{FF2B5EF4-FFF2-40B4-BE49-F238E27FC236}">
                <a16:creationId xmlns:a16="http://schemas.microsoft.com/office/drawing/2014/main" id="{378AA358-71AC-46E6-A3D9-510CD5919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74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282F9596-4797-4D32-B6A1-EF0BC1A48DDB}"/>
              </a:ext>
            </a:extLst>
          </p:cNvPr>
          <p:cNvSpPr>
            <a:spLocks noGrp="1"/>
          </p:cNvSpPr>
          <p:nvPr>
            <p:ph type="title"/>
          </p:nvPr>
        </p:nvSpPr>
        <p:spPr>
          <a:xfrm>
            <a:off x="-3175" y="1"/>
            <a:ext cx="4789942" cy="2698376"/>
          </a:xfrm>
        </p:spPr>
        <p:txBody>
          <a:bodyPr>
            <a:normAutofit/>
          </a:bodyPr>
          <a:lstStyle/>
          <a:p>
            <a:pPr algn="ctr"/>
            <a:r>
              <a:rPr lang="en-CA" sz="2800" dirty="0">
                <a:solidFill>
                  <a:schemeClr val="tx1"/>
                </a:solidFill>
              </a:rPr>
              <a:t>1. How to do Rational mind remediation by imagining you’re helping a friend</a:t>
            </a:r>
          </a:p>
        </p:txBody>
      </p:sp>
      <p:sp useBgFill="1">
        <p:nvSpPr>
          <p:cNvPr id="41" name="Freeform: Shape 40">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1"/>
          </p:nvPr>
        </p:nvGraphicFramePr>
        <p:xfrm>
          <a:off x="4681677" y="87130"/>
          <a:ext cx="7507147" cy="677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51" y="2359704"/>
            <a:ext cx="4229057" cy="295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3911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CC32F1-3D59-A93B-D964-F75FBFBD08A6}"/>
              </a:ext>
            </a:extLst>
          </p:cNvPr>
          <p:cNvSpPr txBox="1"/>
          <p:nvPr/>
        </p:nvSpPr>
        <p:spPr>
          <a:xfrm>
            <a:off x="-6285" y="0"/>
            <a:ext cx="12192000"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During that time, her husband said he would be happy to take care of the children, or if he had a work commitment, get a babysitter. In high school Mary had been an accomplished swimmer. Doing” </a:t>
            </a:r>
            <a:r>
              <a:rPr lang="en-US" b="0" i="0" dirty="0">
                <a:effectLst/>
                <a:latin typeface="Arial" panose="020B0604020202020204" pitchFamily="34" charset="0"/>
              </a:rPr>
              <a:t>children, she, and a friend, had trained together. It had been more than physical exercise; they had supported each other through difficult times. Mary was excited at the prospect of doing that again and resolved to ask her friend if she wanted to join her. At first, Mary only wanted to devote one day a week for two hours to swimming, but her husband talked her into doing it twice a week for 1 ½ hours each time. He was thrilled that Mary was doing this and started brainstorming how to find a babysitter, and what activities he could do with the children while she was away. When Mary committed to something, she did it. Her friend, also a mother, jumped at Mary’s invitation, and they started swimming together again. This readjustment of her schedule did, predictably, cause Mary considerable anxiety. She felt guilty and selfish. When she saw these targets increase on her holes diary card, she revisited her chain analysis and went back to her rational mind remediation and editing, splicing, and pasting. She eventually noticed that these changes made her more excited about life and that somehow her children were also happier. </a:t>
            </a:r>
            <a:endParaRPr lang="en-CA" dirty="0"/>
          </a:p>
        </p:txBody>
      </p:sp>
    </p:spTree>
    <p:extLst>
      <p:ext uri="{BB962C8B-B14F-4D97-AF65-F5344CB8AC3E}">
        <p14:creationId xmlns:p14="http://schemas.microsoft.com/office/powerpoint/2010/main" val="37413324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2" y="-2667001"/>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86918C9-5407-4B54-8004-130D964CA6B0}"/>
              </a:ext>
            </a:extLst>
          </p:cNvPr>
          <p:cNvSpPr txBox="1"/>
          <p:nvPr/>
        </p:nvSpPr>
        <p:spPr>
          <a:xfrm>
            <a:off x="2885439" y="3772654"/>
            <a:ext cx="6421120" cy="369332"/>
          </a:xfrm>
          <a:prstGeom prst="rect">
            <a:avLst/>
          </a:prstGeom>
          <a:noFill/>
        </p:spPr>
        <p:txBody>
          <a:bodyPr wrap="square">
            <a:spAutoFit/>
          </a:bodyPr>
          <a:lstStyle/>
          <a:p>
            <a:r>
              <a:rPr lang="en-CA" b="1">
                <a:solidFill>
                  <a:srgbClr val="FF0000"/>
                </a:solidFill>
              </a:rPr>
              <a:t>swimming</a:t>
            </a:r>
          </a:p>
        </p:txBody>
      </p:sp>
      <p:sp>
        <p:nvSpPr>
          <p:cNvPr id="10" name="TextBox 9">
            <a:extLst>
              <a:ext uri="{FF2B5EF4-FFF2-40B4-BE49-F238E27FC236}">
                <a16:creationId xmlns:a16="http://schemas.microsoft.com/office/drawing/2014/main" id="{6040F9A4-E214-444B-B9C3-A12BF576ADE4}"/>
              </a:ext>
            </a:extLst>
          </p:cNvPr>
          <p:cNvSpPr txBox="1"/>
          <p:nvPr/>
        </p:nvSpPr>
        <p:spPr>
          <a:xfrm>
            <a:off x="7457440" y="3714987"/>
            <a:ext cx="6421120" cy="369332"/>
          </a:xfrm>
          <a:prstGeom prst="rect">
            <a:avLst/>
          </a:prstGeom>
          <a:noFill/>
        </p:spPr>
        <p:txBody>
          <a:bodyPr wrap="square">
            <a:spAutoFit/>
          </a:bodyPr>
          <a:lstStyle/>
          <a:p>
            <a:r>
              <a:rPr lang="en-CA" b="1">
                <a:solidFill>
                  <a:srgbClr val="FF0000"/>
                </a:solidFill>
              </a:rPr>
              <a:t>swimming</a:t>
            </a:r>
          </a:p>
        </p:txBody>
      </p:sp>
    </p:spTree>
    <p:extLst>
      <p:ext uri="{BB962C8B-B14F-4D97-AF65-F5344CB8AC3E}">
        <p14:creationId xmlns:p14="http://schemas.microsoft.com/office/powerpoint/2010/main" val="12976988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836504" y="-278296"/>
            <a:ext cx="8355496" cy="2343634"/>
          </a:xfrm>
        </p:spPr>
        <p:txBody>
          <a:bodyPr/>
          <a:lstStyle/>
          <a:p>
            <a:r>
              <a:rPr lang="en-CA">
                <a:solidFill>
                  <a:srgbClr val="FFC000"/>
                </a:solidFill>
              </a:rPr>
              <a:t>Goals diary card</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795569" y="2242321"/>
          <a:ext cx="10586533" cy="2366492"/>
        </p:xfrm>
        <a:graphic>
          <a:graphicData uri="http://schemas.openxmlformats.org/drawingml/2006/table">
            <a:tbl>
              <a:tblPr firstRow="1" bandRow="1">
                <a:tableStyleId>{8799B23B-EC83-4686-B30A-512413B5E67A}</a:tableStyleId>
              </a:tblPr>
              <a:tblGrid>
                <a:gridCol w="1343075">
                  <a:extLst>
                    <a:ext uri="{9D8B030D-6E8A-4147-A177-3AD203B41FA5}">
                      <a16:colId xmlns:a16="http://schemas.microsoft.com/office/drawing/2014/main" val="1912508955"/>
                    </a:ext>
                  </a:extLst>
                </a:gridCol>
                <a:gridCol w="263712">
                  <a:extLst>
                    <a:ext uri="{9D8B030D-6E8A-4147-A177-3AD203B41FA5}">
                      <a16:colId xmlns:a16="http://schemas.microsoft.com/office/drawing/2014/main" val="2032507190"/>
                    </a:ext>
                  </a:extLst>
                </a:gridCol>
                <a:gridCol w="263712">
                  <a:extLst>
                    <a:ext uri="{9D8B030D-6E8A-4147-A177-3AD203B41FA5}">
                      <a16:colId xmlns:a16="http://schemas.microsoft.com/office/drawing/2014/main" val="1334958551"/>
                    </a:ext>
                  </a:extLst>
                </a:gridCol>
                <a:gridCol w="263712">
                  <a:extLst>
                    <a:ext uri="{9D8B030D-6E8A-4147-A177-3AD203B41FA5}">
                      <a16:colId xmlns:a16="http://schemas.microsoft.com/office/drawing/2014/main" val="3464283299"/>
                    </a:ext>
                  </a:extLst>
                </a:gridCol>
                <a:gridCol w="263712">
                  <a:extLst>
                    <a:ext uri="{9D8B030D-6E8A-4147-A177-3AD203B41FA5}">
                      <a16:colId xmlns:a16="http://schemas.microsoft.com/office/drawing/2014/main" val="3294880387"/>
                    </a:ext>
                  </a:extLst>
                </a:gridCol>
                <a:gridCol w="263712">
                  <a:extLst>
                    <a:ext uri="{9D8B030D-6E8A-4147-A177-3AD203B41FA5}">
                      <a16:colId xmlns:a16="http://schemas.microsoft.com/office/drawing/2014/main" val="3664015173"/>
                    </a:ext>
                  </a:extLst>
                </a:gridCol>
                <a:gridCol w="263712">
                  <a:extLst>
                    <a:ext uri="{9D8B030D-6E8A-4147-A177-3AD203B41FA5}">
                      <a16:colId xmlns:a16="http://schemas.microsoft.com/office/drawing/2014/main" val="3164781477"/>
                    </a:ext>
                  </a:extLst>
                </a:gridCol>
                <a:gridCol w="263712">
                  <a:extLst>
                    <a:ext uri="{9D8B030D-6E8A-4147-A177-3AD203B41FA5}">
                      <a16:colId xmlns:a16="http://schemas.microsoft.com/office/drawing/2014/main" val="3235772609"/>
                    </a:ext>
                  </a:extLst>
                </a:gridCol>
                <a:gridCol w="263712">
                  <a:extLst>
                    <a:ext uri="{9D8B030D-6E8A-4147-A177-3AD203B41FA5}">
                      <a16:colId xmlns:a16="http://schemas.microsoft.com/office/drawing/2014/main" val="3378543924"/>
                    </a:ext>
                  </a:extLst>
                </a:gridCol>
                <a:gridCol w="263712">
                  <a:extLst>
                    <a:ext uri="{9D8B030D-6E8A-4147-A177-3AD203B41FA5}">
                      <a16:colId xmlns:a16="http://schemas.microsoft.com/office/drawing/2014/main" val="439450926"/>
                    </a:ext>
                  </a:extLst>
                </a:gridCol>
                <a:gridCol w="312275">
                  <a:extLst>
                    <a:ext uri="{9D8B030D-6E8A-4147-A177-3AD203B41FA5}">
                      <a16:colId xmlns:a16="http://schemas.microsoft.com/office/drawing/2014/main" val="1168310089"/>
                    </a:ext>
                  </a:extLst>
                </a:gridCol>
                <a:gridCol w="312275">
                  <a:extLst>
                    <a:ext uri="{9D8B030D-6E8A-4147-A177-3AD203B41FA5}">
                      <a16:colId xmlns:a16="http://schemas.microsoft.com/office/drawing/2014/main" val="2618546401"/>
                    </a:ext>
                  </a:extLst>
                </a:gridCol>
                <a:gridCol w="312275">
                  <a:extLst>
                    <a:ext uri="{9D8B030D-6E8A-4147-A177-3AD203B41FA5}">
                      <a16:colId xmlns:a16="http://schemas.microsoft.com/office/drawing/2014/main" val="3188345238"/>
                    </a:ext>
                  </a:extLst>
                </a:gridCol>
                <a:gridCol w="312275">
                  <a:extLst>
                    <a:ext uri="{9D8B030D-6E8A-4147-A177-3AD203B41FA5}">
                      <a16:colId xmlns:a16="http://schemas.microsoft.com/office/drawing/2014/main" val="2615666507"/>
                    </a:ext>
                  </a:extLst>
                </a:gridCol>
                <a:gridCol w="312275">
                  <a:extLst>
                    <a:ext uri="{9D8B030D-6E8A-4147-A177-3AD203B41FA5}">
                      <a16:colId xmlns:a16="http://schemas.microsoft.com/office/drawing/2014/main" val="4235813910"/>
                    </a:ext>
                  </a:extLst>
                </a:gridCol>
                <a:gridCol w="312275">
                  <a:extLst>
                    <a:ext uri="{9D8B030D-6E8A-4147-A177-3AD203B41FA5}">
                      <a16:colId xmlns:a16="http://schemas.microsoft.com/office/drawing/2014/main" val="558947257"/>
                    </a:ext>
                  </a:extLst>
                </a:gridCol>
                <a:gridCol w="312275">
                  <a:extLst>
                    <a:ext uri="{9D8B030D-6E8A-4147-A177-3AD203B41FA5}">
                      <a16:colId xmlns:a16="http://schemas.microsoft.com/office/drawing/2014/main" val="3031878322"/>
                    </a:ext>
                  </a:extLst>
                </a:gridCol>
                <a:gridCol w="312275">
                  <a:extLst>
                    <a:ext uri="{9D8B030D-6E8A-4147-A177-3AD203B41FA5}">
                      <a16:colId xmlns:a16="http://schemas.microsoft.com/office/drawing/2014/main" val="1197102891"/>
                    </a:ext>
                  </a:extLst>
                </a:gridCol>
                <a:gridCol w="312275">
                  <a:extLst>
                    <a:ext uri="{9D8B030D-6E8A-4147-A177-3AD203B41FA5}">
                      <a16:colId xmlns:a16="http://schemas.microsoft.com/office/drawing/2014/main" val="779295891"/>
                    </a:ext>
                  </a:extLst>
                </a:gridCol>
                <a:gridCol w="312275">
                  <a:extLst>
                    <a:ext uri="{9D8B030D-6E8A-4147-A177-3AD203B41FA5}">
                      <a16:colId xmlns:a16="http://schemas.microsoft.com/office/drawing/2014/main" val="547822136"/>
                    </a:ext>
                  </a:extLst>
                </a:gridCol>
                <a:gridCol w="312275">
                  <a:extLst>
                    <a:ext uri="{9D8B030D-6E8A-4147-A177-3AD203B41FA5}">
                      <a16:colId xmlns:a16="http://schemas.microsoft.com/office/drawing/2014/main" val="3696007869"/>
                    </a:ext>
                  </a:extLst>
                </a:gridCol>
                <a:gridCol w="312275">
                  <a:extLst>
                    <a:ext uri="{9D8B030D-6E8A-4147-A177-3AD203B41FA5}">
                      <a16:colId xmlns:a16="http://schemas.microsoft.com/office/drawing/2014/main" val="4082052214"/>
                    </a:ext>
                  </a:extLst>
                </a:gridCol>
                <a:gridCol w="312275">
                  <a:extLst>
                    <a:ext uri="{9D8B030D-6E8A-4147-A177-3AD203B41FA5}">
                      <a16:colId xmlns:a16="http://schemas.microsoft.com/office/drawing/2014/main" val="170711120"/>
                    </a:ext>
                  </a:extLst>
                </a:gridCol>
                <a:gridCol w="312275">
                  <a:extLst>
                    <a:ext uri="{9D8B030D-6E8A-4147-A177-3AD203B41FA5}">
                      <a16:colId xmlns:a16="http://schemas.microsoft.com/office/drawing/2014/main" val="1681876523"/>
                    </a:ext>
                  </a:extLst>
                </a:gridCol>
                <a:gridCol w="312275">
                  <a:extLst>
                    <a:ext uri="{9D8B030D-6E8A-4147-A177-3AD203B41FA5}">
                      <a16:colId xmlns:a16="http://schemas.microsoft.com/office/drawing/2014/main" val="560497307"/>
                    </a:ext>
                  </a:extLst>
                </a:gridCol>
                <a:gridCol w="312275">
                  <a:extLst>
                    <a:ext uri="{9D8B030D-6E8A-4147-A177-3AD203B41FA5}">
                      <a16:colId xmlns:a16="http://schemas.microsoft.com/office/drawing/2014/main" val="2597745268"/>
                    </a:ext>
                  </a:extLst>
                </a:gridCol>
                <a:gridCol w="312275">
                  <a:extLst>
                    <a:ext uri="{9D8B030D-6E8A-4147-A177-3AD203B41FA5}">
                      <a16:colId xmlns:a16="http://schemas.microsoft.com/office/drawing/2014/main" val="1867176840"/>
                    </a:ext>
                  </a:extLst>
                </a:gridCol>
                <a:gridCol w="312275">
                  <a:extLst>
                    <a:ext uri="{9D8B030D-6E8A-4147-A177-3AD203B41FA5}">
                      <a16:colId xmlns:a16="http://schemas.microsoft.com/office/drawing/2014/main" val="2862780599"/>
                    </a:ext>
                  </a:extLst>
                </a:gridCol>
                <a:gridCol w="312275">
                  <a:extLst>
                    <a:ext uri="{9D8B030D-6E8A-4147-A177-3AD203B41FA5}">
                      <a16:colId xmlns:a16="http://schemas.microsoft.com/office/drawing/2014/main" val="3645869234"/>
                    </a:ext>
                  </a:extLst>
                </a:gridCol>
                <a:gridCol w="312275">
                  <a:extLst>
                    <a:ext uri="{9D8B030D-6E8A-4147-A177-3AD203B41FA5}">
                      <a16:colId xmlns:a16="http://schemas.microsoft.com/office/drawing/2014/main" val="1149667713"/>
                    </a:ext>
                  </a:extLst>
                </a:gridCol>
                <a:gridCol w="312275">
                  <a:extLst>
                    <a:ext uri="{9D8B030D-6E8A-4147-A177-3AD203B41FA5}">
                      <a16:colId xmlns:a16="http://schemas.microsoft.com/office/drawing/2014/main" val="3241969402"/>
                    </a:ext>
                  </a:extLst>
                </a:gridCol>
                <a:gridCol w="312275">
                  <a:extLst>
                    <a:ext uri="{9D8B030D-6E8A-4147-A177-3AD203B41FA5}">
                      <a16:colId xmlns:a16="http://schemas.microsoft.com/office/drawing/2014/main" val="3844499200"/>
                    </a:ext>
                  </a:extLst>
                </a:gridCol>
              </a:tblGrid>
              <a:tr h="277765">
                <a:tc>
                  <a:txBody>
                    <a:bodyPr/>
                    <a:lstStyle/>
                    <a:p>
                      <a:r>
                        <a:rPr lang="en-CA" sz="1200"/>
                        <a:t>Dates                 </a:t>
                      </a:r>
                    </a:p>
                  </a:txBody>
                  <a:tcPr marL="61203" marR="61203" marT="30601" marB="30601"/>
                </a:tc>
                <a:tc>
                  <a:txBody>
                    <a:bodyPr/>
                    <a:lstStyle/>
                    <a:p>
                      <a:r>
                        <a:rPr lang="en-CA" sz="700"/>
                        <a:t>1</a:t>
                      </a:r>
                    </a:p>
                  </a:txBody>
                  <a:tcPr marL="61203" marR="61203" marT="30601" marB="30601"/>
                </a:tc>
                <a:tc>
                  <a:txBody>
                    <a:bodyPr/>
                    <a:lstStyle/>
                    <a:p>
                      <a:r>
                        <a:rPr lang="en-CA" sz="700"/>
                        <a:t>2</a:t>
                      </a:r>
                    </a:p>
                  </a:txBody>
                  <a:tcPr marL="61203" marR="61203" marT="30601" marB="30601"/>
                </a:tc>
                <a:tc>
                  <a:txBody>
                    <a:bodyPr/>
                    <a:lstStyle/>
                    <a:p>
                      <a:r>
                        <a:rPr lang="en-CA" sz="700"/>
                        <a:t>3</a:t>
                      </a:r>
                    </a:p>
                  </a:txBody>
                  <a:tcPr marL="61203" marR="61203" marT="30601" marB="30601"/>
                </a:tc>
                <a:tc>
                  <a:txBody>
                    <a:bodyPr/>
                    <a:lstStyle/>
                    <a:p>
                      <a:r>
                        <a:rPr lang="en-CA" sz="700"/>
                        <a:t>4</a:t>
                      </a:r>
                    </a:p>
                  </a:txBody>
                  <a:tcPr marL="61203" marR="61203" marT="30601" marB="30601"/>
                </a:tc>
                <a:tc>
                  <a:txBody>
                    <a:bodyPr/>
                    <a:lstStyle/>
                    <a:p>
                      <a:r>
                        <a:rPr lang="en-CA" sz="700"/>
                        <a:t>5</a:t>
                      </a:r>
                    </a:p>
                  </a:txBody>
                  <a:tcPr marL="61203" marR="61203" marT="30601" marB="30601"/>
                </a:tc>
                <a:tc>
                  <a:txBody>
                    <a:bodyPr/>
                    <a:lstStyle/>
                    <a:p>
                      <a:r>
                        <a:rPr lang="en-CA" sz="700"/>
                        <a:t>6</a:t>
                      </a:r>
                    </a:p>
                  </a:txBody>
                  <a:tcPr marL="61203" marR="61203" marT="30601" marB="30601"/>
                </a:tc>
                <a:tc>
                  <a:txBody>
                    <a:bodyPr/>
                    <a:lstStyle/>
                    <a:p>
                      <a:r>
                        <a:rPr lang="en-CA" sz="700"/>
                        <a:t>7</a:t>
                      </a:r>
                    </a:p>
                  </a:txBody>
                  <a:tcPr marL="61203" marR="61203" marT="30601" marB="30601"/>
                </a:tc>
                <a:tc>
                  <a:txBody>
                    <a:bodyPr/>
                    <a:lstStyle/>
                    <a:p>
                      <a:r>
                        <a:rPr lang="en-CA" sz="700"/>
                        <a:t>8</a:t>
                      </a:r>
                    </a:p>
                  </a:txBody>
                  <a:tcPr marL="61203" marR="61203" marT="30601" marB="30601"/>
                </a:tc>
                <a:tc>
                  <a:txBody>
                    <a:bodyPr/>
                    <a:lstStyle/>
                    <a:p>
                      <a:r>
                        <a:rPr lang="en-CA" sz="700"/>
                        <a:t>9</a:t>
                      </a:r>
                    </a:p>
                  </a:txBody>
                  <a:tcPr marL="61203" marR="61203" marT="30601" marB="30601"/>
                </a:tc>
                <a:tc>
                  <a:txBody>
                    <a:bodyPr/>
                    <a:lstStyle/>
                    <a:p>
                      <a:r>
                        <a:rPr lang="en-CA" sz="700"/>
                        <a:t>10</a:t>
                      </a:r>
                    </a:p>
                  </a:txBody>
                  <a:tcPr marL="61203" marR="61203" marT="30601" marB="30601"/>
                </a:tc>
                <a:tc>
                  <a:txBody>
                    <a:bodyPr/>
                    <a:lstStyle/>
                    <a:p>
                      <a:r>
                        <a:rPr lang="en-CA" sz="700"/>
                        <a:t>11</a:t>
                      </a:r>
                    </a:p>
                  </a:txBody>
                  <a:tcPr marL="61203" marR="61203" marT="30601" marB="30601"/>
                </a:tc>
                <a:tc>
                  <a:txBody>
                    <a:bodyPr/>
                    <a:lstStyle/>
                    <a:p>
                      <a:r>
                        <a:rPr lang="en-CA" sz="700"/>
                        <a:t>12</a:t>
                      </a:r>
                    </a:p>
                  </a:txBody>
                  <a:tcPr marL="61203" marR="61203" marT="30601" marB="30601"/>
                </a:tc>
                <a:tc>
                  <a:txBody>
                    <a:bodyPr/>
                    <a:lstStyle/>
                    <a:p>
                      <a:r>
                        <a:rPr lang="en-CA" sz="700"/>
                        <a:t>13</a:t>
                      </a:r>
                    </a:p>
                  </a:txBody>
                  <a:tcPr marL="61203" marR="61203" marT="30601" marB="30601"/>
                </a:tc>
                <a:tc>
                  <a:txBody>
                    <a:bodyPr/>
                    <a:lstStyle/>
                    <a:p>
                      <a:r>
                        <a:rPr lang="en-CA" sz="700"/>
                        <a:t>14</a:t>
                      </a:r>
                    </a:p>
                  </a:txBody>
                  <a:tcPr marL="61203" marR="61203" marT="30601" marB="30601"/>
                </a:tc>
                <a:tc>
                  <a:txBody>
                    <a:bodyPr/>
                    <a:lstStyle/>
                    <a:p>
                      <a:r>
                        <a:rPr lang="en-CA" sz="700"/>
                        <a:t>15</a:t>
                      </a:r>
                    </a:p>
                  </a:txBody>
                  <a:tcPr marL="61203" marR="61203" marT="30601" marB="30601"/>
                </a:tc>
                <a:tc>
                  <a:txBody>
                    <a:bodyPr/>
                    <a:lstStyle/>
                    <a:p>
                      <a:r>
                        <a:rPr lang="en-CA" sz="700"/>
                        <a:t>16</a:t>
                      </a:r>
                    </a:p>
                  </a:txBody>
                  <a:tcPr marL="61203" marR="61203" marT="30601" marB="30601"/>
                </a:tc>
                <a:tc>
                  <a:txBody>
                    <a:bodyPr/>
                    <a:lstStyle/>
                    <a:p>
                      <a:r>
                        <a:rPr lang="en-CA" sz="700"/>
                        <a:t>17</a:t>
                      </a:r>
                    </a:p>
                  </a:txBody>
                  <a:tcPr marL="61203" marR="61203" marT="30601" marB="30601"/>
                </a:tc>
                <a:tc>
                  <a:txBody>
                    <a:bodyPr/>
                    <a:lstStyle/>
                    <a:p>
                      <a:r>
                        <a:rPr lang="en-CA" sz="700"/>
                        <a:t>18</a:t>
                      </a:r>
                    </a:p>
                  </a:txBody>
                  <a:tcPr marL="61203" marR="61203" marT="30601" marB="30601"/>
                </a:tc>
                <a:tc>
                  <a:txBody>
                    <a:bodyPr/>
                    <a:lstStyle/>
                    <a:p>
                      <a:r>
                        <a:rPr lang="en-CA" sz="700"/>
                        <a:t>19</a:t>
                      </a:r>
                    </a:p>
                  </a:txBody>
                  <a:tcPr marL="61203" marR="61203" marT="30601" marB="30601"/>
                </a:tc>
                <a:tc>
                  <a:txBody>
                    <a:bodyPr/>
                    <a:lstStyle/>
                    <a:p>
                      <a:r>
                        <a:rPr lang="en-CA" sz="700"/>
                        <a:t>20</a:t>
                      </a:r>
                    </a:p>
                  </a:txBody>
                  <a:tcPr marL="61203" marR="61203" marT="30601" marB="30601"/>
                </a:tc>
                <a:tc>
                  <a:txBody>
                    <a:bodyPr/>
                    <a:lstStyle/>
                    <a:p>
                      <a:r>
                        <a:rPr lang="en-CA" sz="700"/>
                        <a:t>21</a:t>
                      </a:r>
                    </a:p>
                  </a:txBody>
                  <a:tcPr marL="61203" marR="61203" marT="30601" marB="30601"/>
                </a:tc>
                <a:tc>
                  <a:txBody>
                    <a:bodyPr/>
                    <a:lstStyle/>
                    <a:p>
                      <a:r>
                        <a:rPr lang="en-CA" sz="700"/>
                        <a:t>22</a:t>
                      </a:r>
                    </a:p>
                  </a:txBody>
                  <a:tcPr marL="61203" marR="61203" marT="30601" marB="30601"/>
                </a:tc>
                <a:tc>
                  <a:txBody>
                    <a:bodyPr/>
                    <a:lstStyle/>
                    <a:p>
                      <a:r>
                        <a:rPr lang="en-CA" sz="700"/>
                        <a:t>23</a:t>
                      </a:r>
                    </a:p>
                  </a:txBody>
                  <a:tcPr marL="61203" marR="61203" marT="30601" marB="30601"/>
                </a:tc>
                <a:tc>
                  <a:txBody>
                    <a:bodyPr/>
                    <a:lstStyle/>
                    <a:p>
                      <a:r>
                        <a:rPr lang="en-CA" sz="700"/>
                        <a:t>24</a:t>
                      </a:r>
                    </a:p>
                  </a:txBody>
                  <a:tcPr marL="61203" marR="61203" marT="30601" marB="30601"/>
                </a:tc>
                <a:tc>
                  <a:txBody>
                    <a:bodyPr/>
                    <a:lstStyle/>
                    <a:p>
                      <a:r>
                        <a:rPr lang="en-CA" sz="700"/>
                        <a:t>25</a:t>
                      </a:r>
                    </a:p>
                  </a:txBody>
                  <a:tcPr marL="61203" marR="61203" marT="30601" marB="30601"/>
                </a:tc>
                <a:tc>
                  <a:txBody>
                    <a:bodyPr/>
                    <a:lstStyle/>
                    <a:p>
                      <a:r>
                        <a:rPr lang="en-CA" sz="700"/>
                        <a:t>26</a:t>
                      </a:r>
                    </a:p>
                  </a:txBody>
                  <a:tcPr marL="61203" marR="61203" marT="30601" marB="30601"/>
                </a:tc>
                <a:tc>
                  <a:txBody>
                    <a:bodyPr/>
                    <a:lstStyle/>
                    <a:p>
                      <a:r>
                        <a:rPr lang="en-CA" sz="700"/>
                        <a:t>27</a:t>
                      </a:r>
                    </a:p>
                  </a:txBody>
                  <a:tcPr marL="61203" marR="61203" marT="30601" marB="30601"/>
                </a:tc>
                <a:tc>
                  <a:txBody>
                    <a:bodyPr/>
                    <a:lstStyle/>
                    <a:p>
                      <a:r>
                        <a:rPr lang="en-CA" sz="700"/>
                        <a:t>28</a:t>
                      </a:r>
                    </a:p>
                  </a:txBody>
                  <a:tcPr marL="61203" marR="61203" marT="30601" marB="30601"/>
                </a:tc>
                <a:tc>
                  <a:txBody>
                    <a:bodyPr/>
                    <a:lstStyle/>
                    <a:p>
                      <a:r>
                        <a:rPr lang="en-CA" sz="700"/>
                        <a:t>29</a:t>
                      </a:r>
                    </a:p>
                  </a:txBody>
                  <a:tcPr marL="61203" marR="61203" marT="30601" marB="30601"/>
                </a:tc>
                <a:tc>
                  <a:txBody>
                    <a:bodyPr/>
                    <a:lstStyle/>
                    <a:p>
                      <a:r>
                        <a:rPr lang="en-CA" sz="700"/>
                        <a:t>30</a:t>
                      </a:r>
                    </a:p>
                  </a:txBody>
                  <a:tcPr marL="61203" marR="61203" marT="30601" marB="30601"/>
                </a:tc>
                <a:tc>
                  <a:txBody>
                    <a:bodyPr/>
                    <a:lstStyle/>
                    <a:p>
                      <a:r>
                        <a:rPr lang="en-CA" sz="700"/>
                        <a:t>31</a:t>
                      </a:r>
                    </a:p>
                  </a:txBody>
                  <a:tcPr marL="61203" marR="61203" marT="30601" marB="30601"/>
                </a:tc>
                <a:extLst>
                  <a:ext uri="{0D108BD9-81ED-4DB2-BD59-A6C34878D82A}">
                    <a16:rowId xmlns:a16="http://schemas.microsoft.com/office/drawing/2014/main" val="3168115861"/>
                  </a:ext>
                </a:extLst>
              </a:tr>
              <a:tr h="277765">
                <a:tc>
                  <a:txBody>
                    <a:bodyPr/>
                    <a:lstStyle/>
                    <a:p>
                      <a:r>
                        <a:rPr lang="en-CA" sz="1200"/>
                        <a:t>Goals        </a:t>
                      </a:r>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2698490192"/>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535570928"/>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304096474"/>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368114525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732496621"/>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47103217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88975C60-2E07-4525-B761-2CE755608792}"/>
              </a:ext>
            </a:extLst>
          </p:cNvPr>
          <p:cNvSpPr txBox="1"/>
          <p:nvPr/>
        </p:nvSpPr>
        <p:spPr>
          <a:xfrm>
            <a:off x="809898" y="2790257"/>
            <a:ext cx="6096000" cy="369332"/>
          </a:xfrm>
          <a:prstGeom prst="rect">
            <a:avLst/>
          </a:prstGeom>
          <a:noFill/>
        </p:spPr>
        <p:txBody>
          <a:bodyPr wrap="square">
            <a:spAutoFit/>
          </a:bodyPr>
          <a:lstStyle/>
          <a:p>
            <a:r>
              <a:rPr lang="en-CA" b="1"/>
              <a:t>swimming</a:t>
            </a:r>
          </a:p>
        </p:txBody>
      </p:sp>
    </p:spTree>
    <p:extLst>
      <p:ext uri="{BB962C8B-B14F-4D97-AF65-F5344CB8AC3E}">
        <p14:creationId xmlns:p14="http://schemas.microsoft.com/office/powerpoint/2010/main" val="4227467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7DC95-7A0A-4A01-B45F-F758995F643F}"/>
              </a:ext>
            </a:extLst>
          </p:cNvPr>
          <p:cNvSpPr>
            <a:spLocks noGrp="1"/>
          </p:cNvSpPr>
          <p:nvPr>
            <p:ph type="title" idx="4294967295"/>
          </p:nvPr>
        </p:nvSpPr>
        <p:spPr>
          <a:xfrm>
            <a:off x="7132228" y="1927123"/>
            <a:ext cx="5148262" cy="1641475"/>
          </a:xfrm>
        </p:spPr>
        <p:txBody>
          <a:bodyPr>
            <a:normAutofit/>
          </a:bodyPr>
          <a:lstStyle/>
          <a:p>
            <a:r>
              <a:rPr lang="en-CA">
                <a:solidFill>
                  <a:srgbClr val="FFC000"/>
                </a:solidFill>
              </a:rPr>
              <a:t>Dolores - page 232</a:t>
            </a:r>
          </a:p>
        </p:txBody>
      </p:sp>
      <p:pic>
        <p:nvPicPr>
          <p:cNvPr id="4" name="Picture 3">
            <a:extLst>
              <a:ext uri="{FF2B5EF4-FFF2-40B4-BE49-F238E27FC236}">
                <a16:creationId xmlns:a16="http://schemas.microsoft.com/office/drawing/2014/main" id="{F4ED2099-D884-4B8A-BCA7-285889ED7DE1}"/>
              </a:ext>
            </a:extLst>
          </p:cNvPr>
          <p:cNvPicPr/>
          <p:nvPr/>
        </p:nvPicPr>
        <p:blipFill rotWithShape="1">
          <a:blip r:embed="rId3" r:link="rId4">
            <a:extLst>
              <a:ext uri="{28A0092B-C50C-407E-A947-70E740481C1C}">
                <a14:useLocalDpi xmlns:a14="http://schemas.microsoft.com/office/drawing/2010/main" val="0"/>
              </a:ext>
            </a:extLst>
          </a:blip>
          <a:srcRect b="12401"/>
          <a:stretch>
            <a:fillRect/>
          </a:stretch>
        </p:blipFill>
        <p:spPr bwMode="auto">
          <a:xfrm>
            <a:off x="560459" y="0"/>
            <a:ext cx="6095980" cy="6858000"/>
          </a:xfrm>
          <a:prstGeom prst="rect">
            <a:avLst/>
          </a:prstGeom>
          <a:noFill/>
        </p:spPr>
      </p:pic>
    </p:spTree>
    <p:extLst>
      <p:ext uri="{BB962C8B-B14F-4D97-AF65-F5344CB8AC3E}">
        <p14:creationId xmlns:p14="http://schemas.microsoft.com/office/powerpoint/2010/main" val="38911567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552BC-7ADA-3BB7-2B06-1E1F354830E3}"/>
              </a:ext>
            </a:extLst>
          </p:cNvPr>
          <p:cNvSpPr txBox="1"/>
          <p:nvPr/>
        </p:nvSpPr>
        <p:spPr>
          <a:xfrm>
            <a:off x="-65988" y="0"/>
            <a:ext cx="12257988"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Dolores was a 60-year-old married woman, whose two children had long ago left home. She worked part time in retail. Her husband, Harry was a plumber. Dolores was an only child. She suspected her parents had never wanted children. In her family’s living room, above the fireplace, hung a large, cross-stitched piece that proclaimed, “children should be seen not heard”. When she had learned about the different types of parenting, she instantly realized that hers, was the poster family for authoritarian parenting. Dolores had been referred to a psychiatrist by her family doctor. She had a long history of depression accompanied by physical symptoms including back pain, irritable bowel, chronic fatigue, and migraine headaches. She was skeptical of psychiatrists and psychiatric medications. She had once been prescribed antidepressants and had felt terribly nauseous. After a few days, she had thrown the bottle in the garbage. Dolores and her husband had reached an unspoken agreement: “don’t ask, don’t tell.”: Dolores lived with her chronic low-grade depression and multiple physical ailments, enduring it with a stiff upper lip. Harry spent a lot of time in his workshop, fashioning himself an inventor of various plumbing contraptions. He was often joined by a similar minded brother-in-law. There was no physical or emotional intimacy between Dolores and Harry.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Dolores rationally thought that Harry was not a bad person and he had “put up” with her for nearly 40 years, but she”</a:t>
            </a:r>
            <a:r>
              <a:rPr lang="en-US" dirty="0">
                <a:latin typeface="Arial" panose="020B0604020202020204" pitchFamily="34" charset="0"/>
                <a:cs typeface="Arial" panose="020B0604020202020204" pitchFamily="34" charset="0"/>
              </a:rPr>
              <a:t> could not help but to feel annoyed by him. She felt guilty about this. They each had their tasks around the house but could go days saying little to each other. As she learned about attachment, Dolores realized that she fit the description for an avoidant style. She had learned as a child to push down her emotions and cover them up with a precocious maturity. She identified with the concept of the cycle of distress; she had never been happy; she had not learned to soothe herself, just to shut down her emotions. Dolores thought of the gifts of secure attachment which she did not have; a healthy sense of self, a capacity to self-soothe, and an ability to have healthy relationships.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targets in her holes diary card were “irritation”, with others but especially with Harry, “critical thoughts about others”, “loneliness” and “despair”. Dolores had never felt seen or heard and it made her angry, but she had learned to suppress that anger. She could not imagine allowing anyone to see what was going on behind her façade, they would be appalled.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74254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0" y="855406"/>
            <a:ext cx="12191999" cy="5161935"/>
          </a:xfrm>
          <a:prstGeom prst="rect">
            <a:avLst/>
          </a:prstGeom>
          <a:noFill/>
        </p:spPr>
      </p:pic>
      <p:sp>
        <p:nvSpPr>
          <p:cNvPr id="6" name="TextBox 5">
            <a:extLst>
              <a:ext uri="{FF2B5EF4-FFF2-40B4-BE49-F238E27FC236}">
                <a16:creationId xmlns:a16="http://schemas.microsoft.com/office/drawing/2014/main" id="{29F22B08-F60F-4720-94F3-D9DDA7CD79F6}"/>
              </a:ext>
            </a:extLst>
          </p:cNvPr>
          <p:cNvSpPr txBox="1"/>
          <p:nvPr/>
        </p:nvSpPr>
        <p:spPr>
          <a:xfrm>
            <a:off x="334297" y="2352056"/>
            <a:ext cx="6174658" cy="307777"/>
          </a:xfrm>
          <a:prstGeom prst="rect">
            <a:avLst/>
          </a:prstGeom>
          <a:noFill/>
        </p:spPr>
        <p:txBody>
          <a:bodyPr wrap="square">
            <a:spAutoFit/>
          </a:bodyPr>
          <a:lstStyle/>
          <a:p>
            <a:r>
              <a:rPr lang="en-CA" sz="1400">
                <a:solidFill>
                  <a:srgbClr val="FF0000"/>
                </a:solidFill>
              </a:rPr>
              <a:t>Irritation</a:t>
            </a:r>
          </a:p>
        </p:txBody>
      </p:sp>
      <p:sp>
        <p:nvSpPr>
          <p:cNvPr id="8" name="TextBox 7">
            <a:extLst>
              <a:ext uri="{FF2B5EF4-FFF2-40B4-BE49-F238E27FC236}">
                <a16:creationId xmlns:a16="http://schemas.microsoft.com/office/drawing/2014/main" id="{7657C01C-3001-4A7E-81C4-D7B17FD6991E}"/>
              </a:ext>
            </a:extLst>
          </p:cNvPr>
          <p:cNvSpPr txBox="1"/>
          <p:nvPr/>
        </p:nvSpPr>
        <p:spPr>
          <a:xfrm>
            <a:off x="334297" y="2659833"/>
            <a:ext cx="6174658" cy="276999"/>
          </a:xfrm>
          <a:prstGeom prst="rect">
            <a:avLst/>
          </a:prstGeom>
          <a:noFill/>
        </p:spPr>
        <p:txBody>
          <a:bodyPr wrap="square">
            <a:spAutoFit/>
          </a:bodyPr>
          <a:lstStyle/>
          <a:p>
            <a:r>
              <a:rPr lang="en-CA" sz="1200">
                <a:solidFill>
                  <a:srgbClr val="FF0000"/>
                </a:solidFill>
              </a:rPr>
              <a:t>Critical thoughts</a:t>
            </a:r>
          </a:p>
        </p:txBody>
      </p:sp>
      <p:sp>
        <p:nvSpPr>
          <p:cNvPr id="10" name="TextBox 9">
            <a:extLst>
              <a:ext uri="{FF2B5EF4-FFF2-40B4-BE49-F238E27FC236}">
                <a16:creationId xmlns:a16="http://schemas.microsoft.com/office/drawing/2014/main" id="{F0592B89-5718-446D-9E9E-C09376974831}"/>
              </a:ext>
            </a:extLst>
          </p:cNvPr>
          <p:cNvSpPr txBox="1"/>
          <p:nvPr/>
        </p:nvSpPr>
        <p:spPr>
          <a:xfrm>
            <a:off x="334297" y="2957487"/>
            <a:ext cx="6174658" cy="276999"/>
          </a:xfrm>
          <a:prstGeom prst="rect">
            <a:avLst/>
          </a:prstGeom>
          <a:noFill/>
        </p:spPr>
        <p:txBody>
          <a:bodyPr wrap="square">
            <a:spAutoFit/>
          </a:bodyPr>
          <a:lstStyle/>
          <a:p>
            <a:r>
              <a:rPr lang="en-CA" sz="1200">
                <a:solidFill>
                  <a:srgbClr val="FF0000"/>
                </a:solidFill>
              </a:rPr>
              <a:t>Loneliness</a:t>
            </a:r>
          </a:p>
        </p:txBody>
      </p:sp>
      <p:sp>
        <p:nvSpPr>
          <p:cNvPr id="12" name="TextBox 11">
            <a:extLst>
              <a:ext uri="{FF2B5EF4-FFF2-40B4-BE49-F238E27FC236}">
                <a16:creationId xmlns:a16="http://schemas.microsoft.com/office/drawing/2014/main" id="{44C25301-7C47-4485-8BF0-3C9A7A5D2F0D}"/>
              </a:ext>
            </a:extLst>
          </p:cNvPr>
          <p:cNvSpPr txBox="1"/>
          <p:nvPr/>
        </p:nvSpPr>
        <p:spPr>
          <a:xfrm>
            <a:off x="334297" y="3262642"/>
            <a:ext cx="6174658" cy="276999"/>
          </a:xfrm>
          <a:prstGeom prst="rect">
            <a:avLst/>
          </a:prstGeom>
          <a:noFill/>
        </p:spPr>
        <p:txBody>
          <a:bodyPr wrap="square">
            <a:spAutoFit/>
          </a:bodyPr>
          <a:lstStyle/>
          <a:p>
            <a:r>
              <a:rPr lang="en-CA" sz="1200">
                <a:solidFill>
                  <a:srgbClr val="FF0000"/>
                </a:solidFill>
              </a:rPr>
              <a:t>despair</a:t>
            </a:r>
          </a:p>
        </p:txBody>
      </p:sp>
    </p:spTree>
    <p:extLst>
      <p:ext uri="{BB962C8B-B14F-4D97-AF65-F5344CB8AC3E}">
        <p14:creationId xmlns:p14="http://schemas.microsoft.com/office/powerpoint/2010/main" val="25979797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A3F23-9485-ED55-5863-724E298FB599}"/>
              </a:ext>
            </a:extLst>
          </p:cNvPr>
          <p:cNvSpPr txBox="1"/>
          <p:nvPr/>
        </p:nvSpPr>
        <p:spPr>
          <a:xfrm>
            <a:off x="160256" y="130785"/>
            <a:ext cx="12192000" cy="563231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 Dolores learned about mindfulness, she started to see herself from a Wise mind perspective. The theory she was learning helped her to make sense of her experiences. Sharing with others in group, made her feel less alone, and she was beginning to have some hope that she might change.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started working on the goals diary card procedure. On the surface she had a good balance; she was busy enough between her housework and her part-time job. She also spent time looking after her elderly parents and babysitting her grandchildren. She even found time to go for walks with a </a:t>
            </a:r>
            <a:r>
              <a:rPr lang="en-US" dirty="0" err="1">
                <a:latin typeface="Arial" panose="020B0604020202020204" pitchFamily="34" charset="0"/>
                <a:cs typeface="Arial" panose="020B0604020202020204" pitchFamily="34" charset="0"/>
              </a:rPr>
              <a:t>neighbour</a:t>
            </a:r>
            <a:r>
              <a:rPr lang="en-US" dirty="0">
                <a:latin typeface="Arial" panose="020B0604020202020204" pitchFamily="34" charset="0"/>
                <a:cs typeface="Arial" panose="020B0604020202020204" pitchFamily="34" charset="0"/>
              </a:rPr>
              <a:t>. The problem was not with the variety of things she was doing, it was that she did them without much positive emotion, always feeling slightly irritated.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Her psychological needs for intimacy and connection were not met, and she did not have much self-esteem. When she thought about Erickson’s stages, she realized she had never learned to trust because no one had been available to see her or hear her. She had created a “false self” or façade, and pretended everything was normal, going through the motions of becoming independent, autonomous, and fulfilling the roles of a mature adult. She felt all this was an act.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Dolores realized that to grow, she had to learn to trust and be intimate with others, but at 60 years of age, this seemed to her to be an impossible task. Even as she thought this, she realized it was her despair talking.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wondered what she would say to a friend who shared with her a similar problem, perhaps that “A journey of a thousand miles starts with a single step.. When she came up with that advice for her “friend”, it seemed so appropriate for her that she started a project to cross stitch the phrase and hang it in her living room.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Dolores’s goals diary card targets became “to allow people to see her more” and “to see others, especially her husband Harry, from a gratitude perspective”. Dolores was already allowing her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3472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9FDF6-E916-3660-6BB6-9DEFF18A08DF}"/>
              </a:ext>
            </a:extLst>
          </p:cNvPr>
          <p:cNvSpPr txBox="1"/>
          <p:nvPr/>
        </p:nvSpPr>
        <p:spPr>
          <a:xfrm>
            <a:off x="0" y="0"/>
            <a:ext cx="12192000"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Dolores was already allowing her </a:t>
            </a:r>
            <a:r>
              <a:rPr lang="en-US" b="0" i="0" dirty="0">
                <a:effectLst/>
                <a:latin typeface="Arial" panose="020B0604020202020204" pitchFamily="34" charset="0"/>
              </a:rPr>
              <a:t>psychotherapist to see her. No one had seen her in this way before, it was strange and scary, but the therapist seemed to nevertheless continue to like her. Maybe other people might not be appalled if she were to open up. </a:t>
            </a:r>
          </a:p>
          <a:p>
            <a:pPr marL="285750" indent="-285750">
              <a:buFont typeface="Arial" panose="020B0604020202020204" pitchFamily="34" charset="0"/>
              <a:buChar char="•"/>
            </a:pPr>
            <a:r>
              <a:rPr lang="en-US" b="0" i="0" dirty="0">
                <a:effectLst/>
                <a:latin typeface="Arial" panose="020B0604020202020204" pitchFamily="34" charset="0"/>
              </a:rPr>
              <a:t>The person she felt she could do that the most easily with, was her cleaning lady. They were about the same age, and Barb had started cleaning Dolores’s house when the kids were little. They had become friends and Barb continued to clean Dolores’s house, even though now, there was not much to clean. They had gotten into the habit of, midway through the day, having tea together and talking, sometimes for hours. Dolores thought that Barb was someone she could safely open up to. </a:t>
            </a:r>
          </a:p>
          <a:p>
            <a:pPr marL="285750" indent="-285750">
              <a:buFont typeface="Arial" panose="020B0604020202020204" pitchFamily="34" charset="0"/>
              <a:buChar char="•"/>
            </a:pPr>
            <a:r>
              <a:rPr lang="en-US" b="0" i="0" dirty="0">
                <a:effectLst/>
                <a:latin typeface="Arial" panose="020B0604020202020204" pitchFamily="34" charset="0"/>
              </a:rPr>
              <a:t>Her therapist suggested that rather than doing it in real life right away, Dolores might do it in her imagination first, working out what she would say and imagining Barb’s reaction. Dolores thought she could use the same imaginal technique to see Harry through the lens of gratefulness rather than irritation. Dolores now saw the way forward; these were small steps, but they pointed a path towards shedding some of her façade and being more real. </a:t>
            </a:r>
            <a:endParaRPr lang="en-CA" dirty="0"/>
          </a:p>
        </p:txBody>
      </p:sp>
    </p:spTree>
    <p:extLst>
      <p:ext uri="{BB962C8B-B14F-4D97-AF65-F5344CB8AC3E}">
        <p14:creationId xmlns:p14="http://schemas.microsoft.com/office/powerpoint/2010/main" val="1416676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9A8A4D9-B90C-450A-8AFF-47630DC5978E}"/>
              </a:ext>
            </a:extLst>
          </p:cNvPr>
          <p:cNvPicPr>
            <a:picLocks noGrp="1"/>
          </p:cNvPicPr>
          <p:nvPr>
            <p:ph sz="half" idx="4294967295"/>
          </p:nvPr>
        </p:nvPicPr>
        <p:blipFill>
          <a:blip r:embed="rId3" r:link="rId4">
            <a:extLst>
              <a:ext uri="{28A0092B-C50C-407E-A947-70E740481C1C}">
                <a14:useLocalDpi xmlns:a14="http://schemas.microsoft.com/office/drawing/2010/main" val="0"/>
              </a:ext>
            </a:extLst>
          </a:blip>
          <a:stretch>
            <a:fillRect/>
          </a:stretch>
        </p:blipFill>
        <p:spPr bwMode="auto">
          <a:xfrm>
            <a:off x="0" y="0"/>
            <a:ext cx="6152846" cy="6858000"/>
          </a:xfrm>
          <a:prstGeom prst="rect">
            <a:avLst/>
          </a:prstGeom>
          <a:noFill/>
        </p:spPr>
      </p:pic>
      <p:pic>
        <p:nvPicPr>
          <p:cNvPr id="6" name="Content Placeholder 6" descr="Diagram&#10;&#10;Description automatically generated">
            <a:extLst>
              <a:ext uri="{FF2B5EF4-FFF2-40B4-BE49-F238E27FC236}">
                <a16:creationId xmlns:a16="http://schemas.microsoft.com/office/drawing/2014/main" id="{00A9084C-6750-413A-8BDD-8E0F9C5377C7}"/>
              </a:ext>
            </a:extLst>
          </p:cNvPr>
          <p:cNvPicPr>
            <a:picLocks/>
          </p:cNvPicPr>
          <p:nvPr/>
        </p:nvPicPr>
        <p:blipFill>
          <a:blip r:embed="rId5" r:link="rId6">
            <a:extLst>
              <a:ext uri="{28A0092B-C50C-407E-A947-70E740481C1C}">
                <a14:useLocalDpi xmlns:a14="http://schemas.microsoft.com/office/drawing/2010/main" val="0"/>
              </a:ext>
            </a:extLst>
          </a:blip>
          <a:stretch>
            <a:fillRect/>
          </a:stretch>
        </p:blipFill>
        <p:spPr bwMode="auto">
          <a:xfrm>
            <a:off x="6152847" y="0"/>
            <a:ext cx="6039154" cy="6858000"/>
          </a:xfrm>
          <a:prstGeom prst="rect">
            <a:avLst/>
          </a:prstGeom>
          <a:noFill/>
        </p:spPr>
      </p:pic>
    </p:spTree>
    <p:extLst>
      <p:ext uri="{BB962C8B-B14F-4D97-AF65-F5344CB8AC3E}">
        <p14:creationId xmlns:p14="http://schemas.microsoft.com/office/powerpoint/2010/main" val="326108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71534" y="355449"/>
            <a:ext cx="6805627" cy="6432530"/>
          </a:xfrm>
          <a:prstGeom prst="rect">
            <a:avLst/>
          </a:prstGeom>
          <a:noFill/>
        </p:spPr>
        <p:txBody>
          <a:bodyPr wrap="square">
            <a:spAutoFit/>
          </a:bodyPr>
          <a:lstStyle/>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This coming Monday, February 16 is a holiday, family day. There won’t be a boing group.</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To clarify, we resent out an email last week  meant to help you with the homework. </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There’s 57 slides total and 2 parts. The first part is how to do the goals diary card. The second is for our May 27</a:t>
            </a:r>
            <a:r>
              <a:rPr lang="en-CA" sz="2400" baseline="30000" dirty="0">
                <a:latin typeface="Arial" panose="020B0604020202020204" pitchFamily="34" charset="0"/>
                <a:cs typeface="Arial" panose="020B0604020202020204" pitchFamily="34" charset="0"/>
              </a:rPr>
              <a:t>th</a:t>
            </a:r>
            <a:r>
              <a:rPr lang="en-CA" sz="2400" dirty="0">
                <a:latin typeface="Arial" panose="020B0604020202020204" pitchFamily="34" charset="0"/>
                <a:cs typeface="Arial" panose="020B0604020202020204" pitchFamily="34" charset="0"/>
              </a:rPr>
              <a:t> circle of meaning session and it guides you through how to reflect on your “my” “our” and “The” stories.</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This week we also sent out an email containing the brief dissociation scale. If you’d like fill it out and score it. We’ll invite you to anonymously share your score with us in the week 19 poll on February 18</a:t>
            </a:r>
            <a:r>
              <a:rPr lang="en-CA" sz="2400" baseline="30000" dirty="0">
                <a:latin typeface="Arial" panose="020B0604020202020204" pitchFamily="34" charset="0"/>
                <a:cs typeface="Arial" panose="020B0604020202020204" pitchFamily="34" charset="0"/>
              </a:rPr>
              <a:t>th</a:t>
            </a:r>
            <a:r>
              <a:rPr lang="en-CA" sz="2400" dirty="0">
                <a:latin typeface="Arial" panose="020B0604020202020204" pitchFamily="34" charset="0"/>
                <a:cs typeface="Arial" panose="020B0604020202020204" pitchFamily="34" charset="0"/>
              </a:rPr>
              <a:t>. That session is on dissociation and doing the scale may make the subject more relevant for you.</a:t>
            </a:r>
          </a:p>
          <a:p>
            <a:pPr marL="457200" indent="-457200">
              <a:buFont typeface="Arial" panose="020B0604020202020204" pitchFamily="34" charset="0"/>
              <a:buChar char="•"/>
            </a:pPr>
            <a:endParaRPr lang="en-CA" sz="28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18</a:t>
            </a:fld>
            <a:endParaRPr lang="en-CA"/>
          </a:p>
        </p:txBody>
      </p:sp>
    </p:spTree>
    <p:extLst>
      <p:ext uri="{BB962C8B-B14F-4D97-AF65-F5344CB8AC3E}">
        <p14:creationId xmlns:p14="http://schemas.microsoft.com/office/powerpoint/2010/main" val="37313264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FC74-D635-46D3-9AD4-BA1AE8B1089A}"/>
              </a:ext>
            </a:extLst>
          </p:cNvPr>
          <p:cNvSpPr>
            <a:spLocks noGrp="1"/>
          </p:cNvSpPr>
          <p:nvPr>
            <p:ph type="title" idx="4294967295"/>
          </p:nvPr>
        </p:nvSpPr>
        <p:spPr>
          <a:xfrm>
            <a:off x="98425" y="0"/>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65582BC2-4342-4704-A5E8-E4A6CE08F39B}"/>
              </a:ext>
            </a:extLst>
          </p:cNvPr>
          <p:cNvSpPr>
            <a:spLocks noGrp="1"/>
          </p:cNvSpPr>
          <p:nvPr>
            <p:ph idx="4294967295"/>
          </p:nvPr>
        </p:nvSpPr>
        <p:spPr>
          <a:xfrm>
            <a:off x="467832" y="902697"/>
            <a:ext cx="10874375" cy="5864225"/>
          </a:xfrm>
        </p:spPr>
        <p:txBody>
          <a:bodyPr>
            <a:normAutofit fontScale="85000" lnSpcReduction="20000"/>
          </a:bodyPr>
          <a:lstStyle/>
          <a:p>
            <a:r>
              <a:rPr lang="en-CA" dirty="0"/>
              <a:t>Rate each of the following 7 areas on a subjective 0-10 scale where 0 = none of your needs in that area are met, and 10 = all your needs in that area are met. </a:t>
            </a:r>
          </a:p>
          <a:p>
            <a:r>
              <a:rPr lang="en-CA" dirty="0">
                <a:solidFill>
                  <a:srgbClr val="FFC000"/>
                </a:solidFill>
              </a:rPr>
              <a:t>1. </a:t>
            </a:r>
            <a:r>
              <a:rPr lang="en-CA" dirty="0"/>
              <a:t>Meeting self-care needs – looking after personal hygiene, caring for home environment, planning meals, grocery shopping, cooking and healthy eating habits, healthy relaxation and rest, etc.. Score: __</a:t>
            </a:r>
          </a:p>
          <a:p>
            <a:r>
              <a:rPr lang="en-CA" dirty="0">
                <a:solidFill>
                  <a:srgbClr val="FFC000"/>
                </a:solidFill>
              </a:rPr>
              <a:t>2. </a:t>
            </a:r>
            <a:r>
              <a:rPr lang="en-CA" dirty="0"/>
              <a:t>Meeting physical and safety needs – safe from aggression and crime, safe and secure housing, sufficient income and budgeting, adequate sleep, sufficient exercise, good health, spending time in nature, etc.. Score: __</a:t>
            </a:r>
          </a:p>
          <a:p>
            <a:r>
              <a:rPr lang="en-CA" dirty="0">
                <a:solidFill>
                  <a:srgbClr val="FFC000"/>
                </a:solidFill>
              </a:rPr>
              <a:t>3. </a:t>
            </a:r>
            <a:r>
              <a:rPr lang="en-CA" dirty="0"/>
              <a:t>Meeting emotional needs – ability to manage stress, ability to stay in the window of emotional tolerance, ability to ask for and receive help when appropriate, able to use emotional regulation strategies, paying attention to and working on improving your mental health, meditating,  having appropriate supports and mental health guidance, etc.. Score: __</a:t>
            </a:r>
          </a:p>
          <a:p>
            <a:r>
              <a:rPr lang="en-CA" dirty="0">
                <a:solidFill>
                  <a:srgbClr val="FFC000"/>
                </a:solidFill>
              </a:rPr>
              <a:t>4. </a:t>
            </a:r>
            <a:r>
              <a:rPr lang="en-CA" dirty="0"/>
              <a:t>Meeting social needs- having a balanced social life with partners, friends, and acquaintances, giving and receiving support, meeting new people, not being lonely, etc.. Score: __</a:t>
            </a:r>
          </a:p>
          <a:p>
            <a:r>
              <a:rPr lang="en-CA" dirty="0">
                <a:solidFill>
                  <a:srgbClr val="FFC000"/>
                </a:solidFill>
              </a:rPr>
              <a:t>5. </a:t>
            </a:r>
            <a:r>
              <a:rPr lang="en-CA" dirty="0"/>
              <a:t>Meeting intellectual needs-being curious, learning new things, reading, following news political and social issues, joining clubs that stimulate your mind, etc..  Score: __</a:t>
            </a:r>
          </a:p>
          <a:p>
            <a:r>
              <a:rPr lang="en-CA" dirty="0">
                <a:solidFill>
                  <a:srgbClr val="FFC000"/>
                </a:solidFill>
              </a:rPr>
              <a:t>6. </a:t>
            </a:r>
            <a:r>
              <a:rPr lang="en-CA" dirty="0"/>
              <a:t>Meeting spiritual needs-doing activities that help you transcend yourself, being in nature, loving animals, healthy giving to others and the world, etc.… Score: __</a:t>
            </a:r>
          </a:p>
          <a:p>
            <a:r>
              <a:rPr lang="en-CA" dirty="0">
                <a:solidFill>
                  <a:srgbClr val="FFC000"/>
                </a:solidFill>
              </a:rPr>
              <a:t>7. </a:t>
            </a:r>
            <a:r>
              <a:rPr lang="en-CA" dirty="0"/>
              <a:t>How much time do you spend each day in unproductive activities or maladaptive coping? Hours: __</a:t>
            </a:r>
          </a:p>
          <a:p>
            <a:r>
              <a:rPr lang="en-CA" dirty="0"/>
              <a:t>To total your score, add items 1-6 and from this subtract item 7. The higher score the better you are doing on the “wellness” domains score </a:t>
            </a:r>
          </a:p>
        </p:txBody>
      </p:sp>
    </p:spTree>
    <p:extLst>
      <p:ext uri="{BB962C8B-B14F-4D97-AF65-F5344CB8AC3E}">
        <p14:creationId xmlns:p14="http://schemas.microsoft.com/office/powerpoint/2010/main" val="402901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itle 3">
            <a:extLst>
              <a:ext uri="{FF2B5EF4-FFF2-40B4-BE49-F238E27FC236}">
                <a16:creationId xmlns:a16="http://schemas.microsoft.com/office/drawing/2014/main" id="{282F9596-4797-4D32-B6A1-EF0BC1A48DDB}"/>
              </a:ext>
            </a:extLst>
          </p:cNvPr>
          <p:cNvSpPr>
            <a:spLocks noGrp="1"/>
          </p:cNvSpPr>
          <p:nvPr>
            <p:ph type="title"/>
          </p:nvPr>
        </p:nvSpPr>
        <p:spPr>
          <a:xfrm>
            <a:off x="-3175" y="1"/>
            <a:ext cx="4789942" cy="2698376"/>
          </a:xfrm>
        </p:spPr>
        <p:txBody>
          <a:bodyPr>
            <a:normAutofit/>
          </a:bodyPr>
          <a:lstStyle/>
          <a:p>
            <a:pPr algn="ctr"/>
            <a:r>
              <a:rPr lang="en-CA" sz="2800" dirty="0">
                <a:solidFill>
                  <a:schemeClr val="tx1"/>
                </a:solidFill>
              </a:rPr>
              <a:t>1. How to do Rational mind remediation by imagining you’re helping a friend</a:t>
            </a:r>
          </a:p>
        </p:txBody>
      </p:sp>
      <p:sp useBgFill="1">
        <p:nvSpPr>
          <p:cNvPr id="41" name="Freeform: Shape 40">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19" name="Content Placeholder 4">
            <a:extLst>
              <a:ext uri="{FF2B5EF4-FFF2-40B4-BE49-F238E27FC236}">
                <a16:creationId xmlns:a16="http://schemas.microsoft.com/office/drawing/2014/main" id="{452AB65A-4FDE-4491-9224-209AFD24F4BB}"/>
              </a:ext>
            </a:extLst>
          </p:cNvPr>
          <p:cNvGraphicFramePr>
            <a:graphicFrameLocks noGrp="1"/>
          </p:cNvGraphicFramePr>
          <p:nvPr>
            <p:ph idx="1"/>
          </p:nvPr>
        </p:nvGraphicFramePr>
        <p:xfrm>
          <a:off x="4681677" y="87130"/>
          <a:ext cx="7507147" cy="6770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Friend Helping a Friend Who is in Crisis - Marriage Missions International">
            <a:extLst>
              <a:ext uri="{FF2B5EF4-FFF2-40B4-BE49-F238E27FC236}">
                <a16:creationId xmlns:a16="http://schemas.microsoft.com/office/drawing/2014/main" id="{A335FF18-2C1C-DFF9-4828-F24FE0184E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51" y="2359704"/>
            <a:ext cx="4229057" cy="295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7256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836504" y="-278296"/>
            <a:ext cx="8355496" cy="2343634"/>
          </a:xfrm>
        </p:spPr>
        <p:txBody>
          <a:bodyPr/>
          <a:lstStyle/>
          <a:p>
            <a:r>
              <a:rPr lang="en-CA">
                <a:solidFill>
                  <a:srgbClr val="FFC000"/>
                </a:solidFill>
              </a:rPr>
              <a:t>Goals diary card</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795569" y="2242321"/>
          <a:ext cx="10586533" cy="2366492"/>
        </p:xfrm>
        <a:graphic>
          <a:graphicData uri="http://schemas.openxmlformats.org/drawingml/2006/table">
            <a:tbl>
              <a:tblPr firstRow="1" bandRow="1">
                <a:tableStyleId>{8799B23B-EC83-4686-B30A-512413B5E67A}</a:tableStyleId>
              </a:tblPr>
              <a:tblGrid>
                <a:gridCol w="1343075">
                  <a:extLst>
                    <a:ext uri="{9D8B030D-6E8A-4147-A177-3AD203B41FA5}">
                      <a16:colId xmlns:a16="http://schemas.microsoft.com/office/drawing/2014/main" val="1912508955"/>
                    </a:ext>
                  </a:extLst>
                </a:gridCol>
                <a:gridCol w="263712">
                  <a:extLst>
                    <a:ext uri="{9D8B030D-6E8A-4147-A177-3AD203B41FA5}">
                      <a16:colId xmlns:a16="http://schemas.microsoft.com/office/drawing/2014/main" val="2032507190"/>
                    </a:ext>
                  </a:extLst>
                </a:gridCol>
                <a:gridCol w="263712">
                  <a:extLst>
                    <a:ext uri="{9D8B030D-6E8A-4147-A177-3AD203B41FA5}">
                      <a16:colId xmlns:a16="http://schemas.microsoft.com/office/drawing/2014/main" val="1334958551"/>
                    </a:ext>
                  </a:extLst>
                </a:gridCol>
                <a:gridCol w="263712">
                  <a:extLst>
                    <a:ext uri="{9D8B030D-6E8A-4147-A177-3AD203B41FA5}">
                      <a16:colId xmlns:a16="http://schemas.microsoft.com/office/drawing/2014/main" val="3464283299"/>
                    </a:ext>
                  </a:extLst>
                </a:gridCol>
                <a:gridCol w="263712">
                  <a:extLst>
                    <a:ext uri="{9D8B030D-6E8A-4147-A177-3AD203B41FA5}">
                      <a16:colId xmlns:a16="http://schemas.microsoft.com/office/drawing/2014/main" val="3294880387"/>
                    </a:ext>
                  </a:extLst>
                </a:gridCol>
                <a:gridCol w="263712">
                  <a:extLst>
                    <a:ext uri="{9D8B030D-6E8A-4147-A177-3AD203B41FA5}">
                      <a16:colId xmlns:a16="http://schemas.microsoft.com/office/drawing/2014/main" val="3664015173"/>
                    </a:ext>
                  </a:extLst>
                </a:gridCol>
                <a:gridCol w="263712">
                  <a:extLst>
                    <a:ext uri="{9D8B030D-6E8A-4147-A177-3AD203B41FA5}">
                      <a16:colId xmlns:a16="http://schemas.microsoft.com/office/drawing/2014/main" val="3164781477"/>
                    </a:ext>
                  </a:extLst>
                </a:gridCol>
                <a:gridCol w="263712">
                  <a:extLst>
                    <a:ext uri="{9D8B030D-6E8A-4147-A177-3AD203B41FA5}">
                      <a16:colId xmlns:a16="http://schemas.microsoft.com/office/drawing/2014/main" val="3235772609"/>
                    </a:ext>
                  </a:extLst>
                </a:gridCol>
                <a:gridCol w="263712">
                  <a:extLst>
                    <a:ext uri="{9D8B030D-6E8A-4147-A177-3AD203B41FA5}">
                      <a16:colId xmlns:a16="http://schemas.microsoft.com/office/drawing/2014/main" val="3378543924"/>
                    </a:ext>
                  </a:extLst>
                </a:gridCol>
                <a:gridCol w="263712">
                  <a:extLst>
                    <a:ext uri="{9D8B030D-6E8A-4147-A177-3AD203B41FA5}">
                      <a16:colId xmlns:a16="http://schemas.microsoft.com/office/drawing/2014/main" val="439450926"/>
                    </a:ext>
                  </a:extLst>
                </a:gridCol>
                <a:gridCol w="312275">
                  <a:extLst>
                    <a:ext uri="{9D8B030D-6E8A-4147-A177-3AD203B41FA5}">
                      <a16:colId xmlns:a16="http://schemas.microsoft.com/office/drawing/2014/main" val="1168310089"/>
                    </a:ext>
                  </a:extLst>
                </a:gridCol>
                <a:gridCol w="312275">
                  <a:extLst>
                    <a:ext uri="{9D8B030D-6E8A-4147-A177-3AD203B41FA5}">
                      <a16:colId xmlns:a16="http://schemas.microsoft.com/office/drawing/2014/main" val="2618546401"/>
                    </a:ext>
                  </a:extLst>
                </a:gridCol>
                <a:gridCol w="312275">
                  <a:extLst>
                    <a:ext uri="{9D8B030D-6E8A-4147-A177-3AD203B41FA5}">
                      <a16:colId xmlns:a16="http://schemas.microsoft.com/office/drawing/2014/main" val="3188345238"/>
                    </a:ext>
                  </a:extLst>
                </a:gridCol>
                <a:gridCol w="312275">
                  <a:extLst>
                    <a:ext uri="{9D8B030D-6E8A-4147-A177-3AD203B41FA5}">
                      <a16:colId xmlns:a16="http://schemas.microsoft.com/office/drawing/2014/main" val="2615666507"/>
                    </a:ext>
                  </a:extLst>
                </a:gridCol>
                <a:gridCol w="312275">
                  <a:extLst>
                    <a:ext uri="{9D8B030D-6E8A-4147-A177-3AD203B41FA5}">
                      <a16:colId xmlns:a16="http://schemas.microsoft.com/office/drawing/2014/main" val="4235813910"/>
                    </a:ext>
                  </a:extLst>
                </a:gridCol>
                <a:gridCol w="312275">
                  <a:extLst>
                    <a:ext uri="{9D8B030D-6E8A-4147-A177-3AD203B41FA5}">
                      <a16:colId xmlns:a16="http://schemas.microsoft.com/office/drawing/2014/main" val="558947257"/>
                    </a:ext>
                  </a:extLst>
                </a:gridCol>
                <a:gridCol w="312275">
                  <a:extLst>
                    <a:ext uri="{9D8B030D-6E8A-4147-A177-3AD203B41FA5}">
                      <a16:colId xmlns:a16="http://schemas.microsoft.com/office/drawing/2014/main" val="3031878322"/>
                    </a:ext>
                  </a:extLst>
                </a:gridCol>
                <a:gridCol w="312275">
                  <a:extLst>
                    <a:ext uri="{9D8B030D-6E8A-4147-A177-3AD203B41FA5}">
                      <a16:colId xmlns:a16="http://schemas.microsoft.com/office/drawing/2014/main" val="1197102891"/>
                    </a:ext>
                  </a:extLst>
                </a:gridCol>
                <a:gridCol w="312275">
                  <a:extLst>
                    <a:ext uri="{9D8B030D-6E8A-4147-A177-3AD203B41FA5}">
                      <a16:colId xmlns:a16="http://schemas.microsoft.com/office/drawing/2014/main" val="779295891"/>
                    </a:ext>
                  </a:extLst>
                </a:gridCol>
                <a:gridCol w="312275">
                  <a:extLst>
                    <a:ext uri="{9D8B030D-6E8A-4147-A177-3AD203B41FA5}">
                      <a16:colId xmlns:a16="http://schemas.microsoft.com/office/drawing/2014/main" val="547822136"/>
                    </a:ext>
                  </a:extLst>
                </a:gridCol>
                <a:gridCol w="312275">
                  <a:extLst>
                    <a:ext uri="{9D8B030D-6E8A-4147-A177-3AD203B41FA5}">
                      <a16:colId xmlns:a16="http://schemas.microsoft.com/office/drawing/2014/main" val="3696007869"/>
                    </a:ext>
                  </a:extLst>
                </a:gridCol>
                <a:gridCol w="312275">
                  <a:extLst>
                    <a:ext uri="{9D8B030D-6E8A-4147-A177-3AD203B41FA5}">
                      <a16:colId xmlns:a16="http://schemas.microsoft.com/office/drawing/2014/main" val="4082052214"/>
                    </a:ext>
                  </a:extLst>
                </a:gridCol>
                <a:gridCol w="312275">
                  <a:extLst>
                    <a:ext uri="{9D8B030D-6E8A-4147-A177-3AD203B41FA5}">
                      <a16:colId xmlns:a16="http://schemas.microsoft.com/office/drawing/2014/main" val="170711120"/>
                    </a:ext>
                  </a:extLst>
                </a:gridCol>
                <a:gridCol w="312275">
                  <a:extLst>
                    <a:ext uri="{9D8B030D-6E8A-4147-A177-3AD203B41FA5}">
                      <a16:colId xmlns:a16="http://schemas.microsoft.com/office/drawing/2014/main" val="1681876523"/>
                    </a:ext>
                  </a:extLst>
                </a:gridCol>
                <a:gridCol w="312275">
                  <a:extLst>
                    <a:ext uri="{9D8B030D-6E8A-4147-A177-3AD203B41FA5}">
                      <a16:colId xmlns:a16="http://schemas.microsoft.com/office/drawing/2014/main" val="560497307"/>
                    </a:ext>
                  </a:extLst>
                </a:gridCol>
                <a:gridCol w="312275">
                  <a:extLst>
                    <a:ext uri="{9D8B030D-6E8A-4147-A177-3AD203B41FA5}">
                      <a16:colId xmlns:a16="http://schemas.microsoft.com/office/drawing/2014/main" val="2597745268"/>
                    </a:ext>
                  </a:extLst>
                </a:gridCol>
                <a:gridCol w="312275">
                  <a:extLst>
                    <a:ext uri="{9D8B030D-6E8A-4147-A177-3AD203B41FA5}">
                      <a16:colId xmlns:a16="http://schemas.microsoft.com/office/drawing/2014/main" val="1867176840"/>
                    </a:ext>
                  </a:extLst>
                </a:gridCol>
                <a:gridCol w="312275">
                  <a:extLst>
                    <a:ext uri="{9D8B030D-6E8A-4147-A177-3AD203B41FA5}">
                      <a16:colId xmlns:a16="http://schemas.microsoft.com/office/drawing/2014/main" val="2862780599"/>
                    </a:ext>
                  </a:extLst>
                </a:gridCol>
                <a:gridCol w="312275">
                  <a:extLst>
                    <a:ext uri="{9D8B030D-6E8A-4147-A177-3AD203B41FA5}">
                      <a16:colId xmlns:a16="http://schemas.microsoft.com/office/drawing/2014/main" val="3645869234"/>
                    </a:ext>
                  </a:extLst>
                </a:gridCol>
                <a:gridCol w="312275">
                  <a:extLst>
                    <a:ext uri="{9D8B030D-6E8A-4147-A177-3AD203B41FA5}">
                      <a16:colId xmlns:a16="http://schemas.microsoft.com/office/drawing/2014/main" val="1149667713"/>
                    </a:ext>
                  </a:extLst>
                </a:gridCol>
                <a:gridCol w="312275">
                  <a:extLst>
                    <a:ext uri="{9D8B030D-6E8A-4147-A177-3AD203B41FA5}">
                      <a16:colId xmlns:a16="http://schemas.microsoft.com/office/drawing/2014/main" val="3241969402"/>
                    </a:ext>
                  </a:extLst>
                </a:gridCol>
                <a:gridCol w="312275">
                  <a:extLst>
                    <a:ext uri="{9D8B030D-6E8A-4147-A177-3AD203B41FA5}">
                      <a16:colId xmlns:a16="http://schemas.microsoft.com/office/drawing/2014/main" val="3844499200"/>
                    </a:ext>
                  </a:extLst>
                </a:gridCol>
              </a:tblGrid>
              <a:tr h="277765">
                <a:tc>
                  <a:txBody>
                    <a:bodyPr/>
                    <a:lstStyle/>
                    <a:p>
                      <a:r>
                        <a:rPr lang="en-CA" sz="1200"/>
                        <a:t>Dates                 </a:t>
                      </a:r>
                    </a:p>
                  </a:txBody>
                  <a:tcPr marL="61203" marR="61203" marT="30601" marB="30601"/>
                </a:tc>
                <a:tc>
                  <a:txBody>
                    <a:bodyPr/>
                    <a:lstStyle/>
                    <a:p>
                      <a:r>
                        <a:rPr lang="en-CA" sz="700"/>
                        <a:t>1</a:t>
                      </a:r>
                    </a:p>
                  </a:txBody>
                  <a:tcPr marL="61203" marR="61203" marT="30601" marB="30601"/>
                </a:tc>
                <a:tc>
                  <a:txBody>
                    <a:bodyPr/>
                    <a:lstStyle/>
                    <a:p>
                      <a:r>
                        <a:rPr lang="en-CA" sz="700"/>
                        <a:t>2</a:t>
                      </a:r>
                    </a:p>
                  </a:txBody>
                  <a:tcPr marL="61203" marR="61203" marT="30601" marB="30601"/>
                </a:tc>
                <a:tc>
                  <a:txBody>
                    <a:bodyPr/>
                    <a:lstStyle/>
                    <a:p>
                      <a:r>
                        <a:rPr lang="en-CA" sz="700"/>
                        <a:t>3</a:t>
                      </a:r>
                    </a:p>
                  </a:txBody>
                  <a:tcPr marL="61203" marR="61203" marT="30601" marB="30601"/>
                </a:tc>
                <a:tc>
                  <a:txBody>
                    <a:bodyPr/>
                    <a:lstStyle/>
                    <a:p>
                      <a:r>
                        <a:rPr lang="en-CA" sz="700"/>
                        <a:t>4</a:t>
                      </a:r>
                    </a:p>
                  </a:txBody>
                  <a:tcPr marL="61203" marR="61203" marT="30601" marB="30601"/>
                </a:tc>
                <a:tc>
                  <a:txBody>
                    <a:bodyPr/>
                    <a:lstStyle/>
                    <a:p>
                      <a:r>
                        <a:rPr lang="en-CA" sz="700"/>
                        <a:t>5</a:t>
                      </a:r>
                    </a:p>
                  </a:txBody>
                  <a:tcPr marL="61203" marR="61203" marT="30601" marB="30601"/>
                </a:tc>
                <a:tc>
                  <a:txBody>
                    <a:bodyPr/>
                    <a:lstStyle/>
                    <a:p>
                      <a:r>
                        <a:rPr lang="en-CA" sz="700"/>
                        <a:t>6</a:t>
                      </a:r>
                    </a:p>
                  </a:txBody>
                  <a:tcPr marL="61203" marR="61203" marT="30601" marB="30601"/>
                </a:tc>
                <a:tc>
                  <a:txBody>
                    <a:bodyPr/>
                    <a:lstStyle/>
                    <a:p>
                      <a:r>
                        <a:rPr lang="en-CA" sz="700"/>
                        <a:t>7</a:t>
                      </a:r>
                    </a:p>
                  </a:txBody>
                  <a:tcPr marL="61203" marR="61203" marT="30601" marB="30601"/>
                </a:tc>
                <a:tc>
                  <a:txBody>
                    <a:bodyPr/>
                    <a:lstStyle/>
                    <a:p>
                      <a:r>
                        <a:rPr lang="en-CA" sz="700"/>
                        <a:t>8</a:t>
                      </a:r>
                    </a:p>
                  </a:txBody>
                  <a:tcPr marL="61203" marR="61203" marT="30601" marB="30601"/>
                </a:tc>
                <a:tc>
                  <a:txBody>
                    <a:bodyPr/>
                    <a:lstStyle/>
                    <a:p>
                      <a:r>
                        <a:rPr lang="en-CA" sz="700"/>
                        <a:t>9</a:t>
                      </a:r>
                    </a:p>
                  </a:txBody>
                  <a:tcPr marL="61203" marR="61203" marT="30601" marB="30601"/>
                </a:tc>
                <a:tc>
                  <a:txBody>
                    <a:bodyPr/>
                    <a:lstStyle/>
                    <a:p>
                      <a:r>
                        <a:rPr lang="en-CA" sz="700"/>
                        <a:t>10</a:t>
                      </a:r>
                    </a:p>
                  </a:txBody>
                  <a:tcPr marL="61203" marR="61203" marT="30601" marB="30601"/>
                </a:tc>
                <a:tc>
                  <a:txBody>
                    <a:bodyPr/>
                    <a:lstStyle/>
                    <a:p>
                      <a:r>
                        <a:rPr lang="en-CA" sz="700"/>
                        <a:t>11</a:t>
                      </a:r>
                    </a:p>
                  </a:txBody>
                  <a:tcPr marL="61203" marR="61203" marT="30601" marB="30601"/>
                </a:tc>
                <a:tc>
                  <a:txBody>
                    <a:bodyPr/>
                    <a:lstStyle/>
                    <a:p>
                      <a:r>
                        <a:rPr lang="en-CA" sz="700"/>
                        <a:t>12</a:t>
                      </a:r>
                    </a:p>
                  </a:txBody>
                  <a:tcPr marL="61203" marR="61203" marT="30601" marB="30601"/>
                </a:tc>
                <a:tc>
                  <a:txBody>
                    <a:bodyPr/>
                    <a:lstStyle/>
                    <a:p>
                      <a:r>
                        <a:rPr lang="en-CA" sz="700"/>
                        <a:t>13</a:t>
                      </a:r>
                    </a:p>
                  </a:txBody>
                  <a:tcPr marL="61203" marR="61203" marT="30601" marB="30601"/>
                </a:tc>
                <a:tc>
                  <a:txBody>
                    <a:bodyPr/>
                    <a:lstStyle/>
                    <a:p>
                      <a:r>
                        <a:rPr lang="en-CA" sz="700"/>
                        <a:t>14</a:t>
                      </a:r>
                    </a:p>
                  </a:txBody>
                  <a:tcPr marL="61203" marR="61203" marT="30601" marB="30601"/>
                </a:tc>
                <a:tc>
                  <a:txBody>
                    <a:bodyPr/>
                    <a:lstStyle/>
                    <a:p>
                      <a:r>
                        <a:rPr lang="en-CA" sz="700"/>
                        <a:t>15</a:t>
                      </a:r>
                    </a:p>
                  </a:txBody>
                  <a:tcPr marL="61203" marR="61203" marT="30601" marB="30601"/>
                </a:tc>
                <a:tc>
                  <a:txBody>
                    <a:bodyPr/>
                    <a:lstStyle/>
                    <a:p>
                      <a:r>
                        <a:rPr lang="en-CA" sz="700"/>
                        <a:t>16</a:t>
                      </a:r>
                    </a:p>
                  </a:txBody>
                  <a:tcPr marL="61203" marR="61203" marT="30601" marB="30601"/>
                </a:tc>
                <a:tc>
                  <a:txBody>
                    <a:bodyPr/>
                    <a:lstStyle/>
                    <a:p>
                      <a:r>
                        <a:rPr lang="en-CA" sz="700"/>
                        <a:t>17</a:t>
                      </a:r>
                    </a:p>
                  </a:txBody>
                  <a:tcPr marL="61203" marR="61203" marT="30601" marB="30601"/>
                </a:tc>
                <a:tc>
                  <a:txBody>
                    <a:bodyPr/>
                    <a:lstStyle/>
                    <a:p>
                      <a:r>
                        <a:rPr lang="en-CA" sz="700"/>
                        <a:t>18</a:t>
                      </a:r>
                    </a:p>
                  </a:txBody>
                  <a:tcPr marL="61203" marR="61203" marT="30601" marB="30601"/>
                </a:tc>
                <a:tc>
                  <a:txBody>
                    <a:bodyPr/>
                    <a:lstStyle/>
                    <a:p>
                      <a:r>
                        <a:rPr lang="en-CA" sz="700"/>
                        <a:t>19</a:t>
                      </a:r>
                    </a:p>
                  </a:txBody>
                  <a:tcPr marL="61203" marR="61203" marT="30601" marB="30601"/>
                </a:tc>
                <a:tc>
                  <a:txBody>
                    <a:bodyPr/>
                    <a:lstStyle/>
                    <a:p>
                      <a:r>
                        <a:rPr lang="en-CA" sz="700"/>
                        <a:t>20</a:t>
                      </a:r>
                    </a:p>
                  </a:txBody>
                  <a:tcPr marL="61203" marR="61203" marT="30601" marB="30601"/>
                </a:tc>
                <a:tc>
                  <a:txBody>
                    <a:bodyPr/>
                    <a:lstStyle/>
                    <a:p>
                      <a:r>
                        <a:rPr lang="en-CA" sz="700"/>
                        <a:t>21</a:t>
                      </a:r>
                    </a:p>
                  </a:txBody>
                  <a:tcPr marL="61203" marR="61203" marT="30601" marB="30601"/>
                </a:tc>
                <a:tc>
                  <a:txBody>
                    <a:bodyPr/>
                    <a:lstStyle/>
                    <a:p>
                      <a:r>
                        <a:rPr lang="en-CA" sz="700"/>
                        <a:t>22</a:t>
                      </a:r>
                    </a:p>
                  </a:txBody>
                  <a:tcPr marL="61203" marR="61203" marT="30601" marB="30601"/>
                </a:tc>
                <a:tc>
                  <a:txBody>
                    <a:bodyPr/>
                    <a:lstStyle/>
                    <a:p>
                      <a:r>
                        <a:rPr lang="en-CA" sz="700"/>
                        <a:t>23</a:t>
                      </a:r>
                    </a:p>
                  </a:txBody>
                  <a:tcPr marL="61203" marR="61203" marT="30601" marB="30601"/>
                </a:tc>
                <a:tc>
                  <a:txBody>
                    <a:bodyPr/>
                    <a:lstStyle/>
                    <a:p>
                      <a:r>
                        <a:rPr lang="en-CA" sz="700"/>
                        <a:t>24</a:t>
                      </a:r>
                    </a:p>
                  </a:txBody>
                  <a:tcPr marL="61203" marR="61203" marT="30601" marB="30601"/>
                </a:tc>
                <a:tc>
                  <a:txBody>
                    <a:bodyPr/>
                    <a:lstStyle/>
                    <a:p>
                      <a:r>
                        <a:rPr lang="en-CA" sz="700"/>
                        <a:t>25</a:t>
                      </a:r>
                    </a:p>
                  </a:txBody>
                  <a:tcPr marL="61203" marR="61203" marT="30601" marB="30601"/>
                </a:tc>
                <a:tc>
                  <a:txBody>
                    <a:bodyPr/>
                    <a:lstStyle/>
                    <a:p>
                      <a:r>
                        <a:rPr lang="en-CA" sz="700"/>
                        <a:t>26</a:t>
                      </a:r>
                    </a:p>
                  </a:txBody>
                  <a:tcPr marL="61203" marR="61203" marT="30601" marB="30601"/>
                </a:tc>
                <a:tc>
                  <a:txBody>
                    <a:bodyPr/>
                    <a:lstStyle/>
                    <a:p>
                      <a:r>
                        <a:rPr lang="en-CA" sz="700"/>
                        <a:t>27</a:t>
                      </a:r>
                    </a:p>
                  </a:txBody>
                  <a:tcPr marL="61203" marR="61203" marT="30601" marB="30601"/>
                </a:tc>
                <a:tc>
                  <a:txBody>
                    <a:bodyPr/>
                    <a:lstStyle/>
                    <a:p>
                      <a:r>
                        <a:rPr lang="en-CA" sz="700"/>
                        <a:t>28</a:t>
                      </a:r>
                    </a:p>
                  </a:txBody>
                  <a:tcPr marL="61203" marR="61203" marT="30601" marB="30601"/>
                </a:tc>
                <a:tc>
                  <a:txBody>
                    <a:bodyPr/>
                    <a:lstStyle/>
                    <a:p>
                      <a:r>
                        <a:rPr lang="en-CA" sz="700"/>
                        <a:t>29</a:t>
                      </a:r>
                    </a:p>
                  </a:txBody>
                  <a:tcPr marL="61203" marR="61203" marT="30601" marB="30601"/>
                </a:tc>
                <a:tc>
                  <a:txBody>
                    <a:bodyPr/>
                    <a:lstStyle/>
                    <a:p>
                      <a:r>
                        <a:rPr lang="en-CA" sz="700"/>
                        <a:t>30</a:t>
                      </a:r>
                    </a:p>
                  </a:txBody>
                  <a:tcPr marL="61203" marR="61203" marT="30601" marB="30601"/>
                </a:tc>
                <a:tc>
                  <a:txBody>
                    <a:bodyPr/>
                    <a:lstStyle/>
                    <a:p>
                      <a:r>
                        <a:rPr lang="en-CA" sz="700"/>
                        <a:t>31</a:t>
                      </a:r>
                    </a:p>
                  </a:txBody>
                  <a:tcPr marL="61203" marR="61203" marT="30601" marB="30601"/>
                </a:tc>
                <a:extLst>
                  <a:ext uri="{0D108BD9-81ED-4DB2-BD59-A6C34878D82A}">
                    <a16:rowId xmlns:a16="http://schemas.microsoft.com/office/drawing/2014/main" val="3168115861"/>
                  </a:ext>
                </a:extLst>
              </a:tr>
              <a:tr h="277765">
                <a:tc>
                  <a:txBody>
                    <a:bodyPr/>
                    <a:lstStyle/>
                    <a:p>
                      <a:r>
                        <a:rPr lang="en-CA" sz="1200"/>
                        <a:t>Goals        </a:t>
                      </a:r>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2698490192"/>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535570928"/>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304096474"/>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368114525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732496621"/>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47103217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47AC9B75-B8BE-498B-ABCD-489963CCF214}"/>
              </a:ext>
            </a:extLst>
          </p:cNvPr>
          <p:cNvSpPr txBox="1"/>
          <p:nvPr/>
        </p:nvSpPr>
        <p:spPr>
          <a:xfrm>
            <a:off x="788504" y="2840282"/>
            <a:ext cx="6096000" cy="253916"/>
          </a:xfrm>
          <a:prstGeom prst="rect">
            <a:avLst/>
          </a:prstGeom>
          <a:noFill/>
        </p:spPr>
        <p:txBody>
          <a:bodyPr wrap="square">
            <a:spAutoFit/>
          </a:bodyPr>
          <a:lstStyle/>
          <a:p>
            <a:r>
              <a:rPr lang="en-CA" sz="1050"/>
              <a:t>Allow people to see me</a:t>
            </a:r>
          </a:p>
        </p:txBody>
      </p:sp>
      <p:sp>
        <p:nvSpPr>
          <p:cNvPr id="9" name="TextBox 8">
            <a:extLst>
              <a:ext uri="{FF2B5EF4-FFF2-40B4-BE49-F238E27FC236}">
                <a16:creationId xmlns:a16="http://schemas.microsoft.com/office/drawing/2014/main" id="{B6C6A8BB-6961-4FCD-9067-E5DED5B64E05}"/>
              </a:ext>
            </a:extLst>
          </p:cNvPr>
          <p:cNvSpPr txBox="1"/>
          <p:nvPr/>
        </p:nvSpPr>
        <p:spPr>
          <a:xfrm>
            <a:off x="809898" y="3094198"/>
            <a:ext cx="6096000" cy="253916"/>
          </a:xfrm>
          <a:prstGeom prst="rect">
            <a:avLst/>
          </a:prstGeom>
          <a:noFill/>
        </p:spPr>
        <p:txBody>
          <a:bodyPr wrap="square">
            <a:spAutoFit/>
          </a:bodyPr>
          <a:lstStyle/>
          <a:p>
            <a:r>
              <a:rPr lang="en-CA" sz="1050"/>
              <a:t>Practice gratitude</a:t>
            </a:r>
          </a:p>
        </p:txBody>
      </p:sp>
    </p:spTree>
    <p:extLst>
      <p:ext uri="{BB962C8B-B14F-4D97-AF65-F5344CB8AC3E}">
        <p14:creationId xmlns:p14="http://schemas.microsoft.com/office/powerpoint/2010/main" val="9399687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F8C57B-EA38-4497-B210-42E800302151}"/>
              </a:ext>
            </a:extLst>
          </p:cNvPr>
          <p:cNvSpPr>
            <a:spLocks noGrp="1"/>
          </p:cNvSpPr>
          <p:nvPr>
            <p:ph type="title" idx="4294967295"/>
          </p:nvPr>
        </p:nvSpPr>
        <p:spPr>
          <a:xfrm>
            <a:off x="5584443" y="3083052"/>
            <a:ext cx="5654057" cy="2396334"/>
          </a:xfrm>
        </p:spPr>
        <p:txBody>
          <a:bodyPr vert="horz" lIns="91440" tIns="45720" rIns="91440" bIns="45720" rtlCol="0" anchor="b">
            <a:normAutofit/>
          </a:bodyPr>
          <a:lstStyle/>
          <a:p>
            <a:pPr algn="r"/>
            <a:r>
              <a:rPr lang="en-US" sz="4800">
                <a:solidFill>
                  <a:srgbClr val="FFC000"/>
                </a:solidFill>
              </a:rPr>
              <a:t>Fred - page 234</a:t>
            </a:r>
          </a:p>
        </p:txBody>
      </p:sp>
      <p:pic>
        <p:nvPicPr>
          <p:cNvPr id="4" name="Picture 3">
            <a:extLst>
              <a:ext uri="{FF2B5EF4-FFF2-40B4-BE49-F238E27FC236}">
                <a16:creationId xmlns:a16="http://schemas.microsoft.com/office/drawing/2014/main" id="{E3181A90-B973-4A87-9A9F-3078E2A6E129}"/>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93836" y="489001"/>
            <a:ext cx="6921364" cy="356450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184504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167148" y="855406"/>
            <a:ext cx="11897033" cy="4857135"/>
          </a:xfrm>
          <a:prstGeom prst="rect">
            <a:avLst/>
          </a:prstGeom>
          <a:noFill/>
        </p:spPr>
      </p:pic>
      <p:sp>
        <p:nvSpPr>
          <p:cNvPr id="6" name="TextBox 5">
            <a:extLst>
              <a:ext uri="{FF2B5EF4-FFF2-40B4-BE49-F238E27FC236}">
                <a16:creationId xmlns:a16="http://schemas.microsoft.com/office/drawing/2014/main" id="{43040B30-64FF-4C4F-9805-906CFDCC2162}"/>
              </a:ext>
            </a:extLst>
          </p:cNvPr>
          <p:cNvSpPr txBox="1"/>
          <p:nvPr/>
        </p:nvSpPr>
        <p:spPr>
          <a:xfrm>
            <a:off x="412955" y="2263567"/>
            <a:ext cx="6096000" cy="307777"/>
          </a:xfrm>
          <a:prstGeom prst="rect">
            <a:avLst/>
          </a:prstGeom>
          <a:noFill/>
        </p:spPr>
        <p:txBody>
          <a:bodyPr wrap="square">
            <a:spAutoFit/>
          </a:bodyPr>
          <a:lstStyle/>
          <a:p>
            <a:r>
              <a:rPr lang="en-CA" sz="1400">
                <a:solidFill>
                  <a:srgbClr val="FF0000"/>
                </a:solidFill>
              </a:rPr>
              <a:t>Sense of dread</a:t>
            </a:r>
          </a:p>
        </p:txBody>
      </p:sp>
      <p:sp>
        <p:nvSpPr>
          <p:cNvPr id="8" name="TextBox 7">
            <a:extLst>
              <a:ext uri="{FF2B5EF4-FFF2-40B4-BE49-F238E27FC236}">
                <a16:creationId xmlns:a16="http://schemas.microsoft.com/office/drawing/2014/main" id="{8257C6BB-CA35-4E34-9785-E2C92789731F}"/>
              </a:ext>
            </a:extLst>
          </p:cNvPr>
          <p:cNvSpPr txBox="1"/>
          <p:nvPr/>
        </p:nvSpPr>
        <p:spPr>
          <a:xfrm>
            <a:off x="412955" y="2559733"/>
            <a:ext cx="6096000" cy="307777"/>
          </a:xfrm>
          <a:prstGeom prst="rect">
            <a:avLst/>
          </a:prstGeom>
          <a:noFill/>
        </p:spPr>
        <p:txBody>
          <a:bodyPr wrap="square">
            <a:spAutoFit/>
          </a:bodyPr>
          <a:lstStyle/>
          <a:p>
            <a:r>
              <a:rPr lang="en-CA" sz="1400">
                <a:solidFill>
                  <a:srgbClr val="FF0000"/>
                </a:solidFill>
              </a:rPr>
              <a:t>Loneliness</a:t>
            </a:r>
          </a:p>
        </p:txBody>
      </p:sp>
      <p:sp>
        <p:nvSpPr>
          <p:cNvPr id="10" name="TextBox 9">
            <a:extLst>
              <a:ext uri="{FF2B5EF4-FFF2-40B4-BE49-F238E27FC236}">
                <a16:creationId xmlns:a16="http://schemas.microsoft.com/office/drawing/2014/main" id="{6BACF4A9-D992-4E82-BA4B-A02246012B45}"/>
              </a:ext>
            </a:extLst>
          </p:cNvPr>
          <p:cNvSpPr txBox="1"/>
          <p:nvPr/>
        </p:nvSpPr>
        <p:spPr>
          <a:xfrm>
            <a:off x="491614" y="2855899"/>
            <a:ext cx="6096000" cy="307777"/>
          </a:xfrm>
          <a:prstGeom prst="rect">
            <a:avLst/>
          </a:prstGeom>
          <a:noFill/>
        </p:spPr>
        <p:txBody>
          <a:bodyPr wrap="square">
            <a:spAutoFit/>
          </a:bodyPr>
          <a:lstStyle/>
          <a:p>
            <a:r>
              <a:rPr lang="en-CA" sz="1400">
                <a:solidFill>
                  <a:srgbClr val="FF0000"/>
                </a:solidFill>
              </a:rPr>
              <a:t>despair</a:t>
            </a:r>
          </a:p>
        </p:txBody>
      </p:sp>
    </p:spTree>
    <p:extLst>
      <p:ext uri="{BB962C8B-B14F-4D97-AF65-F5344CB8AC3E}">
        <p14:creationId xmlns:p14="http://schemas.microsoft.com/office/powerpoint/2010/main" val="11653222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9A8A4D9-B90C-450A-8AFF-47630DC5978E}"/>
              </a:ext>
            </a:extLst>
          </p:cNvPr>
          <p:cNvPicPr>
            <a:picLocks noGrp="1"/>
          </p:cNvPicPr>
          <p:nvPr>
            <p:ph sz="half" idx="4294967295"/>
          </p:nvPr>
        </p:nvPicPr>
        <p:blipFill>
          <a:blip r:embed="rId3" r:link="rId4">
            <a:extLst>
              <a:ext uri="{28A0092B-C50C-407E-A947-70E740481C1C}">
                <a14:useLocalDpi xmlns:a14="http://schemas.microsoft.com/office/drawing/2010/main" val="0"/>
              </a:ext>
            </a:extLst>
          </a:blip>
          <a:stretch>
            <a:fillRect/>
          </a:stretch>
        </p:blipFill>
        <p:spPr bwMode="auto">
          <a:xfrm>
            <a:off x="0" y="0"/>
            <a:ext cx="6096000" cy="6858000"/>
          </a:xfrm>
          <a:prstGeom prst="rect">
            <a:avLst/>
          </a:prstGeom>
          <a:noFill/>
        </p:spPr>
      </p:pic>
      <p:pic>
        <p:nvPicPr>
          <p:cNvPr id="8" name="Content Placeholder 7">
            <a:extLst>
              <a:ext uri="{FF2B5EF4-FFF2-40B4-BE49-F238E27FC236}">
                <a16:creationId xmlns:a16="http://schemas.microsoft.com/office/drawing/2014/main" id="{D48CBD97-DB4F-4526-AED4-C8485CFA9E21}"/>
              </a:ext>
            </a:extLst>
          </p:cNvPr>
          <p:cNvPicPr>
            <a:picLocks noGrp="1"/>
          </p:cNvPicPr>
          <p:nvPr>
            <p:ph sz="half" idx="4294967295"/>
          </p:nvPr>
        </p:nvPicPr>
        <p:blipFill>
          <a:blip r:embed="rId5" r:link="rId6">
            <a:extLst>
              <a:ext uri="{28A0092B-C50C-407E-A947-70E740481C1C}">
                <a14:useLocalDpi xmlns:a14="http://schemas.microsoft.com/office/drawing/2010/main" val="0"/>
              </a:ext>
            </a:extLst>
          </a:blip>
          <a:stretch>
            <a:fillRect/>
          </a:stretch>
        </p:blipFill>
        <p:spPr bwMode="auto">
          <a:xfrm>
            <a:off x="6096000" y="0"/>
            <a:ext cx="6096000" cy="6858000"/>
          </a:xfrm>
          <a:prstGeom prst="rect">
            <a:avLst/>
          </a:prstGeom>
          <a:noFill/>
        </p:spPr>
      </p:pic>
    </p:spTree>
    <p:extLst>
      <p:ext uri="{BB962C8B-B14F-4D97-AF65-F5344CB8AC3E}">
        <p14:creationId xmlns:p14="http://schemas.microsoft.com/office/powerpoint/2010/main" val="38157924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BE34D-A4E2-4E19-A94F-6B6B6ABA4306}"/>
              </a:ext>
            </a:extLst>
          </p:cNvPr>
          <p:cNvSpPr>
            <a:spLocks noGrp="1"/>
          </p:cNvSpPr>
          <p:nvPr>
            <p:ph type="title" idx="4294967295"/>
          </p:nvPr>
        </p:nvSpPr>
        <p:spPr>
          <a:xfrm>
            <a:off x="0" y="808038"/>
            <a:ext cx="4671689" cy="1454150"/>
          </a:xfrm>
        </p:spPr>
        <p:txBody>
          <a:bodyPr>
            <a:normAutofit/>
          </a:bodyPr>
          <a:lstStyle/>
          <a:p>
            <a:pPr algn="ctr"/>
            <a:r>
              <a:rPr lang="en-CA" sz="3300">
                <a:solidFill>
                  <a:srgbClr val="FFC000"/>
                </a:solidFill>
              </a:rPr>
              <a:t>The 4 quadrants of integral theory</a:t>
            </a:r>
          </a:p>
        </p:txBody>
      </p:sp>
      <p:pic>
        <p:nvPicPr>
          <p:cNvPr id="7" name="Content Placeholder 6">
            <a:extLst>
              <a:ext uri="{FF2B5EF4-FFF2-40B4-BE49-F238E27FC236}">
                <a16:creationId xmlns:a16="http://schemas.microsoft.com/office/drawing/2014/main" id="{EA80D43B-2FDF-404D-8A1C-EFBDFA4E951F}"/>
              </a:ext>
            </a:extLst>
          </p:cNvPr>
          <p:cNvPicPr>
            <a:picLocks noChangeAspect="1"/>
          </p:cNvPicPr>
          <p:nvPr/>
        </p:nvPicPr>
        <p:blipFill>
          <a:blip r:embed="rId3"/>
          <a:stretch>
            <a:fillRect/>
          </a:stretch>
        </p:blipFill>
        <p:spPr>
          <a:xfrm>
            <a:off x="4800600" y="258417"/>
            <a:ext cx="7017025" cy="629147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998001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836504" y="-278296"/>
            <a:ext cx="8355496" cy="2343634"/>
          </a:xfrm>
        </p:spPr>
        <p:txBody>
          <a:bodyPr/>
          <a:lstStyle/>
          <a:p>
            <a:r>
              <a:rPr lang="en-CA">
                <a:solidFill>
                  <a:srgbClr val="FFC000"/>
                </a:solidFill>
              </a:rPr>
              <a:t>Goals diary card</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795569" y="2242321"/>
          <a:ext cx="10586533" cy="2366492"/>
        </p:xfrm>
        <a:graphic>
          <a:graphicData uri="http://schemas.openxmlformats.org/drawingml/2006/table">
            <a:tbl>
              <a:tblPr firstRow="1" bandRow="1">
                <a:tableStyleId>{8799B23B-EC83-4686-B30A-512413B5E67A}</a:tableStyleId>
              </a:tblPr>
              <a:tblGrid>
                <a:gridCol w="1343075">
                  <a:extLst>
                    <a:ext uri="{9D8B030D-6E8A-4147-A177-3AD203B41FA5}">
                      <a16:colId xmlns:a16="http://schemas.microsoft.com/office/drawing/2014/main" val="1912508955"/>
                    </a:ext>
                  </a:extLst>
                </a:gridCol>
                <a:gridCol w="263712">
                  <a:extLst>
                    <a:ext uri="{9D8B030D-6E8A-4147-A177-3AD203B41FA5}">
                      <a16:colId xmlns:a16="http://schemas.microsoft.com/office/drawing/2014/main" val="2032507190"/>
                    </a:ext>
                  </a:extLst>
                </a:gridCol>
                <a:gridCol w="263712">
                  <a:extLst>
                    <a:ext uri="{9D8B030D-6E8A-4147-A177-3AD203B41FA5}">
                      <a16:colId xmlns:a16="http://schemas.microsoft.com/office/drawing/2014/main" val="1334958551"/>
                    </a:ext>
                  </a:extLst>
                </a:gridCol>
                <a:gridCol w="263712">
                  <a:extLst>
                    <a:ext uri="{9D8B030D-6E8A-4147-A177-3AD203B41FA5}">
                      <a16:colId xmlns:a16="http://schemas.microsoft.com/office/drawing/2014/main" val="3464283299"/>
                    </a:ext>
                  </a:extLst>
                </a:gridCol>
                <a:gridCol w="263712">
                  <a:extLst>
                    <a:ext uri="{9D8B030D-6E8A-4147-A177-3AD203B41FA5}">
                      <a16:colId xmlns:a16="http://schemas.microsoft.com/office/drawing/2014/main" val="3294880387"/>
                    </a:ext>
                  </a:extLst>
                </a:gridCol>
                <a:gridCol w="263712">
                  <a:extLst>
                    <a:ext uri="{9D8B030D-6E8A-4147-A177-3AD203B41FA5}">
                      <a16:colId xmlns:a16="http://schemas.microsoft.com/office/drawing/2014/main" val="3664015173"/>
                    </a:ext>
                  </a:extLst>
                </a:gridCol>
                <a:gridCol w="263712">
                  <a:extLst>
                    <a:ext uri="{9D8B030D-6E8A-4147-A177-3AD203B41FA5}">
                      <a16:colId xmlns:a16="http://schemas.microsoft.com/office/drawing/2014/main" val="3164781477"/>
                    </a:ext>
                  </a:extLst>
                </a:gridCol>
                <a:gridCol w="263712">
                  <a:extLst>
                    <a:ext uri="{9D8B030D-6E8A-4147-A177-3AD203B41FA5}">
                      <a16:colId xmlns:a16="http://schemas.microsoft.com/office/drawing/2014/main" val="3235772609"/>
                    </a:ext>
                  </a:extLst>
                </a:gridCol>
                <a:gridCol w="263712">
                  <a:extLst>
                    <a:ext uri="{9D8B030D-6E8A-4147-A177-3AD203B41FA5}">
                      <a16:colId xmlns:a16="http://schemas.microsoft.com/office/drawing/2014/main" val="3378543924"/>
                    </a:ext>
                  </a:extLst>
                </a:gridCol>
                <a:gridCol w="263712">
                  <a:extLst>
                    <a:ext uri="{9D8B030D-6E8A-4147-A177-3AD203B41FA5}">
                      <a16:colId xmlns:a16="http://schemas.microsoft.com/office/drawing/2014/main" val="439450926"/>
                    </a:ext>
                  </a:extLst>
                </a:gridCol>
                <a:gridCol w="312275">
                  <a:extLst>
                    <a:ext uri="{9D8B030D-6E8A-4147-A177-3AD203B41FA5}">
                      <a16:colId xmlns:a16="http://schemas.microsoft.com/office/drawing/2014/main" val="1168310089"/>
                    </a:ext>
                  </a:extLst>
                </a:gridCol>
                <a:gridCol w="312275">
                  <a:extLst>
                    <a:ext uri="{9D8B030D-6E8A-4147-A177-3AD203B41FA5}">
                      <a16:colId xmlns:a16="http://schemas.microsoft.com/office/drawing/2014/main" val="2618546401"/>
                    </a:ext>
                  </a:extLst>
                </a:gridCol>
                <a:gridCol w="312275">
                  <a:extLst>
                    <a:ext uri="{9D8B030D-6E8A-4147-A177-3AD203B41FA5}">
                      <a16:colId xmlns:a16="http://schemas.microsoft.com/office/drawing/2014/main" val="3188345238"/>
                    </a:ext>
                  </a:extLst>
                </a:gridCol>
                <a:gridCol w="312275">
                  <a:extLst>
                    <a:ext uri="{9D8B030D-6E8A-4147-A177-3AD203B41FA5}">
                      <a16:colId xmlns:a16="http://schemas.microsoft.com/office/drawing/2014/main" val="2615666507"/>
                    </a:ext>
                  </a:extLst>
                </a:gridCol>
                <a:gridCol w="312275">
                  <a:extLst>
                    <a:ext uri="{9D8B030D-6E8A-4147-A177-3AD203B41FA5}">
                      <a16:colId xmlns:a16="http://schemas.microsoft.com/office/drawing/2014/main" val="4235813910"/>
                    </a:ext>
                  </a:extLst>
                </a:gridCol>
                <a:gridCol w="312275">
                  <a:extLst>
                    <a:ext uri="{9D8B030D-6E8A-4147-A177-3AD203B41FA5}">
                      <a16:colId xmlns:a16="http://schemas.microsoft.com/office/drawing/2014/main" val="558947257"/>
                    </a:ext>
                  </a:extLst>
                </a:gridCol>
                <a:gridCol w="312275">
                  <a:extLst>
                    <a:ext uri="{9D8B030D-6E8A-4147-A177-3AD203B41FA5}">
                      <a16:colId xmlns:a16="http://schemas.microsoft.com/office/drawing/2014/main" val="3031878322"/>
                    </a:ext>
                  </a:extLst>
                </a:gridCol>
                <a:gridCol w="312275">
                  <a:extLst>
                    <a:ext uri="{9D8B030D-6E8A-4147-A177-3AD203B41FA5}">
                      <a16:colId xmlns:a16="http://schemas.microsoft.com/office/drawing/2014/main" val="1197102891"/>
                    </a:ext>
                  </a:extLst>
                </a:gridCol>
                <a:gridCol w="312275">
                  <a:extLst>
                    <a:ext uri="{9D8B030D-6E8A-4147-A177-3AD203B41FA5}">
                      <a16:colId xmlns:a16="http://schemas.microsoft.com/office/drawing/2014/main" val="779295891"/>
                    </a:ext>
                  </a:extLst>
                </a:gridCol>
                <a:gridCol w="312275">
                  <a:extLst>
                    <a:ext uri="{9D8B030D-6E8A-4147-A177-3AD203B41FA5}">
                      <a16:colId xmlns:a16="http://schemas.microsoft.com/office/drawing/2014/main" val="547822136"/>
                    </a:ext>
                  </a:extLst>
                </a:gridCol>
                <a:gridCol w="312275">
                  <a:extLst>
                    <a:ext uri="{9D8B030D-6E8A-4147-A177-3AD203B41FA5}">
                      <a16:colId xmlns:a16="http://schemas.microsoft.com/office/drawing/2014/main" val="3696007869"/>
                    </a:ext>
                  </a:extLst>
                </a:gridCol>
                <a:gridCol w="312275">
                  <a:extLst>
                    <a:ext uri="{9D8B030D-6E8A-4147-A177-3AD203B41FA5}">
                      <a16:colId xmlns:a16="http://schemas.microsoft.com/office/drawing/2014/main" val="4082052214"/>
                    </a:ext>
                  </a:extLst>
                </a:gridCol>
                <a:gridCol w="312275">
                  <a:extLst>
                    <a:ext uri="{9D8B030D-6E8A-4147-A177-3AD203B41FA5}">
                      <a16:colId xmlns:a16="http://schemas.microsoft.com/office/drawing/2014/main" val="170711120"/>
                    </a:ext>
                  </a:extLst>
                </a:gridCol>
                <a:gridCol w="312275">
                  <a:extLst>
                    <a:ext uri="{9D8B030D-6E8A-4147-A177-3AD203B41FA5}">
                      <a16:colId xmlns:a16="http://schemas.microsoft.com/office/drawing/2014/main" val="1681876523"/>
                    </a:ext>
                  </a:extLst>
                </a:gridCol>
                <a:gridCol w="312275">
                  <a:extLst>
                    <a:ext uri="{9D8B030D-6E8A-4147-A177-3AD203B41FA5}">
                      <a16:colId xmlns:a16="http://schemas.microsoft.com/office/drawing/2014/main" val="560497307"/>
                    </a:ext>
                  </a:extLst>
                </a:gridCol>
                <a:gridCol w="312275">
                  <a:extLst>
                    <a:ext uri="{9D8B030D-6E8A-4147-A177-3AD203B41FA5}">
                      <a16:colId xmlns:a16="http://schemas.microsoft.com/office/drawing/2014/main" val="2597745268"/>
                    </a:ext>
                  </a:extLst>
                </a:gridCol>
                <a:gridCol w="312275">
                  <a:extLst>
                    <a:ext uri="{9D8B030D-6E8A-4147-A177-3AD203B41FA5}">
                      <a16:colId xmlns:a16="http://schemas.microsoft.com/office/drawing/2014/main" val="1867176840"/>
                    </a:ext>
                  </a:extLst>
                </a:gridCol>
                <a:gridCol w="312275">
                  <a:extLst>
                    <a:ext uri="{9D8B030D-6E8A-4147-A177-3AD203B41FA5}">
                      <a16:colId xmlns:a16="http://schemas.microsoft.com/office/drawing/2014/main" val="2862780599"/>
                    </a:ext>
                  </a:extLst>
                </a:gridCol>
                <a:gridCol w="312275">
                  <a:extLst>
                    <a:ext uri="{9D8B030D-6E8A-4147-A177-3AD203B41FA5}">
                      <a16:colId xmlns:a16="http://schemas.microsoft.com/office/drawing/2014/main" val="3645869234"/>
                    </a:ext>
                  </a:extLst>
                </a:gridCol>
                <a:gridCol w="312275">
                  <a:extLst>
                    <a:ext uri="{9D8B030D-6E8A-4147-A177-3AD203B41FA5}">
                      <a16:colId xmlns:a16="http://schemas.microsoft.com/office/drawing/2014/main" val="1149667713"/>
                    </a:ext>
                  </a:extLst>
                </a:gridCol>
                <a:gridCol w="312275">
                  <a:extLst>
                    <a:ext uri="{9D8B030D-6E8A-4147-A177-3AD203B41FA5}">
                      <a16:colId xmlns:a16="http://schemas.microsoft.com/office/drawing/2014/main" val="3241969402"/>
                    </a:ext>
                  </a:extLst>
                </a:gridCol>
                <a:gridCol w="312275">
                  <a:extLst>
                    <a:ext uri="{9D8B030D-6E8A-4147-A177-3AD203B41FA5}">
                      <a16:colId xmlns:a16="http://schemas.microsoft.com/office/drawing/2014/main" val="3844499200"/>
                    </a:ext>
                  </a:extLst>
                </a:gridCol>
              </a:tblGrid>
              <a:tr h="277765">
                <a:tc>
                  <a:txBody>
                    <a:bodyPr/>
                    <a:lstStyle/>
                    <a:p>
                      <a:r>
                        <a:rPr lang="en-CA" sz="1200"/>
                        <a:t>Dates                 </a:t>
                      </a:r>
                    </a:p>
                  </a:txBody>
                  <a:tcPr marL="61203" marR="61203" marT="30601" marB="30601"/>
                </a:tc>
                <a:tc>
                  <a:txBody>
                    <a:bodyPr/>
                    <a:lstStyle/>
                    <a:p>
                      <a:r>
                        <a:rPr lang="en-CA" sz="700"/>
                        <a:t>1</a:t>
                      </a:r>
                    </a:p>
                  </a:txBody>
                  <a:tcPr marL="61203" marR="61203" marT="30601" marB="30601"/>
                </a:tc>
                <a:tc>
                  <a:txBody>
                    <a:bodyPr/>
                    <a:lstStyle/>
                    <a:p>
                      <a:r>
                        <a:rPr lang="en-CA" sz="700"/>
                        <a:t>2</a:t>
                      </a:r>
                    </a:p>
                  </a:txBody>
                  <a:tcPr marL="61203" marR="61203" marT="30601" marB="30601"/>
                </a:tc>
                <a:tc>
                  <a:txBody>
                    <a:bodyPr/>
                    <a:lstStyle/>
                    <a:p>
                      <a:r>
                        <a:rPr lang="en-CA" sz="700"/>
                        <a:t>3</a:t>
                      </a:r>
                    </a:p>
                  </a:txBody>
                  <a:tcPr marL="61203" marR="61203" marT="30601" marB="30601"/>
                </a:tc>
                <a:tc>
                  <a:txBody>
                    <a:bodyPr/>
                    <a:lstStyle/>
                    <a:p>
                      <a:r>
                        <a:rPr lang="en-CA" sz="700"/>
                        <a:t>4</a:t>
                      </a:r>
                    </a:p>
                  </a:txBody>
                  <a:tcPr marL="61203" marR="61203" marT="30601" marB="30601"/>
                </a:tc>
                <a:tc>
                  <a:txBody>
                    <a:bodyPr/>
                    <a:lstStyle/>
                    <a:p>
                      <a:r>
                        <a:rPr lang="en-CA" sz="700"/>
                        <a:t>5</a:t>
                      </a:r>
                    </a:p>
                  </a:txBody>
                  <a:tcPr marL="61203" marR="61203" marT="30601" marB="30601"/>
                </a:tc>
                <a:tc>
                  <a:txBody>
                    <a:bodyPr/>
                    <a:lstStyle/>
                    <a:p>
                      <a:r>
                        <a:rPr lang="en-CA" sz="700"/>
                        <a:t>6</a:t>
                      </a:r>
                    </a:p>
                  </a:txBody>
                  <a:tcPr marL="61203" marR="61203" marT="30601" marB="30601"/>
                </a:tc>
                <a:tc>
                  <a:txBody>
                    <a:bodyPr/>
                    <a:lstStyle/>
                    <a:p>
                      <a:r>
                        <a:rPr lang="en-CA" sz="700"/>
                        <a:t>7</a:t>
                      </a:r>
                    </a:p>
                  </a:txBody>
                  <a:tcPr marL="61203" marR="61203" marT="30601" marB="30601"/>
                </a:tc>
                <a:tc>
                  <a:txBody>
                    <a:bodyPr/>
                    <a:lstStyle/>
                    <a:p>
                      <a:r>
                        <a:rPr lang="en-CA" sz="700"/>
                        <a:t>8</a:t>
                      </a:r>
                    </a:p>
                  </a:txBody>
                  <a:tcPr marL="61203" marR="61203" marT="30601" marB="30601"/>
                </a:tc>
                <a:tc>
                  <a:txBody>
                    <a:bodyPr/>
                    <a:lstStyle/>
                    <a:p>
                      <a:r>
                        <a:rPr lang="en-CA" sz="700"/>
                        <a:t>9</a:t>
                      </a:r>
                    </a:p>
                  </a:txBody>
                  <a:tcPr marL="61203" marR="61203" marT="30601" marB="30601"/>
                </a:tc>
                <a:tc>
                  <a:txBody>
                    <a:bodyPr/>
                    <a:lstStyle/>
                    <a:p>
                      <a:r>
                        <a:rPr lang="en-CA" sz="700"/>
                        <a:t>10</a:t>
                      </a:r>
                    </a:p>
                  </a:txBody>
                  <a:tcPr marL="61203" marR="61203" marT="30601" marB="30601"/>
                </a:tc>
                <a:tc>
                  <a:txBody>
                    <a:bodyPr/>
                    <a:lstStyle/>
                    <a:p>
                      <a:r>
                        <a:rPr lang="en-CA" sz="700"/>
                        <a:t>11</a:t>
                      </a:r>
                    </a:p>
                  </a:txBody>
                  <a:tcPr marL="61203" marR="61203" marT="30601" marB="30601"/>
                </a:tc>
                <a:tc>
                  <a:txBody>
                    <a:bodyPr/>
                    <a:lstStyle/>
                    <a:p>
                      <a:r>
                        <a:rPr lang="en-CA" sz="700"/>
                        <a:t>12</a:t>
                      </a:r>
                    </a:p>
                  </a:txBody>
                  <a:tcPr marL="61203" marR="61203" marT="30601" marB="30601"/>
                </a:tc>
                <a:tc>
                  <a:txBody>
                    <a:bodyPr/>
                    <a:lstStyle/>
                    <a:p>
                      <a:r>
                        <a:rPr lang="en-CA" sz="700"/>
                        <a:t>13</a:t>
                      </a:r>
                    </a:p>
                  </a:txBody>
                  <a:tcPr marL="61203" marR="61203" marT="30601" marB="30601"/>
                </a:tc>
                <a:tc>
                  <a:txBody>
                    <a:bodyPr/>
                    <a:lstStyle/>
                    <a:p>
                      <a:r>
                        <a:rPr lang="en-CA" sz="700"/>
                        <a:t>14</a:t>
                      </a:r>
                    </a:p>
                  </a:txBody>
                  <a:tcPr marL="61203" marR="61203" marT="30601" marB="30601"/>
                </a:tc>
                <a:tc>
                  <a:txBody>
                    <a:bodyPr/>
                    <a:lstStyle/>
                    <a:p>
                      <a:r>
                        <a:rPr lang="en-CA" sz="700"/>
                        <a:t>15</a:t>
                      </a:r>
                    </a:p>
                  </a:txBody>
                  <a:tcPr marL="61203" marR="61203" marT="30601" marB="30601"/>
                </a:tc>
                <a:tc>
                  <a:txBody>
                    <a:bodyPr/>
                    <a:lstStyle/>
                    <a:p>
                      <a:r>
                        <a:rPr lang="en-CA" sz="700"/>
                        <a:t>16</a:t>
                      </a:r>
                    </a:p>
                  </a:txBody>
                  <a:tcPr marL="61203" marR="61203" marT="30601" marB="30601"/>
                </a:tc>
                <a:tc>
                  <a:txBody>
                    <a:bodyPr/>
                    <a:lstStyle/>
                    <a:p>
                      <a:r>
                        <a:rPr lang="en-CA" sz="700"/>
                        <a:t>17</a:t>
                      </a:r>
                    </a:p>
                  </a:txBody>
                  <a:tcPr marL="61203" marR="61203" marT="30601" marB="30601"/>
                </a:tc>
                <a:tc>
                  <a:txBody>
                    <a:bodyPr/>
                    <a:lstStyle/>
                    <a:p>
                      <a:r>
                        <a:rPr lang="en-CA" sz="700"/>
                        <a:t>18</a:t>
                      </a:r>
                    </a:p>
                  </a:txBody>
                  <a:tcPr marL="61203" marR="61203" marT="30601" marB="30601"/>
                </a:tc>
                <a:tc>
                  <a:txBody>
                    <a:bodyPr/>
                    <a:lstStyle/>
                    <a:p>
                      <a:r>
                        <a:rPr lang="en-CA" sz="700"/>
                        <a:t>19</a:t>
                      </a:r>
                    </a:p>
                  </a:txBody>
                  <a:tcPr marL="61203" marR="61203" marT="30601" marB="30601"/>
                </a:tc>
                <a:tc>
                  <a:txBody>
                    <a:bodyPr/>
                    <a:lstStyle/>
                    <a:p>
                      <a:r>
                        <a:rPr lang="en-CA" sz="700"/>
                        <a:t>20</a:t>
                      </a:r>
                    </a:p>
                  </a:txBody>
                  <a:tcPr marL="61203" marR="61203" marT="30601" marB="30601"/>
                </a:tc>
                <a:tc>
                  <a:txBody>
                    <a:bodyPr/>
                    <a:lstStyle/>
                    <a:p>
                      <a:r>
                        <a:rPr lang="en-CA" sz="700"/>
                        <a:t>21</a:t>
                      </a:r>
                    </a:p>
                  </a:txBody>
                  <a:tcPr marL="61203" marR="61203" marT="30601" marB="30601"/>
                </a:tc>
                <a:tc>
                  <a:txBody>
                    <a:bodyPr/>
                    <a:lstStyle/>
                    <a:p>
                      <a:r>
                        <a:rPr lang="en-CA" sz="700"/>
                        <a:t>22</a:t>
                      </a:r>
                    </a:p>
                  </a:txBody>
                  <a:tcPr marL="61203" marR="61203" marT="30601" marB="30601"/>
                </a:tc>
                <a:tc>
                  <a:txBody>
                    <a:bodyPr/>
                    <a:lstStyle/>
                    <a:p>
                      <a:r>
                        <a:rPr lang="en-CA" sz="700"/>
                        <a:t>23</a:t>
                      </a:r>
                    </a:p>
                  </a:txBody>
                  <a:tcPr marL="61203" marR="61203" marT="30601" marB="30601"/>
                </a:tc>
                <a:tc>
                  <a:txBody>
                    <a:bodyPr/>
                    <a:lstStyle/>
                    <a:p>
                      <a:r>
                        <a:rPr lang="en-CA" sz="700"/>
                        <a:t>24</a:t>
                      </a:r>
                    </a:p>
                  </a:txBody>
                  <a:tcPr marL="61203" marR="61203" marT="30601" marB="30601"/>
                </a:tc>
                <a:tc>
                  <a:txBody>
                    <a:bodyPr/>
                    <a:lstStyle/>
                    <a:p>
                      <a:r>
                        <a:rPr lang="en-CA" sz="700"/>
                        <a:t>25</a:t>
                      </a:r>
                    </a:p>
                  </a:txBody>
                  <a:tcPr marL="61203" marR="61203" marT="30601" marB="30601"/>
                </a:tc>
                <a:tc>
                  <a:txBody>
                    <a:bodyPr/>
                    <a:lstStyle/>
                    <a:p>
                      <a:r>
                        <a:rPr lang="en-CA" sz="700"/>
                        <a:t>26</a:t>
                      </a:r>
                    </a:p>
                  </a:txBody>
                  <a:tcPr marL="61203" marR="61203" marT="30601" marB="30601"/>
                </a:tc>
                <a:tc>
                  <a:txBody>
                    <a:bodyPr/>
                    <a:lstStyle/>
                    <a:p>
                      <a:r>
                        <a:rPr lang="en-CA" sz="700"/>
                        <a:t>27</a:t>
                      </a:r>
                    </a:p>
                  </a:txBody>
                  <a:tcPr marL="61203" marR="61203" marT="30601" marB="30601"/>
                </a:tc>
                <a:tc>
                  <a:txBody>
                    <a:bodyPr/>
                    <a:lstStyle/>
                    <a:p>
                      <a:r>
                        <a:rPr lang="en-CA" sz="700"/>
                        <a:t>28</a:t>
                      </a:r>
                    </a:p>
                  </a:txBody>
                  <a:tcPr marL="61203" marR="61203" marT="30601" marB="30601"/>
                </a:tc>
                <a:tc>
                  <a:txBody>
                    <a:bodyPr/>
                    <a:lstStyle/>
                    <a:p>
                      <a:r>
                        <a:rPr lang="en-CA" sz="700"/>
                        <a:t>29</a:t>
                      </a:r>
                    </a:p>
                  </a:txBody>
                  <a:tcPr marL="61203" marR="61203" marT="30601" marB="30601"/>
                </a:tc>
                <a:tc>
                  <a:txBody>
                    <a:bodyPr/>
                    <a:lstStyle/>
                    <a:p>
                      <a:r>
                        <a:rPr lang="en-CA" sz="700"/>
                        <a:t>30</a:t>
                      </a:r>
                    </a:p>
                  </a:txBody>
                  <a:tcPr marL="61203" marR="61203" marT="30601" marB="30601"/>
                </a:tc>
                <a:tc>
                  <a:txBody>
                    <a:bodyPr/>
                    <a:lstStyle/>
                    <a:p>
                      <a:r>
                        <a:rPr lang="en-CA" sz="700"/>
                        <a:t>31</a:t>
                      </a:r>
                    </a:p>
                  </a:txBody>
                  <a:tcPr marL="61203" marR="61203" marT="30601" marB="30601"/>
                </a:tc>
                <a:extLst>
                  <a:ext uri="{0D108BD9-81ED-4DB2-BD59-A6C34878D82A}">
                    <a16:rowId xmlns:a16="http://schemas.microsoft.com/office/drawing/2014/main" val="3168115861"/>
                  </a:ext>
                </a:extLst>
              </a:tr>
              <a:tr h="277765">
                <a:tc>
                  <a:txBody>
                    <a:bodyPr/>
                    <a:lstStyle/>
                    <a:p>
                      <a:r>
                        <a:rPr lang="en-CA" sz="1200"/>
                        <a:t>Goals        </a:t>
                      </a:r>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2698490192"/>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535570928"/>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304096474"/>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368114525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732496621"/>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471032173"/>
                  </a:ext>
                </a:extLst>
              </a:tr>
              <a:tr h="301827">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tc>
                  <a:txBody>
                    <a:bodyPr/>
                    <a:lstStyle/>
                    <a:p>
                      <a:endParaRPr lang="en-CA" sz="1200"/>
                    </a:p>
                  </a:txBody>
                  <a:tcPr marL="61203" marR="61203" marT="30601" marB="30601"/>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AF1FE2E6-2E89-475B-AF82-DDC24259FC05}"/>
              </a:ext>
            </a:extLst>
          </p:cNvPr>
          <p:cNvSpPr txBox="1"/>
          <p:nvPr/>
        </p:nvSpPr>
        <p:spPr>
          <a:xfrm>
            <a:off x="788504" y="2790257"/>
            <a:ext cx="6096000" cy="276999"/>
          </a:xfrm>
          <a:prstGeom prst="rect">
            <a:avLst/>
          </a:prstGeom>
          <a:noFill/>
        </p:spPr>
        <p:txBody>
          <a:bodyPr wrap="square">
            <a:spAutoFit/>
          </a:bodyPr>
          <a:lstStyle/>
          <a:p>
            <a:r>
              <a:rPr lang="en-CA" sz="1200"/>
              <a:t>Fostering spirituality</a:t>
            </a:r>
          </a:p>
        </p:txBody>
      </p:sp>
    </p:spTree>
    <p:extLst>
      <p:ext uri="{BB962C8B-B14F-4D97-AF65-F5344CB8AC3E}">
        <p14:creationId xmlns:p14="http://schemas.microsoft.com/office/powerpoint/2010/main" val="2003164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19</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9560F-92B3-0246-BF8F-1E3AA271F9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1B0CFC-3C76-468B-4A1E-8ECA86DFC695}"/>
              </a:ext>
            </a:extLst>
          </p:cNvPr>
          <p:cNvSpPr txBox="1"/>
          <p:nvPr/>
        </p:nvSpPr>
        <p:spPr>
          <a:xfrm>
            <a:off x="0" y="-71919"/>
            <a:ext cx="12192000" cy="6494085"/>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3600" dirty="0">
                <a:solidFill>
                  <a:schemeClr val="bg1"/>
                </a:solidFill>
                <a:latin typeface="Corbel" panose="020B0503020204020204" pitchFamily="34" charset="0"/>
              </a:rPr>
              <a:t>week 18- emotional regulation skills p.148-206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2800" dirty="0">
                <a:latin typeface="Corbel" panose="020B0503020204020204" pitchFamily="34" charset="0"/>
              </a:rPr>
              <a:t>week 21-introducing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22- </a:t>
            </a:r>
            <a:r>
              <a:rPr lang="en-US" sz="2800" b="0" i="0" dirty="0">
                <a:effectLst/>
                <a:latin typeface="Corbel" panose="020B0503020204020204" pitchFamily="34" charset="0"/>
              </a:rPr>
              <a:t>S</a:t>
            </a:r>
            <a:r>
              <a:rPr lang="en-US" sz="2800" dirty="0">
                <a:latin typeface="Corbel" panose="020B0503020204020204" pitchFamily="34" charset="0"/>
              </a:rPr>
              <a:t>pirituality, religion, and  health- session 26 of manual. </a:t>
            </a: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57745B7-D34A-0FCF-4EF7-EBAB2AD57E21}"/>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3980985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20</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0" y="176805"/>
            <a:ext cx="11751966"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Until we find a better way, we’ll post answers that we think may be of interest to most people but unfortunately because of time we cannot read all of them in the sessions. We will therefor arbitrarily read out only a few of the many excellent questions you’ve asked. </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We’ll however read out all the questions and invite everyone to go to the website’s PowerPoint presentations and go over the answers with more time.</a:t>
            </a:r>
          </a:p>
          <a:p>
            <a:endParaRPr lang="en-CA" sz="2800" kern="0" dirty="0">
              <a:solidFill>
                <a:schemeClr val="bg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7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B01391-BDC1-C7C0-C6AC-1CF2743CAE4C}"/>
              </a:ext>
            </a:extLst>
          </p:cNvPr>
          <p:cNvSpPr txBox="1"/>
          <p:nvPr/>
        </p:nvSpPr>
        <p:spPr>
          <a:xfrm>
            <a:off x="286351" y="17700"/>
            <a:ext cx="11369842" cy="646331"/>
          </a:xfrm>
          <a:prstGeom prst="rect">
            <a:avLst/>
          </a:prstGeom>
          <a:noFill/>
        </p:spPr>
        <p:txBody>
          <a:bodyPr wrap="square">
            <a:spAutoFit/>
          </a:bodyPr>
          <a:lstStyle/>
          <a:p>
            <a:r>
              <a:rPr lang="en-CA" dirty="0">
                <a:solidFill>
                  <a:schemeClr val="bg1"/>
                </a:solidFill>
                <a:latin typeface="Arial" panose="020B0604020202020204" pitchFamily="34" charset="0"/>
                <a:cs typeface="Arial" panose="020B0604020202020204" pitchFamily="34" charset="0"/>
              </a:rPr>
              <a:t>CAN YOU TELL US MORE ABOUT THE CONNECTIONS BETWEEN PTSD AND COMPLEX PTSD AND AUTISM SPECTRUM DISORDERS.</a:t>
            </a:r>
            <a:endParaRPr lang="en-CA" dirty="0">
              <a:solidFill>
                <a:schemeClr val="bg1"/>
              </a:solidFill>
            </a:endParaRPr>
          </a:p>
        </p:txBody>
      </p:sp>
      <p:sp>
        <p:nvSpPr>
          <p:cNvPr id="5" name="TextBox 4">
            <a:extLst>
              <a:ext uri="{FF2B5EF4-FFF2-40B4-BE49-F238E27FC236}">
                <a16:creationId xmlns:a16="http://schemas.microsoft.com/office/drawing/2014/main" id="{11A3448A-EC58-85A5-99B0-AAB72492ACDB}"/>
              </a:ext>
            </a:extLst>
          </p:cNvPr>
          <p:cNvSpPr txBox="1"/>
          <p:nvPr/>
        </p:nvSpPr>
        <p:spPr>
          <a:xfrm>
            <a:off x="0" y="606903"/>
            <a:ext cx="12192000" cy="335111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Times New Roman" panose="02020603050405020304" pitchFamily="18" charset="0"/>
              </a:rPr>
              <a:t>People on the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autism spectrum experience trauma differently making it difficult to diagnose.</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Autistic people, compared to neurotypicals are more likely to experience </a:t>
            </a:r>
            <a:r>
              <a:rPr lang="en-CA" kern="0" dirty="0">
                <a:latin typeface="Arial" panose="020B0604020202020204" pitchFamily="34" charset="0"/>
                <a:ea typeface="Times New Roman" panose="02020603050405020304" pitchFamily="18" charset="0"/>
                <a:cs typeface="Times New Roman" panose="02020603050405020304" pitchFamily="18" charset="0"/>
              </a:rPr>
              <a:t>b</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ullying, social exclusion, humiliation, sensory overwhelm, repeated misunderstandings, inappropriate discipline, and have educational and family experiences that feel intrusive or shaming.</a:t>
            </a:r>
            <a:r>
              <a:rPr lang="en-CA" kern="0" dirty="0">
                <a:latin typeface="Arial" panose="020B0604020202020204" pitchFamily="34" charset="0"/>
                <a:ea typeface="Times New Roman" panose="02020603050405020304" pitchFamily="18" charset="0"/>
                <a:cs typeface="Times New Roman" panose="02020603050405020304" pitchFamily="18" charset="0"/>
              </a:rPr>
              <a:t> For many autistic people, trauma is especially linked to loss of predictability, betrayal of rules and expectations or being punished for not understanding implicit social norms. This can produce persistent threat perception even in objectively safe environments.</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These experiences may not meet a narrow </a:t>
            </a:r>
            <a:r>
              <a:rPr lang="en-CA" kern="0" dirty="0">
                <a:latin typeface="Arial" panose="020B0604020202020204" pitchFamily="34" charset="0"/>
                <a:ea typeface="Times New Roman" panose="02020603050405020304" pitchFamily="18" charset="0"/>
                <a:cs typeface="Times New Roman" panose="02020603050405020304" pitchFamily="18" charset="0"/>
              </a:rPr>
              <a:t>definition</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of “traumatic events” but can, for these people be traumatic, especially when they are prolonged and inescapable. The result is that people on the spectrum or </a:t>
            </a:r>
            <a:r>
              <a:rPr lang="en-CA" kern="0" dirty="0">
                <a:latin typeface="Arial" panose="020B0604020202020204" pitchFamily="34" charset="0"/>
                <a:ea typeface="Times New Roman" panose="02020603050405020304" pitchFamily="18" charset="0"/>
                <a:cs typeface="Times New Roman" panose="02020603050405020304" pitchFamily="18" charset="0"/>
              </a:rPr>
              <a:t>having</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other neurodivergences may have PTSD even when they don’t report an “obvious” overwhelming trauma.</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There is an also overlap in the symptoms of PTSD and autism</a:t>
            </a:r>
            <a:r>
              <a:rPr lang="en-CA" kern="0" dirty="0">
                <a:latin typeface="Arial" panose="020B0604020202020204" pitchFamily="34" charset="0"/>
                <a:ea typeface="Times New Roman" panose="02020603050405020304" pitchFamily="18" charset="0"/>
                <a:cs typeface="Times New Roman" panose="02020603050405020304" pitchFamily="18" charset="0"/>
              </a:rPr>
              <a:t> which</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may complicate diagnosis: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1E19F4B-D6DF-63EE-9E90-8DDF4A1822F2}"/>
              </a:ext>
            </a:extLst>
          </p:cNvPr>
          <p:cNvSpPr txBox="1"/>
          <p:nvPr/>
        </p:nvSpPr>
        <p:spPr>
          <a:xfrm>
            <a:off x="1175485" y="4109846"/>
            <a:ext cx="11181347" cy="2868606"/>
          </a:xfrm>
          <a:prstGeom prst="rect">
            <a:avLst/>
          </a:prstGeom>
          <a:noFill/>
        </p:spPr>
        <p:txBody>
          <a:bodyPr wrap="square">
            <a:spAutoFit/>
          </a:bodyPr>
          <a:lstStyle/>
          <a:p>
            <a:pPr>
              <a:lnSpc>
                <a:spcPct val="107000"/>
              </a:lnSpc>
              <a:spcAft>
                <a:spcPts val="800"/>
              </a:spcAft>
              <a:buNone/>
            </a:pPr>
            <a:r>
              <a:rPr lang="en-CA"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PTSD</a:t>
            </a:r>
            <a:r>
              <a:rPr lang="en-CA"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r>
              <a:rPr lang="en-CA"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FEATURES            </a:t>
            </a: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can resemble those of           </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Autism spectrum</a:t>
            </a: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Avoidance                                                                     Preference for routine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withdrawal Hypervigilance                                                        Sensory sensitivity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Emotional numbing                                                                        flat affect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Irritability                                                                      Meltdowns or shutdowns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Sleep disturbance                                                            Long-standing sleep issues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9E92222C-1F16-1449-FB3D-87902881E7E5}"/>
              </a:ext>
            </a:extLst>
          </p:cNvPr>
          <p:cNvSpPr/>
          <p:nvPr/>
        </p:nvSpPr>
        <p:spPr>
          <a:xfrm>
            <a:off x="3744227" y="4793381"/>
            <a:ext cx="3532472" cy="48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Right 10">
            <a:extLst>
              <a:ext uri="{FF2B5EF4-FFF2-40B4-BE49-F238E27FC236}">
                <a16:creationId xmlns:a16="http://schemas.microsoft.com/office/drawing/2014/main" id="{F041BBED-2C0D-3D20-2D55-A411C3E9C881}"/>
              </a:ext>
            </a:extLst>
          </p:cNvPr>
          <p:cNvSpPr/>
          <p:nvPr/>
        </p:nvSpPr>
        <p:spPr>
          <a:xfrm>
            <a:off x="4357035" y="5163953"/>
            <a:ext cx="3226068" cy="774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ACDB2ED2-C6A9-5728-356F-672B2F747C50}"/>
              </a:ext>
            </a:extLst>
          </p:cNvPr>
          <p:cNvSpPr/>
          <p:nvPr/>
        </p:nvSpPr>
        <p:spPr>
          <a:xfrm>
            <a:off x="3947962" y="5558891"/>
            <a:ext cx="3532472" cy="48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rrow: Right 12">
            <a:extLst>
              <a:ext uri="{FF2B5EF4-FFF2-40B4-BE49-F238E27FC236}">
                <a16:creationId xmlns:a16="http://schemas.microsoft.com/office/drawing/2014/main" id="{3CAF268F-2CAF-D39C-37BE-C5245529F064}"/>
              </a:ext>
            </a:extLst>
          </p:cNvPr>
          <p:cNvSpPr/>
          <p:nvPr/>
        </p:nvSpPr>
        <p:spPr>
          <a:xfrm>
            <a:off x="3460282" y="5972617"/>
            <a:ext cx="3532472" cy="48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Right 13">
            <a:extLst>
              <a:ext uri="{FF2B5EF4-FFF2-40B4-BE49-F238E27FC236}">
                <a16:creationId xmlns:a16="http://schemas.microsoft.com/office/drawing/2014/main" id="{8998A3A3-B1BD-B8EC-E8D6-2C15E8EEB380}"/>
              </a:ext>
            </a:extLst>
          </p:cNvPr>
          <p:cNvSpPr/>
          <p:nvPr/>
        </p:nvSpPr>
        <p:spPr>
          <a:xfrm>
            <a:off x="3697705" y="6391316"/>
            <a:ext cx="3532472" cy="481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1953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E58A8-FF3B-E882-EB98-5382B1432E90}"/>
              </a:ext>
            </a:extLst>
          </p:cNvPr>
          <p:cNvSpPr txBox="1"/>
          <p:nvPr/>
        </p:nvSpPr>
        <p:spPr>
          <a:xfrm>
            <a:off x="0" y="0"/>
            <a:ext cx="12097352" cy="414902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 </a:t>
            </a:r>
            <a:r>
              <a:rPr lang="en-CA" kern="0" dirty="0">
                <a:latin typeface="Arial" panose="020B0604020202020204" pitchFamily="34" charset="0"/>
                <a:ea typeface="Times New Roman" panose="02020603050405020304" pitchFamily="18" charset="0"/>
                <a:cs typeface="Times New Roman" panose="02020603050405020304" pitchFamily="18" charset="0"/>
              </a:rPr>
              <a:t>people on the spectrum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t>
            </a:r>
            <a:r>
              <a:rPr lang="en-CA" sz="1800" kern="0" dirty="0">
                <a:latin typeface="Arial" panose="020B0604020202020204" pitchFamily="34" charset="0"/>
                <a:ea typeface="Times New Roman" panose="02020603050405020304" pitchFamily="18" charset="0"/>
                <a:cs typeface="Times New Roman" panose="02020603050405020304" pitchFamily="18" charset="0"/>
              </a:rPr>
              <a:t>r</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e-experiencing” sensations that originally occurred during the traumatic experience may not look like classic PTSD flashbacks. Autistic individuals more often have sensory or somatic rather than narrative flashbacks.</a:t>
            </a:r>
            <a:r>
              <a:rPr lang="en-CA" kern="100" dirty="0">
                <a:latin typeface="Aptos" panose="020B0004020202020204" pitchFamily="34" charset="0"/>
                <a:ea typeface="Times New Roman" panose="02020603050405020304" pitchFamily="18" charset="0"/>
                <a:cs typeface="Times New Roman" panose="02020603050405020304" pitchFamily="18" charset="0"/>
              </a:rPr>
              <a:t> </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They may also</a:t>
            </a:r>
            <a:r>
              <a:rPr lang="en-CA" kern="0" dirty="0">
                <a:latin typeface="Arial" panose="020B0604020202020204" pitchFamily="34" charset="0"/>
                <a:ea typeface="Times New Roman" panose="02020603050405020304" pitchFamily="18" charset="0"/>
                <a:cs typeface="Times New Roman" panose="02020603050405020304" pitchFamily="18" charset="0"/>
              </a:rPr>
              <a:t> reenact the trauma</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Many autistic adults have difficulty identifying and </a:t>
            </a:r>
            <a:r>
              <a:rPr lang="en-CA" kern="0" dirty="0">
                <a:latin typeface="Arial" panose="020B0604020202020204" pitchFamily="34" charset="0"/>
                <a:ea typeface="Times New Roman" panose="02020603050405020304" pitchFamily="18" charset="0"/>
                <a:cs typeface="Times New Roman" panose="02020603050405020304" pitchFamily="18" charset="0"/>
              </a:rPr>
              <a:t>describing</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 internal states. They may </a:t>
            </a:r>
            <a:r>
              <a:rPr lang="en-CA" kern="0" dirty="0">
                <a:latin typeface="Arial" panose="020B0604020202020204" pitchFamily="34" charset="0"/>
                <a:ea typeface="Times New Roman" panose="02020603050405020304" pitchFamily="18" charset="0"/>
                <a:cs typeface="Times New Roman" panose="02020603050405020304" pitchFamily="18" charset="0"/>
              </a:rPr>
              <a:t>simply say</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 “I just feel wrong”, or complain of physical symptoms such as GI distress, headaches, exhaustion.</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The result is that PTSD is under-recognized in people on the spectrum and often misdiagnosed as anxiety, depression, or “just part of autism.” </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There is also a higher risk of misdiagnosis in both directions:</a:t>
            </a:r>
            <a:r>
              <a:rPr lang="en-CA" kern="100" dirty="0">
                <a:latin typeface="Aptos" panose="020B0004020202020204" pitchFamily="34" charset="0"/>
                <a:ea typeface="Times New Roman" panose="02020603050405020304" pitchFamily="18" charset="0"/>
                <a:cs typeface="Times New Roman" panose="02020603050405020304" pitchFamily="18" charset="0"/>
              </a:rPr>
              <a:t> </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PTSD is missed and symptoms attributed entirely to autism or</a:t>
            </a:r>
            <a:r>
              <a:rPr lang="en-CA" kern="100" dirty="0">
                <a:latin typeface="Aptos" panose="020B0004020202020204" pitchFamily="34" charset="0"/>
                <a:ea typeface="Times New Roman" panose="02020603050405020304" pitchFamily="18" charset="0"/>
                <a:cs typeface="Times New Roman" panose="02020603050405020304" pitchFamily="18" charset="0"/>
              </a:rPr>
              <a:t> a</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utism is missed and a diagnosis of PTSD is made without recognizing neurodevelopmental differences.</a:t>
            </a:r>
          </a:p>
          <a:p>
            <a:pPr marL="285750" indent="-285750">
              <a:lnSpc>
                <a:spcPct val="107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Times New Roman" panose="02020603050405020304" pitchFamily="18" charset="0"/>
              </a:rPr>
              <a:t>Standard PTSD screening questions don’t pick up trauma in people on the spectrum very well. </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When assessing PTSD in autistic individuals, it helps to ask about sensory memories, explore chronic relational trauma, </a:t>
            </a:r>
            <a:r>
              <a:rPr lang="en-CA" kern="0" dirty="0">
                <a:latin typeface="Arial" panose="020B0604020202020204" pitchFamily="34" charset="0"/>
                <a:ea typeface="Times New Roman" panose="02020603050405020304" pitchFamily="18" charset="0"/>
                <a:cs typeface="Times New Roman" panose="02020603050405020304" pitchFamily="18" charset="0"/>
              </a:rPr>
              <a:t>and obtain</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 information from family and friends. </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94867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9D96-AFA7-CA85-C359-C44104533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8DF5A-70CE-C24D-20D0-8D7F61C4756F}"/>
              </a:ext>
            </a:extLst>
          </p:cNvPr>
          <p:cNvSpPr txBox="1"/>
          <p:nvPr/>
        </p:nvSpPr>
        <p:spPr>
          <a:xfrm>
            <a:off x="359595" y="996862"/>
            <a:ext cx="11640620" cy="2062103"/>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We will only read out the following question, not the answer, and invite those interested to go to the website after the session.</a:t>
            </a:r>
          </a:p>
          <a:p>
            <a:endParaRPr lang="en-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EDDA8-3D09-CF58-2A22-D3B8D215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171" y="259492"/>
            <a:ext cx="5747657" cy="6400800"/>
          </a:xfrm>
          <a:prstGeom prst="rect">
            <a:avLst/>
          </a:prstGeom>
        </p:spPr>
      </p:pic>
    </p:spTree>
    <p:extLst>
      <p:ext uri="{BB962C8B-B14F-4D97-AF65-F5344CB8AC3E}">
        <p14:creationId xmlns:p14="http://schemas.microsoft.com/office/powerpoint/2010/main" val="290963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442065" y="660141"/>
            <a:ext cx="4337935" cy="1049338"/>
          </a:xfrm>
        </p:spPr>
        <p:txBody>
          <a:bodyPr>
            <a:normAutofit/>
          </a:bodyPr>
          <a:lstStyle/>
          <a:p>
            <a:pPr algn="ctr"/>
            <a:r>
              <a:rPr lang="en-CA" sz="3200" dirty="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4780000" y="0"/>
            <a:ext cx="7044291" cy="6519587"/>
          </a:xfrm>
        </p:spPr>
        <p:txBody>
          <a:bodyPr>
            <a:normAutofit fontScale="92500" lnSpcReduction="20000"/>
          </a:bodyPr>
          <a:lstStyle/>
          <a:p>
            <a:pPr marL="0" indent="0">
              <a:buNone/>
            </a:pPr>
            <a:endParaRPr lang="en-CA" sz="2400" dirty="0"/>
          </a:p>
          <a:p>
            <a:r>
              <a:rPr lang="en-CA" sz="2800" dirty="0">
                <a:latin typeface="Arial" panose="020B0604020202020204" pitchFamily="34" charset="0"/>
                <a:cs typeface="Arial" panose="020B0604020202020204" pitchFamily="34" charset="0"/>
              </a:rPr>
              <a:t>Today we’ll briefly review how to choose goals for the goals diary card.</a:t>
            </a:r>
          </a:p>
          <a:p>
            <a:r>
              <a:rPr lang="en-CA" sz="2800" dirty="0">
                <a:latin typeface="Arial" panose="020B0604020202020204" pitchFamily="34" charset="0"/>
                <a:cs typeface="Arial" panose="020B0604020202020204" pitchFamily="34" charset="0"/>
              </a:rPr>
              <a:t>We’ll then do a practice with Nicole    </a:t>
            </a:r>
          </a:p>
          <a:p>
            <a:r>
              <a:rPr lang="en-CA" sz="2800" dirty="0">
                <a:latin typeface="Arial" panose="020B0604020202020204" pitchFamily="34" charset="0"/>
                <a:cs typeface="Arial" panose="020B0604020202020204" pitchFamily="34" charset="0"/>
              </a:rPr>
              <a:t>After that Joan and Nicole will review the emotional regulation  skills that are presented in the skills training workbook pages 148 to 206.</a:t>
            </a:r>
          </a:p>
          <a:p>
            <a:r>
              <a:rPr lang="en-CA" sz="2800" dirty="0">
                <a:latin typeface="Arial" panose="020B0604020202020204" pitchFamily="34" charset="0"/>
                <a:cs typeface="Arial" panose="020B0604020202020204" pitchFamily="34" charset="0"/>
              </a:rPr>
              <a:t>We can have an extended Q &amp; A period around choosing goals</a:t>
            </a:r>
          </a:p>
          <a:p>
            <a:r>
              <a:rPr lang="en-CA" sz="2800" dirty="0">
                <a:latin typeface="Arial" panose="020B0604020202020204" pitchFamily="34" charset="0"/>
                <a:cs typeface="Arial" panose="020B0604020202020204" pitchFamily="34" charset="0"/>
              </a:rPr>
              <a:t>We can also briefly review the simple tools and strategies and answer any questions you may have about them. </a:t>
            </a:r>
          </a:p>
          <a:p>
            <a:r>
              <a:rPr lang="en-CA" sz="2800" dirty="0">
                <a:latin typeface="Arial" panose="020B0604020202020204" pitchFamily="34" charset="0"/>
                <a:cs typeface="Arial" panose="020B0604020202020204" pitchFamily="34" charset="0"/>
              </a:rPr>
              <a:t>Or we can watch on YouTube the 4 examples of how to use all the skills we’ve covered so far. (These examples can be also found in the Simple manual P. 225-237)</a:t>
            </a:r>
          </a:p>
          <a:p>
            <a:pPr marL="0" indent="0">
              <a:buNone/>
            </a:pPr>
            <a:endParaRPr lang="en-CA" dirty="0"/>
          </a:p>
          <a:p>
            <a:endParaRPr lang="en-CA" dirty="0"/>
          </a:p>
          <a:p>
            <a:pPr marL="0" indent="0">
              <a:buNone/>
            </a:pPr>
            <a:endParaRPr lang="en-CA" dirty="0"/>
          </a:p>
        </p:txBody>
      </p:sp>
      <p:pic>
        <p:nvPicPr>
          <p:cNvPr id="7" name="Picture 6" descr="Lamb in a green room">
            <a:extLst>
              <a:ext uri="{FF2B5EF4-FFF2-40B4-BE49-F238E27FC236}">
                <a16:creationId xmlns:a16="http://schemas.microsoft.com/office/drawing/2014/main" id="{3FE9301E-4282-4A49-8CC6-0A073BDF1319}"/>
              </a:ext>
            </a:extLst>
          </p:cNvPr>
          <p:cNvPicPr>
            <a:picLocks noChangeAspect="1"/>
          </p:cNvPicPr>
          <p:nvPr/>
        </p:nvPicPr>
        <p:blipFill rotWithShape="1">
          <a:blip r:embed="rId2"/>
          <a:srcRect l="12164" r="14321" b="-2"/>
          <a:stretch/>
        </p:blipFill>
        <p:spPr>
          <a:xfrm>
            <a:off x="665789" y="1936491"/>
            <a:ext cx="3960262" cy="4261368"/>
          </a:xfrm>
          <a:prstGeom prst="rect">
            <a:avLst/>
          </a:prstGeom>
        </p:spPr>
      </p:pic>
    </p:spTree>
    <p:extLst>
      <p:ext uri="{BB962C8B-B14F-4D97-AF65-F5344CB8AC3E}">
        <p14:creationId xmlns:p14="http://schemas.microsoft.com/office/powerpoint/2010/main" val="4365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008B8-680D-DC57-4A01-E4CB0288CDD3}"/>
              </a:ext>
            </a:extLst>
          </p:cNvPr>
          <p:cNvSpPr txBox="1"/>
          <p:nvPr/>
        </p:nvSpPr>
        <p:spPr>
          <a:xfrm>
            <a:off x="0" y="465382"/>
            <a:ext cx="12192000" cy="1200329"/>
          </a:xfrm>
          <a:prstGeom prst="rect">
            <a:avLst/>
          </a:prstGeom>
          <a:noFill/>
        </p:spPr>
        <p:txBody>
          <a:bodyPr wrap="square">
            <a:spAutoFit/>
          </a:bodyPr>
          <a:lstStyle/>
          <a:p>
            <a:pPr algn="ctr"/>
            <a:r>
              <a:rPr lang="en-CA" sz="3600" dirty="0">
                <a:solidFill>
                  <a:schemeClr val="bg1"/>
                </a:solidFill>
              </a:rPr>
              <a:t>BEFORE OUR PRACTICE TODAY LET’S DO A BRIEF REVIEW OF THE GOALS DIARY CARD PROCEDURE OUR 5</a:t>
            </a:r>
            <a:r>
              <a:rPr lang="en-CA" sz="3600" baseline="30000" dirty="0">
                <a:solidFill>
                  <a:schemeClr val="bg1"/>
                </a:solidFill>
              </a:rPr>
              <a:t>TH</a:t>
            </a:r>
            <a:r>
              <a:rPr lang="en-CA" sz="3600" dirty="0">
                <a:solidFill>
                  <a:schemeClr val="bg1"/>
                </a:solidFill>
              </a:rPr>
              <a:t> TOOL.</a:t>
            </a:r>
          </a:p>
        </p:txBody>
      </p:sp>
      <p:pic>
        <p:nvPicPr>
          <p:cNvPr id="4" name="Picture 3" descr="A person in a red jacket with a backpack standing on a rocky mountain&#10;&#10;AI-generated content may be incorrect.">
            <a:extLst>
              <a:ext uri="{FF2B5EF4-FFF2-40B4-BE49-F238E27FC236}">
                <a16:creationId xmlns:a16="http://schemas.microsoft.com/office/drawing/2014/main" id="{E2ED3635-13A6-013F-5CB6-DE0C39ADF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961" y="1828799"/>
            <a:ext cx="5727033" cy="4759037"/>
          </a:xfrm>
          <a:prstGeom prst="rect">
            <a:avLst/>
          </a:prstGeom>
        </p:spPr>
      </p:pic>
    </p:spTree>
    <p:extLst>
      <p:ext uri="{BB962C8B-B14F-4D97-AF65-F5344CB8AC3E}">
        <p14:creationId xmlns:p14="http://schemas.microsoft.com/office/powerpoint/2010/main" val="336387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B5E7C-BA39-434F-8AAA-1905CDCC710C}"/>
              </a:ext>
            </a:extLst>
          </p:cNvPr>
          <p:cNvPicPr>
            <a:picLocks noChangeAspect="1"/>
          </p:cNvPicPr>
          <p:nvPr/>
        </p:nvPicPr>
        <p:blipFill rotWithShape="1">
          <a:blip r:embed="rId2"/>
          <a:srcRect l="9091" t="23391"/>
          <a:stretch/>
        </p:blipFill>
        <p:spPr>
          <a:xfrm>
            <a:off x="20" y="0"/>
            <a:ext cx="12191980" cy="6857990"/>
          </a:xfrm>
          <a:prstGeom prst="rect">
            <a:avLst/>
          </a:prstGeom>
        </p:spPr>
      </p:pic>
      <p:sp>
        <p:nvSpPr>
          <p:cNvPr id="2" name="Title 1">
            <a:extLst>
              <a:ext uri="{FF2B5EF4-FFF2-40B4-BE49-F238E27FC236}">
                <a16:creationId xmlns:a16="http://schemas.microsoft.com/office/drawing/2014/main" id="{9D889801-EE25-4A97-8132-3EECB41DAC6B}"/>
              </a:ext>
            </a:extLst>
          </p:cNvPr>
          <p:cNvSpPr>
            <a:spLocks noGrp="1"/>
          </p:cNvSpPr>
          <p:nvPr>
            <p:ph type="title" idx="4294967295"/>
          </p:nvPr>
        </p:nvSpPr>
        <p:spPr>
          <a:xfrm>
            <a:off x="2146792" y="1388357"/>
            <a:ext cx="3464107" cy="1051035"/>
          </a:xfrm>
        </p:spPr>
        <p:txBody>
          <a:bodyPr vert="horz" lIns="91440" tIns="45720" rIns="91440" bIns="45720" rtlCol="0" anchor="b">
            <a:normAutofit/>
          </a:bodyPr>
          <a:lstStyle/>
          <a:p>
            <a:pPr algn="ctr"/>
            <a:r>
              <a:rPr lang="en-US" sz="3600" b="1" dirty="0">
                <a:solidFill>
                  <a:schemeClr val="bg1"/>
                </a:solidFill>
              </a:rPr>
              <a:t>The 6 tools:</a:t>
            </a:r>
          </a:p>
        </p:txBody>
      </p:sp>
      <p:sp>
        <p:nvSpPr>
          <p:cNvPr id="8" name="TextBox 7">
            <a:extLst>
              <a:ext uri="{FF2B5EF4-FFF2-40B4-BE49-F238E27FC236}">
                <a16:creationId xmlns:a16="http://schemas.microsoft.com/office/drawing/2014/main" id="{72197864-C127-4677-AF37-6DF54981A706}"/>
              </a:ext>
            </a:extLst>
          </p:cNvPr>
          <p:cNvSpPr txBox="1"/>
          <p:nvPr/>
        </p:nvSpPr>
        <p:spPr>
          <a:xfrm>
            <a:off x="5323840" y="84093"/>
            <a:ext cx="6400799" cy="2800767"/>
          </a:xfrm>
          <a:prstGeom prst="rect">
            <a:avLst/>
          </a:prstGeom>
          <a:noFill/>
        </p:spPr>
        <p:txBody>
          <a:bodyPr wrap="square">
            <a:spAutoFit/>
          </a:bodyPr>
          <a:lstStyle/>
          <a:p>
            <a:r>
              <a:rPr lang="en-CA" sz="2800" dirty="0"/>
              <a:t>Crisis plans</a:t>
            </a:r>
          </a:p>
          <a:p>
            <a:r>
              <a:rPr lang="en-CA" sz="2800" dirty="0"/>
              <a:t>Holes diary cards</a:t>
            </a:r>
          </a:p>
          <a:p>
            <a:r>
              <a:rPr lang="en-CA" sz="2800" dirty="0"/>
              <a:t>Chain analysis</a:t>
            </a:r>
          </a:p>
          <a:p>
            <a:r>
              <a:rPr lang="en-CA" sz="2800" dirty="0"/>
              <a:t>Rational mind remediation</a:t>
            </a:r>
          </a:p>
          <a:p>
            <a:r>
              <a:rPr lang="en-CA" sz="3600" dirty="0">
                <a:solidFill>
                  <a:schemeClr val="bg1"/>
                </a:solidFill>
              </a:rPr>
              <a:t>The Goals diary card procedure</a:t>
            </a:r>
          </a:p>
          <a:p>
            <a:r>
              <a:rPr lang="en-CA" sz="2800" dirty="0"/>
              <a:t>Wise mind remediation</a:t>
            </a:r>
          </a:p>
        </p:txBody>
      </p:sp>
    </p:spTree>
    <p:extLst>
      <p:ext uri="{BB962C8B-B14F-4D97-AF65-F5344CB8AC3E}">
        <p14:creationId xmlns:p14="http://schemas.microsoft.com/office/powerpoint/2010/main" val="1441050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ED6F3-240A-4873-B781-E0958E2A7F3A}"/>
              </a:ext>
            </a:extLst>
          </p:cNvPr>
          <p:cNvSpPr>
            <a:spLocks noGrp="1"/>
          </p:cNvSpPr>
          <p:nvPr>
            <p:ph type="title" idx="4294967295"/>
          </p:nvPr>
        </p:nvSpPr>
        <p:spPr>
          <a:xfrm>
            <a:off x="-58650" y="324036"/>
            <a:ext cx="5280836" cy="923925"/>
          </a:xfrm>
        </p:spPr>
        <p:txBody>
          <a:bodyPr vert="horz" lIns="91440" tIns="45720" rIns="91440" bIns="45720" rtlCol="0" anchor="ctr">
            <a:noAutofit/>
          </a:bodyPr>
          <a:lstStyle/>
          <a:p>
            <a:pPr algn="ctr"/>
            <a:r>
              <a:rPr lang="en-US" sz="2400" dirty="0">
                <a:solidFill>
                  <a:schemeClr val="bg1"/>
                </a:solidFill>
              </a:rPr>
              <a:t>Prescribing connection and </a:t>
            </a:r>
            <a:br>
              <a:rPr lang="en-US" sz="2400" dirty="0">
                <a:solidFill>
                  <a:schemeClr val="bg1"/>
                </a:solidFill>
              </a:rPr>
            </a:br>
            <a:r>
              <a:rPr lang="en-US" sz="2400" dirty="0">
                <a:solidFill>
                  <a:schemeClr val="bg1"/>
                </a:solidFill>
              </a:rPr>
              <a:t>the goals diary card</a:t>
            </a:r>
          </a:p>
        </p:txBody>
      </p:sp>
      <p:graphicFrame>
        <p:nvGraphicFramePr>
          <p:cNvPr id="7" name="Content Placeholder 4">
            <a:extLst>
              <a:ext uri="{FF2B5EF4-FFF2-40B4-BE49-F238E27FC236}">
                <a16:creationId xmlns:a16="http://schemas.microsoft.com/office/drawing/2014/main" id="{5DCD2A35-8B62-487D-9889-C89927041562}"/>
              </a:ext>
            </a:extLst>
          </p:cNvPr>
          <p:cNvGraphicFramePr>
            <a:graphicFrameLocks noGrp="1"/>
          </p:cNvGraphicFramePr>
          <p:nvPr>
            <p:ph idx="4294967295"/>
            <p:extLst>
              <p:ext uri="{D42A27DB-BD31-4B8C-83A1-F6EECF244321}">
                <p14:modId xmlns:p14="http://schemas.microsoft.com/office/powerpoint/2010/main" val="2211384739"/>
              </p:ext>
            </p:extLst>
          </p:nvPr>
        </p:nvGraphicFramePr>
        <p:xfrm>
          <a:off x="4959350" y="493650"/>
          <a:ext cx="7232650" cy="6341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Maria Rivans - 34 Artworks, Bio &amp;amp; Shows on Artsy">
            <a:extLst>
              <a:ext uri="{FF2B5EF4-FFF2-40B4-BE49-F238E27FC236}">
                <a16:creationId xmlns:a16="http://schemas.microsoft.com/office/drawing/2014/main" id="{81002F55-2606-4DEA-99F2-248221FFB3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436"/>
          <a:stretch/>
        </p:blipFill>
        <p:spPr bwMode="auto">
          <a:xfrm>
            <a:off x="204186" y="1277389"/>
            <a:ext cx="4755164" cy="528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4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solidFill>
                  <a:schemeClr val="bg1"/>
                </a:solidFill>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455077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10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4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7000"/>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B5FBCB-5906-7A65-C4AC-DAD380362234}"/>
              </a:ext>
            </a:extLst>
          </p:cNvPr>
          <p:cNvSpPr txBox="1"/>
          <p:nvPr/>
        </p:nvSpPr>
        <p:spPr>
          <a:xfrm>
            <a:off x="137160" y="-142240"/>
            <a:ext cx="6492240" cy="523220"/>
          </a:xfrm>
          <a:prstGeom prst="rect">
            <a:avLst/>
          </a:prstGeom>
          <a:noFill/>
        </p:spPr>
        <p:txBody>
          <a:bodyPr wrap="square">
            <a:spAutoFit/>
          </a:bodyPr>
          <a:lstStyle/>
          <a:p>
            <a:pPr lvl="0"/>
            <a:r>
              <a:rPr lang="en-US" sz="2800" dirty="0">
                <a:solidFill>
                  <a:srgbClr val="FF0000"/>
                </a:solidFill>
              </a:rPr>
              <a:t>Step 1</a:t>
            </a:r>
          </a:p>
        </p:txBody>
      </p:sp>
    </p:spTree>
    <p:extLst>
      <p:ext uri="{BB962C8B-B14F-4D97-AF65-F5344CB8AC3E}">
        <p14:creationId xmlns:p14="http://schemas.microsoft.com/office/powerpoint/2010/main" val="337798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3C549E-441B-41AB-A316-C5613F76D47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524" y="167509"/>
            <a:ext cx="11634952" cy="6358758"/>
          </a:xfrm>
          <a:prstGeom prst="rect">
            <a:avLst/>
          </a:prstGeom>
          <a:noFill/>
        </p:spPr>
      </p:pic>
      <p:sp>
        <p:nvSpPr>
          <p:cNvPr id="3" name="TextBox 2">
            <a:extLst>
              <a:ext uri="{FF2B5EF4-FFF2-40B4-BE49-F238E27FC236}">
                <a16:creationId xmlns:a16="http://schemas.microsoft.com/office/drawing/2014/main" id="{672A2D8B-50F8-5BBF-1A8C-36C0A4D15D2D}"/>
              </a:ext>
            </a:extLst>
          </p:cNvPr>
          <p:cNvSpPr txBox="1"/>
          <p:nvPr/>
        </p:nvSpPr>
        <p:spPr>
          <a:xfrm>
            <a:off x="469231" y="167509"/>
            <a:ext cx="6097604" cy="523220"/>
          </a:xfrm>
          <a:prstGeom prst="rect">
            <a:avLst/>
          </a:prstGeom>
          <a:noFill/>
        </p:spPr>
        <p:txBody>
          <a:bodyPr wrap="square">
            <a:spAutoFit/>
          </a:bodyPr>
          <a:lstStyle/>
          <a:p>
            <a:pPr lvl="0"/>
            <a:r>
              <a:rPr lang="en-US" sz="2800" dirty="0">
                <a:solidFill>
                  <a:srgbClr val="FF0000"/>
                </a:solidFill>
              </a:rPr>
              <a:t>Step 1</a:t>
            </a:r>
          </a:p>
        </p:txBody>
      </p:sp>
    </p:spTree>
    <p:extLst>
      <p:ext uri="{BB962C8B-B14F-4D97-AF65-F5344CB8AC3E}">
        <p14:creationId xmlns:p14="http://schemas.microsoft.com/office/powerpoint/2010/main" val="2085904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FC74-D635-46D3-9AD4-BA1AE8B1089A}"/>
              </a:ext>
            </a:extLst>
          </p:cNvPr>
          <p:cNvSpPr>
            <a:spLocks noGrp="1"/>
          </p:cNvSpPr>
          <p:nvPr>
            <p:ph type="title" idx="4294967295"/>
          </p:nvPr>
        </p:nvSpPr>
        <p:spPr>
          <a:xfrm>
            <a:off x="0" y="0"/>
            <a:ext cx="12093575" cy="809625"/>
          </a:xfrm>
        </p:spPr>
        <p:txBody>
          <a:bodyPr>
            <a:normAutofit fontScale="90000"/>
          </a:bodyPr>
          <a:lstStyle/>
          <a:p>
            <a:pPr algn="ctr"/>
            <a:r>
              <a:rPr lang="en-CA" sz="3200" dirty="0">
                <a:solidFill>
                  <a:schemeClr val="bg1"/>
                </a:solidFill>
              </a:rPr>
              <a:t>Rating yourself on Maslow’s needs/Wellness Domains</a:t>
            </a:r>
            <a:br>
              <a:rPr lang="en-CA" sz="3200" dirty="0">
                <a:solidFill>
                  <a:schemeClr val="bg1"/>
                </a:solidFill>
              </a:rPr>
            </a:br>
            <a:r>
              <a:rPr lang="en-CA" sz="3200" dirty="0">
                <a:solidFill>
                  <a:schemeClr val="bg1"/>
                </a:solidFill>
              </a:rPr>
              <a:t>A very subjective “BIG PICTURE”  assessment</a:t>
            </a:r>
          </a:p>
        </p:txBody>
      </p:sp>
      <p:sp>
        <p:nvSpPr>
          <p:cNvPr id="3" name="Content Placeholder 2">
            <a:extLst>
              <a:ext uri="{FF2B5EF4-FFF2-40B4-BE49-F238E27FC236}">
                <a16:creationId xmlns:a16="http://schemas.microsoft.com/office/drawing/2014/main" id="{65582BC2-4342-4704-A5E8-E4A6CE08F39B}"/>
              </a:ext>
            </a:extLst>
          </p:cNvPr>
          <p:cNvSpPr>
            <a:spLocks noGrp="1"/>
          </p:cNvSpPr>
          <p:nvPr>
            <p:ph idx="4294967295"/>
          </p:nvPr>
        </p:nvSpPr>
        <p:spPr>
          <a:xfrm>
            <a:off x="98425" y="973254"/>
            <a:ext cx="12012706" cy="6304927"/>
          </a:xfrm>
        </p:spPr>
        <p:txBody>
          <a:bodyPr>
            <a:noAutofit/>
          </a:bodyPr>
          <a:lstStyle/>
          <a:p>
            <a:r>
              <a:rPr lang="en-US" sz="2000" dirty="0">
                <a:latin typeface="Arial" panose="020B0604020202020204" pitchFamily="34" charset="0"/>
                <a:cs typeface="Arial" panose="020B0604020202020204" pitchFamily="34" charset="0"/>
              </a:rPr>
              <a:t>Instructions: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each area, rate how satisfied or well-resourced you feel right now, using a scale from 0 to 10.</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0 = not at all / very distressed / severely lacking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5 = mixed / adequate / could be better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10 = thriving / deeply satisfying / well supported</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There are no right or wrong answers—this is about your lived experience.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1. Emotional Wellness</a:t>
            </a:r>
            <a:r>
              <a:rPr lang="en-US" sz="2000" dirty="0">
                <a:latin typeface="Arial" panose="020B0604020202020204" pitchFamily="34" charset="0"/>
                <a:cs typeface="Arial" panose="020B0604020202020204" pitchFamily="34" charset="0"/>
              </a:rPr>
              <a:t>: How well am I able to understand, express, and regulate my emotions?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(Feeling balanced, resilient, and able to cope with stress.) Rating (0–10): </a:t>
            </a:r>
          </a:p>
          <a:p>
            <a:r>
              <a:rPr lang="en-US" sz="2000" dirty="0">
                <a:solidFill>
                  <a:schemeClr val="bg1"/>
                </a:solidFill>
                <a:latin typeface="Arial" panose="020B0604020202020204" pitchFamily="34" charset="0"/>
                <a:cs typeface="Arial" panose="020B0604020202020204" pitchFamily="34" charset="0"/>
              </a:rPr>
              <a:t>2. Spiritual Wellness</a:t>
            </a:r>
            <a:r>
              <a:rPr lang="en-US" sz="2000" dirty="0">
                <a:latin typeface="Arial" panose="020B0604020202020204" pitchFamily="34" charset="0"/>
                <a:cs typeface="Arial" panose="020B0604020202020204" pitchFamily="34" charset="0"/>
              </a:rPr>
              <a:t>: To what degree do I feel my life has meaning, purpose, or connection to something larger than myself? (This may include faith, values, nature, awe, or a sense of belonging.)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Rating (0–10):</a:t>
            </a:r>
          </a:p>
          <a:p>
            <a:r>
              <a:rPr lang="en-US" sz="2000" dirty="0">
                <a:solidFill>
                  <a:schemeClr val="bg1"/>
                </a:solidFill>
                <a:latin typeface="Arial" panose="020B0604020202020204" pitchFamily="34" charset="0"/>
                <a:cs typeface="Arial" panose="020B0604020202020204" pitchFamily="34" charset="0"/>
              </a:rPr>
              <a:t>3. Physical Wellness</a:t>
            </a:r>
            <a:r>
              <a:rPr lang="en-US" sz="2000" dirty="0">
                <a:latin typeface="Arial" panose="020B0604020202020204" pitchFamily="34" charset="0"/>
                <a:cs typeface="Arial" panose="020B0604020202020204" pitchFamily="34" charset="0"/>
              </a:rPr>
              <a:t>: How well am I caring for my body and feeling physically healthy and energized?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(Sleep, movement, nutrition, pain, medical issues.) Rating (0–10): </a:t>
            </a:r>
          </a:p>
          <a:p>
            <a:r>
              <a:rPr lang="en-US" sz="2000" dirty="0">
                <a:solidFill>
                  <a:schemeClr val="bg1"/>
                </a:solidFill>
                <a:latin typeface="Arial" panose="020B0604020202020204" pitchFamily="34" charset="0"/>
                <a:cs typeface="Arial" panose="020B0604020202020204" pitchFamily="34" charset="0"/>
              </a:rPr>
              <a:t>4. Social Wellness</a:t>
            </a:r>
            <a:r>
              <a:rPr lang="en-US" sz="2000" dirty="0">
                <a:latin typeface="Arial" panose="020B0604020202020204" pitchFamily="34" charset="0"/>
                <a:cs typeface="Arial" panose="020B0604020202020204" pitchFamily="34" charset="0"/>
              </a:rPr>
              <a:t>: How supported, connected, and understood do I feel by others?(Quality of relationships, not quantity.). Rating (0–10):</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203F80-EFF7-D8C3-8B54-3B72DEEF45F8}"/>
              </a:ext>
            </a:extLst>
          </p:cNvPr>
          <p:cNvSpPr txBox="1"/>
          <p:nvPr/>
        </p:nvSpPr>
        <p:spPr>
          <a:xfrm>
            <a:off x="-1604" y="286405"/>
            <a:ext cx="6097604" cy="523220"/>
          </a:xfrm>
          <a:prstGeom prst="rect">
            <a:avLst/>
          </a:prstGeom>
          <a:noFill/>
        </p:spPr>
        <p:txBody>
          <a:bodyPr wrap="square">
            <a:spAutoFit/>
          </a:bodyPr>
          <a:lstStyle/>
          <a:p>
            <a:pPr lvl="0"/>
            <a:r>
              <a:rPr lang="en-US" sz="2800" dirty="0">
                <a:solidFill>
                  <a:srgbClr val="FF0000"/>
                </a:solidFill>
              </a:rPr>
              <a:t>Step 1</a:t>
            </a:r>
          </a:p>
        </p:txBody>
      </p:sp>
    </p:spTree>
    <p:extLst>
      <p:ext uri="{BB962C8B-B14F-4D97-AF65-F5344CB8AC3E}">
        <p14:creationId xmlns:p14="http://schemas.microsoft.com/office/powerpoint/2010/main" val="25472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9AA2-3F18-A931-49AE-8AD6E04C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0B1CE-BB29-028F-3348-B0AB258E3CA6}"/>
              </a:ext>
            </a:extLst>
          </p:cNvPr>
          <p:cNvSpPr>
            <a:spLocks noGrp="1"/>
          </p:cNvSpPr>
          <p:nvPr>
            <p:ph type="title" idx="4294967295"/>
          </p:nvPr>
        </p:nvSpPr>
        <p:spPr>
          <a:xfrm>
            <a:off x="57990" y="-67377"/>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C0DAC32B-B953-3BBE-36A5-7E7393291CB5}"/>
              </a:ext>
            </a:extLst>
          </p:cNvPr>
          <p:cNvSpPr>
            <a:spLocks noGrp="1"/>
          </p:cNvSpPr>
          <p:nvPr>
            <p:ph idx="4294967295"/>
          </p:nvPr>
        </p:nvSpPr>
        <p:spPr>
          <a:xfrm>
            <a:off x="-38263" y="742248"/>
            <a:ext cx="12012706" cy="6304927"/>
          </a:xfrm>
        </p:spPr>
        <p:txBody>
          <a:bodyPr>
            <a:noAutofit/>
          </a:bodyPr>
          <a:lstStyle/>
          <a:p>
            <a:r>
              <a:rPr lang="en-US" sz="2000" dirty="0">
                <a:solidFill>
                  <a:schemeClr val="bg1"/>
                </a:solidFill>
                <a:latin typeface="Arial" panose="020B0604020202020204" pitchFamily="34" charset="0"/>
                <a:cs typeface="Arial" panose="020B0604020202020204" pitchFamily="34" charset="0"/>
              </a:rPr>
              <a:t>5. Financial Wellness</a:t>
            </a:r>
            <a:r>
              <a:rPr lang="en-US" sz="2000" dirty="0">
                <a:latin typeface="Arial" panose="020B0604020202020204" pitchFamily="34" charset="0"/>
                <a:cs typeface="Arial" panose="020B0604020202020204" pitchFamily="34" charset="0"/>
              </a:rPr>
              <a:t>: How secure and in control do I feel regarding my finances? (Ability to meet needs, manage stress related to money, plan ahead.). Rating (0–10):</a:t>
            </a:r>
          </a:p>
          <a:p>
            <a:r>
              <a:rPr lang="en-US" sz="2000" dirty="0">
                <a:solidFill>
                  <a:schemeClr val="bg1"/>
                </a:solidFill>
                <a:latin typeface="Arial" panose="020B0604020202020204" pitchFamily="34" charset="0"/>
                <a:cs typeface="Arial" panose="020B0604020202020204" pitchFamily="34" charset="0"/>
              </a:rPr>
              <a:t>6. Occupational Wellness</a:t>
            </a:r>
            <a:r>
              <a:rPr lang="en-US" sz="2000" dirty="0">
                <a:latin typeface="Arial" panose="020B0604020202020204" pitchFamily="34" charset="0"/>
                <a:cs typeface="Arial" panose="020B0604020202020204" pitchFamily="34" charset="0"/>
              </a:rPr>
              <a:t>: How meaningful, manageable, and aligned does my work or daily role feel?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(Paid work, caregiving, volunteering, or life roles.). Rating (0–10):</a:t>
            </a:r>
          </a:p>
          <a:p>
            <a:r>
              <a:rPr lang="en-US" sz="2000" dirty="0">
                <a:solidFill>
                  <a:schemeClr val="bg1"/>
                </a:solidFill>
                <a:latin typeface="Arial" panose="020B0604020202020204" pitchFamily="34" charset="0"/>
                <a:cs typeface="Arial" panose="020B0604020202020204" pitchFamily="34" charset="0"/>
              </a:rPr>
              <a:t>7. Intellectual Wellness</a:t>
            </a:r>
            <a:r>
              <a:rPr lang="en-US" sz="2000" dirty="0">
                <a:latin typeface="Arial" panose="020B0604020202020204" pitchFamily="34" charset="0"/>
                <a:cs typeface="Arial" panose="020B0604020202020204" pitchFamily="34" charset="0"/>
              </a:rPr>
              <a:t>: How engaged and stimulated do I feel mentally? (Learning, curiosity, creativity, reflection, growth.) Rating (0–10):</a:t>
            </a:r>
          </a:p>
          <a:p>
            <a:r>
              <a:rPr lang="en-US" sz="2000" dirty="0">
                <a:solidFill>
                  <a:schemeClr val="bg1"/>
                </a:solidFill>
                <a:latin typeface="Arial" panose="020B0604020202020204" pitchFamily="34" charset="0"/>
                <a:cs typeface="Arial" panose="020B0604020202020204" pitchFamily="34" charset="0"/>
              </a:rPr>
              <a:t>8. Environmental Wellness</a:t>
            </a:r>
            <a:r>
              <a:rPr lang="en-US" sz="2000" dirty="0">
                <a:latin typeface="Arial" panose="020B0604020202020204" pitchFamily="34" charset="0"/>
                <a:cs typeface="Arial" panose="020B0604020202020204" pitchFamily="34" charset="0"/>
              </a:rPr>
              <a:t>: How supportive and calming is my physical environment? (Home, workspace, neighborhood, access to nature, safety, order.) Rating (0–10):</a:t>
            </a:r>
          </a:p>
          <a:p>
            <a:r>
              <a:rPr lang="en-US" sz="2000" dirty="0">
                <a:latin typeface="Arial" panose="020B0604020202020204" pitchFamily="34" charset="0"/>
                <a:cs typeface="Arial" panose="020B0604020202020204" pitchFamily="34" charset="0"/>
              </a:rPr>
              <a:t>Optional reflection questions: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number surprises me most?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domain feels most urgent right now?</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domain, if improved even slightly, might positively affect the others?</a:t>
            </a:r>
          </a:p>
          <a:p>
            <a:r>
              <a:rPr lang="en-US" sz="2000" dirty="0">
                <a:latin typeface="Arial" panose="020B0604020202020204" pitchFamily="34" charset="0"/>
                <a:cs typeface="Arial" panose="020B0604020202020204" pitchFamily="34" charset="0"/>
              </a:rPr>
              <a:t>9. </a:t>
            </a:r>
            <a:r>
              <a:rPr lang="en-CA" sz="2000" dirty="0">
                <a:solidFill>
                  <a:schemeClr val="bg1"/>
                </a:solidFill>
                <a:latin typeface="Arial" panose="020B0604020202020204" pitchFamily="34" charset="0"/>
                <a:cs typeface="Arial" panose="020B0604020202020204" pitchFamily="34" charset="0"/>
              </a:rPr>
              <a:t>How much time </a:t>
            </a:r>
            <a:r>
              <a:rPr lang="en-CA" sz="2000" dirty="0">
                <a:latin typeface="Arial" panose="020B0604020202020204" pitchFamily="34" charset="0"/>
                <a:cs typeface="Arial" panose="020B0604020202020204" pitchFamily="34" charset="0"/>
              </a:rPr>
              <a:t>do you spend each day in </a:t>
            </a:r>
            <a:r>
              <a:rPr lang="en-CA" sz="2000" dirty="0">
                <a:solidFill>
                  <a:schemeClr val="bg1"/>
                </a:solidFill>
                <a:latin typeface="Arial" panose="020B0604020202020204" pitchFamily="34" charset="0"/>
                <a:cs typeface="Arial" panose="020B0604020202020204" pitchFamily="34" charset="0"/>
              </a:rPr>
              <a:t>unproductive activities </a:t>
            </a:r>
            <a:r>
              <a:rPr lang="en-CA" sz="2000" dirty="0">
                <a:latin typeface="Arial" panose="020B0604020202020204" pitchFamily="34" charset="0"/>
                <a:cs typeface="Arial" panose="020B0604020202020204" pitchFamily="34" charset="0"/>
              </a:rPr>
              <a:t>or maladaptive coping? Hours: __</a:t>
            </a:r>
          </a:p>
        </p:txBody>
      </p:sp>
    </p:spTree>
    <p:extLst>
      <p:ext uri="{BB962C8B-B14F-4D97-AF65-F5344CB8AC3E}">
        <p14:creationId xmlns:p14="http://schemas.microsoft.com/office/powerpoint/2010/main" val="6350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4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2A52-A39E-4A78-65CE-3033E4993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745" y="0"/>
            <a:ext cx="7526956" cy="6858000"/>
          </a:xfrm>
          <a:prstGeom prst="rect">
            <a:avLst/>
          </a:prstGeom>
        </p:spPr>
      </p:pic>
      <p:sp>
        <p:nvSpPr>
          <p:cNvPr id="4" name="TextBox 3">
            <a:extLst>
              <a:ext uri="{FF2B5EF4-FFF2-40B4-BE49-F238E27FC236}">
                <a16:creationId xmlns:a16="http://schemas.microsoft.com/office/drawing/2014/main" id="{517EDFB8-4F56-AA75-0AA3-2F36D11F7EE8}"/>
              </a:ext>
            </a:extLst>
          </p:cNvPr>
          <p:cNvSpPr txBox="1"/>
          <p:nvPr/>
        </p:nvSpPr>
        <p:spPr>
          <a:xfrm>
            <a:off x="190099" y="0"/>
            <a:ext cx="6097604" cy="523220"/>
          </a:xfrm>
          <a:prstGeom prst="rect">
            <a:avLst/>
          </a:prstGeom>
          <a:noFill/>
        </p:spPr>
        <p:txBody>
          <a:bodyPr wrap="square">
            <a:spAutoFit/>
          </a:bodyPr>
          <a:lstStyle/>
          <a:p>
            <a:pPr lvl="0"/>
            <a:r>
              <a:rPr lang="en-US" sz="2800" dirty="0">
                <a:solidFill>
                  <a:srgbClr val="FF0000"/>
                </a:solidFill>
              </a:rPr>
              <a:t>Step 2</a:t>
            </a:r>
          </a:p>
        </p:txBody>
      </p:sp>
      <p:sp>
        <p:nvSpPr>
          <p:cNvPr id="6" name="TextBox 5">
            <a:extLst>
              <a:ext uri="{FF2B5EF4-FFF2-40B4-BE49-F238E27FC236}">
                <a16:creationId xmlns:a16="http://schemas.microsoft.com/office/drawing/2014/main" id="{BFEF1E29-140F-B3A4-73E7-441C6BE778D4}"/>
              </a:ext>
            </a:extLst>
          </p:cNvPr>
          <p:cNvSpPr txBox="1"/>
          <p:nvPr/>
        </p:nvSpPr>
        <p:spPr>
          <a:xfrm>
            <a:off x="190099" y="763421"/>
            <a:ext cx="3910263" cy="1200329"/>
          </a:xfrm>
          <a:prstGeom prst="rect">
            <a:avLst/>
          </a:prstGeom>
          <a:noFill/>
        </p:spPr>
        <p:txBody>
          <a:bodyPr wrap="square">
            <a:spAutoFit/>
          </a:bodyPr>
          <a:lstStyle/>
          <a:p>
            <a:pPr algn="ctr"/>
            <a:r>
              <a:rPr lang="en-US" sz="2400" dirty="0"/>
              <a:t>The wellness assessment tool</a:t>
            </a:r>
            <a:endParaRPr lang="en-CA" sz="2400" dirty="0"/>
          </a:p>
          <a:p>
            <a:pPr algn="ctr"/>
            <a:r>
              <a:rPr lang="en-CA" sz="2400" dirty="0"/>
              <a:t>A more objective, “FINE GRAIN”  assessment</a:t>
            </a:r>
          </a:p>
        </p:txBody>
      </p:sp>
    </p:spTree>
    <p:extLst>
      <p:ext uri="{BB962C8B-B14F-4D97-AF65-F5344CB8AC3E}">
        <p14:creationId xmlns:p14="http://schemas.microsoft.com/office/powerpoint/2010/main" val="3457954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9550C-E548-E330-2063-E3FF9053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315" y="0"/>
            <a:ext cx="7575082" cy="6858000"/>
          </a:xfrm>
          <a:prstGeom prst="rect">
            <a:avLst/>
          </a:prstGeom>
        </p:spPr>
      </p:pic>
    </p:spTree>
    <p:extLst>
      <p:ext uri="{BB962C8B-B14F-4D97-AF65-F5344CB8AC3E}">
        <p14:creationId xmlns:p14="http://schemas.microsoft.com/office/powerpoint/2010/main" val="284164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A8F5E-4868-ACB4-8A1E-3CCBA8504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69" y="0"/>
            <a:ext cx="7238198" cy="6858000"/>
          </a:xfrm>
          <a:prstGeom prst="rect">
            <a:avLst/>
          </a:prstGeom>
        </p:spPr>
      </p:pic>
    </p:spTree>
    <p:extLst>
      <p:ext uri="{BB962C8B-B14F-4D97-AF65-F5344CB8AC3E}">
        <p14:creationId xmlns:p14="http://schemas.microsoft.com/office/powerpoint/2010/main" val="65218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431983"/>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r>
              <a:rPr lang="en-US" sz="2800" dirty="0">
                <a:solidFill>
                  <a:srgbClr val="FFC000"/>
                </a:solidFill>
              </a:rPr>
              <a:t>5.  Today 18 February 11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Meaghan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4</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707886"/>
          </a:xfrm>
          <a:prstGeom prst="rect">
            <a:avLst/>
          </a:prstGeom>
          <a:noFill/>
        </p:spPr>
        <p:txBody>
          <a:bodyPr wrap="square">
            <a:spAutoFit/>
          </a:bodyPr>
          <a:lstStyle/>
          <a:p>
            <a:r>
              <a:rPr lang="en-US" sz="2000">
                <a:solidFill>
                  <a:schemeClr val="bg1"/>
                </a:solidFill>
              </a:rPr>
              <a:t>We now have a full slate of volunteers but if anyone would like on a “substitute list” in case someone can’t make it, as happened last week, please let us know.</a:t>
            </a:r>
            <a:endParaRPr lang="en-US"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A88C3-CEC6-9879-5E5B-E6E8148C2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697" y="0"/>
            <a:ext cx="7067005" cy="6858000"/>
          </a:xfrm>
          <a:prstGeom prst="rect">
            <a:avLst/>
          </a:prstGeom>
        </p:spPr>
      </p:pic>
    </p:spTree>
    <p:extLst>
      <p:ext uri="{BB962C8B-B14F-4D97-AF65-F5344CB8AC3E}">
        <p14:creationId xmlns:p14="http://schemas.microsoft.com/office/powerpoint/2010/main" val="2192931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3A4E3-BAFC-3042-62CB-8282F25A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389" y="0"/>
            <a:ext cx="6975565" cy="6858000"/>
          </a:xfrm>
          <a:prstGeom prst="rect">
            <a:avLst/>
          </a:prstGeom>
        </p:spPr>
      </p:pic>
    </p:spTree>
    <p:extLst>
      <p:ext uri="{BB962C8B-B14F-4D97-AF65-F5344CB8AC3E}">
        <p14:creationId xmlns:p14="http://schemas.microsoft.com/office/powerpoint/2010/main" val="362886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53B81-FEA1-249B-3059-2CCEF48B0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450" y="0"/>
            <a:ext cx="7014755" cy="6858000"/>
          </a:xfrm>
          <a:prstGeom prst="rect">
            <a:avLst/>
          </a:prstGeom>
        </p:spPr>
      </p:pic>
    </p:spTree>
    <p:extLst>
      <p:ext uri="{BB962C8B-B14F-4D97-AF65-F5344CB8AC3E}">
        <p14:creationId xmlns:p14="http://schemas.microsoft.com/office/powerpoint/2010/main" val="2587956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74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7001"/>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C30B8B7-C7F1-6C49-2936-BE237D9FF57B}"/>
              </a:ext>
            </a:extLst>
          </p:cNvPr>
          <p:cNvSpPr txBox="1"/>
          <p:nvPr/>
        </p:nvSpPr>
        <p:spPr>
          <a:xfrm>
            <a:off x="1688829" y="4998183"/>
            <a:ext cx="6393180" cy="369332"/>
          </a:xfrm>
          <a:prstGeom prst="rect">
            <a:avLst/>
          </a:prstGeom>
          <a:noFill/>
        </p:spPr>
        <p:txBody>
          <a:bodyPr wrap="square">
            <a:spAutoFit/>
          </a:bodyPr>
          <a:lstStyle/>
          <a:p>
            <a:r>
              <a:rPr lang="en-CA" dirty="0">
                <a:solidFill>
                  <a:schemeClr val="bg1"/>
                </a:solidFill>
              </a:rPr>
              <a:t>Walk</a:t>
            </a:r>
            <a:endParaRPr lang="en-CA" dirty="0"/>
          </a:p>
        </p:txBody>
      </p:sp>
      <p:sp>
        <p:nvSpPr>
          <p:cNvPr id="11" name="TextBox 10">
            <a:extLst>
              <a:ext uri="{FF2B5EF4-FFF2-40B4-BE49-F238E27FC236}">
                <a16:creationId xmlns:a16="http://schemas.microsoft.com/office/drawing/2014/main" id="{AA9E91C4-4CCF-3764-E84F-BB74A1220D85}"/>
              </a:ext>
            </a:extLst>
          </p:cNvPr>
          <p:cNvSpPr txBox="1"/>
          <p:nvPr/>
        </p:nvSpPr>
        <p:spPr>
          <a:xfrm>
            <a:off x="7993912" y="4998183"/>
            <a:ext cx="747072" cy="369332"/>
          </a:xfrm>
          <a:prstGeom prst="rect">
            <a:avLst/>
          </a:prstGeom>
          <a:noFill/>
        </p:spPr>
        <p:txBody>
          <a:bodyPr wrap="square">
            <a:spAutoFit/>
          </a:bodyPr>
          <a:lstStyle/>
          <a:p>
            <a:r>
              <a:rPr lang="en-CA" dirty="0">
                <a:solidFill>
                  <a:schemeClr val="bg1"/>
                </a:solidFill>
              </a:rPr>
              <a:t>Walk</a:t>
            </a:r>
            <a:endParaRPr lang="en-CA" dirty="0"/>
          </a:p>
        </p:txBody>
      </p:sp>
      <p:sp>
        <p:nvSpPr>
          <p:cNvPr id="13" name="TextBox 12">
            <a:extLst>
              <a:ext uri="{FF2B5EF4-FFF2-40B4-BE49-F238E27FC236}">
                <a16:creationId xmlns:a16="http://schemas.microsoft.com/office/drawing/2014/main" id="{30FE695A-E41E-308F-CAD5-3E9CD5602ECC}"/>
              </a:ext>
            </a:extLst>
          </p:cNvPr>
          <p:cNvSpPr txBox="1"/>
          <p:nvPr/>
        </p:nvSpPr>
        <p:spPr>
          <a:xfrm>
            <a:off x="4701852" y="4998183"/>
            <a:ext cx="6393180" cy="369332"/>
          </a:xfrm>
          <a:prstGeom prst="rect">
            <a:avLst/>
          </a:prstGeom>
          <a:noFill/>
        </p:spPr>
        <p:txBody>
          <a:bodyPr wrap="square">
            <a:spAutoFit/>
          </a:bodyPr>
          <a:lstStyle/>
          <a:p>
            <a:r>
              <a:rPr lang="en-CA" dirty="0">
                <a:solidFill>
                  <a:schemeClr val="bg1"/>
                </a:solidFill>
              </a:rPr>
              <a:t>Walk</a:t>
            </a:r>
            <a:endParaRPr lang="en-CA" dirty="0"/>
          </a:p>
        </p:txBody>
      </p:sp>
      <p:sp>
        <p:nvSpPr>
          <p:cNvPr id="15" name="TextBox 14">
            <a:extLst>
              <a:ext uri="{FF2B5EF4-FFF2-40B4-BE49-F238E27FC236}">
                <a16:creationId xmlns:a16="http://schemas.microsoft.com/office/drawing/2014/main" id="{B22F0394-4A3E-0440-B016-66430042AE32}"/>
              </a:ext>
            </a:extLst>
          </p:cNvPr>
          <p:cNvSpPr txBox="1"/>
          <p:nvPr/>
        </p:nvSpPr>
        <p:spPr>
          <a:xfrm>
            <a:off x="8966554" y="2524806"/>
            <a:ext cx="1324194" cy="369332"/>
          </a:xfrm>
          <a:prstGeom prst="rect">
            <a:avLst/>
          </a:prstGeom>
          <a:noFill/>
        </p:spPr>
        <p:txBody>
          <a:bodyPr wrap="square">
            <a:spAutoFit/>
          </a:bodyPr>
          <a:lstStyle/>
          <a:p>
            <a:r>
              <a:rPr lang="en-CA" dirty="0">
                <a:solidFill>
                  <a:schemeClr val="bg1"/>
                </a:solidFill>
              </a:rPr>
              <a:t>See a friend </a:t>
            </a:r>
            <a:endParaRPr lang="en-CA" dirty="0"/>
          </a:p>
        </p:txBody>
      </p:sp>
      <p:sp>
        <p:nvSpPr>
          <p:cNvPr id="3" name="TextBox 2">
            <a:extLst>
              <a:ext uri="{FF2B5EF4-FFF2-40B4-BE49-F238E27FC236}">
                <a16:creationId xmlns:a16="http://schemas.microsoft.com/office/drawing/2014/main" id="{D3721617-2E38-2D83-FCA9-859B9EBAD6E6}"/>
              </a:ext>
            </a:extLst>
          </p:cNvPr>
          <p:cNvSpPr txBox="1"/>
          <p:nvPr/>
        </p:nvSpPr>
        <p:spPr>
          <a:xfrm>
            <a:off x="116840" y="-159266"/>
            <a:ext cx="6492240" cy="523220"/>
          </a:xfrm>
          <a:prstGeom prst="rect">
            <a:avLst/>
          </a:prstGeom>
          <a:noFill/>
        </p:spPr>
        <p:txBody>
          <a:bodyPr wrap="square">
            <a:spAutoFit/>
          </a:bodyPr>
          <a:lstStyle/>
          <a:p>
            <a:pPr lvl="0"/>
            <a:r>
              <a:rPr lang="en-US" sz="2800" dirty="0">
                <a:solidFill>
                  <a:srgbClr val="C00000"/>
                </a:solidFill>
              </a:rPr>
              <a:t>Step 3</a:t>
            </a:r>
          </a:p>
        </p:txBody>
      </p:sp>
    </p:spTree>
    <p:extLst>
      <p:ext uri="{BB962C8B-B14F-4D97-AF65-F5344CB8AC3E}">
        <p14:creationId xmlns:p14="http://schemas.microsoft.com/office/powerpoint/2010/main" val="20716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836988" y="-277813"/>
            <a:ext cx="8355012" cy="2343151"/>
          </a:xfrm>
        </p:spPr>
        <p:txBody>
          <a:bodyPr/>
          <a:lstStyle/>
          <a:p>
            <a:r>
              <a:rPr lang="en-CA" b="1" dirty="0">
                <a:solidFill>
                  <a:schemeClr val="bg1"/>
                </a:solidFill>
              </a:rPr>
              <a:t>Goals diary card</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241738" y="1545021"/>
          <a:ext cx="11634961" cy="3731168"/>
        </p:xfrm>
        <a:graphic>
          <a:graphicData uri="http://schemas.openxmlformats.org/drawingml/2006/table">
            <a:tbl>
              <a:tblPr firstRow="1" bandRow="1">
                <a:tableStyleId>{8799B23B-EC83-4686-B30A-512413B5E67A}</a:tableStyleId>
              </a:tblPr>
              <a:tblGrid>
                <a:gridCol w="1467356">
                  <a:extLst>
                    <a:ext uri="{9D8B030D-6E8A-4147-A177-3AD203B41FA5}">
                      <a16:colId xmlns:a16="http://schemas.microsoft.com/office/drawing/2014/main" val="1912508955"/>
                    </a:ext>
                  </a:extLst>
                </a:gridCol>
                <a:gridCol w="290407">
                  <a:extLst>
                    <a:ext uri="{9D8B030D-6E8A-4147-A177-3AD203B41FA5}">
                      <a16:colId xmlns:a16="http://schemas.microsoft.com/office/drawing/2014/main" val="2032507190"/>
                    </a:ext>
                  </a:extLst>
                </a:gridCol>
                <a:gridCol w="290407">
                  <a:extLst>
                    <a:ext uri="{9D8B030D-6E8A-4147-A177-3AD203B41FA5}">
                      <a16:colId xmlns:a16="http://schemas.microsoft.com/office/drawing/2014/main" val="1334958551"/>
                    </a:ext>
                  </a:extLst>
                </a:gridCol>
                <a:gridCol w="290407">
                  <a:extLst>
                    <a:ext uri="{9D8B030D-6E8A-4147-A177-3AD203B41FA5}">
                      <a16:colId xmlns:a16="http://schemas.microsoft.com/office/drawing/2014/main" val="3464283299"/>
                    </a:ext>
                  </a:extLst>
                </a:gridCol>
                <a:gridCol w="290407">
                  <a:extLst>
                    <a:ext uri="{9D8B030D-6E8A-4147-A177-3AD203B41FA5}">
                      <a16:colId xmlns:a16="http://schemas.microsoft.com/office/drawing/2014/main" val="3294880387"/>
                    </a:ext>
                  </a:extLst>
                </a:gridCol>
                <a:gridCol w="290407">
                  <a:extLst>
                    <a:ext uri="{9D8B030D-6E8A-4147-A177-3AD203B41FA5}">
                      <a16:colId xmlns:a16="http://schemas.microsoft.com/office/drawing/2014/main" val="3664015173"/>
                    </a:ext>
                  </a:extLst>
                </a:gridCol>
                <a:gridCol w="290407">
                  <a:extLst>
                    <a:ext uri="{9D8B030D-6E8A-4147-A177-3AD203B41FA5}">
                      <a16:colId xmlns:a16="http://schemas.microsoft.com/office/drawing/2014/main" val="3164781477"/>
                    </a:ext>
                  </a:extLst>
                </a:gridCol>
                <a:gridCol w="290407">
                  <a:extLst>
                    <a:ext uri="{9D8B030D-6E8A-4147-A177-3AD203B41FA5}">
                      <a16:colId xmlns:a16="http://schemas.microsoft.com/office/drawing/2014/main" val="3235772609"/>
                    </a:ext>
                  </a:extLst>
                </a:gridCol>
                <a:gridCol w="290407">
                  <a:extLst>
                    <a:ext uri="{9D8B030D-6E8A-4147-A177-3AD203B41FA5}">
                      <a16:colId xmlns:a16="http://schemas.microsoft.com/office/drawing/2014/main" val="3378543924"/>
                    </a:ext>
                  </a:extLst>
                </a:gridCol>
                <a:gridCol w="290407">
                  <a:extLst>
                    <a:ext uri="{9D8B030D-6E8A-4147-A177-3AD203B41FA5}">
                      <a16:colId xmlns:a16="http://schemas.microsoft.com/office/drawing/2014/main" val="439450926"/>
                    </a:ext>
                  </a:extLst>
                </a:gridCol>
                <a:gridCol w="343361">
                  <a:extLst>
                    <a:ext uri="{9D8B030D-6E8A-4147-A177-3AD203B41FA5}">
                      <a16:colId xmlns:a16="http://schemas.microsoft.com/office/drawing/2014/main" val="1168310089"/>
                    </a:ext>
                  </a:extLst>
                </a:gridCol>
                <a:gridCol w="343361">
                  <a:extLst>
                    <a:ext uri="{9D8B030D-6E8A-4147-A177-3AD203B41FA5}">
                      <a16:colId xmlns:a16="http://schemas.microsoft.com/office/drawing/2014/main" val="2618546401"/>
                    </a:ext>
                  </a:extLst>
                </a:gridCol>
                <a:gridCol w="343361">
                  <a:extLst>
                    <a:ext uri="{9D8B030D-6E8A-4147-A177-3AD203B41FA5}">
                      <a16:colId xmlns:a16="http://schemas.microsoft.com/office/drawing/2014/main" val="3188345238"/>
                    </a:ext>
                  </a:extLst>
                </a:gridCol>
                <a:gridCol w="343361">
                  <a:extLst>
                    <a:ext uri="{9D8B030D-6E8A-4147-A177-3AD203B41FA5}">
                      <a16:colId xmlns:a16="http://schemas.microsoft.com/office/drawing/2014/main" val="2615666507"/>
                    </a:ext>
                  </a:extLst>
                </a:gridCol>
                <a:gridCol w="343361">
                  <a:extLst>
                    <a:ext uri="{9D8B030D-6E8A-4147-A177-3AD203B41FA5}">
                      <a16:colId xmlns:a16="http://schemas.microsoft.com/office/drawing/2014/main" val="4235813910"/>
                    </a:ext>
                  </a:extLst>
                </a:gridCol>
                <a:gridCol w="343361">
                  <a:extLst>
                    <a:ext uri="{9D8B030D-6E8A-4147-A177-3AD203B41FA5}">
                      <a16:colId xmlns:a16="http://schemas.microsoft.com/office/drawing/2014/main" val="558947257"/>
                    </a:ext>
                  </a:extLst>
                </a:gridCol>
                <a:gridCol w="343361">
                  <a:extLst>
                    <a:ext uri="{9D8B030D-6E8A-4147-A177-3AD203B41FA5}">
                      <a16:colId xmlns:a16="http://schemas.microsoft.com/office/drawing/2014/main" val="3031878322"/>
                    </a:ext>
                  </a:extLst>
                </a:gridCol>
                <a:gridCol w="343361">
                  <a:extLst>
                    <a:ext uri="{9D8B030D-6E8A-4147-A177-3AD203B41FA5}">
                      <a16:colId xmlns:a16="http://schemas.microsoft.com/office/drawing/2014/main" val="1197102891"/>
                    </a:ext>
                  </a:extLst>
                </a:gridCol>
                <a:gridCol w="343361">
                  <a:extLst>
                    <a:ext uri="{9D8B030D-6E8A-4147-A177-3AD203B41FA5}">
                      <a16:colId xmlns:a16="http://schemas.microsoft.com/office/drawing/2014/main" val="779295891"/>
                    </a:ext>
                  </a:extLst>
                </a:gridCol>
                <a:gridCol w="343361">
                  <a:extLst>
                    <a:ext uri="{9D8B030D-6E8A-4147-A177-3AD203B41FA5}">
                      <a16:colId xmlns:a16="http://schemas.microsoft.com/office/drawing/2014/main" val="547822136"/>
                    </a:ext>
                  </a:extLst>
                </a:gridCol>
                <a:gridCol w="343361">
                  <a:extLst>
                    <a:ext uri="{9D8B030D-6E8A-4147-A177-3AD203B41FA5}">
                      <a16:colId xmlns:a16="http://schemas.microsoft.com/office/drawing/2014/main" val="3696007869"/>
                    </a:ext>
                  </a:extLst>
                </a:gridCol>
                <a:gridCol w="343361">
                  <a:extLst>
                    <a:ext uri="{9D8B030D-6E8A-4147-A177-3AD203B41FA5}">
                      <a16:colId xmlns:a16="http://schemas.microsoft.com/office/drawing/2014/main" val="4082052214"/>
                    </a:ext>
                  </a:extLst>
                </a:gridCol>
                <a:gridCol w="343361">
                  <a:extLst>
                    <a:ext uri="{9D8B030D-6E8A-4147-A177-3AD203B41FA5}">
                      <a16:colId xmlns:a16="http://schemas.microsoft.com/office/drawing/2014/main" val="170711120"/>
                    </a:ext>
                  </a:extLst>
                </a:gridCol>
                <a:gridCol w="343361">
                  <a:extLst>
                    <a:ext uri="{9D8B030D-6E8A-4147-A177-3AD203B41FA5}">
                      <a16:colId xmlns:a16="http://schemas.microsoft.com/office/drawing/2014/main" val="1681876523"/>
                    </a:ext>
                  </a:extLst>
                </a:gridCol>
                <a:gridCol w="343361">
                  <a:extLst>
                    <a:ext uri="{9D8B030D-6E8A-4147-A177-3AD203B41FA5}">
                      <a16:colId xmlns:a16="http://schemas.microsoft.com/office/drawing/2014/main" val="560497307"/>
                    </a:ext>
                  </a:extLst>
                </a:gridCol>
                <a:gridCol w="343361">
                  <a:extLst>
                    <a:ext uri="{9D8B030D-6E8A-4147-A177-3AD203B41FA5}">
                      <a16:colId xmlns:a16="http://schemas.microsoft.com/office/drawing/2014/main" val="2597745268"/>
                    </a:ext>
                  </a:extLst>
                </a:gridCol>
                <a:gridCol w="343361">
                  <a:extLst>
                    <a:ext uri="{9D8B030D-6E8A-4147-A177-3AD203B41FA5}">
                      <a16:colId xmlns:a16="http://schemas.microsoft.com/office/drawing/2014/main" val="1867176840"/>
                    </a:ext>
                  </a:extLst>
                </a:gridCol>
                <a:gridCol w="343361">
                  <a:extLst>
                    <a:ext uri="{9D8B030D-6E8A-4147-A177-3AD203B41FA5}">
                      <a16:colId xmlns:a16="http://schemas.microsoft.com/office/drawing/2014/main" val="2862780599"/>
                    </a:ext>
                  </a:extLst>
                </a:gridCol>
                <a:gridCol w="343361">
                  <a:extLst>
                    <a:ext uri="{9D8B030D-6E8A-4147-A177-3AD203B41FA5}">
                      <a16:colId xmlns:a16="http://schemas.microsoft.com/office/drawing/2014/main" val="3645869234"/>
                    </a:ext>
                  </a:extLst>
                </a:gridCol>
                <a:gridCol w="343361">
                  <a:extLst>
                    <a:ext uri="{9D8B030D-6E8A-4147-A177-3AD203B41FA5}">
                      <a16:colId xmlns:a16="http://schemas.microsoft.com/office/drawing/2014/main" val="1149667713"/>
                    </a:ext>
                  </a:extLst>
                </a:gridCol>
                <a:gridCol w="343361">
                  <a:extLst>
                    <a:ext uri="{9D8B030D-6E8A-4147-A177-3AD203B41FA5}">
                      <a16:colId xmlns:a16="http://schemas.microsoft.com/office/drawing/2014/main" val="3241969402"/>
                    </a:ext>
                  </a:extLst>
                </a:gridCol>
                <a:gridCol w="343361">
                  <a:extLst>
                    <a:ext uri="{9D8B030D-6E8A-4147-A177-3AD203B41FA5}">
                      <a16:colId xmlns:a16="http://schemas.microsoft.com/office/drawing/2014/main" val="3844499200"/>
                    </a:ext>
                  </a:extLst>
                </a:gridCol>
              </a:tblGrid>
              <a:tr h="438067">
                <a:tc>
                  <a:txBody>
                    <a:bodyPr/>
                    <a:lstStyle/>
                    <a:p>
                      <a:r>
                        <a:rPr lang="en-CA" sz="1200">
                          <a:solidFill>
                            <a:schemeClr val="bg1"/>
                          </a:solidFill>
                        </a:rPr>
                        <a:t>Dates                 </a:t>
                      </a:r>
                    </a:p>
                  </a:txBody>
                  <a:tcPr marL="62021" marR="62021" marT="31010" marB="31010"/>
                </a:tc>
                <a:tc>
                  <a:txBody>
                    <a:bodyPr/>
                    <a:lstStyle/>
                    <a:p>
                      <a:r>
                        <a:rPr lang="en-CA" sz="700">
                          <a:solidFill>
                            <a:schemeClr val="bg1"/>
                          </a:solidFill>
                        </a:rPr>
                        <a:t>1</a:t>
                      </a:r>
                    </a:p>
                  </a:txBody>
                  <a:tcPr marL="62021" marR="62021" marT="31010" marB="31010"/>
                </a:tc>
                <a:tc>
                  <a:txBody>
                    <a:bodyPr/>
                    <a:lstStyle/>
                    <a:p>
                      <a:r>
                        <a:rPr lang="en-CA" sz="700">
                          <a:solidFill>
                            <a:schemeClr val="bg1"/>
                          </a:solidFill>
                        </a:rPr>
                        <a:t>2</a:t>
                      </a:r>
                    </a:p>
                  </a:txBody>
                  <a:tcPr marL="62021" marR="62021" marT="31010" marB="31010"/>
                </a:tc>
                <a:tc>
                  <a:txBody>
                    <a:bodyPr/>
                    <a:lstStyle/>
                    <a:p>
                      <a:r>
                        <a:rPr lang="en-CA" sz="700">
                          <a:solidFill>
                            <a:schemeClr val="bg1"/>
                          </a:solidFill>
                        </a:rPr>
                        <a:t>3</a:t>
                      </a:r>
                    </a:p>
                  </a:txBody>
                  <a:tcPr marL="62021" marR="62021" marT="31010" marB="31010"/>
                </a:tc>
                <a:tc>
                  <a:txBody>
                    <a:bodyPr/>
                    <a:lstStyle/>
                    <a:p>
                      <a:r>
                        <a:rPr lang="en-CA" sz="700">
                          <a:solidFill>
                            <a:schemeClr val="bg1"/>
                          </a:solidFill>
                        </a:rPr>
                        <a:t>4</a:t>
                      </a:r>
                    </a:p>
                  </a:txBody>
                  <a:tcPr marL="62021" marR="62021" marT="31010" marB="31010"/>
                </a:tc>
                <a:tc>
                  <a:txBody>
                    <a:bodyPr/>
                    <a:lstStyle/>
                    <a:p>
                      <a:r>
                        <a:rPr lang="en-CA" sz="700">
                          <a:solidFill>
                            <a:schemeClr val="bg1"/>
                          </a:solidFill>
                        </a:rPr>
                        <a:t>5</a:t>
                      </a:r>
                    </a:p>
                  </a:txBody>
                  <a:tcPr marL="62021" marR="62021" marT="31010" marB="31010"/>
                </a:tc>
                <a:tc>
                  <a:txBody>
                    <a:bodyPr/>
                    <a:lstStyle/>
                    <a:p>
                      <a:r>
                        <a:rPr lang="en-CA" sz="700">
                          <a:solidFill>
                            <a:schemeClr val="bg1"/>
                          </a:solidFill>
                        </a:rPr>
                        <a:t>6</a:t>
                      </a:r>
                    </a:p>
                  </a:txBody>
                  <a:tcPr marL="62021" marR="62021" marT="31010" marB="31010"/>
                </a:tc>
                <a:tc>
                  <a:txBody>
                    <a:bodyPr/>
                    <a:lstStyle/>
                    <a:p>
                      <a:r>
                        <a:rPr lang="en-CA" sz="700">
                          <a:solidFill>
                            <a:schemeClr val="bg1"/>
                          </a:solidFill>
                        </a:rPr>
                        <a:t>7</a:t>
                      </a:r>
                    </a:p>
                  </a:txBody>
                  <a:tcPr marL="62021" marR="62021" marT="31010" marB="31010"/>
                </a:tc>
                <a:tc>
                  <a:txBody>
                    <a:bodyPr/>
                    <a:lstStyle/>
                    <a:p>
                      <a:r>
                        <a:rPr lang="en-CA" sz="700">
                          <a:solidFill>
                            <a:schemeClr val="bg1"/>
                          </a:solidFill>
                        </a:rPr>
                        <a:t>8</a:t>
                      </a:r>
                    </a:p>
                  </a:txBody>
                  <a:tcPr marL="62021" marR="62021" marT="31010" marB="31010"/>
                </a:tc>
                <a:tc>
                  <a:txBody>
                    <a:bodyPr/>
                    <a:lstStyle/>
                    <a:p>
                      <a:r>
                        <a:rPr lang="en-CA" sz="700">
                          <a:solidFill>
                            <a:schemeClr val="bg1"/>
                          </a:solidFill>
                        </a:rPr>
                        <a:t>9</a:t>
                      </a:r>
                    </a:p>
                  </a:txBody>
                  <a:tcPr marL="62021" marR="62021" marT="31010" marB="31010"/>
                </a:tc>
                <a:tc>
                  <a:txBody>
                    <a:bodyPr/>
                    <a:lstStyle/>
                    <a:p>
                      <a:r>
                        <a:rPr lang="en-CA" sz="700">
                          <a:solidFill>
                            <a:schemeClr val="bg1"/>
                          </a:solidFill>
                        </a:rPr>
                        <a:t>10</a:t>
                      </a:r>
                    </a:p>
                  </a:txBody>
                  <a:tcPr marL="62021" marR="62021" marT="31010" marB="31010"/>
                </a:tc>
                <a:tc>
                  <a:txBody>
                    <a:bodyPr/>
                    <a:lstStyle/>
                    <a:p>
                      <a:r>
                        <a:rPr lang="en-CA" sz="700">
                          <a:solidFill>
                            <a:schemeClr val="bg1"/>
                          </a:solidFill>
                        </a:rPr>
                        <a:t>11</a:t>
                      </a:r>
                    </a:p>
                  </a:txBody>
                  <a:tcPr marL="62021" marR="62021" marT="31010" marB="31010"/>
                </a:tc>
                <a:tc>
                  <a:txBody>
                    <a:bodyPr/>
                    <a:lstStyle/>
                    <a:p>
                      <a:r>
                        <a:rPr lang="en-CA" sz="700">
                          <a:solidFill>
                            <a:schemeClr val="bg1"/>
                          </a:solidFill>
                        </a:rPr>
                        <a:t>12</a:t>
                      </a:r>
                    </a:p>
                  </a:txBody>
                  <a:tcPr marL="62021" marR="62021" marT="31010" marB="31010"/>
                </a:tc>
                <a:tc>
                  <a:txBody>
                    <a:bodyPr/>
                    <a:lstStyle/>
                    <a:p>
                      <a:r>
                        <a:rPr lang="en-CA" sz="700">
                          <a:solidFill>
                            <a:schemeClr val="bg1"/>
                          </a:solidFill>
                        </a:rPr>
                        <a:t>13</a:t>
                      </a:r>
                    </a:p>
                  </a:txBody>
                  <a:tcPr marL="62021" marR="62021" marT="31010" marB="31010"/>
                </a:tc>
                <a:tc>
                  <a:txBody>
                    <a:bodyPr/>
                    <a:lstStyle/>
                    <a:p>
                      <a:r>
                        <a:rPr lang="en-CA" sz="700">
                          <a:solidFill>
                            <a:schemeClr val="bg1"/>
                          </a:solidFill>
                        </a:rPr>
                        <a:t>14</a:t>
                      </a:r>
                    </a:p>
                  </a:txBody>
                  <a:tcPr marL="62021" marR="62021" marT="31010" marB="31010"/>
                </a:tc>
                <a:tc>
                  <a:txBody>
                    <a:bodyPr/>
                    <a:lstStyle/>
                    <a:p>
                      <a:r>
                        <a:rPr lang="en-CA" sz="700">
                          <a:solidFill>
                            <a:schemeClr val="bg1"/>
                          </a:solidFill>
                        </a:rPr>
                        <a:t>15</a:t>
                      </a:r>
                    </a:p>
                  </a:txBody>
                  <a:tcPr marL="62021" marR="62021" marT="31010" marB="31010"/>
                </a:tc>
                <a:tc>
                  <a:txBody>
                    <a:bodyPr/>
                    <a:lstStyle/>
                    <a:p>
                      <a:r>
                        <a:rPr lang="en-CA" sz="700">
                          <a:solidFill>
                            <a:schemeClr val="bg1"/>
                          </a:solidFill>
                        </a:rPr>
                        <a:t>16</a:t>
                      </a:r>
                    </a:p>
                  </a:txBody>
                  <a:tcPr marL="62021" marR="62021" marT="31010" marB="31010"/>
                </a:tc>
                <a:tc>
                  <a:txBody>
                    <a:bodyPr/>
                    <a:lstStyle/>
                    <a:p>
                      <a:r>
                        <a:rPr lang="en-CA" sz="700">
                          <a:solidFill>
                            <a:schemeClr val="bg1"/>
                          </a:solidFill>
                        </a:rPr>
                        <a:t>17</a:t>
                      </a:r>
                    </a:p>
                  </a:txBody>
                  <a:tcPr marL="62021" marR="62021" marT="31010" marB="31010"/>
                </a:tc>
                <a:tc>
                  <a:txBody>
                    <a:bodyPr/>
                    <a:lstStyle/>
                    <a:p>
                      <a:r>
                        <a:rPr lang="en-CA" sz="700">
                          <a:solidFill>
                            <a:schemeClr val="bg1"/>
                          </a:solidFill>
                        </a:rPr>
                        <a:t>18</a:t>
                      </a:r>
                    </a:p>
                  </a:txBody>
                  <a:tcPr marL="62021" marR="62021" marT="31010" marB="31010"/>
                </a:tc>
                <a:tc>
                  <a:txBody>
                    <a:bodyPr/>
                    <a:lstStyle/>
                    <a:p>
                      <a:r>
                        <a:rPr lang="en-CA" sz="700">
                          <a:solidFill>
                            <a:schemeClr val="bg1"/>
                          </a:solidFill>
                        </a:rPr>
                        <a:t>19</a:t>
                      </a:r>
                    </a:p>
                  </a:txBody>
                  <a:tcPr marL="62021" marR="62021" marT="31010" marB="31010"/>
                </a:tc>
                <a:tc>
                  <a:txBody>
                    <a:bodyPr/>
                    <a:lstStyle/>
                    <a:p>
                      <a:r>
                        <a:rPr lang="en-CA" sz="700">
                          <a:solidFill>
                            <a:schemeClr val="bg1"/>
                          </a:solidFill>
                        </a:rPr>
                        <a:t>20</a:t>
                      </a:r>
                    </a:p>
                  </a:txBody>
                  <a:tcPr marL="62021" marR="62021" marT="31010" marB="31010"/>
                </a:tc>
                <a:tc>
                  <a:txBody>
                    <a:bodyPr/>
                    <a:lstStyle/>
                    <a:p>
                      <a:r>
                        <a:rPr lang="en-CA" sz="700">
                          <a:solidFill>
                            <a:schemeClr val="bg1"/>
                          </a:solidFill>
                        </a:rPr>
                        <a:t>21</a:t>
                      </a:r>
                    </a:p>
                  </a:txBody>
                  <a:tcPr marL="62021" marR="62021" marT="31010" marB="31010"/>
                </a:tc>
                <a:tc>
                  <a:txBody>
                    <a:bodyPr/>
                    <a:lstStyle/>
                    <a:p>
                      <a:r>
                        <a:rPr lang="en-CA" sz="700">
                          <a:solidFill>
                            <a:schemeClr val="bg1"/>
                          </a:solidFill>
                        </a:rPr>
                        <a:t>22</a:t>
                      </a:r>
                    </a:p>
                  </a:txBody>
                  <a:tcPr marL="62021" marR="62021" marT="31010" marB="31010"/>
                </a:tc>
                <a:tc>
                  <a:txBody>
                    <a:bodyPr/>
                    <a:lstStyle/>
                    <a:p>
                      <a:r>
                        <a:rPr lang="en-CA" sz="700">
                          <a:solidFill>
                            <a:schemeClr val="bg1"/>
                          </a:solidFill>
                        </a:rPr>
                        <a:t>23</a:t>
                      </a:r>
                    </a:p>
                  </a:txBody>
                  <a:tcPr marL="62021" marR="62021" marT="31010" marB="31010"/>
                </a:tc>
                <a:tc>
                  <a:txBody>
                    <a:bodyPr/>
                    <a:lstStyle/>
                    <a:p>
                      <a:r>
                        <a:rPr lang="en-CA" sz="700">
                          <a:solidFill>
                            <a:schemeClr val="bg1"/>
                          </a:solidFill>
                        </a:rPr>
                        <a:t>24</a:t>
                      </a:r>
                    </a:p>
                  </a:txBody>
                  <a:tcPr marL="62021" marR="62021" marT="31010" marB="31010"/>
                </a:tc>
                <a:tc>
                  <a:txBody>
                    <a:bodyPr/>
                    <a:lstStyle/>
                    <a:p>
                      <a:r>
                        <a:rPr lang="en-CA" sz="700">
                          <a:solidFill>
                            <a:schemeClr val="bg1"/>
                          </a:solidFill>
                        </a:rPr>
                        <a:t>25</a:t>
                      </a:r>
                    </a:p>
                  </a:txBody>
                  <a:tcPr marL="62021" marR="62021" marT="31010" marB="31010"/>
                </a:tc>
                <a:tc>
                  <a:txBody>
                    <a:bodyPr/>
                    <a:lstStyle/>
                    <a:p>
                      <a:r>
                        <a:rPr lang="en-CA" sz="700">
                          <a:solidFill>
                            <a:schemeClr val="bg1"/>
                          </a:solidFill>
                        </a:rPr>
                        <a:t>26</a:t>
                      </a:r>
                    </a:p>
                  </a:txBody>
                  <a:tcPr marL="62021" marR="62021" marT="31010" marB="31010"/>
                </a:tc>
                <a:tc>
                  <a:txBody>
                    <a:bodyPr/>
                    <a:lstStyle/>
                    <a:p>
                      <a:r>
                        <a:rPr lang="en-CA" sz="700">
                          <a:solidFill>
                            <a:schemeClr val="bg1"/>
                          </a:solidFill>
                        </a:rPr>
                        <a:t>27</a:t>
                      </a:r>
                    </a:p>
                  </a:txBody>
                  <a:tcPr marL="62021" marR="62021" marT="31010" marB="31010"/>
                </a:tc>
                <a:tc>
                  <a:txBody>
                    <a:bodyPr/>
                    <a:lstStyle/>
                    <a:p>
                      <a:r>
                        <a:rPr lang="en-CA" sz="700">
                          <a:solidFill>
                            <a:schemeClr val="bg1"/>
                          </a:solidFill>
                        </a:rPr>
                        <a:t>28</a:t>
                      </a:r>
                    </a:p>
                  </a:txBody>
                  <a:tcPr marL="62021" marR="62021" marT="31010" marB="31010"/>
                </a:tc>
                <a:tc>
                  <a:txBody>
                    <a:bodyPr/>
                    <a:lstStyle/>
                    <a:p>
                      <a:r>
                        <a:rPr lang="en-CA" sz="700">
                          <a:solidFill>
                            <a:schemeClr val="bg1"/>
                          </a:solidFill>
                        </a:rPr>
                        <a:t>29</a:t>
                      </a:r>
                    </a:p>
                  </a:txBody>
                  <a:tcPr marL="62021" marR="62021" marT="31010" marB="31010"/>
                </a:tc>
                <a:tc>
                  <a:txBody>
                    <a:bodyPr/>
                    <a:lstStyle/>
                    <a:p>
                      <a:r>
                        <a:rPr lang="en-CA" sz="700">
                          <a:solidFill>
                            <a:schemeClr val="bg1"/>
                          </a:solidFill>
                        </a:rPr>
                        <a:t>30</a:t>
                      </a:r>
                    </a:p>
                  </a:txBody>
                  <a:tcPr marL="62021" marR="62021" marT="31010" marB="31010"/>
                </a:tc>
                <a:tc>
                  <a:txBody>
                    <a:bodyPr/>
                    <a:lstStyle/>
                    <a:p>
                      <a:r>
                        <a:rPr lang="en-CA" sz="700" dirty="0">
                          <a:solidFill>
                            <a:schemeClr val="bg1"/>
                          </a:solidFill>
                        </a:rPr>
                        <a:t>31</a:t>
                      </a:r>
                    </a:p>
                  </a:txBody>
                  <a:tcPr marL="62021" marR="62021" marT="31010" marB="31010"/>
                </a:tc>
                <a:extLst>
                  <a:ext uri="{0D108BD9-81ED-4DB2-BD59-A6C34878D82A}">
                    <a16:rowId xmlns:a16="http://schemas.microsoft.com/office/drawing/2014/main" val="3168115861"/>
                  </a:ext>
                </a:extLst>
              </a:tr>
              <a:tr h="438067">
                <a:tc>
                  <a:txBody>
                    <a:bodyPr/>
                    <a:lstStyle/>
                    <a:p>
                      <a:r>
                        <a:rPr lang="en-CA" sz="1200">
                          <a:solidFill>
                            <a:schemeClr val="bg1"/>
                          </a:solidFill>
                        </a:rPr>
                        <a:t>Goals        </a:t>
                      </a: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dirty="0">
                        <a:solidFill>
                          <a:schemeClr val="bg1"/>
                        </a:solidFill>
                      </a:endParaRPr>
                    </a:p>
                  </a:txBody>
                  <a:tcPr marL="62021" marR="62021" marT="31010" marB="31010"/>
                </a:tc>
                <a:extLst>
                  <a:ext uri="{0D108BD9-81ED-4DB2-BD59-A6C34878D82A}">
                    <a16:rowId xmlns:a16="http://schemas.microsoft.com/office/drawing/2014/main" val="2698490192"/>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535570928"/>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304096474"/>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3681145253"/>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732496621"/>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471032173"/>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72C147D0-2321-4AFD-6D48-CF62537B8839}"/>
              </a:ext>
            </a:extLst>
          </p:cNvPr>
          <p:cNvSpPr txBox="1"/>
          <p:nvPr/>
        </p:nvSpPr>
        <p:spPr>
          <a:xfrm>
            <a:off x="241738" y="2490572"/>
            <a:ext cx="1671251" cy="369332"/>
          </a:xfrm>
          <a:prstGeom prst="rect">
            <a:avLst/>
          </a:prstGeom>
          <a:noFill/>
        </p:spPr>
        <p:txBody>
          <a:bodyPr wrap="square">
            <a:spAutoFit/>
          </a:bodyPr>
          <a:lstStyle/>
          <a:p>
            <a:r>
              <a:rPr lang="en-CA" dirty="0">
                <a:solidFill>
                  <a:schemeClr val="bg1"/>
                </a:solidFill>
              </a:rPr>
              <a:t>Walk 3 x/week </a:t>
            </a:r>
          </a:p>
        </p:txBody>
      </p:sp>
      <p:sp>
        <p:nvSpPr>
          <p:cNvPr id="9" name="TextBox 8">
            <a:extLst>
              <a:ext uri="{FF2B5EF4-FFF2-40B4-BE49-F238E27FC236}">
                <a16:creationId xmlns:a16="http://schemas.microsoft.com/office/drawing/2014/main" id="{7091FAA7-19DE-DDA0-A8E4-1E2D236A5F51}"/>
              </a:ext>
            </a:extLst>
          </p:cNvPr>
          <p:cNvSpPr txBox="1"/>
          <p:nvPr/>
        </p:nvSpPr>
        <p:spPr>
          <a:xfrm>
            <a:off x="351794" y="3482289"/>
            <a:ext cx="1451138" cy="646331"/>
          </a:xfrm>
          <a:prstGeom prst="rect">
            <a:avLst/>
          </a:prstGeom>
          <a:noFill/>
        </p:spPr>
        <p:txBody>
          <a:bodyPr wrap="square">
            <a:spAutoFit/>
          </a:bodyPr>
          <a:lstStyle/>
          <a:p>
            <a:r>
              <a:rPr lang="en-CA" dirty="0">
                <a:solidFill>
                  <a:schemeClr val="bg1"/>
                </a:solidFill>
              </a:rPr>
              <a:t>See a friend 1 x /week </a:t>
            </a:r>
          </a:p>
        </p:txBody>
      </p:sp>
      <p:sp>
        <p:nvSpPr>
          <p:cNvPr id="3" name="TextBox 2">
            <a:extLst>
              <a:ext uri="{FF2B5EF4-FFF2-40B4-BE49-F238E27FC236}">
                <a16:creationId xmlns:a16="http://schemas.microsoft.com/office/drawing/2014/main" id="{9F0D11D3-CB79-12D0-8381-4FF1363CE9AE}"/>
              </a:ext>
            </a:extLst>
          </p:cNvPr>
          <p:cNvSpPr txBox="1"/>
          <p:nvPr/>
        </p:nvSpPr>
        <p:spPr>
          <a:xfrm>
            <a:off x="241738" y="79606"/>
            <a:ext cx="6097604" cy="523220"/>
          </a:xfrm>
          <a:prstGeom prst="rect">
            <a:avLst/>
          </a:prstGeom>
          <a:noFill/>
        </p:spPr>
        <p:txBody>
          <a:bodyPr wrap="square">
            <a:spAutoFit/>
          </a:bodyPr>
          <a:lstStyle/>
          <a:p>
            <a:pPr lvl="0"/>
            <a:r>
              <a:rPr lang="en-US" sz="2800" dirty="0">
                <a:solidFill>
                  <a:srgbClr val="C00000"/>
                </a:solidFill>
              </a:rPr>
              <a:t>Step 3</a:t>
            </a:r>
          </a:p>
        </p:txBody>
      </p:sp>
    </p:spTree>
    <p:extLst>
      <p:ext uri="{BB962C8B-B14F-4D97-AF65-F5344CB8AC3E}">
        <p14:creationId xmlns:p14="http://schemas.microsoft.com/office/powerpoint/2010/main" val="2449047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369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F3B0D-BD00-C643-030B-C00843F63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85150-B308-8399-3763-C3523558384F}"/>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1586DBE8-94EC-7812-89C5-4430A45BFF6E}"/>
              </a:ext>
            </a:extLst>
          </p:cNvPr>
          <p:cNvPicPr>
            <a:picLocks noGrp="1" noChangeAspect="1"/>
          </p:cNvPicPr>
          <p:nvPr>
            <p:ph idx="1"/>
          </p:nvPr>
        </p:nvPicPr>
        <p:blipFill>
          <a:blip r:embed="rId3"/>
          <a:stretch>
            <a:fillRect/>
          </a:stretch>
        </p:blipFill>
        <p:spPr>
          <a:xfrm>
            <a:off x="0" y="-1"/>
            <a:ext cx="12192000" cy="6858001"/>
          </a:xfrm>
        </p:spPr>
      </p:pic>
      <p:pic>
        <p:nvPicPr>
          <p:cNvPr id="3" name="Picture 2" descr="Children playing football">
            <a:extLst>
              <a:ext uri="{FF2B5EF4-FFF2-40B4-BE49-F238E27FC236}">
                <a16:creationId xmlns:a16="http://schemas.microsoft.com/office/drawing/2014/main" id="{8C00B9E4-5DEB-91AA-BB9A-8B0DC1412809}"/>
              </a:ext>
            </a:extLst>
          </p:cNvPr>
          <p:cNvPicPr>
            <a:picLocks noChangeAspect="1"/>
          </p:cNvPicPr>
          <p:nvPr/>
        </p:nvPicPr>
        <p:blipFill rotWithShape="1">
          <a:blip r:embed="rId4"/>
          <a:srcRect l="9091" t="19726" b="3666"/>
          <a:stretch/>
        </p:blipFill>
        <p:spPr>
          <a:xfrm>
            <a:off x="20" y="-1"/>
            <a:ext cx="12191980" cy="6857990"/>
          </a:xfrm>
          <a:prstGeom prst="rect">
            <a:avLst/>
          </a:prstGeom>
        </p:spPr>
      </p:pic>
      <p:sp>
        <p:nvSpPr>
          <p:cNvPr id="6" name="TextBox 5">
            <a:extLst>
              <a:ext uri="{FF2B5EF4-FFF2-40B4-BE49-F238E27FC236}">
                <a16:creationId xmlns:a16="http://schemas.microsoft.com/office/drawing/2014/main" id="{E82D41C2-A21A-3FB0-CDC7-B563D43C6FDD}"/>
              </a:ext>
            </a:extLst>
          </p:cNvPr>
          <p:cNvSpPr txBox="1"/>
          <p:nvPr/>
        </p:nvSpPr>
        <p:spPr>
          <a:xfrm>
            <a:off x="218302" y="5184630"/>
            <a:ext cx="11973698" cy="1077218"/>
          </a:xfrm>
          <a:prstGeom prst="rect">
            <a:avLst/>
          </a:prstGeom>
          <a:noFill/>
        </p:spPr>
        <p:txBody>
          <a:bodyPr wrap="square">
            <a:spAutoFit/>
          </a:bodyPr>
          <a:lstStyle/>
          <a:p>
            <a:pPr algn="ctr"/>
            <a:r>
              <a:rPr lang="en-US" sz="3200" b="1" dirty="0">
                <a:solidFill>
                  <a:schemeClr val="tx1"/>
                </a:solidFill>
              </a:rPr>
              <a:t>PRACTICING SIMPLE TOOLS AND STRATEGIES AND DBT SKILL</a:t>
            </a:r>
            <a:r>
              <a:rPr lang="en-US" sz="3200" b="1" dirty="0"/>
              <a:t>S</a:t>
            </a:r>
            <a:br>
              <a:rPr lang="en-US" sz="3200" b="1" dirty="0"/>
            </a:br>
            <a:r>
              <a:rPr lang="en-US" sz="3200" b="1" dirty="0"/>
              <a:t>ACHIEVING YOUR GOALS: THE GOALS DIARY CARD PROCEDURE</a:t>
            </a:r>
            <a:r>
              <a:rPr lang="en-US" sz="3200" b="1" dirty="0">
                <a:solidFill>
                  <a:schemeClr val="tx1"/>
                </a:solidFill>
              </a:rPr>
              <a:t> </a:t>
            </a:r>
            <a:endParaRPr lang="en-CA" sz="3200" dirty="0"/>
          </a:p>
        </p:txBody>
      </p:sp>
    </p:spTree>
    <p:extLst>
      <p:ext uri="{BB962C8B-B14F-4D97-AF65-F5344CB8AC3E}">
        <p14:creationId xmlns:p14="http://schemas.microsoft.com/office/powerpoint/2010/main" val="422282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5EAE5A-B8BD-3CD7-12E7-7FF36B24A087}"/>
              </a:ext>
            </a:extLst>
          </p:cNvPr>
          <p:cNvSpPr txBox="1"/>
          <p:nvPr/>
        </p:nvSpPr>
        <p:spPr>
          <a:xfrm>
            <a:off x="360217" y="3358422"/>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endParaRPr lang="en-US" sz="4000" cap="all" spc="150" dirty="0">
              <a:solidFill>
                <a:schemeClr val="bg1"/>
              </a:solidFill>
              <a:latin typeface="+mj-lt"/>
              <a:ea typeface="+mj-ea"/>
              <a:cs typeface="+mj-cs"/>
            </a:endParaRPr>
          </a:p>
          <a:p>
            <a:pPr algn="ctr" defTabSz="914400">
              <a:lnSpc>
                <a:spcPct val="80000"/>
              </a:lnSpc>
              <a:spcBef>
                <a:spcPct val="0"/>
              </a:spcBef>
              <a:spcAft>
                <a:spcPts val="600"/>
              </a:spcAft>
            </a:pPr>
            <a:r>
              <a:rPr lang="en-US" sz="4000" cap="all" spc="150" dirty="0">
                <a:solidFill>
                  <a:schemeClr val="bg1"/>
                </a:solidFill>
                <a:latin typeface="+mj-lt"/>
                <a:ea typeface="+mj-ea"/>
                <a:cs typeface="+mj-cs"/>
              </a:rPr>
              <a:t>INTRODUCING THE 3</a:t>
            </a:r>
            <a:r>
              <a:rPr lang="en-US" sz="4000" cap="all" spc="150" baseline="30000" dirty="0">
                <a:solidFill>
                  <a:schemeClr val="bg1"/>
                </a:solidFill>
                <a:latin typeface="+mj-lt"/>
                <a:ea typeface="+mj-ea"/>
                <a:cs typeface="+mj-cs"/>
              </a:rPr>
              <a:t>rd</a:t>
            </a:r>
            <a:r>
              <a:rPr lang="en-US" sz="4000" cap="all" spc="150" dirty="0">
                <a:solidFill>
                  <a:schemeClr val="bg1"/>
                </a:solidFill>
                <a:latin typeface="+mj-lt"/>
                <a:ea typeface="+mj-ea"/>
                <a:cs typeface="+mj-cs"/>
              </a:rPr>
              <a:t> SET OF DBT SKILLS </a:t>
            </a:r>
          </a:p>
        </p:txBody>
      </p:sp>
      <p:pic>
        <p:nvPicPr>
          <p:cNvPr id="2" name="Picture 1" descr="A person smiling at the camera&#10;&#10;Description automatically generated">
            <a:extLst>
              <a:ext uri="{FF2B5EF4-FFF2-40B4-BE49-F238E27FC236}">
                <a16:creationId xmlns:a16="http://schemas.microsoft.com/office/drawing/2014/main" id="{1695D59F-C94D-7DE7-A0A3-B223390246A5}"/>
              </a:ext>
            </a:extLst>
          </p:cNvPr>
          <p:cNvPicPr>
            <a:picLocks noChangeAspect="1"/>
          </p:cNvPicPr>
          <p:nvPr/>
        </p:nvPicPr>
        <p:blipFill>
          <a:blip r:embed="rId2">
            <a:extLst>
              <a:ext uri="{28A0092B-C50C-407E-A947-70E740481C1C}">
                <a14:useLocalDpi xmlns:a14="http://schemas.microsoft.com/office/drawing/2010/main" val="0"/>
              </a:ext>
            </a:extLst>
          </a:blip>
          <a:srcRect t="20725" r="-1" b="42911"/>
          <a:stretch>
            <a:fillRect/>
          </a:stretch>
        </p:blipFill>
        <p:spPr>
          <a:xfrm>
            <a:off x="20" y="10"/>
            <a:ext cx="7543780" cy="3657589"/>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8012D490-0446-439A-23AA-33984E42EF25}"/>
              </a:ext>
            </a:extLst>
          </p:cNvPr>
          <p:cNvPicPr>
            <a:picLocks noChangeAspect="1"/>
          </p:cNvPicPr>
          <p:nvPr/>
        </p:nvPicPr>
        <p:blipFill>
          <a:blip r:embed="rId3">
            <a:extLst>
              <a:ext uri="{28A0092B-C50C-407E-A947-70E740481C1C}">
                <a14:useLocalDpi xmlns:a14="http://schemas.microsoft.com/office/drawing/2010/main" val="0"/>
              </a:ext>
            </a:extLst>
          </a:blip>
          <a:srcRect t="21119" r="2" b="34620"/>
          <a:stretch>
            <a:fillRect/>
          </a:stretch>
        </p:blipFill>
        <p:spPr>
          <a:xfrm>
            <a:off x="7543800" y="10"/>
            <a:ext cx="4648200" cy="3657589"/>
          </a:xfrm>
          <a:prstGeom prst="rect">
            <a:avLst/>
          </a:prstGeom>
        </p:spPr>
      </p:pic>
      <p:sp>
        <p:nvSpPr>
          <p:cNvPr id="6" name="TextBox 5">
            <a:extLst>
              <a:ext uri="{FF2B5EF4-FFF2-40B4-BE49-F238E27FC236}">
                <a16:creationId xmlns:a16="http://schemas.microsoft.com/office/drawing/2014/main" id="{C2187330-FF21-6CB7-3F80-63D2F96424B6}"/>
              </a:ext>
            </a:extLst>
          </p:cNvPr>
          <p:cNvSpPr txBox="1"/>
          <p:nvPr/>
        </p:nvSpPr>
        <p:spPr>
          <a:xfrm>
            <a:off x="3366435" y="4991097"/>
            <a:ext cx="6097604" cy="646331"/>
          </a:xfrm>
          <a:prstGeom prst="rect">
            <a:avLst/>
          </a:prstGeom>
          <a:noFill/>
        </p:spPr>
        <p:txBody>
          <a:bodyPr wrap="square">
            <a:spAutoFit/>
          </a:bodyPr>
          <a:lstStyle/>
          <a:p>
            <a:r>
              <a:rPr lang="en-CA" sz="3600" kern="100" dirty="0">
                <a:effectLst/>
                <a:latin typeface="Arial" panose="020B0604020202020204" pitchFamily="34" charset="0"/>
                <a:ea typeface="Calibri" panose="020F0502020204030204" pitchFamily="34" charset="0"/>
                <a:cs typeface="Times New Roman" panose="02020603050405020304" pitchFamily="18" charset="0"/>
              </a:rPr>
              <a:t>EMOTION REGULATION </a:t>
            </a:r>
            <a:endParaRPr lang="en-CA" sz="3600" dirty="0"/>
          </a:p>
        </p:txBody>
      </p:sp>
      <p:sp>
        <p:nvSpPr>
          <p:cNvPr id="8" name="TextBox 7">
            <a:extLst>
              <a:ext uri="{FF2B5EF4-FFF2-40B4-BE49-F238E27FC236}">
                <a16:creationId xmlns:a16="http://schemas.microsoft.com/office/drawing/2014/main" id="{09B14417-9FFC-5021-E8B4-97C5452798D3}"/>
              </a:ext>
            </a:extLst>
          </p:cNvPr>
          <p:cNvSpPr txBox="1"/>
          <p:nvPr/>
        </p:nvSpPr>
        <p:spPr>
          <a:xfrm>
            <a:off x="1819175" y="5869430"/>
            <a:ext cx="8414886" cy="369332"/>
          </a:xfrm>
          <a:prstGeom prst="rect">
            <a:avLst/>
          </a:prstGeom>
          <a:noFill/>
        </p:spPr>
        <p:txBody>
          <a:bodyPr wrap="square">
            <a:spAutoFit/>
          </a:bodyPr>
          <a:lstStyle/>
          <a:p>
            <a:r>
              <a:rPr lang="en-US" cap="all" spc="150" dirty="0">
                <a:solidFill>
                  <a:schemeClr val="bg1"/>
                </a:solidFill>
                <a:latin typeface="+mj-lt"/>
                <a:ea typeface="+mj-ea"/>
                <a:cs typeface="+mj-cs"/>
              </a:rPr>
              <a:t>FLASH QUIZZ- Name the 2 sets of skills we’ve already covered</a:t>
            </a:r>
            <a:endParaRPr lang="en-CA" dirty="0"/>
          </a:p>
        </p:txBody>
      </p:sp>
    </p:spTree>
    <p:extLst>
      <p:ext uri="{BB962C8B-B14F-4D97-AF65-F5344CB8AC3E}">
        <p14:creationId xmlns:p14="http://schemas.microsoft.com/office/powerpoint/2010/main" val="280030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EAA549-DA5B-500D-1B78-8AD51F022166}"/>
              </a:ext>
            </a:extLst>
          </p:cNvPr>
          <p:cNvSpPr txBox="1"/>
          <p:nvPr/>
        </p:nvSpPr>
        <p:spPr>
          <a:xfrm>
            <a:off x="98612" y="1191691"/>
            <a:ext cx="12192000" cy="418653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latin typeface="Arial" panose="020B0604020202020204" pitchFamily="34" charset="0"/>
                <a:ea typeface="Calibri" panose="020F0502020204030204" pitchFamily="34" charset="0"/>
                <a:cs typeface="Arial" panose="020B0604020202020204" pitchFamily="34" charset="0"/>
              </a:rPr>
              <a:t>D</a:t>
            </a: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istress tolerance </a:t>
            </a:r>
            <a:r>
              <a:rPr lang="en-CA" sz="2400" kern="100" dirty="0">
                <a:effectLst/>
                <a:latin typeface="Arial" panose="020B0604020202020204" pitchFamily="34" charset="0"/>
                <a:ea typeface="Calibri" panose="020F0502020204030204" pitchFamily="34" charset="0"/>
                <a:cs typeface="Arial" panose="020B0604020202020204" pitchFamily="34" charset="0"/>
              </a:rPr>
              <a:t>and emotional regulation are quite different.</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Distress tolerance is about surviving distressing times without making things worse</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100" dirty="0">
                <a:effectLst/>
                <a:latin typeface="Arial" panose="020B0604020202020204" pitchFamily="34" charset="0"/>
                <a:ea typeface="Calibri" panose="020F0502020204030204" pitchFamily="34" charset="0"/>
                <a:cs typeface="Arial" panose="020B0604020202020204" pitchFamily="34" charset="0"/>
              </a:rPr>
              <a:t>Distress tolerance skills are used when emotions are very </a:t>
            </a:r>
            <a:r>
              <a:rPr lang="en-CA" sz="2400" kern="100" dirty="0">
                <a:latin typeface="Arial" panose="020B0604020202020204" pitchFamily="34" charset="0"/>
                <a:ea typeface="Calibri" panose="020F0502020204030204" pitchFamily="34" charset="0"/>
                <a:cs typeface="Arial" panose="020B0604020202020204" pitchFamily="34" charset="0"/>
              </a:rPr>
              <a:t>intense,</a:t>
            </a:r>
            <a:r>
              <a:rPr lang="en-CA" sz="2400" kern="100" dirty="0">
                <a:effectLst/>
                <a:latin typeface="Arial" panose="020B0604020202020204" pitchFamily="34" charset="0"/>
                <a:ea typeface="Calibri" panose="020F0502020204030204" pitchFamily="34" charset="0"/>
                <a:cs typeface="Arial" panose="020B0604020202020204" pitchFamily="34" charset="0"/>
              </a:rPr>
              <a:t> and the situation cannot be changed </a:t>
            </a:r>
            <a:r>
              <a:rPr lang="en-CA" sz="2400" kern="100" dirty="0">
                <a:latin typeface="Arial" panose="020B0604020202020204" pitchFamily="34" charset="0"/>
                <a:ea typeface="Calibri" panose="020F0502020204030204" pitchFamily="34" charset="0"/>
                <a:cs typeface="Arial" panose="020B0604020202020204" pitchFamily="34" charset="0"/>
              </a:rPr>
              <a:t>immediately</a:t>
            </a:r>
            <a:r>
              <a:rPr lang="en-CA" sz="2400" kern="100" dirty="0">
                <a:effectLst/>
                <a:latin typeface="Arial" panose="020B0604020202020204" pitchFamily="34" charset="0"/>
                <a:ea typeface="Calibri" panose="020F0502020204030204" pitchFamily="34" charset="0"/>
                <a:cs typeface="Arial" panose="020B0604020202020204" pitchFamily="34" charset="0"/>
              </a:rPr>
              <a:t>.</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100" dirty="0">
                <a:effectLst/>
                <a:latin typeface="Arial" panose="020B0604020202020204" pitchFamily="34" charset="0"/>
                <a:ea typeface="Calibri" panose="020F0502020204030204" pitchFamily="34" charset="0"/>
                <a:cs typeface="Arial" panose="020B0604020202020204" pitchFamily="34" charset="0"/>
              </a:rPr>
              <a:t>They help </a:t>
            </a:r>
            <a:r>
              <a:rPr lang="en-CA" sz="2400" kern="100" dirty="0">
                <a:latin typeface="Arial" panose="020B0604020202020204" pitchFamily="34" charset="0"/>
                <a:ea typeface="Calibri" panose="020F0502020204030204" pitchFamily="34" charset="0"/>
                <a:cs typeface="Arial" panose="020B0604020202020204" pitchFamily="34" charset="0"/>
              </a:rPr>
              <a:t>us</a:t>
            </a:r>
            <a:r>
              <a:rPr lang="en-CA" sz="2400" kern="100" dirty="0">
                <a:effectLst/>
                <a:latin typeface="Arial" panose="020B0604020202020204" pitchFamily="34" charset="0"/>
                <a:ea typeface="Calibri" panose="020F0502020204030204" pitchFamily="34" charset="0"/>
                <a:cs typeface="Arial" panose="020B0604020202020204" pitchFamily="34" charset="0"/>
              </a:rPr>
              <a:t> get through a crisis, reduce the intensity of overwhelming emotions, and help us avoid impulsive or harmful reactions. They provide short-term relief until the thinking brain comes back online.</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Distress tolerance is like having a life jacket when you’re sailing in a storm. You can’t stop the storm, but you can keep yourself afloat until it passes.</a:t>
            </a:r>
          </a:p>
          <a:p>
            <a:pPr marL="285750" indent="-285750">
              <a:lnSpc>
                <a:spcPct val="115000"/>
              </a:lnSpc>
              <a:spcAft>
                <a:spcPts val="800"/>
              </a:spcAft>
              <a:buFont typeface="Arial" panose="020B0604020202020204" pitchFamily="34" charset="0"/>
              <a:buChar char="•"/>
            </a:pPr>
            <a:r>
              <a:rPr lang="en-CA" sz="2400" kern="100" dirty="0">
                <a:latin typeface="Arial" panose="020B0604020202020204" pitchFamily="34" charset="0"/>
                <a:ea typeface="Calibri" panose="020F0502020204030204" pitchFamily="34" charset="0"/>
                <a:cs typeface="Arial" panose="020B0604020202020204" pitchFamily="34" charset="0"/>
              </a:rPr>
              <a:t>You use distress tolerance when you’ve fallen into a hole.</a:t>
            </a:r>
          </a:p>
        </p:txBody>
      </p:sp>
      <p:sp>
        <p:nvSpPr>
          <p:cNvPr id="7" name="TextBox 6">
            <a:extLst>
              <a:ext uri="{FF2B5EF4-FFF2-40B4-BE49-F238E27FC236}">
                <a16:creationId xmlns:a16="http://schemas.microsoft.com/office/drawing/2014/main" id="{96486FE1-8887-FC0F-F906-F50BCEA488E4}"/>
              </a:ext>
            </a:extLst>
          </p:cNvPr>
          <p:cNvSpPr txBox="1"/>
          <p:nvPr/>
        </p:nvSpPr>
        <p:spPr>
          <a:xfrm>
            <a:off x="0" y="85183"/>
            <a:ext cx="12192000" cy="954107"/>
          </a:xfrm>
          <a:prstGeom prst="rect">
            <a:avLst/>
          </a:prstGeom>
          <a:noFill/>
        </p:spPr>
        <p:txBody>
          <a:bodyPr wrap="square">
            <a:spAutoFit/>
          </a:bodyPr>
          <a:lstStyle/>
          <a:p>
            <a:pPr algn="ctr"/>
            <a:r>
              <a:rPr lang="en-CA" sz="2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WHAT IS THE DIFFERENCE BETWEEN DBT’S DISTRESS TOLERANCE AND EMOTION REGULATION SKILLS?</a:t>
            </a:r>
            <a:endParaRPr lang="en-CA" sz="2800" dirty="0"/>
          </a:p>
        </p:txBody>
      </p:sp>
    </p:spTree>
    <p:extLst>
      <p:ext uri="{BB962C8B-B14F-4D97-AF65-F5344CB8AC3E}">
        <p14:creationId xmlns:p14="http://schemas.microsoft.com/office/powerpoint/2010/main" val="302069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5</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FE40E-8B42-FE0C-8766-F83D963F4F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AEE126-0D1F-B3FC-E19D-9E26183EDAF3}"/>
              </a:ext>
            </a:extLst>
          </p:cNvPr>
          <p:cNvSpPr txBox="1"/>
          <p:nvPr/>
        </p:nvSpPr>
        <p:spPr>
          <a:xfrm>
            <a:off x="0" y="972543"/>
            <a:ext cx="12192000" cy="418653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Emotion Regulation </a:t>
            </a:r>
            <a:r>
              <a:rPr lang="en-CA" sz="2400" kern="100" dirty="0">
                <a:solidFill>
                  <a:schemeClr val="bg1"/>
                </a:solidFill>
                <a:latin typeface="Arial" panose="020B0604020202020204" pitchFamily="34" charset="0"/>
                <a:ea typeface="Calibri" panose="020F0502020204030204" pitchFamily="34" charset="0"/>
                <a:cs typeface="Arial" panose="020B0604020202020204" pitchFamily="34" charset="0"/>
              </a:rPr>
              <a:t>is about </a:t>
            </a:r>
            <a:r>
              <a:rPr lang="en-CA" sz="2400" kern="100" dirty="0">
                <a:effectLst/>
                <a:latin typeface="Arial" panose="020B0604020202020204" pitchFamily="34" charset="0"/>
                <a:ea typeface="Calibri" panose="020F0502020204030204" pitchFamily="34" charset="0"/>
                <a:cs typeface="Arial" panose="020B0604020202020204" pitchFamily="34" charset="0"/>
              </a:rPr>
              <a:t>understanding, preventing, and avoiding suffering.</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100" dirty="0">
                <a:effectLst/>
                <a:latin typeface="Arial" panose="020B0604020202020204" pitchFamily="34" charset="0"/>
                <a:ea typeface="Calibri" panose="020F0502020204030204" pitchFamily="34" charset="0"/>
                <a:cs typeface="Arial" panose="020B0604020202020204" pitchFamily="34" charset="0"/>
              </a:rPr>
              <a:t>Emotion regulation skills are used when </a:t>
            </a:r>
            <a:r>
              <a:rPr lang="en-CA" sz="2400" kern="100" dirty="0">
                <a:latin typeface="Arial" panose="020B0604020202020204" pitchFamily="34" charset="0"/>
                <a:ea typeface="Calibri" panose="020F0502020204030204" pitchFamily="34" charset="0"/>
                <a:cs typeface="Arial" panose="020B0604020202020204" pitchFamily="34" charset="0"/>
              </a:rPr>
              <a:t>we</a:t>
            </a:r>
            <a:r>
              <a:rPr lang="en-CA" sz="2400" kern="100" dirty="0">
                <a:effectLst/>
                <a:latin typeface="Arial" panose="020B0604020202020204" pitchFamily="34" charset="0"/>
                <a:ea typeface="Calibri" panose="020F0502020204030204" pitchFamily="34" charset="0"/>
                <a:cs typeface="Arial" panose="020B0604020202020204" pitchFamily="34" charset="0"/>
              </a:rPr>
              <a:t>’re not in a crisis.</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100" dirty="0">
                <a:effectLst/>
                <a:latin typeface="Arial" panose="020B0604020202020204" pitchFamily="34" charset="0"/>
                <a:ea typeface="Calibri" panose="020F0502020204030204" pitchFamily="34" charset="0"/>
                <a:cs typeface="Arial" panose="020B0604020202020204" pitchFamily="34" charset="0"/>
              </a:rPr>
              <a:t>They help </a:t>
            </a:r>
            <a:r>
              <a:rPr lang="en-CA" sz="2400" kern="100" dirty="0">
                <a:latin typeface="Arial" panose="020B0604020202020204" pitchFamily="34" charset="0"/>
                <a:ea typeface="Calibri" panose="020F0502020204030204" pitchFamily="34" charset="0"/>
                <a:cs typeface="Arial" panose="020B0604020202020204" pitchFamily="34" charset="0"/>
              </a:rPr>
              <a:t>us</a:t>
            </a:r>
            <a:r>
              <a:rPr lang="en-CA" sz="2400" kern="100" dirty="0">
                <a:effectLst/>
                <a:latin typeface="Arial" panose="020B0604020202020204" pitchFamily="34" charset="0"/>
                <a:ea typeface="Calibri" panose="020F0502020204030204" pitchFamily="34" charset="0"/>
                <a:cs typeface="Arial" panose="020B0604020202020204" pitchFamily="34" charset="0"/>
              </a:rPr>
              <a:t> understand what </a:t>
            </a:r>
            <a:r>
              <a:rPr lang="en-CA" sz="2400" kern="100" dirty="0">
                <a:latin typeface="Arial" panose="020B0604020202020204" pitchFamily="34" charset="0"/>
                <a:ea typeface="Calibri" panose="020F0502020204030204" pitchFamily="34" charset="0"/>
                <a:cs typeface="Arial" panose="020B0604020202020204" pitchFamily="34" charset="0"/>
              </a:rPr>
              <a:t>we</a:t>
            </a:r>
            <a:r>
              <a:rPr lang="en-CA" sz="2400" kern="100" dirty="0">
                <a:effectLst/>
                <a:latin typeface="Arial" panose="020B0604020202020204" pitchFamily="34" charset="0"/>
                <a:ea typeface="Calibri" panose="020F0502020204030204" pitchFamily="34" charset="0"/>
                <a:cs typeface="Arial" panose="020B0604020202020204" pitchFamily="34" charset="0"/>
              </a:rPr>
              <a:t>’re feeling and why, reduce our vulnerability to extreme emotions, strengthen </a:t>
            </a:r>
            <a:r>
              <a:rPr lang="en-CA" sz="2400" kern="100" dirty="0">
                <a:latin typeface="Arial" panose="020B0604020202020204" pitchFamily="34" charset="0"/>
                <a:ea typeface="Calibri" panose="020F0502020204030204" pitchFamily="34" charset="0"/>
                <a:cs typeface="Arial" panose="020B0604020202020204" pitchFamily="34" charset="0"/>
              </a:rPr>
              <a:t>our</a:t>
            </a:r>
            <a:r>
              <a:rPr lang="en-CA" sz="2400" kern="100" dirty="0">
                <a:effectLst/>
                <a:latin typeface="Arial" panose="020B0604020202020204" pitchFamily="34" charset="0"/>
                <a:ea typeface="Calibri" panose="020F0502020204030204" pitchFamily="34" charset="0"/>
                <a:cs typeface="Arial" panose="020B0604020202020204" pitchFamily="34" charset="0"/>
              </a:rPr>
              <a:t> “wise mind”, and change emotional responses that don’t fit the situation</a:t>
            </a:r>
            <a:r>
              <a:rPr lang="en-CA" sz="2400" kern="100" dirty="0">
                <a:latin typeface="Arial" panose="020B0604020202020204" pitchFamily="34" charset="0"/>
                <a:ea typeface="Calibri" panose="020F050202020403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Emotion regulation is like keeping </a:t>
            </a:r>
            <a:r>
              <a:rPr lang="en-CA" sz="2400" kern="100" dirty="0">
                <a:latin typeface="Arial" panose="020B0604020202020204" pitchFamily="34" charset="0"/>
                <a:ea typeface="Calibri" panose="020F0502020204030204" pitchFamily="34" charset="0"/>
                <a:cs typeface="Arial" panose="020B0604020202020204" pitchFamily="34" charset="0"/>
              </a:rPr>
              <a:t>our</a:t>
            </a:r>
            <a:r>
              <a:rPr lang="en-CA" sz="2400" kern="100" dirty="0">
                <a:effectLst/>
                <a:latin typeface="Arial" panose="020B0604020202020204" pitchFamily="34" charset="0"/>
                <a:ea typeface="Calibri" panose="020F0502020204030204" pitchFamily="34" charset="0"/>
                <a:cs typeface="Arial" panose="020B0604020202020204" pitchFamily="34" charset="0"/>
              </a:rPr>
              <a:t> sailboat in good shape so that if </a:t>
            </a:r>
            <a:r>
              <a:rPr lang="en-CA" sz="2400" kern="100" dirty="0">
                <a:latin typeface="Arial" panose="020B0604020202020204" pitchFamily="34" charset="0"/>
                <a:ea typeface="Calibri" panose="020F0502020204030204" pitchFamily="34" charset="0"/>
                <a:cs typeface="Arial" panose="020B0604020202020204" pitchFamily="34" charset="0"/>
              </a:rPr>
              <a:t>we</a:t>
            </a:r>
            <a:r>
              <a:rPr lang="en-CA" sz="2400" kern="100" dirty="0">
                <a:effectLst/>
                <a:latin typeface="Arial" panose="020B0604020202020204" pitchFamily="34" charset="0"/>
                <a:ea typeface="Calibri" panose="020F0502020204030204" pitchFamily="34" charset="0"/>
                <a:cs typeface="Arial" panose="020B0604020202020204" pitchFamily="34" charset="0"/>
              </a:rPr>
              <a:t> encounter storms the boat is better equipped to withstand them.</a:t>
            </a:r>
          </a:p>
          <a:p>
            <a:pPr marL="285750" indent="-285750">
              <a:lnSpc>
                <a:spcPct val="115000"/>
              </a:lnSpc>
              <a:spcAft>
                <a:spcPts val="800"/>
              </a:spcAft>
              <a:buFont typeface="Arial" panose="020B0604020202020204" pitchFamily="34" charset="0"/>
              <a:buChar char="•"/>
            </a:pPr>
            <a:r>
              <a:rPr lang="en-CA" sz="2400" kern="100" dirty="0">
                <a:latin typeface="Arial" panose="020B0604020202020204" pitchFamily="34" charset="0"/>
                <a:ea typeface="Calibri" panose="020F0502020204030204" pitchFamily="34" charset="0"/>
                <a:cs typeface="Arial" panose="020B0604020202020204" pitchFamily="34" charset="0"/>
              </a:rPr>
              <a:t>Emotional regulation is about avoiding falling into holes.</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Distress tolerance is about short-term survival </a:t>
            </a:r>
            <a:r>
              <a:rPr lang="en-CA" sz="2400" kern="100" dirty="0">
                <a:latin typeface="Arial" panose="020B0604020202020204" pitchFamily="34" charset="0"/>
                <a:ea typeface="Calibri" panose="020F0502020204030204" pitchFamily="34" charset="0"/>
                <a:cs typeface="Arial" panose="020B0604020202020204" pitchFamily="34" charset="0"/>
              </a:rPr>
              <a:t>during periods of intense</a:t>
            </a:r>
            <a:r>
              <a:rPr lang="en-CA" sz="2400" kern="100" dirty="0">
                <a:effectLst/>
                <a:latin typeface="Arial" panose="020B0604020202020204" pitchFamily="34" charset="0"/>
                <a:ea typeface="Calibri" panose="020F0502020204030204" pitchFamily="34" charset="0"/>
                <a:cs typeface="Arial" panose="020B0604020202020204" pitchFamily="34" charset="0"/>
              </a:rPr>
              <a:t> emotions</a:t>
            </a:r>
            <a:r>
              <a:rPr lang="en-CA" sz="2400" kern="100" dirty="0">
                <a:latin typeface="Arial" panose="020B0604020202020204" pitchFamily="34" charset="0"/>
                <a:ea typeface="Calibri" panose="020F0502020204030204" pitchFamily="34" charset="0"/>
                <a:cs typeface="Arial" panose="020B0604020202020204" pitchFamily="34" charset="0"/>
              </a:rPr>
              <a:t> whereas e</a:t>
            </a:r>
            <a:r>
              <a:rPr lang="en-CA" sz="2400" kern="100" dirty="0">
                <a:effectLst/>
                <a:latin typeface="Arial" panose="020B0604020202020204" pitchFamily="34" charset="0"/>
                <a:ea typeface="Calibri" panose="020F0502020204030204" pitchFamily="34" charset="0"/>
                <a:cs typeface="Arial" panose="020B0604020202020204" pitchFamily="34" charset="0"/>
              </a:rPr>
              <a:t>motional </a:t>
            </a:r>
            <a:r>
              <a:rPr lang="en-CA" sz="2400" kern="100" dirty="0">
                <a:latin typeface="Arial" panose="020B0604020202020204" pitchFamily="34" charset="0"/>
                <a:ea typeface="Calibri" panose="020F0502020204030204" pitchFamily="34" charset="0"/>
                <a:cs typeface="Arial" panose="020B0604020202020204" pitchFamily="34" charset="0"/>
              </a:rPr>
              <a:t>r</a:t>
            </a:r>
            <a:r>
              <a:rPr lang="en-CA" sz="2400" kern="100" dirty="0">
                <a:effectLst/>
                <a:latin typeface="Arial" panose="020B0604020202020204" pitchFamily="34" charset="0"/>
                <a:ea typeface="Calibri" panose="020F0502020204030204" pitchFamily="34" charset="0"/>
                <a:cs typeface="Arial" panose="020B0604020202020204" pitchFamily="34" charset="0"/>
              </a:rPr>
              <a:t>egulation is about long-term emotional health.</a:t>
            </a:r>
          </a:p>
        </p:txBody>
      </p:sp>
      <p:sp>
        <p:nvSpPr>
          <p:cNvPr id="7" name="TextBox 6">
            <a:extLst>
              <a:ext uri="{FF2B5EF4-FFF2-40B4-BE49-F238E27FC236}">
                <a16:creationId xmlns:a16="http://schemas.microsoft.com/office/drawing/2014/main" id="{66B35C7F-EA80-BE84-4D18-23DE5B997C7A}"/>
              </a:ext>
            </a:extLst>
          </p:cNvPr>
          <p:cNvSpPr txBox="1"/>
          <p:nvPr/>
        </p:nvSpPr>
        <p:spPr>
          <a:xfrm>
            <a:off x="0" y="85183"/>
            <a:ext cx="12192000" cy="954107"/>
          </a:xfrm>
          <a:prstGeom prst="rect">
            <a:avLst/>
          </a:prstGeom>
          <a:noFill/>
        </p:spPr>
        <p:txBody>
          <a:bodyPr wrap="square">
            <a:spAutoFit/>
          </a:bodyPr>
          <a:lstStyle/>
          <a:p>
            <a:pPr algn="ctr"/>
            <a:r>
              <a:rPr lang="en-CA" sz="2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WHAT IS THE DIFFERENCE BETWEEN DBT’S DISTRESS TOLERANCE AND EMOTION REGULATION SKILLS?</a:t>
            </a:r>
            <a:endParaRPr lang="en-CA" sz="2800" dirty="0"/>
          </a:p>
        </p:txBody>
      </p:sp>
    </p:spTree>
    <p:extLst>
      <p:ext uri="{BB962C8B-B14F-4D97-AF65-F5344CB8AC3E}">
        <p14:creationId xmlns:p14="http://schemas.microsoft.com/office/powerpoint/2010/main" val="125723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885992" y="1284905"/>
            <a:ext cx="5169159" cy="5324535"/>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21. </a:t>
            </a: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Box breathing</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22. Cold temperatures</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23. High intensity exercise</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24. Progressive muscular relaxation</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25. Paced breathing </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26. Side to side eye movement.</a:t>
            </a: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Tree>
    <p:extLst>
      <p:ext uri="{BB962C8B-B14F-4D97-AF65-F5344CB8AC3E}">
        <p14:creationId xmlns:p14="http://schemas.microsoft.com/office/powerpoint/2010/main" val="723454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1F9B-8D90-8EAB-12A1-AF6906325E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67AA65-0D9C-3B74-9882-32DD18709230}"/>
              </a:ext>
            </a:extLst>
          </p:cNvPr>
          <p:cNvSpPr txBox="1"/>
          <p:nvPr/>
        </p:nvSpPr>
        <p:spPr>
          <a:xfrm>
            <a:off x="336275" y="202157"/>
            <a:ext cx="8257032" cy="1670457"/>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Mindfulness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57353C3-39AE-B969-0FF6-DFFA2F90A252}"/>
              </a:ext>
            </a:extLst>
          </p:cNvPr>
          <p:cNvSpPr txBox="1"/>
          <p:nvPr/>
        </p:nvSpPr>
        <p:spPr>
          <a:xfrm>
            <a:off x="6458868" y="1497933"/>
            <a:ext cx="5169159" cy="3170099"/>
          </a:xfrm>
          <a:prstGeom prst="rect">
            <a:avLst/>
          </a:prstGeom>
          <a:noFill/>
        </p:spPr>
        <p:txBody>
          <a:bodyPr wrap="square">
            <a:spAutoFit/>
          </a:bodyPr>
          <a:lstStyle/>
          <a:p>
            <a:r>
              <a:rPr lang="en-US" sz="2000" dirty="0">
                <a:solidFill>
                  <a:schemeClr val="bg1"/>
                </a:solidFill>
              </a:rPr>
              <a:t>17. Being mindful in our daily life</a:t>
            </a:r>
          </a:p>
          <a:p>
            <a:r>
              <a:rPr lang="en-US" sz="2000" dirty="0">
                <a:solidFill>
                  <a:schemeClr val="bg1"/>
                </a:solidFill>
              </a:rPr>
              <a:t>18. How to do tasks mindfully</a:t>
            </a:r>
          </a:p>
          <a:p>
            <a:r>
              <a:rPr lang="en-US" sz="2000" dirty="0">
                <a:solidFill>
                  <a:schemeClr val="bg1"/>
                </a:solidFill>
              </a:rPr>
              <a:t>19. How to be mindful of our activities</a:t>
            </a:r>
          </a:p>
          <a:p>
            <a:r>
              <a:rPr lang="en-US" sz="2000" dirty="0">
                <a:solidFill>
                  <a:schemeClr val="bg1"/>
                </a:solidFill>
              </a:rPr>
              <a:t>20. Resistances and hindrances to mindfulness practice</a:t>
            </a:r>
          </a:p>
          <a:p>
            <a:r>
              <a:rPr lang="en-US" sz="2000" dirty="0">
                <a:solidFill>
                  <a:schemeClr val="bg1"/>
                </a:solidFill>
              </a:rPr>
              <a:t>21. Exploring mindfulness further</a:t>
            </a:r>
          </a:p>
          <a:p>
            <a:r>
              <a:rPr lang="en-US" sz="2000" dirty="0">
                <a:solidFill>
                  <a:schemeClr val="bg1"/>
                </a:solidFill>
              </a:rPr>
              <a:t>22. Mindfulness and meditation</a:t>
            </a:r>
          </a:p>
          <a:p>
            <a:r>
              <a:rPr lang="en-US" sz="2000" dirty="0">
                <a:solidFill>
                  <a:schemeClr val="bg1"/>
                </a:solidFill>
              </a:rPr>
              <a:t>23. Using kindness and compassion</a:t>
            </a:r>
          </a:p>
          <a:p>
            <a:r>
              <a:rPr lang="en-US" sz="2000" dirty="0">
                <a:solidFill>
                  <a:schemeClr val="bg1"/>
                </a:solidFill>
              </a:rPr>
              <a:t>24.  Paying attention to spaciousness and stillness</a:t>
            </a:r>
          </a:p>
        </p:txBody>
      </p:sp>
      <p:sp>
        <p:nvSpPr>
          <p:cNvPr id="5" name="TextBox 4">
            <a:extLst>
              <a:ext uri="{FF2B5EF4-FFF2-40B4-BE49-F238E27FC236}">
                <a16:creationId xmlns:a16="http://schemas.microsoft.com/office/drawing/2014/main" id="{7EFED857-9FE4-66E5-05CD-CF64C62CE84B}"/>
              </a:ext>
            </a:extLst>
          </p:cNvPr>
          <p:cNvSpPr txBox="1"/>
          <p:nvPr/>
        </p:nvSpPr>
        <p:spPr>
          <a:xfrm>
            <a:off x="563973" y="1497933"/>
            <a:ext cx="4108512" cy="4801314"/>
          </a:xfrm>
          <a:prstGeom prst="rect">
            <a:avLst/>
          </a:prstGeom>
          <a:noFill/>
        </p:spPr>
        <p:txBody>
          <a:bodyPr wrap="square">
            <a:spAutoFit/>
          </a:bodyPr>
          <a:lstStyle/>
          <a:p>
            <a:r>
              <a:rPr lang="en-US" sz="1800" dirty="0">
                <a:solidFill>
                  <a:schemeClr val="bg1"/>
                </a:solidFill>
              </a:rPr>
              <a:t>1) Focus on a single minute</a:t>
            </a:r>
          </a:p>
          <a:p>
            <a:r>
              <a:rPr lang="en-US" sz="1800" dirty="0">
                <a:solidFill>
                  <a:schemeClr val="bg1"/>
                </a:solidFill>
              </a:rPr>
              <a:t>2) Focus on a single object</a:t>
            </a:r>
          </a:p>
          <a:p>
            <a:r>
              <a:rPr lang="en-US" sz="1800" dirty="0">
                <a:solidFill>
                  <a:schemeClr val="bg1"/>
                </a:solidFill>
              </a:rPr>
              <a:t>3) Band of light</a:t>
            </a:r>
          </a:p>
          <a:p>
            <a:r>
              <a:rPr lang="en-US" sz="1800" dirty="0">
                <a:solidFill>
                  <a:schemeClr val="bg1"/>
                </a:solidFill>
              </a:rPr>
              <a:t>4) Inner-Outer Experience</a:t>
            </a:r>
          </a:p>
          <a:p>
            <a:r>
              <a:rPr lang="en-US" sz="1800" dirty="0">
                <a:solidFill>
                  <a:schemeClr val="bg1"/>
                </a:solidFill>
              </a:rPr>
              <a:t>5) Record Three Minutes of Thoughts</a:t>
            </a:r>
          </a:p>
          <a:p>
            <a:r>
              <a:rPr lang="en-US" sz="1800" dirty="0">
                <a:solidFill>
                  <a:schemeClr val="bg1"/>
                </a:solidFill>
              </a:rPr>
              <a:t>6) Thought Diffusion</a:t>
            </a:r>
          </a:p>
          <a:p>
            <a:r>
              <a:rPr lang="en-US" sz="1800" dirty="0">
                <a:solidFill>
                  <a:schemeClr val="bg1"/>
                </a:solidFill>
              </a:rPr>
              <a:t>7) Describe Your Emotion</a:t>
            </a:r>
          </a:p>
          <a:p>
            <a:r>
              <a:rPr lang="en-US" sz="1800" dirty="0">
                <a:solidFill>
                  <a:schemeClr val="bg1"/>
                </a:solidFill>
              </a:rPr>
              <a:t>8) Focus Shifting </a:t>
            </a:r>
          </a:p>
          <a:p>
            <a:r>
              <a:rPr lang="en-US" sz="1800" dirty="0">
                <a:solidFill>
                  <a:schemeClr val="bg1"/>
                </a:solidFill>
              </a:rPr>
              <a:t>9) Mindful Breathing</a:t>
            </a:r>
          </a:p>
          <a:p>
            <a:r>
              <a:rPr lang="en-US" sz="1800" dirty="0">
                <a:solidFill>
                  <a:schemeClr val="bg1"/>
                </a:solidFill>
              </a:rPr>
              <a:t>10) Mindful Awareness of Emotion</a:t>
            </a:r>
            <a:endParaRPr lang="en-CA" sz="1800" dirty="0"/>
          </a:p>
          <a:p>
            <a:r>
              <a:rPr lang="en-CA" sz="1800" dirty="0">
                <a:solidFill>
                  <a:schemeClr val="bg1"/>
                </a:solidFill>
              </a:rPr>
              <a:t>11) Wise mind</a:t>
            </a:r>
          </a:p>
          <a:p>
            <a:r>
              <a:rPr lang="en-CA" sz="1800" dirty="0">
                <a:solidFill>
                  <a:schemeClr val="bg1"/>
                </a:solidFill>
              </a:rPr>
              <a:t>12)how to make Wise mind decisions</a:t>
            </a:r>
          </a:p>
          <a:p>
            <a:r>
              <a:rPr lang="en-CA" sz="1800" dirty="0">
                <a:solidFill>
                  <a:schemeClr val="bg1"/>
                </a:solidFill>
              </a:rPr>
              <a:t>13) Radical acceptance</a:t>
            </a:r>
          </a:p>
          <a:p>
            <a:r>
              <a:rPr lang="en-CA" sz="1800" dirty="0">
                <a:solidFill>
                  <a:schemeClr val="bg1"/>
                </a:solidFill>
              </a:rPr>
              <a:t>14) Judgements and labels</a:t>
            </a:r>
          </a:p>
          <a:p>
            <a:r>
              <a:rPr lang="en-CA" sz="1800" dirty="0">
                <a:solidFill>
                  <a:schemeClr val="bg1"/>
                </a:solidFill>
              </a:rPr>
              <a:t>15</a:t>
            </a:r>
            <a:r>
              <a:rPr lang="en-CA" dirty="0">
                <a:solidFill>
                  <a:schemeClr val="bg1"/>
                </a:solidFill>
              </a:rPr>
              <a:t>)</a:t>
            </a:r>
            <a:r>
              <a:rPr lang="en-CA" sz="1800" dirty="0">
                <a:solidFill>
                  <a:schemeClr val="bg1"/>
                </a:solidFill>
              </a:rPr>
              <a:t> Self compassion</a:t>
            </a:r>
          </a:p>
          <a:p>
            <a:r>
              <a:rPr lang="en-CA" sz="1800" dirty="0">
                <a:solidFill>
                  <a:schemeClr val="bg1"/>
                </a:solidFill>
              </a:rPr>
              <a:t>16</a:t>
            </a:r>
            <a:r>
              <a:rPr lang="en-CA" dirty="0">
                <a:solidFill>
                  <a:schemeClr val="bg1"/>
                </a:solidFill>
              </a:rPr>
              <a:t>) </a:t>
            </a:r>
            <a:r>
              <a:rPr lang="en-CA" sz="1800" dirty="0">
                <a:solidFill>
                  <a:schemeClr val="bg1"/>
                </a:solidFill>
              </a:rPr>
              <a:t>Mindful communication</a:t>
            </a:r>
          </a:p>
          <a:p>
            <a:endParaRPr lang="en-US" sz="1800" dirty="0">
              <a:solidFill>
                <a:schemeClr val="bg1"/>
              </a:solidFill>
            </a:endParaRPr>
          </a:p>
        </p:txBody>
      </p:sp>
    </p:spTree>
    <p:extLst>
      <p:ext uri="{BB962C8B-B14F-4D97-AF65-F5344CB8AC3E}">
        <p14:creationId xmlns:p14="http://schemas.microsoft.com/office/powerpoint/2010/main" val="2019888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4EF9-FA3D-A991-56F7-9AAA4E192E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A5E1E6-4647-8F1A-976A-593942BD302C}"/>
              </a:ext>
            </a:extLst>
          </p:cNvPr>
          <p:cNvSpPr txBox="1"/>
          <p:nvPr/>
        </p:nvSpPr>
        <p:spPr>
          <a:xfrm>
            <a:off x="1955086" y="-214024"/>
            <a:ext cx="7727703" cy="1489190"/>
          </a:xfrm>
          <a:prstGeom prst="rect">
            <a:avLst/>
          </a:prstGeom>
          <a:noFill/>
        </p:spPr>
        <p:txBody>
          <a:bodyPr wrap="square">
            <a:spAutoFit/>
          </a:bodyPr>
          <a:lstStyle/>
          <a:p>
            <a:pPr algn="ctr">
              <a:lnSpc>
                <a:spcPct val="107000"/>
              </a:lnSpc>
              <a:spcAft>
                <a:spcPts val="800"/>
              </a:spcAft>
            </a:pPr>
            <a:r>
              <a:rPr lang="en-US" sz="5400" kern="100" dirty="0">
                <a:latin typeface="Aptos" panose="020B0004020202020204" pitchFamily="34" charset="0"/>
                <a:ea typeface="Aptos" panose="020B0004020202020204" pitchFamily="34" charset="0"/>
                <a:cs typeface="Times New Roman" panose="02020603050405020304" pitchFamily="18" charset="0"/>
              </a:rPr>
              <a:t>TODAY</a:t>
            </a:r>
            <a:br>
              <a:rPr lang="en-US" sz="3200" kern="100" dirty="0">
                <a:latin typeface="Aptos" panose="020B0004020202020204" pitchFamily="34" charset="0"/>
                <a:ea typeface="Aptos" panose="020B0004020202020204" pitchFamily="34" charset="0"/>
                <a:cs typeface="Times New Roman" panose="02020603050405020304" pitchFamily="18" charset="0"/>
              </a:rPr>
            </a:br>
            <a:r>
              <a:rPr lang="en-US" sz="3200" kern="100" dirty="0">
                <a:latin typeface="Aptos" panose="020B0004020202020204" pitchFamily="34" charset="0"/>
                <a:ea typeface="Aptos" panose="020B0004020202020204" pitchFamily="34" charset="0"/>
                <a:cs typeface="Times New Roman" panose="02020603050405020304" pitchFamily="18" charset="0"/>
              </a:rPr>
              <a:t>Emotional regulation  skills</a:t>
            </a:r>
            <a:endParaRPr lang="en-CA" sz="3200" dirty="0"/>
          </a:p>
        </p:txBody>
      </p:sp>
      <p:sp>
        <p:nvSpPr>
          <p:cNvPr id="5" name="TextBox 4">
            <a:extLst>
              <a:ext uri="{FF2B5EF4-FFF2-40B4-BE49-F238E27FC236}">
                <a16:creationId xmlns:a16="http://schemas.microsoft.com/office/drawing/2014/main" id="{72494049-52BF-8281-8ED2-EA4DE8D1A843}"/>
              </a:ext>
            </a:extLst>
          </p:cNvPr>
          <p:cNvSpPr txBox="1"/>
          <p:nvPr/>
        </p:nvSpPr>
        <p:spPr>
          <a:xfrm>
            <a:off x="561107" y="2247317"/>
            <a:ext cx="9704683" cy="3831818"/>
          </a:xfrm>
          <a:prstGeom prst="rect">
            <a:avLst/>
          </a:prstGeom>
          <a:noFill/>
        </p:spPr>
        <p:txBody>
          <a:bodyPr wrap="square">
            <a:spAutoFit/>
          </a:bodyPr>
          <a:lstStyle/>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marL="342900" indent="-342900">
              <a:lnSpc>
                <a:spcPct val="90000"/>
              </a:lnSpc>
              <a:buAutoNum type="arabicPeriod" startAt="7"/>
            </a:pPr>
            <a:r>
              <a:rPr lang="en-US" sz="2800" dirty="0">
                <a:solidFill>
                  <a:schemeClr val="bg1"/>
                </a:solidFill>
              </a:rPr>
              <a:t>   Problem Solving</a:t>
            </a:r>
          </a:p>
          <a:p>
            <a:pPr marL="514350" indent="-514350">
              <a:lnSpc>
                <a:spcPct val="90000"/>
              </a:lnSpc>
              <a:buFont typeface="+mj-lt"/>
              <a:buAutoNum type="arabicPeriod"/>
            </a:pPr>
            <a:endParaRPr lang="en-US" sz="1800" dirty="0"/>
          </a:p>
        </p:txBody>
      </p:sp>
    </p:spTree>
    <p:extLst>
      <p:ext uri="{BB962C8B-B14F-4D97-AF65-F5344CB8AC3E}">
        <p14:creationId xmlns:p14="http://schemas.microsoft.com/office/powerpoint/2010/main" val="2235893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27A5-120E-48C0-B32E-AD2D685CEB59}"/>
              </a:ext>
            </a:extLst>
          </p:cNvPr>
          <p:cNvSpPr>
            <a:spLocks noGrp="1"/>
          </p:cNvSpPr>
          <p:nvPr>
            <p:ph type="title" idx="4294967295"/>
          </p:nvPr>
        </p:nvSpPr>
        <p:spPr>
          <a:xfrm>
            <a:off x="-2955892" y="655959"/>
            <a:ext cx="12038013" cy="660400"/>
          </a:xfrm>
        </p:spPr>
        <p:txBody>
          <a:bodyPr vert="horz" lIns="91440" tIns="45720" rIns="91440" bIns="45720" rtlCol="0" anchor="ctr">
            <a:noAutofit/>
          </a:bodyPr>
          <a:lstStyle/>
          <a:p>
            <a:pPr algn="ctr"/>
            <a:r>
              <a:rPr lang="en-US" sz="2000" b="1" dirty="0">
                <a:solidFill>
                  <a:schemeClr val="bg1"/>
                </a:solidFill>
              </a:rPr>
              <a:t>Skills training workbook p. 148-182 </a:t>
            </a:r>
            <a:br>
              <a:rPr lang="en-US" sz="2000" b="1" dirty="0">
                <a:solidFill>
                  <a:schemeClr val="bg1"/>
                </a:solidFill>
              </a:rPr>
            </a:br>
            <a:r>
              <a:rPr lang="en-US" sz="2000" b="1" dirty="0">
                <a:solidFill>
                  <a:schemeClr val="bg1"/>
                </a:solidFill>
              </a:rPr>
              <a:t>introducing emotional regulation</a:t>
            </a:r>
          </a:p>
        </p:txBody>
      </p:sp>
      <p:sp>
        <p:nvSpPr>
          <p:cNvPr id="3" name="Content Placeholder 2">
            <a:extLst>
              <a:ext uri="{FF2B5EF4-FFF2-40B4-BE49-F238E27FC236}">
                <a16:creationId xmlns:a16="http://schemas.microsoft.com/office/drawing/2014/main" id="{474AAA0D-457D-4E98-8F0A-4AC42BDB4370}"/>
              </a:ext>
            </a:extLst>
          </p:cNvPr>
          <p:cNvSpPr>
            <a:spLocks noGrp="1"/>
          </p:cNvSpPr>
          <p:nvPr>
            <p:ph idx="4294967295"/>
          </p:nvPr>
        </p:nvSpPr>
        <p:spPr>
          <a:xfrm>
            <a:off x="5988971" y="204059"/>
            <a:ext cx="6087260" cy="7932738"/>
          </a:xfrm>
        </p:spPr>
        <p:txBody>
          <a:bodyPr vert="horz" lIns="91440" tIns="45720" rIns="91440" bIns="45720" rtlCol="0" anchor="ctr">
            <a:normAutofit/>
          </a:bodyPr>
          <a:lstStyle/>
          <a:p>
            <a:r>
              <a:rPr lang="en-US" sz="1800" dirty="0"/>
              <a:t>Today we’ll review emotional regulation skills on pages 148 to 206 of the workbook. It starts by asking two questions:</a:t>
            </a:r>
          </a:p>
          <a:p>
            <a:r>
              <a:rPr lang="en-US" sz="1800" b="1" dirty="0"/>
              <a:t> What are emotions ?</a:t>
            </a:r>
          </a:p>
          <a:p>
            <a:r>
              <a:rPr lang="en-US" sz="1800" b="1" dirty="0"/>
              <a:t> How do emotions work?</a:t>
            </a:r>
          </a:p>
          <a:p>
            <a:r>
              <a:rPr lang="en-US" sz="1800" dirty="0"/>
              <a:t>We’ll discuss  the 9 emotion regulation skills presented in the workbook:</a:t>
            </a:r>
          </a:p>
          <a:p>
            <a:pPr marL="514350" indent="-514350">
              <a:lnSpc>
                <a:spcPct val="90000"/>
              </a:lnSpc>
              <a:buFont typeface="+mj-lt"/>
              <a:buAutoNum type="arabicPeriod"/>
            </a:pPr>
            <a:r>
              <a:rPr lang="en-US" sz="1800" dirty="0"/>
              <a:t>Recognizing emotions</a:t>
            </a:r>
          </a:p>
          <a:p>
            <a:pPr marL="514350" indent="-514350">
              <a:lnSpc>
                <a:spcPct val="90000"/>
              </a:lnSpc>
              <a:buFont typeface="+mj-lt"/>
              <a:buAutoNum type="arabicPeriod"/>
            </a:pPr>
            <a:r>
              <a:rPr lang="en-US" sz="1800" dirty="0"/>
              <a:t>Overcoming barriers to healthy emotions</a:t>
            </a:r>
          </a:p>
          <a:p>
            <a:pPr marL="514350" indent="-514350">
              <a:lnSpc>
                <a:spcPct val="90000"/>
              </a:lnSpc>
              <a:buFont typeface="+mj-lt"/>
              <a:buAutoNum type="arabicPeriod"/>
            </a:pPr>
            <a:r>
              <a:rPr lang="en-US" sz="1800" dirty="0"/>
              <a:t>Reducing physical vulnerability</a:t>
            </a:r>
          </a:p>
          <a:p>
            <a:pPr marL="514350" indent="-514350">
              <a:lnSpc>
                <a:spcPct val="90000"/>
              </a:lnSpc>
              <a:buFont typeface="+mj-lt"/>
              <a:buAutoNum type="arabicPeriod"/>
            </a:pPr>
            <a:r>
              <a:rPr lang="en-US" sz="1800" dirty="0"/>
              <a:t>Reducing cognitive vulnerability</a:t>
            </a:r>
          </a:p>
          <a:p>
            <a:pPr marL="514350" indent="-514350">
              <a:lnSpc>
                <a:spcPct val="90000"/>
              </a:lnSpc>
              <a:buFont typeface="+mj-lt"/>
              <a:buAutoNum type="arabicPeriod"/>
            </a:pPr>
            <a:r>
              <a:rPr lang="en-US" sz="1800" dirty="0"/>
              <a:t>Increasing Positive Emotions </a:t>
            </a:r>
            <a:endParaRPr lang="en-US" sz="1800" dirty="0">
              <a:solidFill>
                <a:srgbClr val="FFC000"/>
              </a:solidFill>
            </a:endParaRPr>
          </a:p>
          <a:p>
            <a:pPr marL="0" indent="0">
              <a:lnSpc>
                <a:spcPct val="90000"/>
              </a:lnSpc>
              <a:buNone/>
            </a:pPr>
            <a:r>
              <a:rPr lang="en-US" sz="1800" dirty="0"/>
              <a:t>6.      Being mindful of your emotions without judgement</a:t>
            </a:r>
          </a:p>
          <a:p>
            <a:pPr marL="0" indent="0">
              <a:lnSpc>
                <a:spcPct val="90000"/>
              </a:lnSpc>
              <a:buNone/>
            </a:pPr>
            <a:r>
              <a:rPr lang="en-US" sz="1800" dirty="0"/>
              <a:t>7.      Emotion exposure</a:t>
            </a:r>
          </a:p>
          <a:p>
            <a:pPr marL="342900" indent="-342900">
              <a:lnSpc>
                <a:spcPct val="90000"/>
              </a:lnSpc>
              <a:buAutoNum type="arabicPeriod" startAt="8"/>
            </a:pPr>
            <a:r>
              <a:rPr lang="en-US" sz="1800" dirty="0"/>
              <a:t>   Doing the opposite of your emotions </a:t>
            </a:r>
          </a:p>
          <a:p>
            <a:pPr marL="342900" indent="-342900">
              <a:lnSpc>
                <a:spcPct val="90000"/>
              </a:lnSpc>
              <a:buAutoNum type="arabicPeriod" startAt="8"/>
            </a:pPr>
            <a:r>
              <a:rPr lang="en-US" sz="1800" dirty="0"/>
              <a:t>   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2C6690BD-5E93-4EA6-A858-615FD8815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5515164"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4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479EB-E8F6-4910-4F51-063072DF2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6DE96-2F3F-015E-141B-1ACAF2343C57}"/>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496B99CA-9940-53F2-A966-E430F336F763}"/>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solidFill>
                  <a:schemeClr val="bg1"/>
                </a:solidFill>
              </a:rPr>
              <a:t>What are emotions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BAE54F2D-F86C-64A4-0E43-7BE285E20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3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656A6-07F7-2D79-77A8-3E5B925433E5}"/>
              </a:ext>
            </a:extLst>
          </p:cNvPr>
          <p:cNvSpPr txBox="1"/>
          <p:nvPr/>
        </p:nvSpPr>
        <p:spPr>
          <a:xfrm>
            <a:off x="621630" y="638294"/>
            <a:ext cx="11496575" cy="646331"/>
          </a:xfrm>
          <a:prstGeom prst="rect">
            <a:avLst/>
          </a:prstGeom>
          <a:noFill/>
        </p:spPr>
        <p:txBody>
          <a:bodyPr wrap="square">
            <a:spAutoFit/>
          </a:bodyPr>
          <a:lstStyle/>
          <a:p>
            <a:r>
              <a:rPr lang="en-US" sz="3600" dirty="0">
                <a:solidFill>
                  <a:schemeClr val="bg1"/>
                </a:solidFill>
              </a:rPr>
              <a:t>WHAT ARE EMOTIONS AND HOW DO THEY WORK ?</a:t>
            </a:r>
          </a:p>
        </p:txBody>
      </p:sp>
      <p:sp>
        <p:nvSpPr>
          <p:cNvPr id="5" name="TextBox 4">
            <a:extLst>
              <a:ext uri="{FF2B5EF4-FFF2-40B4-BE49-F238E27FC236}">
                <a16:creationId xmlns:a16="http://schemas.microsoft.com/office/drawing/2014/main" id="{11DE39E5-27A5-7393-570B-F19CC2DEC5FF}"/>
              </a:ext>
            </a:extLst>
          </p:cNvPr>
          <p:cNvSpPr txBox="1"/>
          <p:nvPr/>
        </p:nvSpPr>
        <p:spPr>
          <a:xfrm>
            <a:off x="481263" y="1571945"/>
            <a:ext cx="10741794" cy="3539430"/>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Note that in the theory part of this course we’ve already comprehensively explored emotions: their instinctual basis, how they may become dysregulated, (temperament, attachment, trauma) etc. and how to begin to reregulate them.</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 light of this, the descriptions of emotions offered in the DBT workbook may sound simplistic to you.</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Remember that in this part of our session today we are merely reviewing what is in the workbook. </a:t>
            </a:r>
            <a:endParaRPr lang="en-CA" sz="2800" dirty="0"/>
          </a:p>
        </p:txBody>
      </p:sp>
    </p:spTree>
    <p:extLst>
      <p:ext uri="{BB962C8B-B14F-4D97-AF65-F5344CB8AC3E}">
        <p14:creationId xmlns:p14="http://schemas.microsoft.com/office/powerpoint/2010/main" val="3845756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F176-C924-EB70-C623-74C5029DA10C}"/>
              </a:ext>
            </a:extLst>
          </p:cNvPr>
          <p:cNvSpPr>
            <a:spLocks noGrp="1"/>
          </p:cNvSpPr>
          <p:nvPr>
            <p:ph type="title" idx="4294967295"/>
          </p:nvPr>
        </p:nvSpPr>
        <p:spPr>
          <a:xfrm>
            <a:off x="-113347" y="-125892"/>
            <a:ext cx="5148262" cy="1643063"/>
          </a:xfrm>
        </p:spPr>
        <p:txBody>
          <a:bodyPr>
            <a:normAutofit/>
          </a:bodyPr>
          <a:lstStyle/>
          <a:p>
            <a:pPr algn="ctr"/>
            <a:r>
              <a:rPr lang="en-US" sz="3200" dirty="0">
                <a:solidFill>
                  <a:schemeClr val="bg1"/>
                </a:solidFill>
              </a:rPr>
              <a:t>Your Emotions: What are they?</a:t>
            </a:r>
          </a:p>
        </p:txBody>
      </p:sp>
      <p:sp>
        <p:nvSpPr>
          <p:cNvPr id="3" name="Content Placeholder 2">
            <a:extLst>
              <a:ext uri="{FF2B5EF4-FFF2-40B4-BE49-F238E27FC236}">
                <a16:creationId xmlns:a16="http://schemas.microsoft.com/office/drawing/2014/main" id="{12765589-1A0F-ED37-08CE-D1FA57B5A441}"/>
              </a:ext>
            </a:extLst>
          </p:cNvPr>
          <p:cNvSpPr>
            <a:spLocks noGrp="1"/>
          </p:cNvSpPr>
          <p:nvPr>
            <p:ph idx="4294967295"/>
          </p:nvPr>
        </p:nvSpPr>
        <p:spPr>
          <a:xfrm>
            <a:off x="4925683" y="197869"/>
            <a:ext cx="7266317" cy="6599746"/>
          </a:xfrm>
        </p:spPr>
        <p:txBody>
          <a:bodyPr>
            <a:normAutofit fontScale="85000" lnSpcReduction="20000"/>
          </a:bodyPr>
          <a:lstStyle/>
          <a:p>
            <a:pPr>
              <a:lnSpc>
                <a:spcPct val="90000"/>
              </a:lnSpc>
            </a:pPr>
            <a:r>
              <a:rPr lang="en-US" sz="2400" dirty="0">
                <a:latin typeface="Arial" panose="020B0604020202020204" pitchFamily="34" charset="0"/>
                <a:cs typeface="Arial" panose="020B0604020202020204" pitchFamily="34" charset="0"/>
              </a:rPr>
              <a:t>Like ways of thinking and behaving emotional responses are unique ways in which each of us responds to the world.  Emotional patterns are part of personality.</a:t>
            </a:r>
          </a:p>
          <a:p>
            <a:pPr>
              <a:lnSpc>
                <a:spcPct val="90000"/>
              </a:lnSpc>
            </a:pPr>
            <a:r>
              <a:rPr lang="en-US" sz="2400" dirty="0">
                <a:latin typeface="Arial" panose="020B0604020202020204" pitchFamily="34" charset="0"/>
                <a:cs typeface="Arial" panose="020B0604020202020204" pitchFamily="34" charset="0"/>
              </a:rPr>
              <a:t>Psychologists describe primary and secondary emotions.</a:t>
            </a:r>
          </a:p>
          <a:p>
            <a:pPr>
              <a:lnSpc>
                <a:spcPct val="90000"/>
              </a:lnSpc>
            </a:pPr>
            <a:r>
              <a:rPr lang="en-US" sz="2400" dirty="0">
                <a:latin typeface="Arial" panose="020B0604020202020204" pitchFamily="34" charset="0"/>
                <a:cs typeface="Arial" panose="020B0604020202020204" pitchFamily="34" charset="0"/>
              </a:rPr>
              <a:t>Primary emotions are our initial reactions to what happened in the environment.</a:t>
            </a:r>
          </a:p>
          <a:p>
            <a:r>
              <a:rPr lang="en-US" sz="2400" dirty="0">
                <a:latin typeface="Arial" panose="020B0604020202020204" pitchFamily="34" charset="0"/>
                <a:cs typeface="Arial" panose="020B0604020202020204" pitchFamily="34" charset="0"/>
              </a:rPr>
              <a:t>Secondary emotions are our emotional reactions to our judgements about what happened. They are our feelings about the  judgements we make about what happened. </a:t>
            </a:r>
          </a:p>
          <a:p>
            <a:r>
              <a:rPr lang="en-US" sz="2400" dirty="0">
                <a:latin typeface="Arial" panose="020B0604020202020204" pitchFamily="34" charset="0"/>
                <a:cs typeface="Arial" panose="020B0604020202020204" pitchFamily="34" charset="0"/>
              </a:rPr>
              <a:t>Ex. Recently one of the co-leaders lost a pair of bran new expensive prescription sunglasses. Their primary emotion was slight sadness.</a:t>
            </a:r>
          </a:p>
          <a:p>
            <a:r>
              <a:rPr lang="en-US" sz="2400" dirty="0">
                <a:latin typeface="Arial" panose="020B0604020202020204" pitchFamily="34" charset="0"/>
                <a:cs typeface="Arial" panose="020B0604020202020204" pitchFamily="34" charset="0"/>
              </a:rPr>
              <a:t>After experiencing the primary emotion they could have gone down a number of paths, for example: 1) acceptance: It is what it is, stuff happens, I won’t care about this in one month. 2) judgement: I’m so stupid, they were so expensive, why wasn’t I more careful, I’m always doing stuff like this.3) judgement: My wife must have put them somewhere when she was cleaning the house.</a:t>
            </a:r>
          </a:p>
          <a:p>
            <a:r>
              <a:rPr lang="en-US" sz="2400" dirty="0">
                <a:latin typeface="Arial" panose="020B0604020202020204" pitchFamily="34" charset="0"/>
                <a:cs typeface="Arial" panose="020B0604020202020204" pitchFamily="34" charset="0"/>
              </a:rPr>
              <a:t>If we don’t nonjudgmentally accept what happens, we may experience a chain reaction of distressing secondary emotions</a:t>
            </a:r>
          </a:p>
          <a:p>
            <a:pPr>
              <a:lnSpc>
                <a:spcPct val="90000"/>
              </a:lnSpc>
            </a:pPr>
            <a:r>
              <a:rPr lang="en-US" sz="2400" dirty="0">
                <a:latin typeface="Arial" panose="020B0604020202020204" pitchFamily="34" charset="0"/>
                <a:cs typeface="Arial" panose="020B0604020202020204" pitchFamily="34" charset="0"/>
              </a:rPr>
              <a:t>Emotion regulation skills help us have better regulated secondary emotions</a:t>
            </a:r>
          </a:p>
          <a:p>
            <a:pPr>
              <a:lnSpc>
                <a:spcPct val="90000"/>
              </a:lnSpc>
            </a:pPr>
            <a:endParaRPr lang="en-US" sz="1700" dirty="0"/>
          </a:p>
        </p:txBody>
      </p:sp>
      <p:pic>
        <p:nvPicPr>
          <p:cNvPr id="5" name="Picture 4" descr="Smiley face sticky notes">
            <a:extLst>
              <a:ext uri="{FF2B5EF4-FFF2-40B4-BE49-F238E27FC236}">
                <a16:creationId xmlns:a16="http://schemas.microsoft.com/office/drawing/2014/main" id="{FB01699F-D638-562C-081F-AC6528355AF4}"/>
              </a:ext>
            </a:extLst>
          </p:cNvPr>
          <p:cNvPicPr>
            <a:picLocks noChangeAspect="1"/>
          </p:cNvPicPr>
          <p:nvPr/>
        </p:nvPicPr>
        <p:blipFill rotWithShape="1">
          <a:blip r:embed="rId2"/>
          <a:srcRect l="12586" r="28080" b="-2"/>
          <a:stretch/>
        </p:blipFill>
        <p:spPr>
          <a:xfrm>
            <a:off x="189160" y="1302050"/>
            <a:ext cx="4543247" cy="4900343"/>
          </a:xfrm>
          <a:prstGeom prst="rect">
            <a:avLst/>
          </a:prstGeom>
        </p:spPr>
      </p:pic>
    </p:spTree>
    <p:extLst>
      <p:ext uri="{BB962C8B-B14F-4D97-AF65-F5344CB8AC3E}">
        <p14:creationId xmlns:p14="http://schemas.microsoft.com/office/powerpoint/2010/main" val="1073093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48C49-9168-1CB6-2CC7-B2DDF1EC6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A0592-9DC5-D06B-D50B-B00C28A2A4BD}"/>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ED0577B3-B6FF-761F-008D-8DB72A8F81B6}"/>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solidFill>
                  <a:schemeClr val="bg1"/>
                </a:solidFill>
              </a:rPr>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429F7AED-2B63-BF8D-81A3-165A2AB9B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5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EDDC-C6B4-439F-4BDC-149143EBD393}"/>
              </a:ext>
            </a:extLst>
          </p:cNvPr>
          <p:cNvSpPr>
            <a:spLocks noGrp="1"/>
          </p:cNvSpPr>
          <p:nvPr>
            <p:ph type="title" idx="4294967295"/>
          </p:nvPr>
        </p:nvSpPr>
        <p:spPr>
          <a:xfrm>
            <a:off x="729342" y="104078"/>
            <a:ext cx="7152167" cy="1608138"/>
          </a:xfrm>
        </p:spPr>
        <p:txBody>
          <a:bodyPr>
            <a:normAutofit/>
          </a:bodyPr>
          <a:lstStyle/>
          <a:p>
            <a:r>
              <a:rPr lang="en-US" sz="2800" dirty="0">
                <a:solidFill>
                  <a:schemeClr val="bg1"/>
                </a:solidFill>
              </a:rPr>
              <a:t>How do emotions work?</a:t>
            </a:r>
          </a:p>
        </p:txBody>
      </p:sp>
      <p:sp>
        <p:nvSpPr>
          <p:cNvPr id="3" name="Content Placeholder 2">
            <a:extLst>
              <a:ext uri="{FF2B5EF4-FFF2-40B4-BE49-F238E27FC236}">
                <a16:creationId xmlns:a16="http://schemas.microsoft.com/office/drawing/2014/main" id="{86E372F7-0891-26CA-418F-6F3631D869BF}"/>
              </a:ext>
            </a:extLst>
          </p:cNvPr>
          <p:cNvSpPr>
            <a:spLocks noGrp="1"/>
          </p:cNvSpPr>
          <p:nvPr>
            <p:ph idx="4294967295"/>
          </p:nvPr>
        </p:nvSpPr>
        <p:spPr>
          <a:xfrm>
            <a:off x="6096000" y="570762"/>
            <a:ext cx="5786437" cy="6000368"/>
          </a:xfrm>
        </p:spPr>
        <p:txBody>
          <a:bodyPr>
            <a:normAutofit fontScale="92500"/>
          </a:bodyPr>
          <a:lstStyle/>
          <a:p>
            <a:pPr>
              <a:lnSpc>
                <a:spcPct val="90000"/>
              </a:lnSpc>
            </a:pPr>
            <a:r>
              <a:rPr lang="en-US" sz="2400" dirty="0">
                <a:latin typeface="Arial" panose="020B0604020202020204" pitchFamily="34" charset="0"/>
                <a:cs typeface="Arial" panose="020B0604020202020204" pitchFamily="34" charset="0"/>
              </a:rPr>
              <a:t>The workbook describes how emotions are associated with neuronal electrical and chemical brain activity.</a:t>
            </a:r>
          </a:p>
          <a:p>
            <a:pPr>
              <a:lnSpc>
                <a:spcPct val="90000"/>
              </a:lnSpc>
            </a:pPr>
            <a:r>
              <a:rPr lang="en-US" sz="2400" dirty="0">
                <a:latin typeface="Arial" panose="020B0604020202020204" pitchFamily="34" charset="0"/>
                <a:cs typeface="Arial" panose="020B0604020202020204" pitchFamily="34" charset="0"/>
              </a:rPr>
              <a:t>Stimuli in our environment are perceived by our five senses, transmitted as electrical signals by the nervous system and interpreted in the brain</a:t>
            </a:r>
          </a:p>
          <a:p>
            <a:r>
              <a:rPr lang="en-US" sz="2400" dirty="0">
                <a:latin typeface="Arial" panose="020B0604020202020204" pitchFamily="34" charset="0"/>
                <a:cs typeface="Arial" panose="020B0604020202020204" pitchFamily="34" charset="0"/>
              </a:rPr>
              <a:t>Much of the emotional processing seems to take place in the limbic system which is also receiving information from the somatic centers. Emotions are affected by memories of past experiences.</a:t>
            </a:r>
          </a:p>
          <a:p>
            <a:r>
              <a:rPr lang="en-US" sz="2400" dirty="0">
                <a:latin typeface="Arial" panose="020B0604020202020204" pitchFamily="34" charset="0"/>
                <a:cs typeface="Arial" panose="020B0604020202020204" pitchFamily="34" charset="0"/>
              </a:rPr>
              <a:t>A part of emotions is behaviors or behavioral urges.</a:t>
            </a:r>
          </a:p>
          <a:p>
            <a:r>
              <a:rPr lang="en-US" sz="2400" dirty="0">
                <a:latin typeface="Arial" panose="020B0604020202020204" pitchFamily="34" charset="0"/>
                <a:cs typeface="Arial" panose="020B0604020202020204" pitchFamily="34" charset="0"/>
              </a:rPr>
              <a:t>In the simple course’s theory section, we go in greater detail into all this</a:t>
            </a:r>
          </a:p>
        </p:txBody>
      </p:sp>
      <p:pic>
        <p:nvPicPr>
          <p:cNvPr id="5" name="Picture 4" descr="Computer Generated Lights">
            <a:extLst>
              <a:ext uri="{FF2B5EF4-FFF2-40B4-BE49-F238E27FC236}">
                <a16:creationId xmlns:a16="http://schemas.microsoft.com/office/drawing/2014/main" id="{C8005584-F936-200F-03B0-23D74B6C73F6}"/>
              </a:ext>
            </a:extLst>
          </p:cNvPr>
          <p:cNvPicPr>
            <a:picLocks noChangeAspect="1"/>
          </p:cNvPicPr>
          <p:nvPr/>
        </p:nvPicPr>
        <p:blipFill rotWithShape="1">
          <a:blip r:embed="rId2"/>
          <a:srcRect l="3976" r="14526"/>
          <a:stretch/>
        </p:blipFill>
        <p:spPr>
          <a:xfrm>
            <a:off x="352413" y="1351217"/>
            <a:ext cx="5476568" cy="4728756"/>
          </a:xfrm>
          <a:prstGeom prst="rect">
            <a:avLst/>
          </a:prstGeom>
        </p:spPr>
      </p:pic>
    </p:spTree>
    <p:extLst>
      <p:ext uri="{BB962C8B-B14F-4D97-AF65-F5344CB8AC3E}">
        <p14:creationId xmlns:p14="http://schemas.microsoft.com/office/powerpoint/2010/main" val="235765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6</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AD2C9-9790-ECB9-48D6-217FC68DD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7F94D1-01C6-2CCA-A462-009138FA9AB1}"/>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47F1D508-B75D-8AAF-E8C5-B3D819057F07}"/>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solidFill>
                  <a:schemeClr val="bg1"/>
                </a:solidFill>
              </a:rPr>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012DA44A-11C9-B7EE-8268-0D334EB7F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641E-D026-F27A-9B61-B82CF6F1A395}"/>
              </a:ext>
            </a:extLst>
          </p:cNvPr>
          <p:cNvSpPr>
            <a:spLocks noGrp="1"/>
          </p:cNvSpPr>
          <p:nvPr>
            <p:ph type="title" idx="4294967295"/>
          </p:nvPr>
        </p:nvSpPr>
        <p:spPr>
          <a:xfrm>
            <a:off x="177208" y="289871"/>
            <a:ext cx="5891213" cy="1608138"/>
          </a:xfrm>
        </p:spPr>
        <p:txBody>
          <a:bodyPr>
            <a:normAutofit/>
          </a:bodyPr>
          <a:lstStyle/>
          <a:p>
            <a:pPr algn="ctr"/>
            <a:r>
              <a:rPr lang="en-US" sz="2800" dirty="0">
                <a:solidFill>
                  <a:schemeClr val="bg1"/>
                </a:solidFill>
              </a:rPr>
              <a:t>Skill 1 Recognizing our emotions</a:t>
            </a:r>
          </a:p>
        </p:txBody>
      </p:sp>
      <p:sp>
        <p:nvSpPr>
          <p:cNvPr id="3" name="Content Placeholder 2">
            <a:extLst>
              <a:ext uri="{FF2B5EF4-FFF2-40B4-BE49-F238E27FC236}">
                <a16:creationId xmlns:a16="http://schemas.microsoft.com/office/drawing/2014/main" id="{39E43CEB-6CDF-C503-74CE-F79A4DFE1A70}"/>
              </a:ext>
            </a:extLst>
          </p:cNvPr>
          <p:cNvSpPr>
            <a:spLocks noGrp="1"/>
          </p:cNvSpPr>
          <p:nvPr>
            <p:ph idx="4294967295"/>
          </p:nvPr>
        </p:nvSpPr>
        <p:spPr>
          <a:xfrm>
            <a:off x="6300789" y="289871"/>
            <a:ext cx="5641975" cy="6465887"/>
          </a:xfrm>
        </p:spPr>
        <p:txBody>
          <a:bodyPr>
            <a:normAutofit fontScale="92500" lnSpcReduction="10000"/>
          </a:bodyPr>
          <a:lstStyle/>
          <a:p>
            <a:pPr>
              <a:lnSpc>
                <a:spcPct val="90000"/>
              </a:lnSpc>
            </a:pPr>
            <a:r>
              <a:rPr lang="en-US" sz="2400" dirty="0">
                <a:latin typeface="Arial" panose="020B0604020202020204" pitchFamily="34" charset="0"/>
                <a:cs typeface="Arial" panose="020B0604020202020204" pitchFamily="34" charset="0"/>
              </a:rPr>
              <a:t>Intense emotions, like giant ocean waves, may seem irresistible and we may feel unable to do anything about them.</a:t>
            </a:r>
          </a:p>
          <a:p>
            <a:pPr>
              <a:lnSpc>
                <a:spcPct val="90000"/>
              </a:lnSpc>
            </a:pPr>
            <a:r>
              <a:rPr lang="en-US" sz="2400" dirty="0">
                <a:latin typeface="Arial" panose="020B0604020202020204" pitchFamily="34" charset="0"/>
                <a:cs typeface="Arial" panose="020B0604020202020204" pitchFamily="34" charset="0"/>
              </a:rPr>
              <a:t>If, however, we foster wise mind which observes rather than acts on emotions, we may be better able to  influence emotions.</a:t>
            </a:r>
          </a:p>
          <a:p>
            <a:pPr>
              <a:lnSpc>
                <a:spcPct val="90000"/>
              </a:lnSpc>
            </a:pPr>
            <a:r>
              <a:rPr lang="en-US" sz="2400" dirty="0">
                <a:latin typeface="Arial" panose="020B0604020202020204" pitchFamily="34" charset="0"/>
                <a:cs typeface="Arial" panose="020B0604020202020204" pitchFamily="34" charset="0"/>
              </a:rPr>
              <a:t>To do this we must recognize that our emotions are strongly activated and observe our feelings thoughts and behaviors. </a:t>
            </a:r>
          </a:p>
          <a:p>
            <a:r>
              <a:rPr lang="en-US" sz="2400" dirty="0">
                <a:latin typeface="Arial" panose="020B0604020202020204" pitchFamily="34" charset="0"/>
                <a:cs typeface="Arial" panose="020B0604020202020204" pitchFamily="34" charset="0"/>
              </a:rPr>
              <a:t>We can slow down and step outside of emotions by using the simple tools including the chain analysis. This is easier to practice with “videos from the past”.(editing, splicing and pasting.)</a:t>
            </a:r>
          </a:p>
          <a:p>
            <a:r>
              <a:rPr lang="en-US" sz="2400" dirty="0">
                <a:latin typeface="Arial" panose="020B0604020202020204" pitchFamily="34" charset="0"/>
                <a:cs typeface="Arial" panose="020B0604020202020204" pitchFamily="34" charset="0"/>
              </a:rPr>
              <a:t>Chain analysis examine past events, emotions, thoughts and behaviors allowing us to develop a deeper understanding of our emotional reactions and how they impact our thoughts and behaviors.</a:t>
            </a:r>
          </a:p>
        </p:txBody>
      </p:sp>
      <p:pic>
        <p:nvPicPr>
          <p:cNvPr id="5" name="Picture 4" descr="Dark seashore">
            <a:extLst>
              <a:ext uri="{FF2B5EF4-FFF2-40B4-BE49-F238E27FC236}">
                <a16:creationId xmlns:a16="http://schemas.microsoft.com/office/drawing/2014/main" id="{E9DEBDA6-C51F-66B3-7857-4B8692BBDAB7}"/>
              </a:ext>
            </a:extLst>
          </p:cNvPr>
          <p:cNvPicPr>
            <a:picLocks noChangeAspect="1"/>
          </p:cNvPicPr>
          <p:nvPr/>
        </p:nvPicPr>
        <p:blipFill rotWithShape="1">
          <a:blip r:embed="rId2"/>
          <a:srcRect l="10043" r="16719"/>
          <a:stretch/>
        </p:blipFill>
        <p:spPr>
          <a:xfrm>
            <a:off x="249236" y="1679823"/>
            <a:ext cx="5769429" cy="4075611"/>
          </a:xfrm>
          <a:prstGeom prst="rect">
            <a:avLst/>
          </a:prstGeom>
        </p:spPr>
      </p:pic>
    </p:spTree>
    <p:extLst>
      <p:ext uri="{BB962C8B-B14F-4D97-AF65-F5344CB8AC3E}">
        <p14:creationId xmlns:p14="http://schemas.microsoft.com/office/powerpoint/2010/main" val="1724900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08936F-111D-FEA5-A753-C12FA2C7B893}"/>
              </a:ext>
            </a:extLst>
          </p:cNvPr>
          <p:cNvSpPr>
            <a:spLocks noGrp="1"/>
          </p:cNvSpPr>
          <p:nvPr>
            <p:ph type="title" idx="4294967295"/>
          </p:nvPr>
        </p:nvSpPr>
        <p:spPr>
          <a:xfrm>
            <a:off x="0" y="0"/>
            <a:ext cx="12192000" cy="1031875"/>
          </a:xfrm>
        </p:spPr>
        <p:txBody>
          <a:bodyPr>
            <a:noAutofit/>
          </a:bodyPr>
          <a:lstStyle/>
          <a:p>
            <a:r>
              <a:rPr lang="en-US" sz="2800" u="sng" dirty="0">
                <a:solidFill>
                  <a:schemeClr val="bg1"/>
                </a:solidFill>
              </a:rPr>
              <a:t>EMOTIONAL RECORDS</a:t>
            </a:r>
            <a:r>
              <a:rPr lang="en-US" sz="2800" dirty="0">
                <a:solidFill>
                  <a:schemeClr val="bg1"/>
                </a:solidFill>
              </a:rPr>
              <a:t>: the DBT workbook’s version of </a:t>
            </a:r>
            <a:r>
              <a:rPr lang="en-US" sz="2800" u="sng" dirty="0">
                <a:solidFill>
                  <a:schemeClr val="bg1"/>
                </a:solidFill>
              </a:rPr>
              <a:t>chain analysis</a:t>
            </a:r>
          </a:p>
        </p:txBody>
      </p:sp>
      <p:sp>
        <p:nvSpPr>
          <p:cNvPr id="5" name="Content Placeholder 4">
            <a:extLst>
              <a:ext uri="{FF2B5EF4-FFF2-40B4-BE49-F238E27FC236}">
                <a16:creationId xmlns:a16="http://schemas.microsoft.com/office/drawing/2014/main" id="{DA708300-B3CC-2FBD-FB11-9EB2DA447FB2}"/>
              </a:ext>
            </a:extLst>
          </p:cNvPr>
          <p:cNvSpPr>
            <a:spLocks noGrp="1"/>
          </p:cNvSpPr>
          <p:nvPr>
            <p:ph sz="half" idx="4294967295"/>
          </p:nvPr>
        </p:nvSpPr>
        <p:spPr>
          <a:xfrm>
            <a:off x="290623" y="1188816"/>
            <a:ext cx="5849938" cy="5495925"/>
          </a:xfrm>
        </p:spPr>
        <p:txBody>
          <a:bodyPr>
            <a:normAutofit/>
          </a:bodyPr>
          <a:lstStyle/>
          <a:p>
            <a:pPr marL="0" indent="0">
              <a:buNone/>
            </a:pPr>
            <a:r>
              <a:rPr lang="en-US" sz="2400" dirty="0"/>
              <a:t>1) To recognize your emotions, ask the following questions:</a:t>
            </a:r>
          </a:p>
          <a:p>
            <a:r>
              <a:rPr lang="en-US" sz="2400" dirty="0"/>
              <a:t>When did the situation happen?</a:t>
            </a:r>
          </a:p>
          <a:p>
            <a:r>
              <a:rPr lang="en-US" sz="2400" dirty="0"/>
              <a:t>What happened?</a:t>
            </a:r>
          </a:p>
          <a:p>
            <a:r>
              <a:rPr lang="en-US" sz="2400" dirty="0"/>
              <a:t>Why do you think it happened?</a:t>
            </a:r>
          </a:p>
          <a:p>
            <a:r>
              <a:rPr lang="en-US" sz="2400" dirty="0"/>
              <a:t>How did the situation make you feel emotionally and physically?</a:t>
            </a:r>
          </a:p>
          <a:p>
            <a:r>
              <a:rPr lang="en-US" sz="2400" dirty="0"/>
              <a:t>What did you want to do as a result of how you felt?</a:t>
            </a:r>
          </a:p>
          <a:p>
            <a:r>
              <a:rPr lang="en-US" sz="2400" dirty="0"/>
              <a:t>What did you do and say?</a:t>
            </a:r>
          </a:p>
          <a:p>
            <a:r>
              <a:rPr lang="en-US" sz="2400" dirty="0"/>
              <a:t>How did your emotions and actions affect you later?</a:t>
            </a:r>
          </a:p>
          <a:p>
            <a:endParaRPr lang="en-US" dirty="0"/>
          </a:p>
        </p:txBody>
      </p:sp>
      <p:sp>
        <p:nvSpPr>
          <p:cNvPr id="6" name="Content Placeholder 5">
            <a:extLst>
              <a:ext uri="{FF2B5EF4-FFF2-40B4-BE49-F238E27FC236}">
                <a16:creationId xmlns:a16="http://schemas.microsoft.com/office/drawing/2014/main" id="{A632A679-9733-8BEC-74AB-FFDFD1FCD82D}"/>
              </a:ext>
            </a:extLst>
          </p:cNvPr>
          <p:cNvSpPr>
            <a:spLocks noGrp="1"/>
          </p:cNvSpPr>
          <p:nvPr>
            <p:ph sz="half" idx="4294967295"/>
          </p:nvPr>
        </p:nvSpPr>
        <p:spPr>
          <a:xfrm>
            <a:off x="6510486" y="1077987"/>
            <a:ext cx="5561012" cy="5851525"/>
          </a:xfrm>
        </p:spPr>
        <p:txBody>
          <a:bodyPr>
            <a:normAutofit lnSpcReduction="10000"/>
          </a:bodyPr>
          <a:lstStyle/>
          <a:p>
            <a:pPr marL="0" indent="0">
              <a:buNone/>
            </a:pPr>
            <a:r>
              <a:rPr lang="en-US" sz="2400" dirty="0"/>
              <a:t>2) Emotional Records allow us to label our feelings</a:t>
            </a:r>
          </a:p>
          <a:p>
            <a:r>
              <a:rPr lang="en-US" sz="2400" dirty="0"/>
              <a:t>Saying our feelings out loud highlights our emotions and deflates distressing feelings</a:t>
            </a:r>
          </a:p>
          <a:p>
            <a:r>
              <a:rPr lang="en-US" sz="2400" dirty="0"/>
              <a:t>Use the emotional record and answer the following questions:</a:t>
            </a:r>
          </a:p>
          <a:p>
            <a:r>
              <a:rPr lang="en-US" sz="2400" dirty="0"/>
              <a:t>When and where did it happen?</a:t>
            </a:r>
          </a:p>
          <a:p>
            <a:r>
              <a:rPr lang="en-US" sz="2400" dirty="0"/>
              <a:t>How did you feel?</a:t>
            </a:r>
          </a:p>
          <a:p>
            <a:r>
              <a:rPr lang="en-US" sz="2400" dirty="0"/>
              <a:t>Did you say how you felt out loud?</a:t>
            </a:r>
          </a:p>
          <a:p>
            <a:r>
              <a:rPr lang="en-US" sz="2400" dirty="0"/>
              <a:t>What did you do after you recognized how you felt?</a:t>
            </a:r>
          </a:p>
          <a:p>
            <a:r>
              <a:rPr lang="en-US" sz="2400" u="sng" dirty="0">
                <a:solidFill>
                  <a:schemeClr val="bg1"/>
                </a:solidFill>
              </a:rPr>
              <a:t>Our suggestion is to stick with the chain analysis tool it’s the same as the workbook’s emotional records</a:t>
            </a:r>
          </a:p>
        </p:txBody>
      </p:sp>
    </p:spTree>
    <p:extLst>
      <p:ext uri="{BB962C8B-B14F-4D97-AF65-F5344CB8AC3E}">
        <p14:creationId xmlns:p14="http://schemas.microsoft.com/office/powerpoint/2010/main" val="29750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244DF-063F-E00B-73CE-8DDEA3B12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ECAE6-F4B5-2886-5306-BE79B979FD11}"/>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9B78CA30-3103-73BB-1BFB-A5E543C474B3}"/>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solidFill>
                  <a:schemeClr val="bg1"/>
                </a:solidFill>
              </a:rPr>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E0111829-01C1-497B-E7E4-8F0430CAB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4F56-0557-03DE-ACF0-AFA4A28B9954}"/>
              </a:ext>
            </a:extLst>
          </p:cNvPr>
          <p:cNvSpPr>
            <a:spLocks noGrp="1"/>
          </p:cNvSpPr>
          <p:nvPr>
            <p:ph type="title" idx="4294967295"/>
          </p:nvPr>
        </p:nvSpPr>
        <p:spPr>
          <a:xfrm>
            <a:off x="-151043" y="301336"/>
            <a:ext cx="6099464" cy="1608138"/>
          </a:xfrm>
        </p:spPr>
        <p:txBody>
          <a:bodyPr>
            <a:normAutofit/>
          </a:bodyPr>
          <a:lstStyle/>
          <a:p>
            <a:pPr algn="ctr"/>
            <a:r>
              <a:rPr lang="en-US" sz="3200" dirty="0">
                <a:solidFill>
                  <a:schemeClr val="bg1"/>
                </a:solidFill>
              </a:rPr>
              <a:t>Overcoming barriers to healthy emotions</a:t>
            </a:r>
          </a:p>
        </p:txBody>
      </p:sp>
      <p:sp>
        <p:nvSpPr>
          <p:cNvPr id="3" name="Content Placeholder 2">
            <a:extLst>
              <a:ext uri="{FF2B5EF4-FFF2-40B4-BE49-F238E27FC236}">
                <a16:creationId xmlns:a16="http://schemas.microsoft.com/office/drawing/2014/main" id="{6B07CE55-FC1E-AFDC-9326-146FBA3A41BB}"/>
              </a:ext>
            </a:extLst>
          </p:cNvPr>
          <p:cNvSpPr>
            <a:spLocks noGrp="1"/>
          </p:cNvSpPr>
          <p:nvPr>
            <p:ph idx="4294967295"/>
          </p:nvPr>
        </p:nvSpPr>
        <p:spPr>
          <a:xfrm>
            <a:off x="5874589" y="301336"/>
            <a:ext cx="6317411" cy="6438111"/>
          </a:xfrm>
        </p:spPr>
        <p:txBody>
          <a:bodyPr>
            <a:normAutofit lnSpcReduction="10000"/>
          </a:bodyPr>
          <a:lstStyle/>
          <a:p>
            <a:pPr>
              <a:lnSpc>
                <a:spcPct val="90000"/>
              </a:lnSpc>
            </a:pPr>
            <a:r>
              <a:rPr lang="en-US" sz="2400" dirty="0">
                <a:latin typeface="Arial" panose="020B0604020202020204" pitchFamily="34" charset="0"/>
                <a:cs typeface="Arial" panose="020B0604020202020204" pitchFamily="34" charset="0"/>
              </a:rPr>
              <a:t>Once we start to observe our emotions, we can try to notice how they influence our behaviors and thoughts</a:t>
            </a:r>
          </a:p>
          <a:p>
            <a:pPr>
              <a:lnSpc>
                <a:spcPct val="90000"/>
              </a:lnSpc>
            </a:pPr>
            <a:r>
              <a:rPr lang="en-US" sz="2400" dirty="0">
                <a:latin typeface="Arial" panose="020B0604020202020204" pitchFamily="34" charset="0"/>
                <a:cs typeface="Arial" panose="020B0604020202020204" pitchFamily="34" charset="0"/>
              </a:rPr>
              <a:t>We’ll also notice that while emotions affect our thoughts and behaviors, they are also influenced by our thought and behaviors. It’s a loop.</a:t>
            </a:r>
          </a:p>
          <a:p>
            <a:pPr>
              <a:lnSpc>
                <a:spcPct val="90000"/>
              </a:lnSpc>
            </a:pPr>
            <a:r>
              <a:rPr lang="en-US" sz="2400" dirty="0">
                <a:latin typeface="Arial" panose="020B0604020202020204" pitchFamily="34" charset="0"/>
                <a:cs typeface="Arial" panose="020B0604020202020204" pitchFamily="34" charset="0"/>
              </a:rPr>
              <a:t>It’s easy to get caught in a </a:t>
            </a:r>
            <a:r>
              <a:rPr lang="en-US" sz="2400" u="sng" dirty="0">
                <a:latin typeface="Arial" panose="020B0604020202020204" pitchFamily="34" charset="0"/>
                <a:cs typeface="Arial" panose="020B0604020202020204" pitchFamily="34" charset="0"/>
              </a:rPr>
              <a:t>vicious feedback cycle </a:t>
            </a:r>
            <a:r>
              <a:rPr lang="en-US" sz="2400" dirty="0">
                <a:latin typeface="Arial" panose="020B0604020202020204" pitchFamily="34" charset="0"/>
                <a:cs typeface="Arial" panose="020B0604020202020204" pitchFamily="34" charset="0"/>
              </a:rPr>
              <a:t>of </a:t>
            </a:r>
            <a:r>
              <a:rPr lang="en-US" sz="2400" dirty="0">
                <a:solidFill>
                  <a:schemeClr val="bg1"/>
                </a:solidFill>
                <a:latin typeface="Arial" panose="020B0604020202020204" pitchFamily="34" charset="0"/>
                <a:cs typeface="Arial" panose="020B0604020202020204" pitchFamily="34" charset="0"/>
              </a:rPr>
              <a:t>self-destructive behaviors</a:t>
            </a:r>
            <a:r>
              <a:rPr lang="en-US" sz="2400" dirty="0">
                <a:solidFill>
                  <a:srgbClr val="FFC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dirty="0">
                <a:solidFill>
                  <a:schemeClr val="bg1"/>
                </a:solidFill>
                <a:latin typeface="Arial" panose="020B0604020202020204" pitchFamily="34" charset="0"/>
                <a:cs typeface="Arial" panose="020B0604020202020204" pitchFamily="34" charset="0"/>
              </a:rPr>
              <a:t>self-criticism</a:t>
            </a:r>
            <a:r>
              <a:rPr lang="en-US" sz="2400" dirty="0">
                <a:latin typeface="Arial" panose="020B0604020202020204" pitchFamily="34" charset="0"/>
                <a:cs typeface="Arial" panose="020B0604020202020204" pitchFamily="34" charset="0"/>
              </a:rPr>
              <a:t> </a:t>
            </a:r>
          </a:p>
          <a:p>
            <a:pPr>
              <a:lnSpc>
                <a:spcPct val="90000"/>
              </a:lnSpc>
            </a:pPr>
            <a:r>
              <a:rPr lang="en-US" sz="2400" dirty="0">
                <a:latin typeface="Arial" panose="020B0604020202020204" pitchFamily="34" charset="0"/>
                <a:cs typeface="Arial" panose="020B0604020202020204" pitchFamily="34" charset="0"/>
              </a:rPr>
              <a:t>There are also </a:t>
            </a:r>
            <a:r>
              <a:rPr lang="en-US" sz="2400" u="sng" dirty="0">
                <a:latin typeface="Arial" panose="020B0604020202020204" pitchFamily="34" charset="0"/>
                <a:cs typeface="Arial" panose="020B0604020202020204" pitchFamily="34" charset="0"/>
              </a:rPr>
              <a:t>virtuous feedback cycles </a:t>
            </a:r>
            <a:r>
              <a:rPr lang="en-US" sz="2400" dirty="0">
                <a:latin typeface="Arial" panose="020B0604020202020204" pitchFamily="34" charset="0"/>
                <a:cs typeface="Arial" panose="020B0604020202020204" pitchFamily="34" charset="0"/>
              </a:rPr>
              <a:t>between healthy behaviors and positive self-statements.</a:t>
            </a:r>
            <a:endParaRPr lang="en-US" sz="2400" dirty="0">
              <a:solidFill>
                <a:schemeClr val="tx2"/>
              </a:solidFill>
              <a:latin typeface="Arial" panose="020B0604020202020204" pitchFamily="34" charset="0"/>
              <a:cs typeface="Arial" panose="020B0604020202020204" pitchFamily="34" charset="0"/>
            </a:endParaRPr>
          </a:p>
          <a:p>
            <a:pPr>
              <a:lnSpc>
                <a:spcPct val="90000"/>
              </a:lnSpc>
            </a:pPr>
            <a:r>
              <a:rPr lang="en-US" sz="2400" dirty="0">
                <a:latin typeface="Arial" panose="020B0604020202020204" pitchFamily="34" charset="0"/>
                <a:cs typeface="Arial" panose="020B0604020202020204" pitchFamily="34" charset="0"/>
              </a:rPr>
              <a:t>Cognitive behavioral therapy and rational mind remediation work to change negative thoughts and behavioral cycles to virtuous ones and consequently influence emotions positively.</a:t>
            </a:r>
          </a:p>
        </p:txBody>
      </p:sp>
      <p:pic>
        <p:nvPicPr>
          <p:cNvPr id="1026" name="Picture 2" descr="The CBT Model of Emotions">
            <a:extLst>
              <a:ext uri="{FF2B5EF4-FFF2-40B4-BE49-F238E27FC236}">
                <a16:creationId xmlns:a16="http://schemas.microsoft.com/office/drawing/2014/main" id="{4B99076E-7627-001C-A279-8B728DFB3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6" y="1715723"/>
            <a:ext cx="4991566" cy="484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3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55D7-829C-6230-1243-7BC11216CCB2}"/>
              </a:ext>
            </a:extLst>
          </p:cNvPr>
          <p:cNvSpPr>
            <a:spLocks noGrp="1"/>
          </p:cNvSpPr>
          <p:nvPr>
            <p:ph type="title" idx="4294967295"/>
          </p:nvPr>
        </p:nvSpPr>
        <p:spPr>
          <a:xfrm>
            <a:off x="0" y="-1081088"/>
            <a:ext cx="4052888" cy="5291138"/>
          </a:xfrm>
        </p:spPr>
        <p:txBody>
          <a:bodyPr>
            <a:normAutofit/>
          </a:bodyPr>
          <a:lstStyle/>
          <a:p>
            <a:pPr algn="ctr"/>
            <a:r>
              <a:rPr lang="en-US" dirty="0">
                <a:solidFill>
                  <a:schemeClr val="bg1"/>
                </a:solidFill>
              </a:rPr>
              <a:t>Emotions and  Behaviors</a:t>
            </a:r>
          </a:p>
        </p:txBody>
      </p:sp>
      <p:graphicFrame>
        <p:nvGraphicFramePr>
          <p:cNvPr id="5" name="Content Placeholder 2">
            <a:extLst>
              <a:ext uri="{FF2B5EF4-FFF2-40B4-BE49-F238E27FC236}">
                <a16:creationId xmlns:a16="http://schemas.microsoft.com/office/drawing/2014/main" id="{001BD291-E62F-D312-EEF7-81E4E53A8961}"/>
              </a:ext>
            </a:extLst>
          </p:cNvPr>
          <p:cNvGraphicFramePr>
            <a:graphicFrameLocks noGrp="1"/>
          </p:cNvGraphicFramePr>
          <p:nvPr>
            <p:ph idx="4294967295"/>
          </p:nvPr>
        </p:nvGraphicFramePr>
        <p:xfrm>
          <a:off x="4914290" y="0"/>
          <a:ext cx="6609494" cy="673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468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3AC55-F08A-1112-356D-3155D002E066}"/>
              </a:ext>
            </a:extLst>
          </p:cNvPr>
          <p:cNvSpPr>
            <a:spLocks noGrp="1"/>
          </p:cNvSpPr>
          <p:nvPr>
            <p:ph sz="half" idx="4294967295"/>
          </p:nvPr>
        </p:nvSpPr>
        <p:spPr>
          <a:xfrm>
            <a:off x="297711" y="868880"/>
            <a:ext cx="5561013" cy="5559425"/>
          </a:xfrm>
        </p:spPr>
        <p:txBody>
          <a:bodyPr>
            <a:normAutofit fontScale="92500" lnSpcReduction="10000"/>
          </a:bodyPr>
          <a:lstStyle/>
          <a:p>
            <a:pPr marL="0" indent="0">
              <a:buNone/>
            </a:pPr>
            <a:r>
              <a:rPr lang="en-US" sz="2800" b="1" dirty="0"/>
              <a:t>1. Self-harm</a:t>
            </a:r>
          </a:p>
          <a:p>
            <a:r>
              <a:rPr lang="en-US" sz="2800" dirty="0"/>
              <a:t>Self-harm is often used to distract from emotional pain</a:t>
            </a:r>
          </a:p>
          <a:p>
            <a:r>
              <a:rPr lang="en-US" sz="2800" dirty="0"/>
              <a:t>Self-harm tends to be effective in the short term because the endorphins it releases dull our physical and emotional pain.</a:t>
            </a:r>
          </a:p>
          <a:p>
            <a:r>
              <a:rPr lang="en-US" sz="2800" dirty="0"/>
              <a:t>This short-term reward reinforces the self-harm behavior</a:t>
            </a:r>
          </a:p>
          <a:p>
            <a:r>
              <a:rPr lang="en-US" sz="2800" dirty="0"/>
              <a:t>There are however long-term negative consequences to coping in this way. </a:t>
            </a:r>
          </a:p>
          <a:p>
            <a:r>
              <a:rPr lang="en-US" sz="2800" dirty="0"/>
              <a:t>Self-harm is a maladaptive form of coping.</a:t>
            </a:r>
          </a:p>
        </p:txBody>
      </p:sp>
      <p:sp>
        <p:nvSpPr>
          <p:cNvPr id="4" name="Content Placeholder 3">
            <a:extLst>
              <a:ext uri="{FF2B5EF4-FFF2-40B4-BE49-F238E27FC236}">
                <a16:creationId xmlns:a16="http://schemas.microsoft.com/office/drawing/2014/main" id="{13E7F677-5A41-7378-E5ED-F45035D8CB1F}"/>
              </a:ext>
            </a:extLst>
          </p:cNvPr>
          <p:cNvSpPr>
            <a:spLocks noGrp="1"/>
          </p:cNvSpPr>
          <p:nvPr>
            <p:ph sz="half" idx="4294967295"/>
          </p:nvPr>
        </p:nvSpPr>
        <p:spPr>
          <a:xfrm>
            <a:off x="6333277" y="953607"/>
            <a:ext cx="5561012" cy="5561013"/>
          </a:xfrm>
        </p:spPr>
        <p:txBody>
          <a:bodyPr>
            <a:normAutofit fontScale="85000" lnSpcReduction="20000"/>
          </a:bodyPr>
          <a:lstStyle/>
          <a:p>
            <a:pPr marL="0" indent="0">
              <a:buNone/>
            </a:pPr>
            <a:r>
              <a:rPr lang="en-US" sz="2800" b="1" dirty="0"/>
              <a:t>2. Manipulation of others</a:t>
            </a:r>
          </a:p>
          <a:p>
            <a:r>
              <a:rPr lang="en-US" sz="2800" dirty="0"/>
              <a:t>Manipulation is an attempt to forcefully sway another person’s emotions to get them to act or feel in a certain way. Ex. “If you really loved me, you’d cancel your plans, I guess I don’t really matter to you.”</a:t>
            </a:r>
          </a:p>
          <a:p>
            <a:r>
              <a:rPr lang="en-US" sz="2800" dirty="0"/>
              <a:t>Manipulation tends to be effective in the short term as it may produce a sense of control or that we have won</a:t>
            </a:r>
          </a:p>
          <a:p>
            <a:r>
              <a:rPr lang="en-US" sz="2800" dirty="0"/>
              <a:t>Over the long-term manipulation almost always negatively impacts relationships</a:t>
            </a:r>
          </a:p>
          <a:p>
            <a:r>
              <a:rPr lang="en-US" sz="2800" dirty="0"/>
              <a:t>Difficulties in  relationships are a major source of distress</a:t>
            </a:r>
          </a:p>
          <a:p>
            <a:r>
              <a:rPr lang="en-US" sz="2800" dirty="0"/>
              <a:t>Gaslighting is a form of manipulation Ex. “I never said that you’re imagining things.”</a:t>
            </a:r>
          </a:p>
        </p:txBody>
      </p:sp>
      <p:sp>
        <p:nvSpPr>
          <p:cNvPr id="5" name="TextBox 4">
            <a:extLst>
              <a:ext uri="{FF2B5EF4-FFF2-40B4-BE49-F238E27FC236}">
                <a16:creationId xmlns:a16="http://schemas.microsoft.com/office/drawing/2014/main" id="{DF8A513B-03B0-442B-8642-943418F456E7}"/>
              </a:ext>
            </a:extLst>
          </p:cNvPr>
          <p:cNvSpPr txBox="1"/>
          <p:nvPr/>
        </p:nvSpPr>
        <p:spPr>
          <a:xfrm>
            <a:off x="2399670" y="50992"/>
            <a:ext cx="7867213" cy="584775"/>
          </a:xfrm>
          <a:prstGeom prst="rect">
            <a:avLst/>
          </a:prstGeom>
          <a:noFill/>
        </p:spPr>
        <p:txBody>
          <a:bodyPr wrap="square">
            <a:spAutoFit/>
          </a:bodyPr>
          <a:lstStyle/>
          <a:p>
            <a:r>
              <a:rPr lang="en-US" sz="3200" dirty="0">
                <a:solidFill>
                  <a:schemeClr val="bg1"/>
                </a:solidFill>
              </a:rPr>
              <a:t>COMMON SELF-DEFEATING BEHAVIORS</a:t>
            </a:r>
            <a:endParaRPr lang="en-CA" sz="3200" dirty="0">
              <a:solidFill>
                <a:schemeClr val="bg1"/>
              </a:solidFill>
            </a:endParaRPr>
          </a:p>
        </p:txBody>
      </p:sp>
    </p:spTree>
    <p:extLst>
      <p:ext uri="{BB962C8B-B14F-4D97-AF65-F5344CB8AC3E}">
        <p14:creationId xmlns:p14="http://schemas.microsoft.com/office/powerpoint/2010/main" val="41757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4D58-2235-76E8-C47E-F05EA1B72DE6}"/>
              </a:ext>
            </a:extLst>
          </p:cNvPr>
          <p:cNvSpPr>
            <a:spLocks noGrp="1"/>
          </p:cNvSpPr>
          <p:nvPr>
            <p:ph type="title" idx="4294967295"/>
          </p:nvPr>
        </p:nvSpPr>
        <p:spPr>
          <a:xfrm>
            <a:off x="173174" y="-87167"/>
            <a:ext cx="11509375" cy="1643063"/>
          </a:xfrm>
        </p:spPr>
        <p:txBody>
          <a:bodyPr>
            <a:normAutofit/>
          </a:bodyPr>
          <a:lstStyle/>
          <a:p>
            <a:pPr algn="ctr">
              <a:lnSpc>
                <a:spcPct val="90000"/>
              </a:lnSpc>
            </a:pPr>
            <a:r>
              <a:rPr lang="en-US" sz="3600" dirty="0">
                <a:solidFill>
                  <a:schemeClr val="bg1"/>
                </a:solidFill>
              </a:rPr>
              <a:t>Recognizing our Self-Destructive Behaviors Worksheet</a:t>
            </a:r>
          </a:p>
        </p:txBody>
      </p:sp>
      <p:sp>
        <p:nvSpPr>
          <p:cNvPr id="3" name="Content Placeholder 2">
            <a:extLst>
              <a:ext uri="{FF2B5EF4-FFF2-40B4-BE49-F238E27FC236}">
                <a16:creationId xmlns:a16="http://schemas.microsoft.com/office/drawing/2014/main" id="{70CC1F88-B10B-6C5C-D860-8EC57B295DA9}"/>
              </a:ext>
            </a:extLst>
          </p:cNvPr>
          <p:cNvSpPr>
            <a:spLocks noGrp="1"/>
          </p:cNvSpPr>
          <p:nvPr>
            <p:ph idx="4294967295"/>
          </p:nvPr>
        </p:nvSpPr>
        <p:spPr>
          <a:xfrm>
            <a:off x="6417528" y="1722150"/>
            <a:ext cx="5146675" cy="4754562"/>
          </a:xfrm>
        </p:spPr>
        <p:txBody>
          <a:bodyPr>
            <a:normAutofit/>
          </a:bodyPr>
          <a:lstStyle/>
          <a:p>
            <a:pPr mar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We can use the worksheet on p. 171 of the workbook to observe our self-destructive behaviors</a:t>
            </a:r>
          </a:p>
          <a:p>
            <a:r>
              <a:rPr lang="en-US" sz="2800" dirty="0">
                <a:latin typeface="Arial" panose="020B0604020202020204" pitchFamily="34" charset="0"/>
                <a:cs typeface="Arial" panose="020B0604020202020204" pitchFamily="34" charset="0"/>
              </a:rPr>
              <a:t>This allows us to identify the self-destructive behaviors we engage in and to consider the ways in which they are rewarding</a:t>
            </a:r>
          </a:p>
        </p:txBody>
      </p:sp>
      <p:pic>
        <p:nvPicPr>
          <p:cNvPr id="5" name="Picture 4" descr="Crumpled paper light bulb">
            <a:extLst>
              <a:ext uri="{FF2B5EF4-FFF2-40B4-BE49-F238E27FC236}">
                <a16:creationId xmlns:a16="http://schemas.microsoft.com/office/drawing/2014/main" id="{CBF20238-30E5-6864-2BF1-D5281CD18E00}"/>
              </a:ext>
            </a:extLst>
          </p:cNvPr>
          <p:cNvPicPr>
            <a:picLocks noChangeAspect="1"/>
          </p:cNvPicPr>
          <p:nvPr/>
        </p:nvPicPr>
        <p:blipFill rotWithShape="1">
          <a:blip r:embed="rId2"/>
          <a:srcRect l="14725" r="25941" b="-2"/>
          <a:stretch/>
        </p:blipFill>
        <p:spPr>
          <a:xfrm>
            <a:off x="509451" y="1463039"/>
            <a:ext cx="5452530" cy="4754881"/>
          </a:xfrm>
          <a:prstGeom prst="rect">
            <a:avLst/>
          </a:prstGeom>
        </p:spPr>
      </p:pic>
    </p:spTree>
    <p:extLst>
      <p:ext uri="{BB962C8B-B14F-4D97-AF65-F5344CB8AC3E}">
        <p14:creationId xmlns:p14="http://schemas.microsoft.com/office/powerpoint/2010/main" val="4069481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holding each other's wrists and interlinked to form a circle">
            <a:extLst>
              <a:ext uri="{FF2B5EF4-FFF2-40B4-BE49-F238E27FC236}">
                <a16:creationId xmlns:a16="http://schemas.microsoft.com/office/drawing/2014/main" id="{1F756344-B6F0-0F2D-EA36-F69A3A97DBB4}"/>
              </a:ext>
            </a:extLst>
          </p:cNvPr>
          <p:cNvPicPr>
            <a:picLocks noChangeAspect="1"/>
          </p:cNvPicPr>
          <p:nvPr/>
        </p:nvPicPr>
        <p:blipFill rotWithShape="1">
          <a:blip r:embed="rId2"/>
          <a:srcRect l="15060" r="11425" b="-2"/>
          <a:stretch/>
        </p:blipFill>
        <p:spPr>
          <a:xfrm>
            <a:off x="309780" y="1558636"/>
            <a:ext cx="5882014" cy="4937056"/>
          </a:xfrm>
          <a:prstGeom prst="rect">
            <a:avLst/>
          </a:prstGeom>
        </p:spPr>
      </p:pic>
      <p:sp>
        <p:nvSpPr>
          <p:cNvPr id="5" name="TextBox 4">
            <a:extLst>
              <a:ext uri="{FF2B5EF4-FFF2-40B4-BE49-F238E27FC236}">
                <a16:creationId xmlns:a16="http://schemas.microsoft.com/office/drawing/2014/main" id="{CD527332-3F22-FDE5-E219-2630C009511F}"/>
              </a:ext>
            </a:extLst>
          </p:cNvPr>
          <p:cNvSpPr txBox="1"/>
          <p:nvPr/>
        </p:nvSpPr>
        <p:spPr>
          <a:xfrm>
            <a:off x="6297672" y="-101051"/>
            <a:ext cx="5794335" cy="6596743"/>
          </a:xfrm>
          <a:prstGeom prst="rect">
            <a:avLst/>
          </a:prstGeom>
        </p:spPr>
        <p:txBody>
          <a:bodyPr vert="horz" lIns="91440" tIns="45720" rIns="91440" bIns="45720" rtlCol="0" anchor="ctr">
            <a:noAutofit/>
          </a:bodyPr>
          <a:lstStyle/>
          <a:p>
            <a:pPr marL="0" indent="0" algn="ctr">
              <a:lnSpc>
                <a:spcPct val="90000"/>
              </a:lnSpc>
              <a:spcAft>
                <a:spcPts val="1000"/>
              </a:spcAft>
              <a:buClr>
                <a:schemeClr val="tx1"/>
              </a:buClr>
              <a:buSzPct val="100000"/>
            </a:pPr>
            <a:endParaRPr lang="en-US" sz="2800" b="1" dirty="0">
              <a:latin typeface="Arial" panose="020B0604020202020204" pitchFamily="34" charset="0"/>
              <a:cs typeface="Arial" panose="020B0604020202020204" pitchFamily="34" charset="0"/>
            </a:endParaRPr>
          </a:p>
          <a:p>
            <a:pPr marL="342900" indent="-342900">
              <a:lnSpc>
                <a:spcPct val="90000"/>
              </a:lnSpc>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Thinking about our self-destructive ways of coping can trigger self-judgement and distressing emotions.</a:t>
            </a:r>
          </a:p>
          <a:p>
            <a:pPr marL="342900" indent="-342900">
              <a:lnSpc>
                <a:spcPct val="90000"/>
              </a:lnSpc>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It is important to non-judgmentally accept ourselves for acting the way we do now while striving at the same time to reduce self-destructive behaviors.</a:t>
            </a:r>
          </a:p>
          <a:p>
            <a:pPr marL="342900" indent="-342900">
              <a:lnSpc>
                <a:spcPct val="90000"/>
              </a:lnSpc>
              <a:spcAft>
                <a:spcPts val="1000"/>
              </a:spcAft>
              <a:buClr>
                <a:schemeClr val="tx1"/>
              </a:buClr>
              <a:buSzPct val="100000"/>
              <a:buFont typeface="Arial"/>
              <a:buChar char="•"/>
            </a:pPr>
            <a:r>
              <a:rPr lang="en-US" sz="2800" dirty="0">
                <a:latin typeface="Arial" panose="020B0604020202020204" pitchFamily="34" charset="0"/>
                <a:cs typeface="Arial" panose="020B0604020202020204" pitchFamily="34" charset="0"/>
              </a:rPr>
              <a:t>We can acknowledge instances (videos) in which we were  self-destructive and using editing splicing and pasting practice alternative more adaptive thoughts, feelings and behaviors. </a:t>
            </a:r>
          </a:p>
        </p:txBody>
      </p:sp>
      <p:sp>
        <p:nvSpPr>
          <p:cNvPr id="3" name="TextBox 2">
            <a:extLst>
              <a:ext uri="{FF2B5EF4-FFF2-40B4-BE49-F238E27FC236}">
                <a16:creationId xmlns:a16="http://schemas.microsoft.com/office/drawing/2014/main" id="{042C6917-D8B3-7F4D-207A-2ECC81215B85}"/>
              </a:ext>
            </a:extLst>
          </p:cNvPr>
          <p:cNvSpPr txBox="1"/>
          <p:nvPr/>
        </p:nvSpPr>
        <p:spPr>
          <a:xfrm>
            <a:off x="1732" y="477812"/>
            <a:ext cx="6094268" cy="867930"/>
          </a:xfrm>
          <a:prstGeom prst="rect">
            <a:avLst/>
          </a:prstGeom>
          <a:noFill/>
        </p:spPr>
        <p:txBody>
          <a:bodyPr wrap="square">
            <a:spAutoFit/>
          </a:bodyPr>
          <a:lstStyle/>
          <a:p>
            <a:pPr marL="0" indent="0" algn="ctr">
              <a:lnSpc>
                <a:spcPct val="90000"/>
              </a:lnSpc>
              <a:spcAft>
                <a:spcPts val="1000"/>
              </a:spcAft>
              <a:buClr>
                <a:schemeClr val="tx1"/>
              </a:buClr>
              <a:buSzPct val="100000"/>
            </a:pPr>
            <a:r>
              <a:rPr lang="en-US" sz="2800" b="1" dirty="0">
                <a:solidFill>
                  <a:schemeClr val="bg1"/>
                </a:solidFill>
              </a:rPr>
              <a:t>OBSERVING SELF-DESTRUCTIVE BEHAVIORS WITHOUT JUDGMENT</a:t>
            </a:r>
          </a:p>
        </p:txBody>
      </p:sp>
    </p:spTree>
    <p:extLst>
      <p:ext uri="{BB962C8B-B14F-4D97-AF65-F5344CB8AC3E}">
        <p14:creationId xmlns:p14="http://schemas.microsoft.com/office/powerpoint/2010/main" val="244956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15A1C-84A4-7F14-3EB6-06EEF4F0B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6E16B-3114-3713-5BCA-E582E7641C92}"/>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3BF9861D-5065-32B0-1A9C-4F57C3D0D2E7}"/>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solidFill>
                  <a:schemeClr val="bg1"/>
                </a:solidFill>
              </a:rPr>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57D1B7E6-6236-4FA4-7A1B-AE9FFEF79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49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EAD70-D79F-5D51-A7F8-8076D1B3CF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2B082F-7175-5BF9-18D2-FCF7CCA00B45}"/>
              </a:ext>
            </a:extLst>
          </p:cNvPr>
          <p:cNvSpPr txBox="1"/>
          <p:nvPr/>
        </p:nvSpPr>
        <p:spPr>
          <a:xfrm>
            <a:off x="0" y="0"/>
            <a:ext cx="12192000" cy="7257179"/>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Begin by finding a comfortable position.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your feet rest on the floor, or your body settle into whatever supports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If it feels right, allow your eyes to close.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slow breath in… and a long, steady breath out.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Arriving (30 seconds)(Please don’t read black type)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Begin by noticing that you are here… in this moment… safe enough, still enough, to turn toward yourself.</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the breath be natural.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the body soften in its own time.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As you breathe, imagine a quiet path stretching out before you—the path of your life, unfolding step by step.</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The Sidewalk and the Holes (1 minute)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Picture yourself standing on that path.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the familiar holes—the emotional drops, the old patterns, the places you sometimes fall.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 as failures, not as flaws… simply as features of the terrain you’ve been walking for a long time.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489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B2B3EA-D06C-6E16-0A38-DFADB6B5E1DF}"/>
              </a:ext>
            </a:extLst>
          </p:cNvPr>
          <p:cNvSpPr>
            <a:spLocks noGrp="1"/>
          </p:cNvSpPr>
          <p:nvPr>
            <p:ph type="title" idx="4294967295"/>
          </p:nvPr>
        </p:nvSpPr>
        <p:spPr>
          <a:xfrm>
            <a:off x="614924" y="364323"/>
            <a:ext cx="5297265" cy="1455737"/>
          </a:xfrm>
        </p:spPr>
        <p:txBody>
          <a:bodyPr>
            <a:normAutofit/>
          </a:bodyPr>
          <a:lstStyle/>
          <a:p>
            <a:pPr algn="ctr"/>
            <a:r>
              <a:rPr lang="en-US" sz="2800" dirty="0">
                <a:solidFill>
                  <a:schemeClr val="bg1"/>
                </a:solidFill>
              </a:rPr>
              <a:t>Skill 3. Reducing </a:t>
            </a:r>
            <a:r>
              <a:rPr lang="en-US" sz="2800" u="sng" dirty="0">
                <a:solidFill>
                  <a:schemeClr val="bg1"/>
                </a:solidFill>
              </a:rPr>
              <a:t>Physical</a:t>
            </a:r>
            <a:r>
              <a:rPr lang="en-US" sz="2800" dirty="0">
                <a:solidFill>
                  <a:schemeClr val="bg1"/>
                </a:solidFill>
              </a:rPr>
              <a:t> Vulnerabilities</a:t>
            </a:r>
          </a:p>
        </p:txBody>
      </p:sp>
      <p:sp>
        <p:nvSpPr>
          <p:cNvPr id="6" name="Content Placeholder 5">
            <a:extLst>
              <a:ext uri="{FF2B5EF4-FFF2-40B4-BE49-F238E27FC236}">
                <a16:creationId xmlns:a16="http://schemas.microsoft.com/office/drawing/2014/main" id="{15DF765C-AC34-DA6B-9A03-44D8451FC4DF}"/>
              </a:ext>
            </a:extLst>
          </p:cNvPr>
          <p:cNvSpPr>
            <a:spLocks noGrp="1"/>
          </p:cNvSpPr>
          <p:nvPr>
            <p:ph idx="4294967295"/>
          </p:nvPr>
        </p:nvSpPr>
        <p:spPr>
          <a:xfrm>
            <a:off x="6395872" y="548707"/>
            <a:ext cx="5410200" cy="5356225"/>
          </a:xfrm>
        </p:spPr>
        <p:txBody>
          <a:bodyPr>
            <a:normAutofit fontScale="77500" lnSpcReduction="20000"/>
          </a:bodyPr>
          <a:lstStyle/>
          <a:p>
            <a:r>
              <a:rPr lang="en-US" sz="3200" dirty="0">
                <a:latin typeface="Arial" panose="020B0604020202020204" pitchFamily="34" charset="0"/>
                <a:cs typeface="Arial" panose="020B0604020202020204" pitchFamily="34" charset="0"/>
              </a:rPr>
              <a:t>To be able to better regulate emotions and access wise mind, keep your “gas tank” as full as possible and your dashboard in “the green” by:</a:t>
            </a:r>
          </a:p>
          <a:p>
            <a:pPr marL="514350" indent="-514350">
              <a:buAutoNum type="arabicPeriod"/>
            </a:pPr>
            <a:r>
              <a:rPr lang="en-US" sz="3200" dirty="0">
                <a:latin typeface="Arial" panose="020B0604020202020204" pitchFamily="34" charset="0"/>
                <a:cs typeface="Arial" panose="020B0604020202020204" pitchFamily="34" charset="0"/>
              </a:rPr>
              <a:t>Eating healthy</a:t>
            </a:r>
          </a:p>
          <a:p>
            <a:pPr marL="514350" indent="-514350">
              <a:buAutoNum type="arabicPeriod"/>
            </a:pPr>
            <a:r>
              <a:rPr lang="en-US" sz="3200" dirty="0">
                <a:latin typeface="Arial" panose="020B0604020202020204" pitchFamily="34" charset="0"/>
                <a:cs typeface="Arial" panose="020B0604020202020204" pitchFamily="34" charset="0"/>
              </a:rPr>
              <a:t>Avoiding over &amp; undereating</a:t>
            </a:r>
          </a:p>
          <a:p>
            <a:pPr marL="514350" indent="-514350">
              <a:buFont typeface="+mj-lt"/>
              <a:buAutoNum type="arabicPeriod"/>
            </a:pPr>
            <a:r>
              <a:rPr lang="en-US" sz="3200" dirty="0">
                <a:latin typeface="Arial" panose="020B0604020202020204" pitchFamily="34" charset="0"/>
                <a:cs typeface="Arial" panose="020B0604020202020204" pitchFamily="34" charset="0"/>
              </a:rPr>
              <a:t>Minimizing drugs and alcohol</a:t>
            </a:r>
          </a:p>
          <a:p>
            <a:pPr marL="514350" indent="-514350">
              <a:buFont typeface="+mj-lt"/>
              <a:buAutoNum type="arabicPeriod"/>
            </a:pPr>
            <a:r>
              <a:rPr lang="en-US" sz="3200" dirty="0">
                <a:latin typeface="Arial" panose="020B0604020202020204" pitchFamily="34" charset="0"/>
                <a:cs typeface="Arial" panose="020B0604020202020204" pitchFamily="34" charset="0"/>
              </a:rPr>
              <a:t>Doing regular physical exercise</a:t>
            </a:r>
          </a:p>
          <a:p>
            <a:pPr marL="514350" indent="-514350">
              <a:buFont typeface="+mj-lt"/>
              <a:buAutoNum type="arabicPeriod"/>
            </a:pPr>
            <a:r>
              <a:rPr lang="en-US" sz="3200" dirty="0">
                <a:latin typeface="Arial" panose="020B0604020202020204" pitchFamily="34" charset="0"/>
                <a:cs typeface="Arial" panose="020B0604020202020204" pitchFamily="34" charset="0"/>
              </a:rPr>
              <a:t>Doing what you can to get good sleep</a:t>
            </a:r>
          </a:p>
          <a:p>
            <a:pPr marL="514350" indent="-514350">
              <a:buFont typeface="+mj-lt"/>
              <a:buAutoNum type="arabicPeriod"/>
            </a:pPr>
            <a:r>
              <a:rPr lang="en-US" sz="3200" dirty="0">
                <a:latin typeface="Arial" panose="020B0604020202020204" pitchFamily="34" charset="0"/>
                <a:cs typeface="Arial" panose="020B0604020202020204" pitchFamily="34" charset="0"/>
              </a:rPr>
              <a:t>Treating illness and physical pain </a:t>
            </a:r>
          </a:p>
          <a:p>
            <a:pPr marL="514350" indent="-514350">
              <a:buFont typeface="+mj-lt"/>
              <a:buAutoNum type="arabicPeriod"/>
            </a:pPr>
            <a:r>
              <a:rPr lang="en-US" sz="3200" dirty="0">
                <a:latin typeface="Arial" panose="020B0604020202020204" pitchFamily="34" charset="0"/>
                <a:cs typeface="Arial" panose="020B0604020202020204" pitchFamily="34" charset="0"/>
              </a:rPr>
              <a:t>Reducing physical tension and stress</a:t>
            </a:r>
          </a:p>
        </p:txBody>
      </p:sp>
      <p:pic>
        <p:nvPicPr>
          <p:cNvPr id="3" name="Picture 2" descr="Person squatting with a kettlebell">
            <a:extLst>
              <a:ext uri="{FF2B5EF4-FFF2-40B4-BE49-F238E27FC236}">
                <a16:creationId xmlns:a16="http://schemas.microsoft.com/office/drawing/2014/main" id="{0D3A8E83-E7A6-AA82-B7BC-061DA853494D}"/>
              </a:ext>
            </a:extLst>
          </p:cNvPr>
          <p:cNvPicPr>
            <a:picLocks noChangeAspect="1"/>
          </p:cNvPicPr>
          <p:nvPr/>
        </p:nvPicPr>
        <p:blipFill>
          <a:blip r:embed="rId3"/>
          <a:stretch>
            <a:fillRect/>
          </a:stretch>
        </p:blipFill>
        <p:spPr>
          <a:xfrm>
            <a:off x="519162" y="1803195"/>
            <a:ext cx="5657306" cy="4101737"/>
          </a:xfrm>
          <a:prstGeom prst="rect">
            <a:avLst/>
          </a:prstGeom>
        </p:spPr>
      </p:pic>
    </p:spTree>
    <p:extLst>
      <p:ext uri="{BB962C8B-B14F-4D97-AF65-F5344CB8AC3E}">
        <p14:creationId xmlns:p14="http://schemas.microsoft.com/office/powerpoint/2010/main" val="41893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845B-7A44-834A-C5DE-239B6BB62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1D3B1-A5EE-900B-FAEE-94E55A9630D5}"/>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E4C595BA-6A43-F28E-8E90-5DE0E42FE220}"/>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solidFill>
                  <a:schemeClr val="bg1"/>
                </a:solidFill>
              </a:rPr>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5810341E-8BDE-46C8-2668-8919BA76F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1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D10D0F-A813-2C9C-7EF9-8510B334F106}"/>
              </a:ext>
            </a:extLst>
          </p:cNvPr>
          <p:cNvSpPr>
            <a:spLocks noGrp="1"/>
          </p:cNvSpPr>
          <p:nvPr>
            <p:ph sz="half" idx="4294967295"/>
          </p:nvPr>
        </p:nvSpPr>
        <p:spPr>
          <a:xfrm>
            <a:off x="5626998" y="1198978"/>
            <a:ext cx="6198973" cy="5247410"/>
          </a:xfrm>
        </p:spPr>
        <p:txBody>
          <a:bodyPr>
            <a:normAutofit fontScale="85000" lnSpcReduction="20000"/>
          </a:bodyPr>
          <a:lstStyle/>
          <a:p>
            <a:pPr marL="0" indent="0">
              <a:buNone/>
            </a:pPr>
            <a:endParaRPr lang="en-US" sz="2400" b="1"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Remember that our thoughts influence how we feel</a:t>
            </a:r>
          </a:p>
          <a:p>
            <a:r>
              <a:rPr lang="en-US" sz="3200" dirty="0">
                <a:latin typeface="Arial" panose="020B0604020202020204" pitchFamily="34" charset="0"/>
                <a:cs typeface="Arial" panose="020B0604020202020204" pitchFamily="34" charset="0"/>
              </a:rPr>
              <a:t>Thoughts</a:t>
            </a:r>
            <a:r>
              <a:rPr lang="en-US" sz="3200" i="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that</a:t>
            </a:r>
            <a:r>
              <a:rPr lang="en-US" sz="3200" i="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often</a:t>
            </a:r>
            <a:r>
              <a:rPr lang="en-US" sz="3200" i="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elicit distressing emotions include “I’m an idiot”, ”I’m a failure”, “Something is wrong with me”</a:t>
            </a:r>
          </a:p>
          <a:p>
            <a:r>
              <a:rPr lang="en-US" sz="3200" dirty="0">
                <a:latin typeface="Arial" panose="020B0604020202020204" pitchFamily="34" charset="0"/>
                <a:cs typeface="Arial" panose="020B0604020202020204" pitchFamily="34" charset="0"/>
              </a:rPr>
              <a:t>Using emotion regulation skills, we can learn to cope with distressing thoughts</a:t>
            </a:r>
          </a:p>
          <a:p>
            <a:r>
              <a:rPr lang="en-US" sz="3200" dirty="0">
                <a:latin typeface="Arial" panose="020B0604020202020204" pitchFamily="34" charset="0"/>
                <a:cs typeface="Arial" panose="020B0604020202020204" pitchFamily="34" charset="0"/>
              </a:rPr>
              <a:t>Do a chain analysis for a time you were emotionally activated especially if you were angry at yourself, notice any negative thoughts, edit splice and paste them with alternative kinder thoughts about yourself. </a:t>
            </a:r>
          </a:p>
        </p:txBody>
      </p:sp>
      <p:sp>
        <p:nvSpPr>
          <p:cNvPr id="5" name="TextBox 4">
            <a:extLst>
              <a:ext uri="{FF2B5EF4-FFF2-40B4-BE49-F238E27FC236}">
                <a16:creationId xmlns:a16="http://schemas.microsoft.com/office/drawing/2014/main" id="{F504C147-EBE6-DEE3-E465-92C718251552}"/>
              </a:ext>
            </a:extLst>
          </p:cNvPr>
          <p:cNvSpPr txBox="1"/>
          <p:nvPr/>
        </p:nvSpPr>
        <p:spPr>
          <a:xfrm>
            <a:off x="0" y="411612"/>
            <a:ext cx="5626998" cy="1077218"/>
          </a:xfrm>
          <a:prstGeom prst="rect">
            <a:avLst/>
          </a:prstGeom>
          <a:noFill/>
        </p:spPr>
        <p:txBody>
          <a:bodyPr wrap="square">
            <a:spAutoFit/>
          </a:bodyPr>
          <a:lstStyle/>
          <a:p>
            <a:pPr marL="0" indent="0" algn="ctr">
              <a:buNone/>
            </a:pPr>
            <a:r>
              <a:rPr lang="en-US" sz="3200" dirty="0">
                <a:solidFill>
                  <a:schemeClr val="bg1"/>
                </a:solidFill>
              </a:rPr>
              <a:t>SKILL 4. REDUCING </a:t>
            </a:r>
            <a:r>
              <a:rPr lang="en-US" sz="3200" u="sng" dirty="0">
                <a:solidFill>
                  <a:schemeClr val="bg1"/>
                </a:solidFill>
              </a:rPr>
              <a:t>COGNITIVE</a:t>
            </a:r>
            <a:r>
              <a:rPr lang="en-US" sz="3200" dirty="0">
                <a:solidFill>
                  <a:schemeClr val="bg1"/>
                </a:solidFill>
              </a:rPr>
              <a:t> VULNERABILITIES</a:t>
            </a:r>
          </a:p>
        </p:txBody>
      </p:sp>
      <p:pic>
        <p:nvPicPr>
          <p:cNvPr id="3" name="Picture 2" descr="Man resting with cat">
            <a:extLst>
              <a:ext uri="{FF2B5EF4-FFF2-40B4-BE49-F238E27FC236}">
                <a16:creationId xmlns:a16="http://schemas.microsoft.com/office/drawing/2014/main" id="{23451D6D-FCAF-5C1A-3391-2E518D94E2EA}"/>
              </a:ext>
            </a:extLst>
          </p:cNvPr>
          <p:cNvPicPr>
            <a:picLocks noChangeAspect="1"/>
          </p:cNvPicPr>
          <p:nvPr/>
        </p:nvPicPr>
        <p:blipFill>
          <a:blip r:embed="rId2"/>
          <a:stretch>
            <a:fillRect/>
          </a:stretch>
        </p:blipFill>
        <p:spPr>
          <a:xfrm>
            <a:off x="526283" y="1868994"/>
            <a:ext cx="4625340" cy="3500176"/>
          </a:xfrm>
          <a:prstGeom prst="rect">
            <a:avLst/>
          </a:prstGeom>
        </p:spPr>
      </p:pic>
    </p:spTree>
    <p:extLst>
      <p:ext uri="{BB962C8B-B14F-4D97-AF65-F5344CB8AC3E}">
        <p14:creationId xmlns:p14="http://schemas.microsoft.com/office/powerpoint/2010/main" val="2512970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20E8-02C7-926C-E5B2-4DCAE5E7F64B}"/>
              </a:ext>
            </a:extLst>
          </p:cNvPr>
          <p:cNvSpPr>
            <a:spLocks noGrp="1"/>
          </p:cNvSpPr>
          <p:nvPr>
            <p:ph sz="half" idx="4294967295"/>
          </p:nvPr>
        </p:nvSpPr>
        <p:spPr>
          <a:xfrm>
            <a:off x="290623" y="1339850"/>
            <a:ext cx="5561013" cy="5518150"/>
          </a:xfrm>
        </p:spPr>
        <p:txBody>
          <a:bodyPr>
            <a:normAutofit/>
          </a:bodyPr>
          <a:lstStyle/>
          <a:p>
            <a:pPr marL="0" indent="0">
              <a:buNone/>
            </a:pPr>
            <a:r>
              <a:rPr lang="en-US" sz="2400" b="1" dirty="0">
                <a:latin typeface="Arial" panose="020B0604020202020204" pitchFamily="34" charset="0"/>
                <a:cs typeface="Arial" panose="020B0604020202020204" pitchFamily="34" charset="0"/>
              </a:rPr>
              <a:t>1. With Thought &amp; Emotion Diffusion</a:t>
            </a:r>
          </a:p>
          <a:p>
            <a:r>
              <a:rPr lang="en-US" sz="2400" dirty="0">
                <a:latin typeface="Arial" panose="020B0604020202020204" pitchFamily="34" charset="0"/>
                <a:cs typeface="Arial" panose="020B0604020202020204" pitchFamily="34" charset="0"/>
              </a:rPr>
              <a:t>We discussed thought diffusion in the mindfulness skills module p. 100 of the workbook</a:t>
            </a:r>
          </a:p>
          <a:p>
            <a:r>
              <a:rPr lang="en-US" sz="2400" dirty="0">
                <a:latin typeface="Arial" panose="020B0604020202020204" pitchFamily="34" charset="0"/>
                <a:cs typeface="Arial" panose="020B0604020202020204" pitchFamily="34" charset="0"/>
              </a:rPr>
              <a:t>To review: using your imagination, you can picture thoughts and emotions floating away</a:t>
            </a:r>
          </a:p>
          <a:p>
            <a:r>
              <a:rPr lang="en-US" sz="2400" dirty="0">
                <a:latin typeface="Arial" panose="020B0604020202020204" pitchFamily="34" charset="0"/>
                <a:cs typeface="Arial" panose="020B0604020202020204" pitchFamily="34" charset="0"/>
              </a:rPr>
              <a:t>Choose a visualization that works for you</a:t>
            </a:r>
          </a:p>
          <a:p>
            <a:r>
              <a:rPr lang="en-US" sz="2400" dirty="0">
                <a:latin typeface="Arial" panose="020B0604020202020204" pitchFamily="34" charset="0"/>
                <a:cs typeface="Arial" panose="020B0604020202020204" pitchFamily="34" charset="0"/>
              </a:rPr>
              <a:t>Remember to be mindful and non-judgmental</a:t>
            </a:r>
          </a:p>
        </p:txBody>
      </p:sp>
      <p:sp>
        <p:nvSpPr>
          <p:cNvPr id="4" name="Content Placeholder 3">
            <a:extLst>
              <a:ext uri="{FF2B5EF4-FFF2-40B4-BE49-F238E27FC236}">
                <a16:creationId xmlns:a16="http://schemas.microsoft.com/office/drawing/2014/main" id="{46C6A2B1-FD69-177C-20D2-7AB04C368673}"/>
              </a:ext>
            </a:extLst>
          </p:cNvPr>
          <p:cNvSpPr>
            <a:spLocks noGrp="1"/>
          </p:cNvSpPr>
          <p:nvPr>
            <p:ph sz="half" idx="4294967295"/>
          </p:nvPr>
        </p:nvSpPr>
        <p:spPr>
          <a:xfrm>
            <a:off x="6191400" y="1284008"/>
            <a:ext cx="5561012" cy="5518150"/>
          </a:xfrm>
        </p:spPr>
        <p:txBody>
          <a:bodyPr>
            <a:normAutofit/>
          </a:bodyPr>
          <a:lstStyle/>
          <a:p>
            <a:pPr marL="0" indent="0">
              <a:buNone/>
            </a:pPr>
            <a:r>
              <a:rPr lang="en-US" sz="2400" b="1" dirty="0">
                <a:latin typeface="Arial" panose="020B0604020202020204" pitchFamily="34" charset="0"/>
                <a:cs typeface="Arial" panose="020B0604020202020204" pitchFamily="34" charset="0"/>
              </a:rPr>
              <a:t>2. With Coping Thoughts</a:t>
            </a:r>
          </a:p>
          <a:p>
            <a:r>
              <a:rPr lang="en-US" sz="2400" dirty="0">
                <a:latin typeface="Arial" panose="020B0604020202020204" pitchFamily="34" charset="0"/>
                <a:cs typeface="Arial" panose="020B0604020202020204" pitchFamily="34" charset="0"/>
              </a:rPr>
              <a:t>Coping thoughts soothe emotions and remind us of our strengths and successes</a:t>
            </a:r>
          </a:p>
          <a:p>
            <a:r>
              <a:rPr lang="en-US" sz="2400" dirty="0">
                <a:latin typeface="Arial" panose="020B0604020202020204" pitchFamily="34" charset="0"/>
                <a:cs typeface="Arial" panose="020B0604020202020204" pitchFamily="34" charset="0"/>
              </a:rPr>
              <a:t>We discussed coping thoughts in the distress tolerance module p. 50 of the workbook</a:t>
            </a:r>
          </a:p>
          <a:p>
            <a:r>
              <a:rPr lang="en-US" sz="2400" dirty="0">
                <a:latin typeface="Arial" panose="020B0604020202020204" pitchFamily="34" charset="0"/>
                <a:cs typeface="Arial" panose="020B0604020202020204" pitchFamily="34" charset="0"/>
              </a:rPr>
              <a:t>Select a few kind coping thoughts that work for you. “Mistakes happen; nobody’s perfect”, “This too shall pass”, “I’m strong and I can deal with this” etc. </a:t>
            </a:r>
          </a:p>
          <a:p>
            <a:r>
              <a:rPr lang="en-US" sz="2400" dirty="0">
                <a:latin typeface="Arial" panose="020B0604020202020204" pitchFamily="34" charset="0"/>
                <a:cs typeface="Arial" panose="020B0604020202020204" pitchFamily="34" charset="0"/>
              </a:rPr>
              <a:t>Use them regularly. </a:t>
            </a:r>
          </a:p>
        </p:txBody>
      </p:sp>
      <p:sp>
        <p:nvSpPr>
          <p:cNvPr id="7" name="TextBox 6">
            <a:extLst>
              <a:ext uri="{FF2B5EF4-FFF2-40B4-BE49-F238E27FC236}">
                <a16:creationId xmlns:a16="http://schemas.microsoft.com/office/drawing/2014/main" id="{A0D51F00-D700-E4C1-01E3-F5B8FED8553F}"/>
              </a:ext>
            </a:extLst>
          </p:cNvPr>
          <p:cNvSpPr txBox="1"/>
          <p:nvPr/>
        </p:nvSpPr>
        <p:spPr>
          <a:xfrm>
            <a:off x="2461338" y="280608"/>
            <a:ext cx="7918337" cy="584775"/>
          </a:xfrm>
          <a:prstGeom prst="rect">
            <a:avLst/>
          </a:prstGeom>
          <a:noFill/>
        </p:spPr>
        <p:txBody>
          <a:bodyPr wrap="square">
            <a:spAutoFit/>
          </a:bodyPr>
          <a:lstStyle/>
          <a:p>
            <a:r>
              <a:rPr lang="en-US" sz="3200" b="1" dirty="0">
                <a:solidFill>
                  <a:schemeClr val="bg1"/>
                </a:solidFill>
              </a:rPr>
              <a:t>REDUCE COGNITIVE VULNERABILITY</a:t>
            </a:r>
            <a:endParaRPr lang="en-CA" sz="3200" dirty="0">
              <a:solidFill>
                <a:schemeClr val="bg1"/>
              </a:solidFill>
            </a:endParaRPr>
          </a:p>
        </p:txBody>
      </p:sp>
    </p:spTree>
    <p:extLst>
      <p:ext uri="{BB962C8B-B14F-4D97-AF65-F5344CB8AC3E}">
        <p14:creationId xmlns:p14="http://schemas.microsoft.com/office/powerpoint/2010/main" val="276452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86E3-8CF5-12BB-AAA4-DD15FA9126E4}"/>
              </a:ext>
            </a:extLst>
          </p:cNvPr>
          <p:cNvSpPr>
            <a:spLocks noGrp="1"/>
          </p:cNvSpPr>
          <p:nvPr>
            <p:ph type="title" idx="4294967295"/>
          </p:nvPr>
        </p:nvSpPr>
        <p:spPr>
          <a:xfrm>
            <a:off x="-627529" y="143571"/>
            <a:ext cx="5915025" cy="1641476"/>
          </a:xfrm>
        </p:spPr>
        <p:txBody>
          <a:bodyPr>
            <a:normAutofit/>
          </a:bodyPr>
          <a:lstStyle/>
          <a:p>
            <a:pPr algn="ctr"/>
            <a:r>
              <a:rPr lang="en-US" sz="3200" dirty="0">
                <a:solidFill>
                  <a:schemeClr val="bg1"/>
                </a:solidFill>
              </a:rPr>
              <a:t>Reducing Cognitive vulnerability</a:t>
            </a:r>
          </a:p>
        </p:txBody>
      </p:sp>
      <p:sp>
        <p:nvSpPr>
          <p:cNvPr id="3" name="Content Placeholder 2">
            <a:extLst>
              <a:ext uri="{FF2B5EF4-FFF2-40B4-BE49-F238E27FC236}">
                <a16:creationId xmlns:a16="http://schemas.microsoft.com/office/drawing/2014/main" id="{EB5CEAB6-B22E-1D1B-BDAF-39C2D457F436}"/>
              </a:ext>
            </a:extLst>
          </p:cNvPr>
          <p:cNvSpPr>
            <a:spLocks noGrp="1"/>
          </p:cNvSpPr>
          <p:nvPr>
            <p:ph idx="4294967295"/>
          </p:nvPr>
        </p:nvSpPr>
        <p:spPr>
          <a:xfrm>
            <a:off x="4993341" y="429700"/>
            <a:ext cx="6950168" cy="3636962"/>
          </a:xfrm>
        </p:spPr>
        <p:txBody>
          <a:bodyPr>
            <a:noAutofit/>
          </a:bodyPr>
          <a:lstStyle/>
          <a:p>
            <a:r>
              <a:rPr lang="en-US" sz="2000" dirty="0">
                <a:latin typeface="Arial" panose="020B0604020202020204" pitchFamily="34" charset="0"/>
                <a:cs typeface="Arial" panose="020B0604020202020204" pitchFamily="34" charset="0"/>
              </a:rPr>
              <a:t>We can reduce our cognitive vulnerability by balancing our thoughts and feelings:</a:t>
            </a:r>
          </a:p>
          <a:p>
            <a:r>
              <a:rPr lang="en-US" sz="2000" dirty="0">
                <a:latin typeface="Arial" panose="020B0604020202020204" pitchFamily="34" charset="0"/>
                <a:cs typeface="Arial" panose="020B0604020202020204" pitchFamily="34" charset="0"/>
              </a:rPr>
              <a:t>Sometimes we get stuck “filtering” thoughts.</a:t>
            </a:r>
          </a:p>
          <a:p>
            <a:r>
              <a:rPr lang="en-US" sz="2000" dirty="0">
                <a:latin typeface="Arial" panose="020B0604020202020204" pitchFamily="34" charset="0"/>
                <a:cs typeface="Arial" panose="020B0604020202020204" pitchFamily="34" charset="0"/>
              </a:rPr>
              <a:t>Filtering thoughts means we focus on only part of what’s happening, filtering out the positive and focusing on the negative. Ex. You give a presentation at work. Afterwards, several colleagues come up to say they learned a lot, appreciated your clarity, and enjoyed your examples. But one person makes a small critical comment: “You went a little fast on the last slide.” Filtering thought: Instead of holding both truths, that most feedback was positive and there was one constructive comment, you focus only on the criticism and tell yourself: “I messed up the whole presentation. I’m terrible at this.”</a:t>
            </a:r>
          </a:p>
          <a:p>
            <a:r>
              <a:rPr lang="en-US" sz="2000" dirty="0">
                <a:latin typeface="Arial" panose="020B0604020202020204" pitchFamily="34" charset="0"/>
                <a:cs typeface="Arial" panose="020B0604020202020204" pitchFamily="34" charset="0"/>
              </a:rPr>
              <a:t>Balancing our thoughts and feelings requires us to look at the bigger picture by looking for evidence that goes against our distressing thoughts and feelings </a:t>
            </a:r>
          </a:p>
          <a:p>
            <a:r>
              <a:rPr lang="en-US" sz="2000" dirty="0">
                <a:latin typeface="Arial" panose="020B0604020202020204" pitchFamily="34" charset="0"/>
                <a:cs typeface="Arial" panose="020B0604020202020204" pitchFamily="34" charset="0"/>
              </a:rPr>
              <a:t>This can be done using thought records or rational mind remediation</a:t>
            </a:r>
          </a:p>
        </p:txBody>
      </p:sp>
      <p:pic>
        <p:nvPicPr>
          <p:cNvPr id="5" name="Picture 4" descr="Artistic close-up of the dandelion head with fuzzy overblown hair">
            <a:extLst>
              <a:ext uri="{FF2B5EF4-FFF2-40B4-BE49-F238E27FC236}">
                <a16:creationId xmlns:a16="http://schemas.microsoft.com/office/drawing/2014/main" id="{33A11EAF-88D9-0739-91FC-618BAABC8199}"/>
              </a:ext>
            </a:extLst>
          </p:cNvPr>
          <p:cNvPicPr>
            <a:picLocks noChangeAspect="1"/>
          </p:cNvPicPr>
          <p:nvPr/>
        </p:nvPicPr>
        <p:blipFill rotWithShape="1">
          <a:blip r:embed="rId2"/>
          <a:srcRect l="3480" r="46520"/>
          <a:stretch/>
        </p:blipFill>
        <p:spPr>
          <a:xfrm>
            <a:off x="78581" y="1478738"/>
            <a:ext cx="4753395" cy="5175848"/>
          </a:xfrm>
          <a:prstGeom prst="rect">
            <a:avLst/>
          </a:prstGeom>
        </p:spPr>
      </p:pic>
    </p:spTree>
    <p:extLst>
      <p:ext uri="{BB962C8B-B14F-4D97-AF65-F5344CB8AC3E}">
        <p14:creationId xmlns:p14="http://schemas.microsoft.com/office/powerpoint/2010/main" val="709025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2968-079C-5E7A-0962-AF0662BCC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28060-3A90-57A5-F8C8-BE74A4624D37}"/>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5B8F0991-B79B-FED9-9F79-EBEFF511F2CC}"/>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solidFill>
                  <a:schemeClr val="bg1"/>
                </a:solidFill>
              </a:rPr>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FDD882B4-AD74-0EC0-94DA-3B9EAC33F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1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5E5C7-3B50-CE84-8BB7-4ED0737A61FF}"/>
              </a:ext>
            </a:extLst>
          </p:cNvPr>
          <p:cNvSpPr>
            <a:spLocks noGrp="1"/>
          </p:cNvSpPr>
          <p:nvPr>
            <p:ph type="title" idx="4294967295"/>
          </p:nvPr>
        </p:nvSpPr>
        <p:spPr>
          <a:xfrm>
            <a:off x="-205509" y="318198"/>
            <a:ext cx="6094413" cy="1455738"/>
          </a:xfrm>
        </p:spPr>
        <p:txBody>
          <a:bodyPr>
            <a:normAutofit/>
          </a:bodyPr>
          <a:lstStyle/>
          <a:p>
            <a:pPr algn="ctr"/>
            <a:r>
              <a:rPr lang="en-US" sz="3200" dirty="0">
                <a:solidFill>
                  <a:schemeClr val="bg1"/>
                </a:solidFill>
              </a:rPr>
              <a:t>Skill 5. Increasing </a:t>
            </a:r>
            <a:br>
              <a:rPr lang="en-US" sz="3200" dirty="0">
                <a:solidFill>
                  <a:schemeClr val="bg1"/>
                </a:solidFill>
              </a:rPr>
            </a:br>
            <a:r>
              <a:rPr lang="en-US" sz="3200" dirty="0">
                <a:solidFill>
                  <a:schemeClr val="bg1"/>
                </a:solidFill>
              </a:rPr>
              <a:t> Positive Emotions</a:t>
            </a:r>
          </a:p>
        </p:txBody>
      </p:sp>
      <p:sp>
        <p:nvSpPr>
          <p:cNvPr id="3" name="Content Placeholder 2">
            <a:extLst>
              <a:ext uri="{FF2B5EF4-FFF2-40B4-BE49-F238E27FC236}">
                <a16:creationId xmlns:a16="http://schemas.microsoft.com/office/drawing/2014/main" id="{F6BC34BD-DE7C-6DCF-E0B1-9BB27AC74A37}"/>
              </a:ext>
            </a:extLst>
          </p:cNvPr>
          <p:cNvSpPr>
            <a:spLocks noGrp="1"/>
          </p:cNvSpPr>
          <p:nvPr>
            <p:ph idx="4294967295"/>
          </p:nvPr>
        </p:nvSpPr>
        <p:spPr>
          <a:xfrm>
            <a:off x="5764546" y="782536"/>
            <a:ext cx="5881687" cy="5918200"/>
          </a:xfrm>
        </p:spPr>
        <p:txBody>
          <a:bodyPr>
            <a:normAutofit/>
          </a:bodyPr>
          <a:lstStyle/>
          <a:p>
            <a:r>
              <a:rPr lang="en-US" sz="2400" dirty="0">
                <a:latin typeface="Arial" panose="020B0604020202020204" pitchFamily="34" charset="0"/>
                <a:cs typeface="Arial" panose="020B0604020202020204" pitchFamily="34" charset="0"/>
              </a:rPr>
              <a:t>To be emotionally well regulated we need not just to cope with distressing emotions, we also need to foster our positive experiences and emotions.</a:t>
            </a:r>
          </a:p>
          <a:p>
            <a:r>
              <a:rPr lang="en-US" sz="2400" dirty="0">
                <a:latin typeface="Arial" panose="020B0604020202020204" pitchFamily="34" charset="0"/>
                <a:cs typeface="Arial" panose="020B0604020202020204" pitchFamily="34" charset="0"/>
              </a:rPr>
              <a:t>It’s easy to overlook the positive and focus on the negative that leads to distressing emotions</a:t>
            </a:r>
          </a:p>
          <a:p>
            <a:r>
              <a:rPr lang="en-US" sz="2400" dirty="0">
                <a:latin typeface="Arial" panose="020B0604020202020204" pitchFamily="34" charset="0"/>
                <a:cs typeface="Arial" panose="020B0604020202020204" pitchFamily="34" charset="0"/>
              </a:rPr>
              <a:t>Planning positive pleasurable experiences and activities can foster positive emotions</a:t>
            </a:r>
          </a:p>
          <a:p>
            <a:r>
              <a:rPr lang="en-US" sz="2400" dirty="0">
                <a:latin typeface="Arial" panose="020B0604020202020204" pitchFamily="34" charset="0"/>
                <a:cs typeface="Arial" panose="020B0604020202020204" pitchFamily="34" charset="0"/>
              </a:rPr>
              <a:t>Review the “Big List of Pleasurable Activities” p. 18-20 of the workbook</a:t>
            </a:r>
          </a:p>
          <a:p>
            <a:r>
              <a:rPr lang="en-US" sz="2400" dirty="0">
                <a:latin typeface="Arial" panose="020B0604020202020204" pitchFamily="34" charset="0"/>
                <a:cs typeface="Arial" panose="020B0604020202020204" pitchFamily="34" charset="0"/>
              </a:rPr>
              <a:t>Use the Pleasurable Activities Log on p. 184-85 to reflect on how these activities influence your emotions</a:t>
            </a:r>
          </a:p>
        </p:txBody>
      </p:sp>
      <p:pic>
        <p:nvPicPr>
          <p:cNvPr id="5" name="Picture 4" descr="Grandmother cooking with child">
            <a:extLst>
              <a:ext uri="{FF2B5EF4-FFF2-40B4-BE49-F238E27FC236}">
                <a16:creationId xmlns:a16="http://schemas.microsoft.com/office/drawing/2014/main" id="{60F116FF-F9C9-C663-7ADE-ADB637D877B2}"/>
              </a:ext>
            </a:extLst>
          </p:cNvPr>
          <p:cNvPicPr>
            <a:picLocks noChangeAspect="1"/>
          </p:cNvPicPr>
          <p:nvPr/>
        </p:nvPicPr>
        <p:blipFill>
          <a:blip r:embed="rId2"/>
          <a:stretch>
            <a:fillRect/>
          </a:stretch>
        </p:blipFill>
        <p:spPr>
          <a:xfrm>
            <a:off x="626917" y="1773936"/>
            <a:ext cx="4840578" cy="3827417"/>
          </a:xfrm>
          <a:prstGeom prst="rect">
            <a:avLst/>
          </a:prstGeom>
        </p:spPr>
      </p:pic>
    </p:spTree>
    <p:extLst>
      <p:ext uri="{BB962C8B-B14F-4D97-AF65-F5344CB8AC3E}">
        <p14:creationId xmlns:p14="http://schemas.microsoft.com/office/powerpoint/2010/main" val="39756872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AF59-3BE3-1450-A0AA-79E391474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E3112A-9165-9AFE-7935-CAF790E4A729}"/>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5BDC49C0-6202-D2E1-D554-36C35EA988CB}"/>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solidFill>
                  <a:schemeClr val="bg1"/>
                </a:solidFill>
              </a:rPr>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C68F7EAB-9001-1637-52B4-5661E0EFF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4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stones balanced in a stack">
            <a:extLst>
              <a:ext uri="{FF2B5EF4-FFF2-40B4-BE49-F238E27FC236}">
                <a16:creationId xmlns:a16="http://schemas.microsoft.com/office/drawing/2014/main" id="{E48D0B8C-67AA-409A-9CF2-3B5EFCBB9848}"/>
              </a:ext>
            </a:extLst>
          </p:cNvPr>
          <p:cNvPicPr>
            <a:picLocks noChangeAspect="1"/>
          </p:cNvPicPr>
          <p:nvPr/>
        </p:nvPicPr>
        <p:blipFill rotWithShape="1">
          <a:blip r:embed="rId2"/>
          <a:srcRect l="54717" r="159" b="-2"/>
          <a:stretch/>
        </p:blipFill>
        <p:spPr>
          <a:xfrm>
            <a:off x="371474" y="742950"/>
            <a:ext cx="4264533" cy="5572126"/>
          </a:xfrm>
          <a:prstGeom prst="rect">
            <a:avLst/>
          </a:prstGeom>
        </p:spPr>
      </p:pic>
      <p:sp>
        <p:nvSpPr>
          <p:cNvPr id="5" name="TextBox 4">
            <a:extLst>
              <a:ext uri="{FF2B5EF4-FFF2-40B4-BE49-F238E27FC236}">
                <a16:creationId xmlns:a16="http://schemas.microsoft.com/office/drawing/2014/main" id="{A216E9DE-6854-1518-46A4-DE114BB0F0F7}"/>
              </a:ext>
            </a:extLst>
          </p:cNvPr>
          <p:cNvSpPr txBox="1"/>
          <p:nvPr/>
        </p:nvSpPr>
        <p:spPr>
          <a:xfrm>
            <a:off x="4790308" y="376518"/>
            <a:ext cx="7401672" cy="6481482"/>
          </a:xfrm>
          <a:prstGeom prst="rect">
            <a:avLst/>
          </a:prstGeom>
        </p:spPr>
        <p:txBody>
          <a:bodyPr vert="horz" lIns="91440" tIns="45720" rIns="91440" bIns="45720" rtlCol="0" anchor="ctr">
            <a:normAutofit fontScale="92500"/>
          </a:bodyPr>
          <a:lstStyle/>
          <a:p>
            <a:pPr algn="ctr">
              <a:spcAft>
                <a:spcPts val="1000"/>
              </a:spcAft>
              <a:buClr>
                <a:schemeClr val="tx1"/>
              </a:buClr>
              <a:buSzPct val="100000"/>
              <a:buFont typeface="Arial"/>
              <a:buChar char="•"/>
            </a:pPr>
            <a:endParaRPr lang="en-US" sz="2400" dirty="0"/>
          </a:p>
          <a:p>
            <a:pPr algn="ctr">
              <a:spcAft>
                <a:spcPts val="1000"/>
              </a:spcAft>
              <a:buClr>
                <a:schemeClr val="tx1"/>
              </a:buClr>
              <a:buSzPct val="100000"/>
            </a:pPr>
            <a:r>
              <a:rPr lang="en-US" sz="2400" dirty="0"/>
              <a:t>     </a:t>
            </a:r>
            <a:r>
              <a:rPr lang="en-US" sz="2400" dirty="0">
                <a:solidFill>
                  <a:schemeClr val="bg1"/>
                </a:solidFill>
              </a:rPr>
              <a:t>SKILL 6. BEING MINDFUL OF YOUR EMOTIONS WITHOUT JUDGEMENT</a:t>
            </a:r>
          </a:p>
          <a:p>
            <a:pPr marL="342900" indent="-342900">
              <a:spcAft>
                <a:spcPts val="1000"/>
              </a:spcAft>
              <a:buClr>
                <a:schemeClr val="tx1"/>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Being mindful and nonjudgemental of our emotions reduces the chance that they will increase in intensity and become overwhelming.</a:t>
            </a:r>
          </a:p>
          <a:p>
            <a:pPr marL="342900" indent="-342900">
              <a:spcAft>
                <a:spcPts val="1000"/>
              </a:spcAft>
              <a:buClr>
                <a:schemeClr val="tx1"/>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Try the “being mindful of your emotions without judgement” exercise on page 187 of the workbook.</a:t>
            </a:r>
          </a:p>
          <a:p>
            <a:pPr marL="342900" indent="-342900">
              <a:spcAft>
                <a:spcPts val="1000"/>
              </a:spcAft>
              <a:buClr>
                <a:schemeClr val="tx1"/>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When you realize you are judging your emotions, use the “imagining letting go” technique on page 188 of the workbook. For example, imagine placing the judgement you’re making on a leaf and letting it float down a stream, around a bend, and out of sight.</a:t>
            </a:r>
          </a:p>
          <a:p>
            <a:pPr marL="342900" indent="-342900">
              <a:spcAft>
                <a:spcPts val="1000"/>
              </a:spcAft>
              <a:buClr>
                <a:schemeClr val="tx1"/>
              </a:buClr>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Noticing and letting go of judgements about emotions requires practice and involves several steps listed in the workbook on pages 188 and 189.</a:t>
            </a:r>
          </a:p>
          <a:p>
            <a:pPr marL="342900" indent="-342900" algn="ctr">
              <a:spcAft>
                <a:spcPts val="1000"/>
              </a:spcAft>
              <a:buClr>
                <a:schemeClr val="tx1"/>
              </a:buClr>
              <a:buSzPct val="100000"/>
              <a:buFont typeface="Arial" panose="020B0604020202020204" pitchFamily="34" charset="0"/>
              <a:buChar char="•"/>
            </a:pPr>
            <a:endParaRPr lang="en-US" sz="2400" dirty="0"/>
          </a:p>
          <a:p>
            <a:pPr>
              <a:spcAft>
                <a:spcPts val="1000"/>
              </a:spcAft>
              <a:buClr>
                <a:schemeClr val="tx1"/>
              </a:buClr>
              <a:buSzPct val="100000"/>
              <a:buFont typeface="Arial"/>
              <a:buChar char="•"/>
            </a:pPr>
            <a:endParaRPr lang="en-US" dirty="0"/>
          </a:p>
        </p:txBody>
      </p:sp>
    </p:spTree>
    <p:extLst>
      <p:ext uri="{BB962C8B-B14F-4D97-AF65-F5344CB8AC3E}">
        <p14:creationId xmlns:p14="http://schemas.microsoft.com/office/powerpoint/2010/main" val="4246936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8A438-6D48-9EEA-97C5-91C5812E6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9211D-D6B4-19E8-8DCD-3174E7F73A8F}"/>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5E69D0D8-53D8-5A1D-3D0D-1278DB1CDCB4}"/>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solidFill>
                  <a:schemeClr val="bg1"/>
                </a:solidFill>
              </a:rPr>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1BE693BD-4320-A52F-5F88-EDB4D3F20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4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45F4-6AED-FBDB-6358-04AE3E36EAD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840ED6-074F-F9AA-75B5-D03AF35C3893}"/>
              </a:ext>
            </a:extLst>
          </p:cNvPr>
          <p:cNvSpPr txBox="1"/>
          <p:nvPr/>
        </p:nvSpPr>
        <p:spPr>
          <a:xfrm>
            <a:off x="0" y="0"/>
            <a:ext cx="12192000" cy="7577202"/>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how your body responds when you see the holes: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Is there tightening? Weariness? Maybe understanding?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breath and honour the work you’ve already done—learning how to climb out, how to see the patterns clearly, how to walk with more awareness.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a small sense of respect or appreciation rise in you—for the part of you that keeps learning.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Turning Upward (1 minute)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gently shift your gaze from the sidewalk to the horizon.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Imagine that ahead of you rises a mountain—Maslow’s mountain, the mountain of becoming, the mountain of what truly matters.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don’t need to climb it right now.</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Just let it appear.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that the mountain is not a demand.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is an invitation.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 quiet calling toward meaning, purpose, and the unfolding of your deepest self</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174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llusion of swirling lines in black and white">
            <a:extLst>
              <a:ext uri="{FF2B5EF4-FFF2-40B4-BE49-F238E27FC236}">
                <a16:creationId xmlns:a16="http://schemas.microsoft.com/office/drawing/2014/main" id="{3D43E6B1-CA14-23DD-AC4A-BD898BDDAC99}"/>
              </a:ext>
            </a:extLst>
          </p:cNvPr>
          <p:cNvPicPr>
            <a:picLocks noChangeAspect="1"/>
          </p:cNvPicPr>
          <p:nvPr/>
        </p:nvPicPr>
        <p:blipFill rotWithShape="1">
          <a:blip r:embed="rId2"/>
          <a:srcRect l="4069" r="22416" b="-2"/>
          <a:stretch/>
        </p:blipFill>
        <p:spPr>
          <a:xfrm>
            <a:off x="238125" y="285750"/>
            <a:ext cx="4575902" cy="6363675"/>
          </a:xfrm>
          <a:prstGeom prst="rect">
            <a:avLst/>
          </a:prstGeom>
        </p:spPr>
      </p:pic>
      <p:sp>
        <p:nvSpPr>
          <p:cNvPr id="5" name="TextBox 4">
            <a:extLst>
              <a:ext uri="{FF2B5EF4-FFF2-40B4-BE49-F238E27FC236}">
                <a16:creationId xmlns:a16="http://schemas.microsoft.com/office/drawing/2014/main" id="{69DCB351-FC09-38D6-B76A-48F33BCBCCC0}"/>
              </a:ext>
            </a:extLst>
          </p:cNvPr>
          <p:cNvSpPr txBox="1"/>
          <p:nvPr/>
        </p:nvSpPr>
        <p:spPr>
          <a:xfrm>
            <a:off x="4834673" y="-510148"/>
            <a:ext cx="7270376" cy="7878296"/>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endParaRPr lang="en-US" sz="2000" dirty="0"/>
          </a:p>
          <a:p>
            <a:pPr>
              <a:spcAft>
                <a:spcPts val="1000"/>
              </a:spcAft>
              <a:buClr>
                <a:schemeClr val="tx1"/>
              </a:buClr>
              <a:buSzPct val="100000"/>
            </a:pPr>
            <a:r>
              <a:rPr lang="en-US" sz="2400" dirty="0"/>
              <a:t>                          </a:t>
            </a:r>
            <a:r>
              <a:rPr lang="en-US" sz="2400" dirty="0">
                <a:solidFill>
                  <a:schemeClr val="bg1"/>
                </a:solidFill>
              </a:rPr>
              <a:t>SKILL 7. EMOTIONAL EXPOSURE</a:t>
            </a:r>
          </a:p>
          <a:p>
            <a:pPr marL="285750" indent="-285750">
              <a:spcAft>
                <a:spcPts val="1000"/>
              </a:spcAft>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Being aware of and dealing with our emotions instead of avoiding them is an integral part of dialectical behavioral therapy. Practicing exposing ourselves to our emotions, helps us accept and be less afraid of them.</a:t>
            </a:r>
          </a:p>
          <a:p>
            <a:pPr marL="285750" indent="-285750">
              <a:spcAft>
                <a:spcPts val="1000"/>
              </a:spcAft>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Try the “emotional log” on pages 190 and 191, alternatively do the holes diary cards and chain analysis as these tools also expose you to the challenging emotions you experienced when you were in your holes.</a:t>
            </a:r>
          </a:p>
          <a:p>
            <a:pPr marL="285750" indent="-285750">
              <a:spcAft>
                <a:spcPts val="1000"/>
              </a:spcAft>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Doing a chain analysis will likely make you re-experience some of the emotions you felt during the episode for which you’re doing the chain analysis. When, as you do the chain analysis, you notice that you’re becoming activated, soothe yourself and return to the window of tolerable emotions by pendulating to a resource. When you’re calmer, resume working on the chain analysis.</a:t>
            </a:r>
          </a:p>
          <a:p>
            <a:pPr marL="285750" indent="-285750">
              <a:spcAft>
                <a:spcPts val="1000"/>
              </a:spcAft>
              <a:buClr>
                <a:schemeClr val="tx1"/>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On pages 192 and 193 of the workbook there's an exercise that will help you to experience, observe, and soothe challenging emotions. This exercise will help you face difficult emotions while remaining closer to the window of tolerance.</a:t>
            </a:r>
          </a:p>
          <a:p>
            <a:pPr>
              <a:spcAft>
                <a:spcPts val="1000"/>
              </a:spcAft>
              <a:buClr>
                <a:schemeClr val="tx1"/>
              </a:buClr>
              <a:buSzPct val="100000"/>
              <a:buFont typeface="Arial"/>
              <a:buChar char="•"/>
            </a:pPr>
            <a:endParaRPr lang="en-US" dirty="0"/>
          </a:p>
        </p:txBody>
      </p:sp>
    </p:spTree>
    <p:extLst>
      <p:ext uri="{BB962C8B-B14F-4D97-AF65-F5344CB8AC3E}">
        <p14:creationId xmlns:p14="http://schemas.microsoft.com/office/powerpoint/2010/main" val="1173677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F145-3F5F-D0FF-E84F-5F5CDD4DC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B8ABA-F061-491C-1234-D83508C6EA8B}"/>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B06C87E2-C211-96CF-E3A2-7ADF36A4C95B}"/>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solidFill>
                  <a:schemeClr val="bg1"/>
                </a:solidFill>
              </a:rPr>
              <a:t>Doing the opposite of your emotions</a:t>
            </a:r>
            <a:r>
              <a:rPr lang="en-US" sz="2400" dirty="0"/>
              <a:t> </a:t>
            </a:r>
          </a:p>
          <a:p>
            <a:pPr marL="514350" indent="-514350">
              <a:lnSpc>
                <a:spcPct val="90000"/>
              </a:lnSpc>
              <a:buFont typeface="+mj-lt"/>
              <a:buAutoNum type="arabicPeriod"/>
            </a:pPr>
            <a:r>
              <a:rPr lang="en-US" sz="2400" dirty="0"/>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FAF23D52-B183-FB68-CAAE-9BC2C8DDD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5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clamation mark on a yellow background">
            <a:extLst>
              <a:ext uri="{FF2B5EF4-FFF2-40B4-BE49-F238E27FC236}">
                <a16:creationId xmlns:a16="http://schemas.microsoft.com/office/drawing/2014/main" id="{30BDE2ED-3AAC-0DBF-146C-3D5B536F50E9}"/>
              </a:ext>
            </a:extLst>
          </p:cNvPr>
          <p:cNvPicPr>
            <a:picLocks noChangeAspect="1"/>
          </p:cNvPicPr>
          <p:nvPr/>
        </p:nvPicPr>
        <p:blipFill rotWithShape="1">
          <a:blip r:embed="rId2"/>
          <a:srcRect l="31109" r="18191"/>
          <a:stretch/>
        </p:blipFill>
        <p:spPr>
          <a:xfrm>
            <a:off x="237564" y="361950"/>
            <a:ext cx="4398443" cy="6143626"/>
          </a:xfrm>
          <a:prstGeom prst="rect">
            <a:avLst/>
          </a:prstGeom>
        </p:spPr>
      </p:pic>
      <p:sp>
        <p:nvSpPr>
          <p:cNvPr id="5" name="TextBox 4">
            <a:extLst>
              <a:ext uri="{FF2B5EF4-FFF2-40B4-BE49-F238E27FC236}">
                <a16:creationId xmlns:a16="http://schemas.microsoft.com/office/drawing/2014/main" id="{221F84E0-F27C-3737-B2C0-6EDF0471DC7C}"/>
              </a:ext>
            </a:extLst>
          </p:cNvPr>
          <p:cNvSpPr txBox="1"/>
          <p:nvPr/>
        </p:nvSpPr>
        <p:spPr>
          <a:xfrm>
            <a:off x="4536357" y="-1777388"/>
            <a:ext cx="7543747" cy="3893719"/>
          </a:xfrm>
          <a:prstGeom prst="rect">
            <a:avLst/>
          </a:prstGeom>
        </p:spPr>
        <p:txBody>
          <a:bodyPr vert="horz" lIns="91440" tIns="45720" rIns="91440" bIns="45720" rtlCol="0" anchor="ctr">
            <a:normAutofit/>
          </a:bodyPr>
          <a:lstStyle/>
          <a:p>
            <a:pPr algn="ctr">
              <a:spcAft>
                <a:spcPts val="1000"/>
              </a:spcAft>
              <a:buClr>
                <a:schemeClr val="tx1"/>
              </a:buClr>
              <a:buSzPct val="100000"/>
            </a:pPr>
            <a:endParaRPr lang="en-US" dirty="0"/>
          </a:p>
          <a:p>
            <a:pPr algn="ctr">
              <a:spcAft>
                <a:spcPts val="1000"/>
              </a:spcAft>
              <a:buClr>
                <a:schemeClr val="tx1"/>
              </a:buClr>
              <a:buSzPct val="100000"/>
            </a:pPr>
            <a:r>
              <a:rPr lang="en-US" sz="3200" dirty="0">
                <a:solidFill>
                  <a:schemeClr val="bg1"/>
                </a:solidFill>
              </a:rPr>
              <a:t>SKILL 8. Opposite action</a:t>
            </a:r>
          </a:p>
          <a:p>
            <a:pPr>
              <a:spcAft>
                <a:spcPts val="1000"/>
              </a:spcAft>
              <a:buClr>
                <a:schemeClr val="tx1"/>
              </a:buClr>
              <a:buSzPct val="100000"/>
              <a:buFont typeface="Arial"/>
              <a:buChar char="•"/>
            </a:pPr>
            <a:endParaRPr lang="en-US" dirty="0"/>
          </a:p>
        </p:txBody>
      </p:sp>
      <p:sp>
        <p:nvSpPr>
          <p:cNvPr id="3" name="TextBox 2">
            <a:extLst>
              <a:ext uri="{FF2B5EF4-FFF2-40B4-BE49-F238E27FC236}">
                <a16:creationId xmlns:a16="http://schemas.microsoft.com/office/drawing/2014/main" id="{648164F4-3B8D-E579-B1F1-98E5CA09120E}"/>
              </a:ext>
            </a:extLst>
          </p:cNvPr>
          <p:cNvSpPr txBox="1"/>
          <p:nvPr/>
        </p:nvSpPr>
        <p:spPr>
          <a:xfrm>
            <a:off x="4761677" y="361950"/>
            <a:ext cx="7093106" cy="6370975"/>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Impulsively acting on some of our emotions can backfire. For example, attacking someone verbally may damage that relationship. Acting on our emotions can also intensify conflicts and emotions.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“Opposite action” can help diffuse emotions.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On page 195 of the workbook, you will find several examples of “opposite action”. Ex. if you're angry and want to attack, criticize, hurt, or shout at someone- first imagine yourself validating, and being gentle with them. Once you’ve gotten good at practicing opposite action in your imagination, using editing, splicing and pasting, try doing it in real life.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workbook describes six steps to creating opposite action and offers you an “opposite action planning worksheet” along with examples.</a:t>
            </a:r>
          </a:p>
        </p:txBody>
      </p:sp>
    </p:spTree>
    <p:extLst>
      <p:ext uri="{BB962C8B-B14F-4D97-AF65-F5344CB8AC3E}">
        <p14:creationId xmlns:p14="http://schemas.microsoft.com/office/powerpoint/2010/main" val="3194236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0A5E-AEBA-C49F-E5A1-59F859215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922FB-B111-B286-7F4B-29B4692AEF16}"/>
              </a:ext>
            </a:extLst>
          </p:cNvPr>
          <p:cNvSpPr>
            <a:spLocks noGrp="1"/>
          </p:cNvSpPr>
          <p:nvPr>
            <p:ph type="title" idx="4294967295"/>
          </p:nvPr>
        </p:nvSpPr>
        <p:spPr>
          <a:xfrm>
            <a:off x="-61546" y="655959"/>
            <a:ext cx="5467350" cy="660400"/>
          </a:xfrm>
        </p:spPr>
        <p:txBody>
          <a:bodyPr vert="horz" lIns="91440" tIns="45720" rIns="91440" bIns="45720" rtlCol="0" anchor="ctr">
            <a:noAutofit/>
          </a:bodyPr>
          <a:lstStyle/>
          <a:p>
            <a:pPr algn="ctr"/>
            <a:r>
              <a:rPr lang="en-US" sz="2000" b="1" dirty="0">
                <a:solidFill>
                  <a:schemeClr val="bg1"/>
                </a:solidFill>
              </a:rPr>
              <a:t>Skills training workbook p. 148-206 </a:t>
            </a:r>
            <a:br>
              <a:rPr lang="en-US" sz="2000" b="1" dirty="0">
                <a:solidFill>
                  <a:schemeClr val="bg1"/>
                </a:solidFill>
              </a:rPr>
            </a:br>
            <a:r>
              <a:rPr lang="en-US" sz="2000" b="1" dirty="0">
                <a:solidFill>
                  <a:schemeClr val="bg1"/>
                </a:solidFill>
              </a:rPr>
              <a:t> emotional regulation skills</a:t>
            </a:r>
          </a:p>
        </p:txBody>
      </p:sp>
      <p:sp>
        <p:nvSpPr>
          <p:cNvPr id="3" name="Content Placeholder 2">
            <a:extLst>
              <a:ext uri="{FF2B5EF4-FFF2-40B4-BE49-F238E27FC236}">
                <a16:creationId xmlns:a16="http://schemas.microsoft.com/office/drawing/2014/main" id="{02AFBE03-6303-81AB-4722-7DDCA7B3846E}"/>
              </a:ext>
            </a:extLst>
          </p:cNvPr>
          <p:cNvSpPr>
            <a:spLocks noGrp="1"/>
          </p:cNvSpPr>
          <p:nvPr>
            <p:ph idx="4294967295"/>
          </p:nvPr>
        </p:nvSpPr>
        <p:spPr>
          <a:xfrm>
            <a:off x="5178945" y="185206"/>
            <a:ext cx="6961306" cy="7932738"/>
          </a:xfrm>
        </p:spPr>
        <p:txBody>
          <a:bodyPr vert="horz" lIns="91440" tIns="45720" rIns="91440" bIns="45720" rtlCol="0" anchor="ctr">
            <a:normAutofit/>
          </a:bodyPr>
          <a:lstStyle/>
          <a:p>
            <a:r>
              <a:rPr lang="en-US" sz="2400" dirty="0"/>
              <a:t>Your emotions: what are they ?</a:t>
            </a:r>
          </a:p>
          <a:p>
            <a:r>
              <a:rPr lang="en-US" sz="2400" dirty="0"/>
              <a:t> How do emotions work?</a:t>
            </a:r>
          </a:p>
          <a:p>
            <a:pPr marL="514350" indent="-514350">
              <a:lnSpc>
                <a:spcPct val="90000"/>
              </a:lnSpc>
              <a:buFont typeface="+mj-lt"/>
              <a:buAutoNum type="arabicPeriod"/>
            </a:pPr>
            <a:r>
              <a:rPr lang="en-US" sz="2400" dirty="0"/>
              <a:t>Recognizing emotions</a:t>
            </a:r>
          </a:p>
          <a:p>
            <a:pPr marL="514350" indent="-514350">
              <a:lnSpc>
                <a:spcPct val="90000"/>
              </a:lnSpc>
              <a:buFont typeface="+mj-lt"/>
              <a:buAutoNum type="arabicPeriod"/>
            </a:pPr>
            <a:r>
              <a:rPr lang="en-US" sz="2400" dirty="0"/>
              <a:t>Overcoming barriers to healthy emotions</a:t>
            </a:r>
          </a:p>
          <a:p>
            <a:pPr marL="514350" indent="-514350">
              <a:lnSpc>
                <a:spcPct val="90000"/>
              </a:lnSpc>
              <a:buFont typeface="+mj-lt"/>
              <a:buAutoNum type="arabicPeriod"/>
            </a:pPr>
            <a:r>
              <a:rPr lang="en-US" sz="2400" dirty="0"/>
              <a:t>Reducing physical vulnerability</a:t>
            </a:r>
          </a:p>
          <a:p>
            <a:pPr marL="514350" indent="-514350">
              <a:lnSpc>
                <a:spcPct val="90000"/>
              </a:lnSpc>
              <a:buFont typeface="+mj-lt"/>
              <a:buAutoNum type="arabicPeriod"/>
            </a:pPr>
            <a:r>
              <a:rPr lang="en-US" sz="2400" dirty="0"/>
              <a:t>Reducing cognitive vulnerability</a:t>
            </a:r>
          </a:p>
          <a:p>
            <a:pPr marL="514350" indent="-514350">
              <a:lnSpc>
                <a:spcPct val="90000"/>
              </a:lnSpc>
              <a:buFont typeface="+mj-lt"/>
              <a:buAutoNum type="arabicPeriod"/>
            </a:pPr>
            <a:r>
              <a:rPr lang="en-US" sz="2400" dirty="0"/>
              <a:t>Increasing Positive Emotions </a:t>
            </a:r>
          </a:p>
          <a:p>
            <a:pPr marL="514350" indent="-514350">
              <a:lnSpc>
                <a:spcPct val="90000"/>
              </a:lnSpc>
              <a:buFont typeface="+mj-lt"/>
              <a:buAutoNum type="arabicPeriod"/>
            </a:pPr>
            <a:r>
              <a:rPr lang="en-US" sz="2400" dirty="0"/>
              <a:t>Being mindful of your emotions without judgement</a:t>
            </a:r>
          </a:p>
          <a:p>
            <a:pPr marL="514350" indent="-514350">
              <a:lnSpc>
                <a:spcPct val="90000"/>
              </a:lnSpc>
              <a:buFont typeface="+mj-lt"/>
              <a:buAutoNum type="arabicPeriod"/>
            </a:pPr>
            <a:r>
              <a:rPr lang="en-US" sz="2400" dirty="0"/>
              <a:t>Emotion exposure.</a:t>
            </a:r>
          </a:p>
          <a:p>
            <a:pPr marL="514350" indent="-514350">
              <a:lnSpc>
                <a:spcPct val="90000"/>
              </a:lnSpc>
              <a:buFont typeface="+mj-lt"/>
              <a:buAutoNum type="arabicPeriod"/>
            </a:pPr>
            <a:r>
              <a:rPr lang="en-US" sz="2400" dirty="0"/>
              <a:t>Doing the opposite of your emotions </a:t>
            </a:r>
          </a:p>
          <a:p>
            <a:pPr marL="514350" indent="-514350">
              <a:lnSpc>
                <a:spcPct val="90000"/>
              </a:lnSpc>
              <a:buFont typeface="+mj-lt"/>
              <a:buAutoNum type="arabicPeriod"/>
            </a:pPr>
            <a:r>
              <a:rPr lang="en-US" sz="2400" dirty="0">
                <a:solidFill>
                  <a:schemeClr val="bg1"/>
                </a:solidFill>
              </a:rPr>
              <a:t>Problem Solving</a:t>
            </a:r>
          </a:p>
          <a:p>
            <a:pPr marL="0" indent="0">
              <a:buNone/>
            </a:pPr>
            <a:endParaRPr lang="en-US" sz="2400" dirty="0"/>
          </a:p>
          <a:p>
            <a:endParaRPr lang="en-US" dirty="0"/>
          </a:p>
          <a:p>
            <a:endParaRPr lang="en-US" dirty="0"/>
          </a:p>
        </p:txBody>
      </p:sp>
      <p:pic>
        <p:nvPicPr>
          <p:cNvPr id="1028" name="Picture 4" descr="A SMARTboard created using Leah Kuypers Curriculum The Zones of Regulation.  | Zones of regulation, Emotional regulation, Social emotional activities">
            <a:extLst>
              <a:ext uri="{FF2B5EF4-FFF2-40B4-BE49-F238E27FC236}">
                <a16:creationId xmlns:a16="http://schemas.microsoft.com/office/drawing/2014/main" id="{A8559DC2-B680-0F30-5175-02C8790BE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533" y="1597124"/>
            <a:ext cx="4733192" cy="488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3D black question marks with one yellow question mark">
            <a:extLst>
              <a:ext uri="{FF2B5EF4-FFF2-40B4-BE49-F238E27FC236}">
                <a16:creationId xmlns:a16="http://schemas.microsoft.com/office/drawing/2014/main" id="{E561425C-3076-A450-4AB9-5B8CD445FBD2}"/>
              </a:ext>
            </a:extLst>
          </p:cNvPr>
          <p:cNvPicPr>
            <a:picLocks noChangeAspect="1"/>
          </p:cNvPicPr>
          <p:nvPr/>
        </p:nvPicPr>
        <p:blipFill rotWithShape="1">
          <a:blip r:embed="rId2"/>
          <a:srcRect l="45212" r="22344" b="1"/>
          <a:stretch/>
        </p:blipFill>
        <p:spPr>
          <a:xfrm>
            <a:off x="291694" y="333375"/>
            <a:ext cx="5804306" cy="6210300"/>
          </a:xfrm>
          <a:prstGeom prst="rect">
            <a:avLst/>
          </a:prstGeom>
        </p:spPr>
      </p:pic>
      <p:sp>
        <p:nvSpPr>
          <p:cNvPr id="5" name="TextBox 4">
            <a:extLst>
              <a:ext uri="{FF2B5EF4-FFF2-40B4-BE49-F238E27FC236}">
                <a16:creationId xmlns:a16="http://schemas.microsoft.com/office/drawing/2014/main" id="{22C8D572-9E15-2EA7-214D-9AF14EE6F263}"/>
              </a:ext>
            </a:extLst>
          </p:cNvPr>
          <p:cNvSpPr txBox="1"/>
          <p:nvPr/>
        </p:nvSpPr>
        <p:spPr>
          <a:xfrm>
            <a:off x="6665376" y="-1100521"/>
            <a:ext cx="5147730" cy="3638225"/>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endParaRPr lang="en-US" dirty="0"/>
          </a:p>
          <a:p>
            <a:pPr>
              <a:spcAft>
                <a:spcPts val="1000"/>
              </a:spcAft>
              <a:buClr>
                <a:schemeClr val="tx1"/>
              </a:buClr>
              <a:buSzPct val="100000"/>
            </a:pPr>
            <a:r>
              <a:rPr lang="en-US" sz="2800" dirty="0">
                <a:solidFill>
                  <a:schemeClr val="bg1"/>
                </a:solidFill>
              </a:rPr>
              <a:t>SKILL 9. PROBLEM SOLVING</a:t>
            </a:r>
          </a:p>
          <a:p>
            <a:pPr>
              <a:spcAft>
                <a:spcPts val="1000"/>
              </a:spcAft>
              <a:buClr>
                <a:schemeClr val="tx1"/>
              </a:buClr>
              <a:buSzPct val="100000"/>
              <a:buFont typeface="Arial"/>
              <a:buChar char="•"/>
            </a:pPr>
            <a:endParaRPr lang="en-US" dirty="0"/>
          </a:p>
        </p:txBody>
      </p:sp>
      <p:sp>
        <p:nvSpPr>
          <p:cNvPr id="3" name="TextBox 2">
            <a:extLst>
              <a:ext uri="{FF2B5EF4-FFF2-40B4-BE49-F238E27FC236}">
                <a16:creationId xmlns:a16="http://schemas.microsoft.com/office/drawing/2014/main" id="{32DF2B64-9973-664C-B895-094A53466D94}"/>
              </a:ext>
            </a:extLst>
          </p:cNvPr>
          <p:cNvSpPr txBox="1"/>
          <p:nvPr/>
        </p:nvSpPr>
        <p:spPr>
          <a:xfrm>
            <a:off x="6384519" y="1502109"/>
            <a:ext cx="5515787" cy="4832092"/>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This skill is essentially a chain analysis and a rational mind remediation combined.</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Compare chain analysis and rational mind remediation and contrast them with the problem-solving skill described on pages 199 to 203 of the workbook.</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We suggest that for simplicity you stick with chain analysis and rational mind remediation.</a:t>
            </a:r>
          </a:p>
        </p:txBody>
      </p:sp>
    </p:spTree>
    <p:extLst>
      <p:ext uri="{BB962C8B-B14F-4D97-AF65-F5344CB8AC3E}">
        <p14:creationId xmlns:p14="http://schemas.microsoft.com/office/powerpoint/2010/main" val="9168476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lume indicators">
            <a:extLst>
              <a:ext uri="{FF2B5EF4-FFF2-40B4-BE49-F238E27FC236}">
                <a16:creationId xmlns:a16="http://schemas.microsoft.com/office/drawing/2014/main" id="{94B23162-6C85-6806-64CB-2C76E041CCF8}"/>
              </a:ext>
            </a:extLst>
          </p:cNvPr>
          <p:cNvPicPr>
            <a:picLocks noChangeAspect="1"/>
          </p:cNvPicPr>
          <p:nvPr/>
        </p:nvPicPr>
        <p:blipFill rotWithShape="1">
          <a:blip r:embed="rId2"/>
          <a:srcRect l="13517" r="8013" b="-1"/>
          <a:stretch/>
        </p:blipFill>
        <p:spPr>
          <a:xfrm>
            <a:off x="593490" y="1026089"/>
            <a:ext cx="5177097" cy="5271247"/>
          </a:xfrm>
          <a:prstGeom prst="rect">
            <a:avLst/>
          </a:prstGeom>
        </p:spPr>
      </p:pic>
      <p:sp>
        <p:nvSpPr>
          <p:cNvPr id="5" name="TextBox 4">
            <a:extLst>
              <a:ext uri="{FF2B5EF4-FFF2-40B4-BE49-F238E27FC236}">
                <a16:creationId xmlns:a16="http://schemas.microsoft.com/office/drawing/2014/main" id="{519DA19C-59D2-88BB-F025-677A05D5739C}"/>
              </a:ext>
            </a:extLst>
          </p:cNvPr>
          <p:cNvSpPr txBox="1"/>
          <p:nvPr/>
        </p:nvSpPr>
        <p:spPr>
          <a:xfrm>
            <a:off x="1099044" y="0"/>
            <a:ext cx="4996956" cy="986372"/>
          </a:xfrm>
          <a:prstGeom prst="rect">
            <a:avLst/>
          </a:prstGeom>
        </p:spPr>
        <p:txBody>
          <a:bodyPr vert="horz" lIns="91440" tIns="45720" rIns="91440" bIns="45720" rtlCol="0" anchor="ctr">
            <a:normAutofit lnSpcReduction="10000"/>
          </a:bodyPr>
          <a:lstStyle/>
          <a:p>
            <a:pPr>
              <a:spcAft>
                <a:spcPts val="1000"/>
              </a:spcAft>
              <a:buClr>
                <a:schemeClr val="tx1"/>
              </a:buClr>
              <a:buSzPct val="100000"/>
              <a:buFont typeface="Arial"/>
              <a:buChar char="•"/>
            </a:pPr>
            <a:endParaRPr lang="en-US" dirty="0"/>
          </a:p>
          <a:p>
            <a:pPr>
              <a:spcAft>
                <a:spcPts val="1000"/>
              </a:spcAft>
              <a:buClr>
                <a:schemeClr val="tx1"/>
              </a:buClr>
              <a:buSzPct val="100000"/>
            </a:pPr>
            <a:r>
              <a:rPr lang="en-US" sz="3600" dirty="0">
                <a:solidFill>
                  <a:schemeClr val="bg1"/>
                </a:solidFill>
              </a:rPr>
              <a:t>WEEKLY REGULATOR</a:t>
            </a:r>
          </a:p>
        </p:txBody>
      </p:sp>
      <p:sp>
        <p:nvSpPr>
          <p:cNvPr id="6" name="TextBox 5">
            <a:extLst>
              <a:ext uri="{FF2B5EF4-FFF2-40B4-BE49-F238E27FC236}">
                <a16:creationId xmlns:a16="http://schemas.microsoft.com/office/drawing/2014/main" id="{CEF55B16-6057-0C9D-B39A-FD07EF2E4503}"/>
              </a:ext>
            </a:extLst>
          </p:cNvPr>
          <p:cNvSpPr txBox="1"/>
          <p:nvPr/>
        </p:nvSpPr>
        <p:spPr>
          <a:xfrm>
            <a:off x="5851712" y="883214"/>
            <a:ext cx="6086168" cy="5632311"/>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weekly regulator worksheet found on page 204 of the workbook is a reminder to use the emotional regulation skills we have discussed in this and the previous  skills sessions.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 some ways the weekly regulator overlaps with the DBT diary card. It too is a reminder to practice your skills.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 the spirit of DBT we radically accept that it's very difficult to find the time and make the commitment to using all the tools and skills. As much as we radically accept that we also exhort you to try. If you do you will find that the benefits you get from this course go up exponentially.</a:t>
            </a:r>
          </a:p>
        </p:txBody>
      </p:sp>
    </p:spTree>
    <p:extLst>
      <p:ext uri="{BB962C8B-B14F-4D97-AF65-F5344CB8AC3E}">
        <p14:creationId xmlns:p14="http://schemas.microsoft.com/office/powerpoint/2010/main" val="38157265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515A-FEB9-66C3-DE9A-2CC8F031B0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90AFEC-FE01-3333-B595-6BC7F04BB913}"/>
              </a:ext>
            </a:extLst>
          </p:cNvPr>
          <p:cNvSpPr txBox="1"/>
          <p:nvPr/>
        </p:nvSpPr>
        <p:spPr>
          <a:xfrm>
            <a:off x="2809188" y="0"/>
            <a:ext cx="7727703" cy="1229567"/>
          </a:xfrm>
          <a:prstGeom prst="rect">
            <a:avLst/>
          </a:prstGeom>
          <a:noFill/>
        </p:spPr>
        <p:txBody>
          <a:bodyPr wrap="square">
            <a:spAutoFit/>
          </a:bodyPr>
          <a:lstStyle/>
          <a:p>
            <a:pPr>
              <a:lnSpc>
                <a:spcPct val="107000"/>
              </a:lnSpc>
              <a:spcAft>
                <a:spcPts val="800"/>
              </a:spcAft>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3200" kern="100" dirty="0">
                <a:latin typeface="Aptos" panose="020B0004020202020204" pitchFamily="34" charset="0"/>
                <a:ea typeface="Aptos" panose="020B0004020202020204" pitchFamily="34" charset="0"/>
                <a:cs typeface="Times New Roman" panose="02020603050405020304" pitchFamily="18" charset="0"/>
              </a:rPr>
              <a:t>PERSONAL</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3200" kern="100" dirty="0">
                <a:latin typeface="Aptos" panose="020B0004020202020204" pitchFamily="34" charset="0"/>
                <a:ea typeface="Aptos" panose="020B0004020202020204" pitchFamily="34" charset="0"/>
                <a:cs typeface="Times New Roman" panose="02020603050405020304" pitchFamily="18" charset="0"/>
              </a:rPr>
              <a:t>        Emotional regulation  skills</a:t>
            </a:r>
            <a:endParaRPr lang="en-CA" sz="3200" dirty="0"/>
          </a:p>
        </p:txBody>
      </p:sp>
      <p:sp>
        <p:nvSpPr>
          <p:cNvPr id="5" name="TextBox 4">
            <a:extLst>
              <a:ext uri="{FF2B5EF4-FFF2-40B4-BE49-F238E27FC236}">
                <a16:creationId xmlns:a16="http://schemas.microsoft.com/office/drawing/2014/main" id="{9EBB96B2-C4A6-1F5F-D64B-AAAEDD7356CD}"/>
              </a:ext>
            </a:extLst>
          </p:cNvPr>
          <p:cNvSpPr txBox="1"/>
          <p:nvPr/>
        </p:nvSpPr>
        <p:spPr>
          <a:xfrm>
            <a:off x="561107" y="1419545"/>
            <a:ext cx="9704683" cy="4262705"/>
          </a:xfrm>
          <a:prstGeom prst="rect">
            <a:avLst/>
          </a:prstGeom>
          <a:noFill/>
        </p:spPr>
        <p:txBody>
          <a:bodyPr wrap="square">
            <a:spAutoFit/>
          </a:bodyPr>
          <a:lstStyle/>
          <a:p>
            <a:r>
              <a:rPr lang="en-US" sz="2800" b="1" dirty="0">
                <a:solidFill>
                  <a:schemeClr val="bg1"/>
                </a:solidFill>
              </a:rPr>
              <a:t> </a:t>
            </a:r>
            <a:r>
              <a:rPr lang="en-US" sz="2800" dirty="0">
                <a:solidFill>
                  <a:schemeClr val="bg1"/>
                </a:solidFill>
              </a:rPr>
              <a:t>How do emotions work?</a:t>
            </a:r>
          </a:p>
          <a:p>
            <a:pPr marL="514350" indent="-514350">
              <a:lnSpc>
                <a:spcPct val="90000"/>
              </a:lnSpc>
              <a:buFont typeface="+mj-lt"/>
              <a:buAutoNum type="arabicPeriod"/>
            </a:pPr>
            <a:r>
              <a:rPr lang="en-US" sz="2800" dirty="0">
                <a:solidFill>
                  <a:schemeClr val="bg1"/>
                </a:solidFill>
              </a:rPr>
              <a:t>Recognizing emotions</a:t>
            </a:r>
          </a:p>
          <a:p>
            <a:pPr marL="514350" indent="-514350">
              <a:lnSpc>
                <a:spcPct val="90000"/>
              </a:lnSpc>
              <a:buFont typeface="+mj-lt"/>
              <a:buAutoNum type="arabicPeriod"/>
            </a:pPr>
            <a:r>
              <a:rPr lang="en-US" sz="2800" dirty="0">
                <a:solidFill>
                  <a:schemeClr val="bg1"/>
                </a:solidFill>
              </a:rPr>
              <a:t>Overcoming barriers to healthy emotions</a:t>
            </a:r>
          </a:p>
          <a:p>
            <a:pPr marL="514350" indent="-514350">
              <a:lnSpc>
                <a:spcPct val="90000"/>
              </a:lnSpc>
              <a:buFont typeface="+mj-lt"/>
              <a:buAutoNum type="arabicPeriod"/>
            </a:pPr>
            <a:r>
              <a:rPr lang="en-US" sz="2800" dirty="0">
                <a:solidFill>
                  <a:schemeClr val="bg1"/>
                </a:solidFill>
              </a:rPr>
              <a:t>Reducing physical vulnerability</a:t>
            </a:r>
          </a:p>
          <a:p>
            <a:pPr marL="514350" indent="-514350">
              <a:lnSpc>
                <a:spcPct val="90000"/>
              </a:lnSpc>
              <a:buFont typeface="+mj-lt"/>
              <a:buAutoNum type="arabicPeriod"/>
            </a:pPr>
            <a:r>
              <a:rPr lang="en-US" sz="2800" dirty="0">
                <a:solidFill>
                  <a:schemeClr val="bg1"/>
                </a:solidFill>
              </a:rPr>
              <a:t>Reducing cognitive vulnerability</a:t>
            </a:r>
          </a:p>
          <a:p>
            <a:pPr marL="0" indent="0">
              <a:lnSpc>
                <a:spcPct val="90000"/>
              </a:lnSpc>
              <a:buNone/>
            </a:pPr>
            <a:r>
              <a:rPr lang="en-US" sz="2800" dirty="0">
                <a:solidFill>
                  <a:schemeClr val="bg1"/>
                </a:solidFill>
              </a:rPr>
              <a:t>5.    Increasing Positive Emotions</a:t>
            </a:r>
          </a:p>
          <a:p>
            <a:pPr marL="0" indent="0">
              <a:lnSpc>
                <a:spcPct val="90000"/>
              </a:lnSpc>
              <a:buNone/>
            </a:pPr>
            <a:r>
              <a:rPr lang="en-US" sz="2800" dirty="0">
                <a:solidFill>
                  <a:schemeClr val="bg1"/>
                </a:solidFill>
              </a:rPr>
              <a:t>6.    Being mindful of your emotions without judgement</a:t>
            </a:r>
          </a:p>
          <a:p>
            <a:pPr marL="342900" indent="-342900">
              <a:lnSpc>
                <a:spcPct val="90000"/>
              </a:lnSpc>
              <a:buAutoNum type="arabicPeriod" startAt="7"/>
            </a:pPr>
            <a:r>
              <a:rPr lang="en-US" sz="2800" dirty="0">
                <a:solidFill>
                  <a:schemeClr val="bg1"/>
                </a:solidFill>
              </a:rPr>
              <a:t>   Emotion exposure.</a:t>
            </a:r>
          </a:p>
          <a:p>
            <a:pPr marL="342900" indent="-342900">
              <a:lnSpc>
                <a:spcPct val="90000"/>
              </a:lnSpc>
              <a:buAutoNum type="arabicPeriod" startAt="7"/>
            </a:pPr>
            <a:r>
              <a:rPr lang="en-US" sz="2800" dirty="0">
                <a:solidFill>
                  <a:schemeClr val="bg1"/>
                </a:solidFill>
              </a:rPr>
              <a:t>   Doing the opposite of your emotions </a:t>
            </a:r>
          </a:p>
          <a:p>
            <a:pPr marL="342900" indent="-342900">
              <a:lnSpc>
                <a:spcPct val="90000"/>
              </a:lnSpc>
              <a:buAutoNum type="arabicPeriod" startAt="7"/>
            </a:pPr>
            <a:r>
              <a:rPr lang="en-US" sz="2800" dirty="0">
                <a:solidFill>
                  <a:schemeClr val="bg1"/>
                </a:solidFill>
              </a:rPr>
              <a:t>   Problem Solving</a:t>
            </a:r>
          </a:p>
          <a:p>
            <a:pPr marL="514350" indent="-514350">
              <a:lnSpc>
                <a:spcPct val="90000"/>
              </a:lnSpc>
              <a:buFont typeface="+mj-lt"/>
              <a:buAutoNum type="arabicPeriod"/>
            </a:pPr>
            <a:endParaRPr lang="en-US" sz="1800" dirty="0"/>
          </a:p>
        </p:txBody>
      </p:sp>
    </p:spTree>
    <p:extLst>
      <p:ext uri="{BB962C8B-B14F-4D97-AF65-F5344CB8AC3E}">
        <p14:creationId xmlns:p14="http://schemas.microsoft.com/office/powerpoint/2010/main" val="1245660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ildren playing football">
            <a:extLst>
              <a:ext uri="{FF2B5EF4-FFF2-40B4-BE49-F238E27FC236}">
                <a16:creationId xmlns:a16="http://schemas.microsoft.com/office/drawing/2014/main" id="{0BA1BAFB-6354-4756-8BDB-4BDE35C83296}"/>
              </a:ext>
            </a:extLst>
          </p:cNvPr>
          <p:cNvPicPr>
            <a:picLocks noChangeAspect="1"/>
          </p:cNvPicPr>
          <p:nvPr/>
        </p:nvPicPr>
        <p:blipFill rotWithShape="1">
          <a:blip r:embed="rId2"/>
          <a:srcRect l="9091" t="19726" b="3666"/>
          <a:stretch/>
        </p:blipFill>
        <p:spPr>
          <a:xfrm>
            <a:off x="0" y="10"/>
            <a:ext cx="12191980" cy="6857990"/>
          </a:xfrm>
          <a:prstGeom prst="rect">
            <a:avLst/>
          </a:prstGeom>
        </p:spPr>
      </p:pic>
      <p:sp>
        <p:nvSpPr>
          <p:cNvPr id="2" name="Title 1">
            <a:extLst>
              <a:ext uri="{FF2B5EF4-FFF2-40B4-BE49-F238E27FC236}">
                <a16:creationId xmlns:a16="http://schemas.microsoft.com/office/drawing/2014/main" id="{15BA8BA7-2727-4EF4-B984-265CDCCAF020}"/>
              </a:ext>
            </a:extLst>
          </p:cNvPr>
          <p:cNvSpPr>
            <a:spLocks noGrp="1"/>
          </p:cNvSpPr>
          <p:nvPr>
            <p:ph type="title" idx="4294967295"/>
          </p:nvPr>
        </p:nvSpPr>
        <p:spPr>
          <a:xfrm>
            <a:off x="3806455" y="3523967"/>
            <a:ext cx="8385545" cy="2819398"/>
          </a:xfrm>
        </p:spPr>
        <p:txBody>
          <a:bodyPr vert="horz" lIns="91440" tIns="45720" rIns="91440" bIns="45720" rtlCol="0" anchor="b">
            <a:normAutofit fontScale="90000"/>
          </a:bodyPr>
          <a:lstStyle/>
          <a:p>
            <a:pPr algn="ctr">
              <a:lnSpc>
                <a:spcPct val="90000"/>
              </a:lnSpc>
            </a:pPr>
            <a:r>
              <a:rPr lang="en-US" sz="4100" dirty="0"/>
              <a:t> </a:t>
            </a:r>
            <a:br>
              <a:rPr lang="en-US" sz="4100" dirty="0"/>
            </a:br>
            <a:r>
              <a:rPr lang="en-US" sz="4100" b="1" dirty="0">
                <a:solidFill>
                  <a:schemeClr val="tx1"/>
                </a:solidFill>
              </a:rPr>
              <a:t>practicing the goals diary card procedure using 4 case studies</a:t>
            </a:r>
            <a:br>
              <a:rPr lang="en-US" sz="4100" b="1" dirty="0">
                <a:solidFill>
                  <a:schemeClr val="tx1"/>
                </a:solidFill>
              </a:rPr>
            </a:br>
            <a:r>
              <a:rPr lang="en-US" sz="4100" b="1" dirty="0">
                <a:solidFill>
                  <a:schemeClr val="tx1"/>
                </a:solidFill>
              </a:rPr>
              <a:t>YouTube video 7:41-41:21  </a:t>
            </a:r>
            <a:br>
              <a:rPr lang="en-US" sz="4100" dirty="0">
                <a:solidFill>
                  <a:schemeClr val="bg2">
                    <a:lumMod val="75000"/>
                  </a:schemeClr>
                </a:solidFill>
              </a:rPr>
            </a:br>
            <a:endParaRPr lang="en-US" sz="4100" b="1" dirty="0">
              <a:solidFill>
                <a:schemeClr val="bg2">
                  <a:lumMod val="75000"/>
                </a:schemeClr>
              </a:solidFill>
            </a:endParaRPr>
          </a:p>
        </p:txBody>
      </p:sp>
    </p:spTree>
    <p:extLst>
      <p:ext uri="{BB962C8B-B14F-4D97-AF65-F5344CB8AC3E}">
        <p14:creationId xmlns:p14="http://schemas.microsoft.com/office/powerpoint/2010/main" val="56888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Tube session 21">
            <a:hlinkClick r:id="" action="ppaction://media"/>
            <a:extLst>
              <a:ext uri="{FF2B5EF4-FFF2-40B4-BE49-F238E27FC236}">
                <a16:creationId xmlns:a16="http://schemas.microsoft.com/office/drawing/2014/main" id="{FA756BCC-D908-874F-B6C5-7D5E657E2EA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212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12B7-0FDD-F6F3-8CBC-6130D5C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815" y="160638"/>
            <a:ext cx="8780369" cy="6487297"/>
          </a:xfrm>
          <a:prstGeom prst="rect">
            <a:avLst/>
          </a:prstGeom>
        </p:spPr>
      </p:pic>
    </p:spTree>
    <p:extLst>
      <p:ext uri="{BB962C8B-B14F-4D97-AF65-F5344CB8AC3E}">
        <p14:creationId xmlns:p14="http://schemas.microsoft.com/office/powerpoint/2010/main" val="1696017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E3168-6F5F-8E13-2A84-4BCFA686BA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1F1C5A-FAC6-2D0D-84C9-F730ABE09A38}"/>
              </a:ext>
            </a:extLst>
          </p:cNvPr>
          <p:cNvSpPr txBox="1"/>
          <p:nvPr/>
        </p:nvSpPr>
        <p:spPr>
          <a:xfrm>
            <a:off x="0" y="0"/>
            <a:ext cx="12192000" cy="6940105"/>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slow breath 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imagine the breath filling you with the smallest spark of possibility.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Finding Your First Foothold (1 minute)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imagine yourself taking one small step toward the base of this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 a heroic leap.</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Just a shift in direction—from avoiding holes to moving toward something that matters.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Ask yourself gently, without pressure: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What is one value, one direction, one quality of life I long for?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may be connection.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peace.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creativity.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aliveness.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may be something quiet and simple.</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2569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1E4FF-9281-8E3E-CB90-571239703FDB}"/>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D342CC1A-6CD7-348A-C3EF-E56C4F1D5111}"/>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67E4A8C4-AF0D-B243-324F-0814C9555ABD}"/>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4B0FC91B-FACC-D04F-5B6D-8C1514E2D5E0}"/>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34239644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B8C5-329F-AE58-A9DE-9E6539070989}"/>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609C7B70-CE4A-08C9-5110-877490E479F7}"/>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B389C23A-371A-898E-CAA8-E12C92FCA403}"/>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F49250B6-8217-6302-B998-646A4EF4AAEB}"/>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1820772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B80E-4088-306C-1690-C3ED80AE4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FC511-C778-E467-1DB5-4601736A156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6C65E7AB-5CEA-8595-CFD4-CE5F05F946FF}"/>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21808C20-F377-CE3F-804F-BDD706B02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25207"/>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63A32-9FC5-337E-97B7-59727324BA85}"/>
            </a:ext>
          </a:extLst>
        </p:cNvPr>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8A38562D-F37F-D631-8C16-6BB679AD2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174884"/>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F51E-3A81-EC37-5021-8B05322F1C40}"/>
            </a:ext>
          </a:extLst>
        </p:cNvPr>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9D4570AC-9935-575C-6B6A-A8389D2E7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621866"/>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81AE-2F60-45C2-348F-823E81B47B39}"/>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1843CAAD-CB44-1484-4D2F-CEC560630EEE}"/>
              </a:ext>
            </a:extLst>
          </p:cNvPr>
          <p:cNvPicPr>
            <a:picLocks noChangeAspect="1"/>
          </p:cNvPicPr>
          <p:nvPr/>
        </p:nvPicPr>
        <p:blipFill rotWithShape="1">
          <a:blip r:embed="rId3"/>
          <a:srcRect l="19170" r="7315" b="-2"/>
          <a:stretch/>
        </p:blipFill>
        <p:spPr>
          <a:xfrm>
            <a:off x="587858" y="964002"/>
            <a:ext cx="5302905" cy="5135459"/>
          </a:xfrm>
          <a:prstGeom prst="rect">
            <a:avLst/>
          </a:prstGeom>
        </p:spPr>
      </p:pic>
      <p:sp>
        <p:nvSpPr>
          <p:cNvPr id="2" name="Title 1">
            <a:extLst>
              <a:ext uri="{FF2B5EF4-FFF2-40B4-BE49-F238E27FC236}">
                <a16:creationId xmlns:a16="http://schemas.microsoft.com/office/drawing/2014/main" id="{EAEC6EFD-E7F8-AEF9-EF7E-C29DA5F56605}"/>
              </a:ext>
            </a:extLst>
          </p:cNvPr>
          <p:cNvSpPr>
            <a:spLocks noGrp="1"/>
          </p:cNvSpPr>
          <p:nvPr>
            <p:ph type="ctrTitle" idx="4294967295"/>
          </p:nvPr>
        </p:nvSpPr>
        <p:spPr>
          <a:xfrm>
            <a:off x="6205403" y="-111529"/>
            <a:ext cx="5302905" cy="1465262"/>
          </a:xfrm>
        </p:spPr>
        <p:txBody>
          <a:bodyPr vert="horz" lIns="91440" tIns="45720" rIns="91440" bIns="45720" rtlCol="0" anchor="b">
            <a:normAutofit/>
          </a:bodyPr>
          <a:lstStyle/>
          <a:p>
            <a:pPr algn="ctr">
              <a:lnSpc>
                <a:spcPct val="90000"/>
              </a:lnSpc>
            </a:pPr>
            <a:r>
              <a:rPr lang="en-US" sz="3400" dirty="0">
                <a:solidFill>
                  <a:schemeClr val="bg1"/>
                </a:solidFill>
              </a:rPr>
              <a:t>Review of THE SIMPLE TOOLS and strategies</a:t>
            </a:r>
          </a:p>
        </p:txBody>
      </p:sp>
      <p:sp>
        <p:nvSpPr>
          <p:cNvPr id="4" name="TextBox 3">
            <a:extLst>
              <a:ext uri="{FF2B5EF4-FFF2-40B4-BE49-F238E27FC236}">
                <a16:creationId xmlns:a16="http://schemas.microsoft.com/office/drawing/2014/main" id="{7F7AED26-3E8D-0635-BEEB-69694C172018}"/>
              </a:ext>
            </a:extLst>
          </p:cNvPr>
          <p:cNvSpPr txBox="1"/>
          <p:nvPr/>
        </p:nvSpPr>
        <p:spPr>
          <a:xfrm>
            <a:off x="6472689" y="14543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solidFill>
                  <a:schemeClr val="bg1"/>
                </a:solidFill>
              </a:rPr>
              <a:t>Holes diary card</a:t>
            </a:r>
          </a:p>
          <a:p>
            <a:pPr marL="285750" indent="-285750">
              <a:buFont typeface="Arial" panose="020B0604020202020204" pitchFamily="34" charset="0"/>
              <a:buChar char="•"/>
            </a:pPr>
            <a:r>
              <a:rPr lang="en-US" sz="2400" dirty="0"/>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015447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A7EC4-FEE8-B8EE-3DA0-B5402DB307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E3B735-0C02-3A21-B31E-64BEE9D9000E}"/>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802746" y="992015"/>
            <a:ext cx="10586507" cy="4873970"/>
          </a:xfrm>
          <a:prstGeom prst="rect">
            <a:avLst/>
          </a:prstGeom>
          <a:noFill/>
        </p:spPr>
      </p:pic>
      <p:sp>
        <p:nvSpPr>
          <p:cNvPr id="6" name="TextBox 5">
            <a:extLst>
              <a:ext uri="{FF2B5EF4-FFF2-40B4-BE49-F238E27FC236}">
                <a16:creationId xmlns:a16="http://schemas.microsoft.com/office/drawing/2014/main" id="{5F8E38B2-A504-50EB-8C10-A530A9ADF410}"/>
              </a:ext>
            </a:extLst>
          </p:cNvPr>
          <p:cNvSpPr txBox="1"/>
          <p:nvPr/>
        </p:nvSpPr>
        <p:spPr>
          <a:xfrm>
            <a:off x="1056483" y="2457011"/>
            <a:ext cx="2079909" cy="523220"/>
          </a:xfrm>
          <a:prstGeom prst="rect">
            <a:avLst/>
          </a:prstGeom>
          <a:noFill/>
        </p:spPr>
        <p:txBody>
          <a:bodyPr wrap="square">
            <a:spAutoFit/>
          </a:bodyPr>
          <a:lstStyle/>
          <a:p>
            <a:r>
              <a:rPr lang="en-CA" sz="1400" dirty="0">
                <a:solidFill>
                  <a:srgbClr val="FF0000"/>
                </a:solidFill>
              </a:rPr>
              <a:t>Family visits dysregulation</a:t>
            </a:r>
          </a:p>
        </p:txBody>
      </p:sp>
      <p:sp>
        <p:nvSpPr>
          <p:cNvPr id="3" name="TextBox 2">
            <a:extLst>
              <a:ext uri="{FF2B5EF4-FFF2-40B4-BE49-F238E27FC236}">
                <a16:creationId xmlns:a16="http://schemas.microsoft.com/office/drawing/2014/main" id="{E8CA572B-4445-2752-DF41-5026396B3081}"/>
              </a:ext>
            </a:extLst>
          </p:cNvPr>
          <p:cNvSpPr txBox="1"/>
          <p:nvPr/>
        </p:nvSpPr>
        <p:spPr>
          <a:xfrm>
            <a:off x="1056483" y="3354550"/>
            <a:ext cx="1403253" cy="523220"/>
          </a:xfrm>
          <a:prstGeom prst="rect">
            <a:avLst/>
          </a:prstGeom>
          <a:noFill/>
        </p:spPr>
        <p:txBody>
          <a:bodyPr wrap="square">
            <a:spAutoFit/>
          </a:bodyPr>
          <a:lstStyle/>
          <a:p>
            <a:r>
              <a:rPr lang="en-CA" sz="1400" dirty="0">
                <a:solidFill>
                  <a:srgbClr val="FF0000"/>
                </a:solidFill>
              </a:rPr>
              <a:t>Dysregulation with husband</a:t>
            </a:r>
          </a:p>
        </p:txBody>
      </p:sp>
    </p:spTree>
    <p:extLst>
      <p:ext uri="{BB962C8B-B14F-4D97-AF65-F5344CB8AC3E}">
        <p14:creationId xmlns:p14="http://schemas.microsoft.com/office/powerpoint/2010/main" val="3235323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53C5-C141-D868-AFE7-357AA78633BA}"/>
            </a:ext>
          </a:extLst>
        </p:cNvPr>
        <p:cNvGrpSpPr/>
        <p:nvPr/>
      </p:nvGrpSpPr>
      <p:grpSpPr>
        <a:xfrm>
          <a:off x="0" y="0"/>
          <a:ext cx="0" cy="0"/>
          <a:chOff x="0" y="0"/>
          <a:chExt cx="0" cy="0"/>
        </a:xfrm>
      </p:grpSpPr>
      <p:pic>
        <p:nvPicPr>
          <p:cNvPr id="5" name="Picture 4" descr="Student playing the violin">
            <a:extLst>
              <a:ext uri="{FF2B5EF4-FFF2-40B4-BE49-F238E27FC236}">
                <a16:creationId xmlns:a16="http://schemas.microsoft.com/office/drawing/2014/main" id="{D9813739-147A-58E3-DBD7-A7E15E59C9BF}"/>
              </a:ext>
            </a:extLst>
          </p:cNvPr>
          <p:cNvPicPr>
            <a:picLocks noChangeAspect="1"/>
          </p:cNvPicPr>
          <p:nvPr/>
        </p:nvPicPr>
        <p:blipFill rotWithShape="1">
          <a:blip r:embed="rId3"/>
          <a:srcRect l="19170" r="7315" b="-2"/>
          <a:stretch/>
        </p:blipFill>
        <p:spPr>
          <a:xfrm>
            <a:off x="416408" y="621102"/>
            <a:ext cx="5302905" cy="5135459"/>
          </a:xfrm>
          <a:prstGeom prst="rect">
            <a:avLst/>
          </a:prstGeom>
        </p:spPr>
      </p:pic>
      <p:sp>
        <p:nvSpPr>
          <p:cNvPr id="2" name="Title 1">
            <a:extLst>
              <a:ext uri="{FF2B5EF4-FFF2-40B4-BE49-F238E27FC236}">
                <a16:creationId xmlns:a16="http://schemas.microsoft.com/office/drawing/2014/main" id="{8C9440C1-B387-A5B6-21FD-345279FC8897}"/>
              </a:ext>
            </a:extLst>
          </p:cNvPr>
          <p:cNvSpPr>
            <a:spLocks noGrp="1"/>
          </p:cNvSpPr>
          <p:nvPr>
            <p:ph type="ctrTitle" idx="4294967295"/>
          </p:nvPr>
        </p:nvSpPr>
        <p:spPr>
          <a:xfrm>
            <a:off x="6205403" y="-111529"/>
            <a:ext cx="5302905" cy="1465262"/>
          </a:xfrm>
        </p:spPr>
        <p:txBody>
          <a:bodyPr vert="horz" lIns="91440" tIns="45720" rIns="91440" bIns="45720" rtlCol="0" anchor="b">
            <a:normAutofit fontScale="90000"/>
          </a:bodyPr>
          <a:lstStyle/>
          <a:p>
            <a:pPr algn="ctr">
              <a:lnSpc>
                <a:spcPct val="90000"/>
              </a:lnSpc>
            </a:pPr>
            <a:r>
              <a:rPr lang="en-US" sz="3400" dirty="0">
                <a:solidFill>
                  <a:schemeClr val="bg1"/>
                </a:solidFill>
              </a:rPr>
              <a:t>Practice USING THE SIMPLE TOOLS and strategies</a:t>
            </a:r>
          </a:p>
        </p:txBody>
      </p:sp>
      <p:sp>
        <p:nvSpPr>
          <p:cNvPr id="4" name="TextBox 3">
            <a:extLst>
              <a:ext uri="{FF2B5EF4-FFF2-40B4-BE49-F238E27FC236}">
                <a16:creationId xmlns:a16="http://schemas.microsoft.com/office/drawing/2014/main" id="{B6AF2B08-435C-53A3-9E9D-9748DB8F3C4B}"/>
              </a:ext>
            </a:extLst>
          </p:cNvPr>
          <p:cNvSpPr txBox="1"/>
          <p:nvPr/>
        </p:nvSpPr>
        <p:spPr>
          <a:xfrm>
            <a:off x="6364227" y="1682953"/>
            <a:ext cx="4985259" cy="5170646"/>
          </a:xfrm>
          <a:prstGeom prst="rect">
            <a:avLst/>
          </a:prstGeom>
          <a:noFill/>
        </p:spPr>
        <p:txBody>
          <a:bodyPr wrap="square">
            <a:spAutoFit/>
          </a:bodyPr>
          <a:lstStyle/>
          <a:p>
            <a:pPr marL="285750" indent="-285750">
              <a:buFont typeface="Arial" panose="020B0604020202020204" pitchFamily="34" charset="0"/>
              <a:buChar char="•"/>
            </a:pPr>
            <a:r>
              <a:rPr lang="en-US" sz="2400" dirty="0"/>
              <a:t>Crisis plans</a:t>
            </a:r>
          </a:p>
          <a:p>
            <a:pPr marL="285750" indent="-285750">
              <a:buFont typeface="Arial" panose="020B0604020202020204" pitchFamily="34" charset="0"/>
              <a:buChar char="•"/>
            </a:pPr>
            <a:r>
              <a:rPr lang="en-US" sz="2400" dirty="0"/>
              <a:t>Holes diary card</a:t>
            </a:r>
          </a:p>
          <a:p>
            <a:pPr marL="285750" indent="-285750">
              <a:buFont typeface="Arial" panose="020B0604020202020204" pitchFamily="34" charset="0"/>
              <a:buChar char="•"/>
            </a:pPr>
            <a:r>
              <a:rPr lang="en-US" sz="2400" dirty="0">
                <a:solidFill>
                  <a:schemeClr val="bg1"/>
                </a:solidFill>
              </a:rPr>
              <a:t>Chain analysis</a:t>
            </a:r>
          </a:p>
          <a:p>
            <a:pPr marL="285750" indent="-285750">
              <a:buFont typeface="Arial" panose="020B0604020202020204" pitchFamily="34" charset="0"/>
              <a:buChar char="•"/>
            </a:pPr>
            <a:r>
              <a:rPr lang="en-US" sz="2400" dirty="0"/>
              <a:t>Rational mind remediation</a:t>
            </a:r>
          </a:p>
          <a:p>
            <a:pPr marL="285750" indent="-285750">
              <a:buFont typeface="Arial" panose="020B0604020202020204" pitchFamily="34" charset="0"/>
              <a:buChar char="•"/>
            </a:pPr>
            <a:r>
              <a:rPr lang="en-US" sz="2400" dirty="0"/>
              <a:t>The goals diary card procedure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Following good problem-solving practices</a:t>
            </a:r>
          </a:p>
          <a:p>
            <a:pPr marL="285750" indent="-285750">
              <a:buFont typeface="Arial" panose="020B0604020202020204" pitchFamily="34" charset="0"/>
              <a:buChar char="•"/>
            </a:pPr>
            <a:r>
              <a:rPr lang="en-US" sz="2400" dirty="0"/>
              <a:t>Editing splicing and pasting</a:t>
            </a:r>
          </a:p>
          <a:p>
            <a:pPr marL="285750" indent="-285750">
              <a:buFont typeface="Arial" panose="020B0604020202020204" pitchFamily="34" charset="0"/>
              <a:buChar char="•"/>
            </a:pPr>
            <a:r>
              <a:rPr lang="en-US" sz="2400" dirty="0"/>
              <a:t>Pendulating to stay in the window of tolerance</a:t>
            </a:r>
          </a:p>
          <a:p>
            <a:pPr marL="285750" indent="-285750">
              <a:buFont typeface="Arial" panose="020B0604020202020204" pitchFamily="34" charset="0"/>
              <a:buChar char="•"/>
            </a:pPr>
            <a:r>
              <a:rPr lang="en-US" sz="2400" dirty="0"/>
              <a:t>Being mindful of our personal dashboard</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0799163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F9F3-A0CA-4383-A889-09E276FCC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5209E-614B-B911-BCFF-9E227982E8A4}"/>
              </a:ext>
            </a:extLst>
          </p:cNvPr>
          <p:cNvSpPr>
            <a:spLocks noGrp="1"/>
          </p:cNvSpPr>
          <p:nvPr>
            <p:ph type="title" idx="4294967295"/>
          </p:nvPr>
        </p:nvSpPr>
        <p:spPr>
          <a:xfrm>
            <a:off x="765544" y="556253"/>
            <a:ext cx="3659188" cy="1489075"/>
          </a:xfrm>
        </p:spPr>
        <p:txBody>
          <a:bodyPr vert="horz" lIns="91440" tIns="45720" rIns="91440" bIns="45720" rtlCol="0" anchor="ctr">
            <a:normAutofit/>
          </a:bodyPr>
          <a:lstStyle/>
          <a:p>
            <a:pPr algn="ctr"/>
            <a:r>
              <a:rPr lang="en-US" sz="3600" cap="all">
                <a:solidFill>
                  <a:srgbClr val="FFC000"/>
                </a:solidFill>
              </a:rPr>
              <a:t> </a:t>
            </a:r>
            <a:r>
              <a:rPr lang="en-US" sz="3600" cap="all">
                <a:solidFill>
                  <a:schemeClr val="bg1"/>
                </a:solidFill>
              </a:rPr>
              <a:t>chain analysis</a:t>
            </a:r>
            <a:br>
              <a:rPr lang="en-US" sz="3600" cap="all">
                <a:solidFill>
                  <a:schemeClr val="bg1"/>
                </a:solidFill>
              </a:rPr>
            </a:br>
            <a:r>
              <a:rPr lang="en-US" sz="3600" cap="all">
                <a:solidFill>
                  <a:schemeClr val="bg1"/>
                </a:solidFill>
              </a:rPr>
              <a:t>algorithm</a:t>
            </a:r>
          </a:p>
        </p:txBody>
      </p:sp>
      <p:sp>
        <p:nvSpPr>
          <p:cNvPr id="3" name="Content Placeholder 2">
            <a:extLst>
              <a:ext uri="{FF2B5EF4-FFF2-40B4-BE49-F238E27FC236}">
                <a16:creationId xmlns:a16="http://schemas.microsoft.com/office/drawing/2014/main" id="{2F4C4B88-5135-04BC-86BA-B96E7FAF142D}"/>
              </a:ext>
            </a:extLst>
          </p:cNvPr>
          <p:cNvSpPr>
            <a:spLocks noGrp="1"/>
          </p:cNvSpPr>
          <p:nvPr>
            <p:ph type="body" idx="4294967295"/>
          </p:nvPr>
        </p:nvSpPr>
        <p:spPr>
          <a:xfrm>
            <a:off x="4646354" y="180975"/>
            <a:ext cx="7070725" cy="6496050"/>
          </a:xfrm>
        </p:spPr>
        <p:txBody>
          <a:bodyPr vert="horz" lIns="91440" tIns="45720" rIns="91440" bIns="45720" rtlCol="0" anchor="ctr">
            <a:normAutofit lnSpcReduction="10000"/>
          </a:bodyPr>
          <a:lstStyle/>
          <a:p>
            <a:pPr>
              <a:lnSpc>
                <a:spcPct val="90000"/>
              </a:lnSpc>
              <a:buFont typeface="Arial"/>
              <a:buChar char="•"/>
            </a:pPr>
            <a:r>
              <a:rPr lang="en-CA" sz="2000"/>
              <a:t> Start with a high score in your hole's diary card</a:t>
            </a:r>
          </a:p>
          <a:p>
            <a:pPr>
              <a:lnSpc>
                <a:spcPct val="90000"/>
              </a:lnSpc>
              <a:buFont typeface="Arial"/>
              <a:buChar char="•"/>
            </a:pPr>
            <a:r>
              <a:rPr lang="en-US"/>
              <a:t> Step 1. Create a “topographic” profile of the intensity of your activation around the time period for which you are doing a chain analysis.</a:t>
            </a:r>
          </a:p>
          <a:p>
            <a:pPr>
              <a:lnSpc>
                <a:spcPct val="90000"/>
              </a:lnSpc>
              <a:buFont typeface="Arial"/>
              <a:buChar char="•"/>
            </a:pPr>
            <a:r>
              <a:rPr lang="en-US"/>
              <a:t> Step 2. On the template note if there were any events that may have contributed to or triggered your increase in activation ?</a:t>
            </a:r>
          </a:p>
          <a:p>
            <a:pPr>
              <a:lnSpc>
                <a:spcPct val="90000"/>
              </a:lnSpc>
              <a:buFont typeface="Arial"/>
              <a:buChar char="•"/>
            </a:pPr>
            <a:r>
              <a:rPr lang="en-US"/>
              <a:t> Step 3. Note the sequence of emotions you felt during this period. Rate each on a scale of 0-10 with 10 being the most intense you’ve ever felt this emotion</a:t>
            </a:r>
          </a:p>
          <a:p>
            <a:pPr>
              <a:lnSpc>
                <a:spcPct val="90000"/>
              </a:lnSpc>
              <a:buFont typeface="Arial"/>
              <a:buChar char="•"/>
            </a:pPr>
            <a:r>
              <a:rPr lang="en-US"/>
              <a:t> Step 4. Notice your sensations without judging or trying to change them</a:t>
            </a:r>
          </a:p>
          <a:p>
            <a:pPr>
              <a:lnSpc>
                <a:spcPct val="90000"/>
              </a:lnSpc>
              <a:buFont typeface="Arial"/>
              <a:buChar char="•"/>
            </a:pPr>
            <a:r>
              <a:rPr lang="en-US"/>
              <a:t> Step 5. Note the thoughts that go with each of your emotions</a:t>
            </a:r>
          </a:p>
          <a:p>
            <a:pPr>
              <a:lnSpc>
                <a:spcPct val="90000"/>
              </a:lnSpc>
              <a:buFont typeface="Arial"/>
              <a:buChar char="•"/>
            </a:pPr>
            <a:r>
              <a:rPr lang="en-US"/>
              <a:t> Step 6. Note what you did or wanted to do but stopped yourself during this time period</a:t>
            </a:r>
          </a:p>
          <a:p>
            <a:pPr>
              <a:lnSpc>
                <a:spcPct val="90000"/>
              </a:lnSpc>
              <a:buFont typeface="Arial"/>
              <a:buChar char="•"/>
            </a:pPr>
            <a:r>
              <a:rPr lang="en-US"/>
              <a:t> Step 7. Note on a 0-10 scale what your energy balance, reserves or stores (how full your gas tank was) prior to the time for which you’re doing the chain analysis. </a:t>
            </a:r>
          </a:p>
        </p:txBody>
      </p:sp>
    </p:spTree>
    <p:extLst>
      <p:ext uri="{BB962C8B-B14F-4D97-AF65-F5344CB8AC3E}">
        <p14:creationId xmlns:p14="http://schemas.microsoft.com/office/powerpoint/2010/main" val="11234696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E0673-26F8-8967-3544-F4BB1A5D812D}"/>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5DCC09D-4E6A-0512-583F-DA0723B522C0}"/>
              </a:ext>
            </a:extLst>
          </p:cNvPr>
          <p:cNvSpPr>
            <a:spLocks noChangeArrowheads="1"/>
          </p:cNvSpPr>
          <p:nvPr/>
        </p:nvSpPr>
        <p:spPr bwMode="auto">
          <a:xfrm>
            <a:off x="2335071" y="2141538"/>
            <a:ext cx="14431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6" name="Content Placeholder 5">
            <a:extLst>
              <a:ext uri="{FF2B5EF4-FFF2-40B4-BE49-F238E27FC236}">
                <a16:creationId xmlns:a16="http://schemas.microsoft.com/office/drawing/2014/main" id="{12D64B79-C096-F3F2-9B86-12AA32566DBF}"/>
              </a:ext>
            </a:extLst>
          </p:cNvPr>
          <p:cNvGraphicFramePr>
            <a:graphicFrameLocks noGrp="1"/>
          </p:cNvGraphicFramePr>
          <p:nvPr>
            <p:ph idx="4294967295"/>
          </p:nvPr>
        </p:nvGraphicFramePr>
        <p:xfrm>
          <a:off x="1271673" y="800007"/>
          <a:ext cx="9634300" cy="5251124"/>
        </p:xfrm>
        <a:graphic>
          <a:graphicData uri="http://schemas.openxmlformats.org/drawingml/2006/table">
            <a:tbl>
              <a:tblPr>
                <a:noFill/>
                <a:tableStyleId>{8EC20E35-A176-4012-BC5E-935CFFF8708E}</a:tableStyleId>
              </a:tblPr>
              <a:tblGrid>
                <a:gridCol w="6379252">
                  <a:extLst>
                    <a:ext uri="{9D8B030D-6E8A-4147-A177-3AD203B41FA5}">
                      <a16:colId xmlns:a16="http://schemas.microsoft.com/office/drawing/2014/main" val="98980183"/>
                    </a:ext>
                  </a:extLst>
                </a:gridCol>
                <a:gridCol w="1590493">
                  <a:extLst>
                    <a:ext uri="{9D8B030D-6E8A-4147-A177-3AD203B41FA5}">
                      <a16:colId xmlns:a16="http://schemas.microsoft.com/office/drawing/2014/main" val="1774837981"/>
                    </a:ext>
                  </a:extLst>
                </a:gridCol>
                <a:gridCol w="1664555">
                  <a:extLst>
                    <a:ext uri="{9D8B030D-6E8A-4147-A177-3AD203B41FA5}">
                      <a16:colId xmlns:a16="http://schemas.microsoft.com/office/drawing/2014/main" val="878115273"/>
                    </a:ext>
                  </a:extLst>
                </a:gridCol>
              </a:tblGrid>
              <a:tr h="735412">
                <a:tc gridSpan="3">
                  <a:txBody>
                    <a:bodyPr/>
                    <a:lstStyle/>
                    <a:p>
                      <a:pPr algn="l">
                        <a:lnSpc>
                          <a:spcPct val="107000"/>
                        </a:lnSpc>
                        <a:spcAft>
                          <a:spcPts val="800"/>
                        </a:spcAft>
                      </a:pPr>
                      <a:r>
                        <a:rPr lang="en-CA" sz="3200" cap="none" spc="0">
                          <a:solidFill>
                            <a:srgbClr val="FFC000"/>
                          </a:solidFill>
                          <a:effectLst/>
                        </a:rPr>
                        <a:t>                          </a:t>
                      </a:r>
                      <a:r>
                        <a:rPr lang="en-CA" sz="3200" cap="none" spc="0">
                          <a:solidFill>
                            <a:schemeClr val="bg1"/>
                          </a:solidFill>
                          <a:effectLst/>
                        </a:rPr>
                        <a:t>CHAIN ANALYSIS TEMPLATE</a:t>
                      </a:r>
                      <a:endParaRPr lang="en-CA" sz="32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28575" cap="flat" cmpd="sng" algn="ctr">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4165293"/>
                  </a:ext>
                </a:extLst>
              </a:tr>
              <a:tr h="564464">
                <a:tc gridSpan="3">
                  <a:txBody>
                    <a:bodyPr/>
                    <a:lstStyle/>
                    <a:p>
                      <a:pPr algn="l">
                        <a:lnSpc>
                          <a:spcPct val="107000"/>
                        </a:lnSpc>
                        <a:spcAft>
                          <a:spcPts val="800"/>
                        </a:spcAft>
                      </a:pPr>
                      <a:r>
                        <a:rPr lang="en-CA" sz="2100" cap="none" spc="0">
                          <a:solidFill>
                            <a:schemeClr val="tx1"/>
                          </a:solidFill>
                          <a:effectLst/>
                        </a:rPr>
                        <a:t>                                            Stay in window of tolerance by pendulating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066114513"/>
                  </a:ext>
                </a:extLst>
              </a:tr>
              <a:tr h="564464">
                <a:tc gridSpan="3">
                  <a:txBody>
                    <a:bodyPr/>
                    <a:lstStyle/>
                    <a:p>
                      <a:pPr algn="l">
                        <a:lnSpc>
                          <a:spcPct val="107000"/>
                        </a:lnSpc>
                        <a:spcAft>
                          <a:spcPts val="800"/>
                        </a:spcAft>
                      </a:pPr>
                      <a:r>
                        <a:rPr lang="en-CA" sz="2100" cap="none" spc="0">
                          <a:solidFill>
                            <a:schemeClr val="tx1"/>
                          </a:solidFill>
                          <a:effectLst/>
                        </a:rPr>
                        <a:t>1. what was the topography of your activation?</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80248578"/>
                  </a:ext>
                </a:extLst>
              </a:tr>
              <a:tr h="564464">
                <a:tc>
                  <a:txBody>
                    <a:bodyPr/>
                    <a:lstStyle/>
                    <a:p>
                      <a:pPr algn="l">
                        <a:lnSpc>
                          <a:spcPct val="107000"/>
                        </a:lnSpc>
                        <a:spcAft>
                          <a:spcPts val="800"/>
                        </a:spcAft>
                      </a:pPr>
                      <a:r>
                        <a:rPr lang="en-CA" sz="2100" cap="none" spc="0">
                          <a:solidFill>
                            <a:schemeClr val="tx1"/>
                          </a:solidFill>
                          <a:effectLst/>
                        </a:rPr>
                        <a:t>2. was there a trigger(s)?</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32784709"/>
                  </a:ext>
                </a:extLst>
              </a:tr>
              <a:tr h="564464">
                <a:tc>
                  <a:txBody>
                    <a:bodyPr/>
                    <a:lstStyle/>
                    <a:p>
                      <a:pPr algn="l">
                        <a:lnSpc>
                          <a:spcPct val="107000"/>
                        </a:lnSpc>
                        <a:spcAft>
                          <a:spcPts val="800"/>
                        </a:spcAft>
                      </a:pPr>
                      <a:r>
                        <a:rPr lang="en-CA" sz="2100" cap="none" spc="0">
                          <a:solidFill>
                            <a:schemeClr val="tx1"/>
                          </a:solidFill>
                          <a:effectLst/>
                        </a:rPr>
                        <a:t>3. what did you feel?</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gridSpan="2">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extLst>
                  <a:ext uri="{0D108BD9-81ED-4DB2-BD59-A6C34878D82A}">
                    <a16:rowId xmlns:a16="http://schemas.microsoft.com/office/drawing/2014/main" val="203722251"/>
                  </a:ext>
                </a:extLst>
              </a:tr>
              <a:tr h="564464">
                <a:tc gridSpan="3">
                  <a:txBody>
                    <a:bodyPr/>
                    <a:lstStyle/>
                    <a:p>
                      <a:pPr algn="l">
                        <a:lnSpc>
                          <a:spcPct val="107000"/>
                        </a:lnSpc>
                        <a:spcAft>
                          <a:spcPts val="800"/>
                        </a:spcAft>
                      </a:pPr>
                      <a:r>
                        <a:rPr lang="en-CA" sz="2100" cap="none" spc="0">
                          <a:solidFill>
                            <a:schemeClr val="tx1"/>
                          </a:solidFill>
                          <a:effectLst/>
                        </a:rPr>
                        <a:t>4. notice the sensations in your body without judging or trying to change them</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12700" cmpd="sng">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86777815"/>
                  </a:ext>
                </a:extLst>
              </a:tr>
              <a:tr h="564464">
                <a:tc gridSpan="2">
                  <a:txBody>
                    <a:bodyPr/>
                    <a:lstStyle/>
                    <a:p>
                      <a:pPr algn="l">
                        <a:lnSpc>
                          <a:spcPct val="107000"/>
                        </a:lnSpc>
                        <a:spcAft>
                          <a:spcPts val="800"/>
                        </a:spcAft>
                      </a:pPr>
                      <a:r>
                        <a:rPr lang="en-CA" sz="2100" cap="none" spc="0">
                          <a:solidFill>
                            <a:schemeClr val="tx1"/>
                          </a:solidFill>
                          <a:effectLst/>
                        </a:rPr>
                        <a:t>5. what thoughts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352085978"/>
                  </a:ext>
                </a:extLst>
              </a:tr>
              <a:tr h="564464">
                <a:tc gridSpan="2">
                  <a:txBody>
                    <a:bodyPr/>
                    <a:lstStyle/>
                    <a:p>
                      <a:pPr algn="l">
                        <a:lnSpc>
                          <a:spcPct val="107000"/>
                        </a:lnSpc>
                        <a:spcAft>
                          <a:spcPts val="800"/>
                        </a:spcAft>
                      </a:pPr>
                      <a:r>
                        <a:rPr lang="en-CA" sz="2100" cap="none" spc="0">
                          <a:solidFill>
                            <a:schemeClr val="tx1"/>
                          </a:solidFill>
                          <a:effectLst/>
                        </a:rPr>
                        <a:t>6. what behaviors or urges were associated with each feeling?</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12700" cmpd="sng">
                      <a:noFill/>
                      <a:prstDash val="solid"/>
                    </a:lnR>
                    <a:lnT w="12700" cmpd="sng">
                      <a:noFill/>
                      <a:prstDash val="solid"/>
                    </a:lnT>
                    <a:lnB w="12700" cmpd="sng">
                      <a:noFill/>
                      <a:prstDash val="solid"/>
                    </a:lnB>
                    <a:noFill/>
                  </a:tcPr>
                </a:tc>
                <a:tc hMerge="1">
                  <a:txBody>
                    <a:bodyPr/>
                    <a:lstStyle/>
                    <a:p>
                      <a:endParaRPr lang="en-CA"/>
                    </a:p>
                  </a:txBody>
                  <a:tcPr/>
                </a:tc>
                <a:tc>
                  <a:txBody>
                    <a:bodyPr/>
                    <a:lstStyle/>
                    <a:p>
                      <a:pPr algn="l">
                        <a:lnSpc>
                          <a:spcPct val="107000"/>
                        </a:lnSpc>
                        <a:spcAft>
                          <a:spcPts val="800"/>
                        </a:spcAft>
                      </a:pPr>
                      <a:r>
                        <a:rPr lang="en-CA" sz="2100" cap="none" spc="0">
                          <a:solidFill>
                            <a:schemeClr val="tx1"/>
                          </a:solidFill>
                          <a:effectLst/>
                        </a:rPr>
                        <a:t> </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12700" cmpd="sng">
                      <a:noFill/>
                      <a:prstDash val="solid"/>
                    </a:lnL>
                    <a:lnR w="28575" cap="flat" cmpd="sng" algn="ctr">
                      <a:noFill/>
                      <a:prstDash val="solid"/>
                    </a:lnR>
                    <a:lnT w="12700" cmpd="sng">
                      <a:noFill/>
                      <a:prstDash val="solid"/>
                    </a:lnT>
                    <a:lnB w="12700" cmpd="sng">
                      <a:noFill/>
                      <a:prstDash val="solid"/>
                    </a:lnB>
                    <a:noFill/>
                  </a:tcPr>
                </a:tc>
                <a:extLst>
                  <a:ext uri="{0D108BD9-81ED-4DB2-BD59-A6C34878D82A}">
                    <a16:rowId xmlns:a16="http://schemas.microsoft.com/office/drawing/2014/main" val="327819893"/>
                  </a:ext>
                </a:extLst>
              </a:tr>
              <a:tr h="564464">
                <a:tc gridSpan="3">
                  <a:txBody>
                    <a:bodyPr/>
                    <a:lstStyle/>
                    <a:p>
                      <a:pPr algn="l">
                        <a:lnSpc>
                          <a:spcPct val="107000"/>
                        </a:lnSpc>
                        <a:spcAft>
                          <a:spcPts val="800"/>
                        </a:spcAft>
                      </a:pPr>
                      <a:r>
                        <a:rPr lang="en-CA" sz="2100" cap="none" spc="0">
                          <a:solidFill>
                            <a:schemeClr val="tx1"/>
                          </a:solidFill>
                          <a:effectLst/>
                        </a:rPr>
                        <a:t>7. what was your energy balance before the activation? 0-10</a:t>
                      </a:r>
                      <a:endParaRPr lang="en-CA" sz="21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8199" marR="178199" marT="100738" marB="100738">
                    <a:lnL w="28575" cap="flat" cmpd="sng" algn="ctr">
                      <a:noFill/>
                      <a:prstDash val="solid"/>
                    </a:lnL>
                    <a:lnR w="28575" cap="flat" cmpd="sng" algn="ctr">
                      <a:noFill/>
                      <a:prstDash val="solid"/>
                    </a:lnR>
                    <a:lnT w="12700" cmpd="sng">
                      <a:noFill/>
                      <a:prstDash val="solid"/>
                    </a:lnT>
                    <a:lnB w="28575" cap="flat" cmpd="sng" algn="ctr">
                      <a:noFill/>
                      <a:prstDash val="solid"/>
                    </a:lnB>
                    <a:no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64430345"/>
                  </a:ext>
                </a:extLst>
              </a:tr>
            </a:tbl>
          </a:graphicData>
        </a:graphic>
      </p:graphicFrame>
    </p:spTree>
    <p:extLst>
      <p:ext uri="{BB962C8B-B14F-4D97-AF65-F5344CB8AC3E}">
        <p14:creationId xmlns:p14="http://schemas.microsoft.com/office/powerpoint/2010/main" val="14655003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1612</TotalTime>
  <Words>25072</Words>
  <Application>Microsoft Office PowerPoint</Application>
  <PresentationFormat>Widescreen</PresentationFormat>
  <Paragraphs>1649</Paragraphs>
  <Slides>187</Slides>
  <Notes>67</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187</vt:i4>
      </vt:variant>
    </vt:vector>
  </HeadingPairs>
  <TitlesOfParts>
    <vt:vector size="194" baseType="lpstr">
      <vt:lpstr>Aptos</vt:lpstr>
      <vt:lpstr>Arial</vt:lpstr>
      <vt:lpstr>Calibri</vt:lpstr>
      <vt:lpstr>Corbel</vt:lpstr>
      <vt:lpstr>Times New Roman</vt:lpstr>
      <vt:lpstr>Wingdings</vt:lpstr>
      <vt:lpstr>Banded</vt:lpstr>
      <vt:lpstr>Welcome to week 18 of simple emotional regulation skills  Practice session  </vt:lpstr>
      <vt:lpstr>PowerPoint Presentation</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vt:lpstr>
      <vt:lpstr>PowerPoint Presentation</vt:lpstr>
      <vt:lpstr>PowerPoint Presentation</vt:lpstr>
      <vt:lpstr> REMINDER PARTICIPANT AGREEMENTS </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What we will do today</vt:lpstr>
      <vt:lpstr>PowerPoint Presentation</vt:lpstr>
      <vt:lpstr>The 6 tools:</vt:lpstr>
      <vt:lpstr>Prescribing connection and  the goals diary card</vt:lpstr>
      <vt:lpstr>Goals diary card procedure algorithm</vt:lpstr>
      <vt:lpstr>Goals diary card procedure algorithm</vt:lpstr>
      <vt:lpstr>PowerPoint Presentation</vt:lpstr>
      <vt:lpstr>PowerPoint Presentation</vt:lpstr>
      <vt:lpstr>Rating yourself on Maslow’s needs/Wellness Domains A very subjective “BIG PICTURE”  assessment</vt:lpstr>
      <vt:lpstr>Rating yourself on Maslow’s needs/Wellness Domains</vt:lpstr>
      <vt:lpstr>Goals diary card procedure algorithm</vt:lpstr>
      <vt:lpstr>PowerPoint Presentation</vt:lpstr>
      <vt:lpstr>PowerPoint Presentation</vt:lpstr>
      <vt:lpstr>PowerPoint Presentation</vt:lpstr>
      <vt:lpstr>PowerPoint Presentation</vt:lpstr>
      <vt:lpstr>PowerPoint Presentation</vt:lpstr>
      <vt:lpstr>PowerPoint Presentation</vt:lpstr>
      <vt:lpstr>Goals diary card procedure algorithm</vt:lpstr>
      <vt:lpstr>PowerPoint Presentation</vt:lpstr>
      <vt:lpstr>Goals diary card</vt:lpstr>
      <vt:lpstr>Goals diary card procedure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Skills training workbook p. 148-182  introducing emotional regulation</vt:lpstr>
      <vt:lpstr>Skills training workbook p. 148-206   emotional regulation skills</vt:lpstr>
      <vt:lpstr>PowerPoint Presentation</vt:lpstr>
      <vt:lpstr>Your Emotions: What are they?</vt:lpstr>
      <vt:lpstr>Skills training workbook p. 148-206   emotional regulation skills</vt:lpstr>
      <vt:lpstr>How do emotions work?</vt:lpstr>
      <vt:lpstr>Skills training workbook p. 148-206   emotional regulation skills</vt:lpstr>
      <vt:lpstr>Skill 1 Recognizing our emotions</vt:lpstr>
      <vt:lpstr>EMOTIONAL RECORDS: the DBT workbook’s version of chain analysis</vt:lpstr>
      <vt:lpstr>Skills training workbook p. 148-206   emotional regulation skills</vt:lpstr>
      <vt:lpstr>Overcoming barriers to healthy emotions</vt:lpstr>
      <vt:lpstr>Emotions and  Behaviors</vt:lpstr>
      <vt:lpstr>PowerPoint Presentation</vt:lpstr>
      <vt:lpstr>Recognizing our Self-Destructive Behaviors Worksheet</vt:lpstr>
      <vt:lpstr>PowerPoint Presentation</vt:lpstr>
      <vt:lpstr>Skills training workbook p. 148-206   emotional regulation skills</vt:lpstr>
      <vt:lpstr>Skill 3. Reducing Physical Vulnerabilities</vt:lpstr>
      <vt:lpstr>Skills training workbook p. 148-206   emotional regulation skills</vt:lpstr>
      <vt:lpstr>PowerPoint Presentation</vt:lpstr>
      <vt:lpstr>PowerPoint Presentation</vt:lpstr>
      <vt:lpstr>Reducing Cognitive vulnerability</vt:lpstr>
      <vt:lpstr>Skills training workbook p. 148-206   emotional regulation skills</vt:lpstr>
      <vt:lpstr>Skill 5. Increasing   Positive Emotions</vt:lpstr>
      <vt:lpstr>Skills training workbook p. 148-206   emotional regulation skills</vt:lpstr>
      <vt:lpstr>PowerPoint Presentation</vt:lpstr>
      <vt:lpstr>Skills training workbook p. 148-206   emotional regulation skills</vt:lpstr>
      <vt:lpstr>PowerPoint Presentation</vt:lpstr>
      <vt:lpstr>Skills training workbook p. 148-206   emotional regulation skills</vt:lpstr>
      <vt:lpstr>PowerPoint Presentation</vt:lpstr>
      <vt:lpstr>Skills training workbook p. 148-206   emotional regulation skills</vt:lpstr>
      <vt:lpstr>PowerPoint Presentation</vt:lpstr>
      <vt:lpstr>PowerPoint Presentation</vt:lpstr>
      <vt:lpstr>PowerPoint Presentation</vt:lpstr>
      <vt:lpstr>  practicing the goals diary card procedure using 4 case studies YouTube video 7:41-41:21   </vt:lpstr>
      <vt:lpstr>PowerPoint Presentation</vt:lpstr>
      <vt:lpstr>PowerPoint Presentation</vt:lpstr>
      <vt:lpstr>Review of THE SIMPLE TOOLS and strategies</vt:lpstr>
      <vt:lpstr>Review of THE SIMPLE TOOLS and strategies</vt:lpstr>
      <vt:lpstr>Crisis plan algorithm</vt:lpstr>
      <vt:lpstr>PowerPoint Presentation</vt:lpstr>
      <vt:lpstr>PowerPoint Presentation</vt:lpstr>
      <vt:lpstr>Review of THE SIMPLE TOOLS and strategies</vt:lpstr>
      <vt:lpstr>PowerPoint Presentation</vt:lpstr>
      <vt:lpstr>Practice USING THE SIMPLE TOOLS and strategies</vt:lpstr>
      <vt:lpstr> chain analysis algorithm</vt:lpstr>
      <vt:lpstr>PowerPoint Presentation</vt:lpstr>
      <vt:lpstr>Advanced chain analysis</vt:lpstr>
      <vt:lpstr>Review of THE SIMPLE TOOLS and strategies</vt:lpstr>
      <vt:lpstr>1. How to do Rational mind remediation by imagining you’re helping a friend</vt:lpstr>
      <vt:lpstr>2. alternative rational mind remediation what would an emotionally well-regulated friend do ?</vt:lpstr>
      <vt:lpstr>Review of THE SIMPLE TOOLS and strategies</vt:lpstr>
      <vt:lpstr>Goals diary card procedure algorithm</vt:lpstr>
      <vt:lpstr>Review of THE SIMPLE TOOLS and strategies</vt:lpstr>
      <vt:lpstr>PowerPoint Presentation</vt:lpstr>
      <vt:lpstr>Review of THE SIMPLE TOOLS and strategies</vt:lpstr>
      <vt:lpstr>Editing, splicing and pasting while pendulating  to stay in window of tolerance</vt:lpstr>
      <vt:lpstr>Review of THE SIMPLE TOOLS and strategies</vt:lpstr>
      <vt:lpstr>Stay in your window of tolerance by pendulating</vt:lpstr>
      <vt:lpstr>Review of THE SIMPLE TOOLS and strategies</vt:lpstr>
      <vt:lpstr>Check in regularly with your Personal dashboard                </vt:lpstr>
      <vt:lpstr>Practice USING THE SIMPLE TOOLS and strategies</vt:lpstr>
      <vt:lpstr>PowerPoint Presentation</vt:lpstr>
      <vt:lpstr>PowerPoint Presentation</vt:lpstr>
      <vt:lpstr> WEEK 18 of simple break  </vt:lpstr>
      <vt:lpstr>PowerPoint Presentation</vt:lpstr>
      <vt:lpstr> week 18 of  SIMPLE welcome back from the break </vt:lpstr>
      <vt:lpstr>See you next session</vt:lpstr>
      <vt:lpstr>Editing, splicing and pasting while pendulating to stay in window of tolerance</vt:lpstr>
      <vt:lpstr>Goals diary card procedure algorithm</vt:lpstr>
      <vt:lpstr>PowerPoint Presentation</vt:lpstr>
      <vt:lpstr>Goals diary card procedure algorithm</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Peter - page 225</vt:lpstr>
      <vt:lpstr>PowerPoint Presentation</vt:lpstr>
      <vt:lpstr>PowerPoint Presentation</vt:lpstr>
      <vt:lpstr>PowerPoint Presentation</vt:lpstr>
      <vt:lpstr>PowerPoint Presentation</vt:lpstr>
      <vt:lpstr>Goals diary card procedure algorithm</vt:lpstr>
      <vt:lpstr>PowerPoint Presentation</vt:lpstr>
      <vt:lpstr>Rating yourself on Maslow’s needs/Wellness Domains</vt:lpstr>
      <vt:lpstr>PowerPoint Presentation</vt:lpstr>
      <vt:lpstr>Goals diary card procedure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Goals diary card peter</vt:lpstr>
      <vt:lpstr>PowerPoint Presentation</vt:lpstr>
      <vt:lpstr>PowerPoint Presentation</vt:lpstr>
      <vt:lpstr>PowerPoint Presentation</vt:lpstr>
      <vt:lpstr>Goals diary card procedure algorithm</vt:lpstr>
      <vt:lpstr>Mary - page 229</vt:lpstr>
      <vt:lpstr>PowerPoint Presentation</vt:lpstr>
      <vt:lpstr>Goals diary card procedure algorithm</vt:lpstr>
      <vt:lpstr>PowerPoint Presentation</vt:lpstr>
      <vt:lpstr>PowerPoint Presentation</vt:lpstr>
      <vt:lpstr>PowerPoint Presentation</vt:lpstr>
      <vt:lpstr>HOW TO DO A chain analysis </vt:lpstr>
      <vt:lpstr>PowerPoint Presentation</vt:lpstr>
      <vt:lpstr>PowerPoint Presentation</vt:lpstr>
      <vt:lpstr>PowerPoint Presentation</vt:lpstr>
      <vt:lpstr>Rating yourself on Maslow’s needs/Wellness Domains</vt:lpstr>
      <vt:lpstr>PowerPoint Presentation</vt:lpstr>
      <vt:lpstr>1. How to do Rational mind remediation by imagining you’re helping a friend</vt:lpstr>
      <vt:lpstr>PowerPoint Presentation</vt:lpstr>
      <vt:lpstr>PowerPoint Presentation</vt:lpstr>
      <vt:lpstr>Goals diary card</vt:lpstr>
      <vt:lpstr>Dolores - page 232</vt:lpstr>
      <vt:lpstr>PowerPoint Presentation</vt:lpstr>
      <vt:lpstr>PowerPoint Presentation</vt:lpstr>
      <vt:lpstr>PowerPoint Presentation</vt:lpstr>
      <vt:lpstr>PowerPoint Presentation</vt:lpstr>
      <vt:lpstr>PowerPoint Presentation</vt:lpstr>
      <vt:lpstr>Rating yourself on Maslow’s needs/Wellness Domains</vt:lpstr>
      <vt:lpstr>1. How to do Rational mind remediation by imagining you’re helping a friend</vt:lpstr>
      <vt:lpstr>Goals diary card</vt:lpstr>
      <vt:lpstr>Fred - page 234</vt:lpstr>
      <vt:lpstr>PowerPoint Presentation</vt:lpstr>
      <vt:lpstr>PowerPoint Presentation</vt:lpstr>
      <vt:lpstr>The 4 quadrants of integral theory</vt:lpstr>
      <vt:lpstr>Goals diary card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5</cp:revision>
  <dcterms:created xsi:type="dcterms:W3CDTF">2023-09-29T11:57:45Z</dcterms:created>
  <dcterms:modified xsi:type="dcterms:W3CDTF">2026-02-11T12:15:21Z</dcterms:modified>
</cp:coreProperties>
</file>