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sldIdLst>
    <p:sldId id="258" r:id="rId2"/>
    <p:sldId id="3383" r:id="rId3"/>
    <p:sldId id="3100" r:id="rId4"/>
    <p:sldId id="835" r:id="rId5"/>
    <p:sldId id="2955" r:id="rId6"/>
    <p:sldId id="3393" r:id="rId7"/>
    <p:sldId id="3394" r:id="rId8"/>
    <p:sldId id="3395" r:id="rId9"/>
    <p:sldId id="3396" r:id="rId10"/>
    <p:sldId id="2956" r:id="rId11"/>
    <p:sldId id="3755" r:id="rId12"/>
    <p:sldId id="717" r:id="rId13"/>
    <p:sldId id="734" r:id="rId14"/>
    <p:sldId id="621" r:id="rId15"/>
    <p:sldId id="3775" r:id="rId16"/>
    <p:sldId id="3776" r:id="rId17"/>
    <p:sldId id="272" r:id="rId18"/>
    <p:sldId id="3389" r:id="rId19"/>
    <p:sldId id="3798" r:id="rId20"/>
    <p:sldId id="3390" r:id="rId21"/>
    <p:sldId id="3777" r:id="rId22"/>
    <p:sldId id="3171" r:id="rId23"/>
    <p:sldId id="3764" r:id="rId24"/>
    <p:sldId id="697" r:id="rId25"/>
    <p:sldId id="681" r:id="rId26"/>
    <p:sldId id="1399" r:id="rId27"/>
    <p:sldId id="3789" r:id="rId28"/>
    <p:sldId id="3397" r:id="rId29"/>
    <p:sldId id="3787" r:id="rId30"/>
    <p:sldId id="1560" r:id="rId31"/>
    <p:sldId id="737" r:id="rId32"/>
    <p:sldId id="3797" r:id="rId33"/>
    <p:sldId id="3778" r:id="rId34"/>
    <p:sldId id="914" r:id="rId35"/>
    <p:sldId id="3792" r:id="rId36"/>
    <p:sldId id="3767" r:id="rId37"/>
    <p:sldId id="3766" r:id="rId38"/>
    <p:sldId id="3768" r:id="rId39"/>
    <p:sldId id="3399" r:id="rId40"/>
    <p:sldId id="966" r:id="rId41"/>
    <p:sldId id="887" r:id="rId42"/>
    <p:sldId id="3779" r:id="rId43"/>
    <p:sldId id="3400" r:id="rId44"/>
    <p:sldId id="939" r:id="rId45"/>
    <p:sldId id="878" r:id="rId46"/>
    <p:sldId id="3398" r:id="rId47"/>
    <p:sldId id="2873" r:id="rId48"/>
    <p:sldId id="3793" r:id="rId49"/>
    <p:sldId id="3401" r:id="rId50"/>
    <p:sldId id="391" r:id="rId51"/>
    <p:sldId id="3402" r:id="rId52"/>
    <p:sldId id="931" r:id="rId53"/>
    <p:sldId id="3794" r:id="rId54"/>
    <p:sldId id="3403" r:id="rId55"/>
    <p:sldId id="738" r:id="rId56"/>
    <p:sldId id="3780" r:id="rId57"/>
    <p:sldId id="3404" r:id="rId58"/>
    <p:sldId id="393" r:id="rId59"/>
    <p:sldId id="908" r:id="rId60"/>
    <p:sldId id="1184" r:id="rId61"/>
    <p:sldId id="3405" r:id="rId62"/>
    <p:sldId id="1319" r:id="rId63"/>
    <p:sldId id="3406" r:id="rId64"/>
    <p:sldId id="909" r:id="rId65"/>
    <p:sldId id="394" r:id="rId66"/>
    <p:sldId id="3781" r:id="rId67"/>
    <p:sldId id="1201" r:id="rId68"/>
    <p:sldId id="1559" r:id="rId69"/>
    <p:sldId id="3407" r:id="rId70"/>
    <p:sldId id="1645" r:id="rId71"/>
    <p:sldId id="418" r:id="rId72"/>
    <p:sldId id="1565" r:id="rId73"/>
    <p:sldId id="1566" r:id="rId74"/>
    <p:sldId id="915" r:id="rId75"/>
    <p:sldId id="3770" r:id="rId76"/>
    <p:sldId id="3769" r:id="rId77"/>
    <p:sldId id="3772" r:id="rId78"/>
    <p:sldId id="3790" r:id="rId79"/>
    <p:sldId id="3753" r:id="rId80"/>
    <p:sldId id="3417" r:id="rId81"/>
    <p:sldId id="3408" r:id="rId82"/>
    <p:sldId id="898" r:id="rId83"/>
    <p:sldId id="3791" r:id="rId84"/>
    <p:sldId id="3409" r:id="rId85"/>
    <p:sldId id="1646" r:id="rId86"/>
    <p:sldId id="1185" r:id="rId87"/>
    <p:sldId id="1175" r:id="rId88"/>
    <p:sldId id="945" r:id="rId89"/>
    <p:sldId id="1172" r:id="rId90"/>
    <p:sldId id="1270" r:id="rId91"/>
    <p:sldId id="1155" r:id="rId92"/>
    <p:sldId id="1647" r:id="rId93"/>
    <p:sldId id="1151" r:id="rId94"/>
    <p:sldId id="1173" r:id="rId95"/>
    <p:sldId id="1269" r:id="rId96"/>
    <p:sldId id="1648" r:id="rId97"/>
    <p:sldId id="1289" r:id="rId98"/>
    <p:sldId id="1649" r:id="rId99"/>
    <p:sldId id="3795" r:id="rId100"/>
    <p:sldId id="3410" r:id="rId101"/>
    <p:sldId id="1182" r:id="rId102"/>
    <p:sldId id="1282" r:id="rId103"/>
    <p:sldId id="1183" r:id="rId104"/>
    <p:sldId id="1281" r:id="rId105"/>
    <p:sldId id="1280" r:id="rId106"/>
    <p:sldId id="3411" r:id="rId107"/>
    <p:sldId id="1174" r:id="rId108"/>
    <p:sldId id="3412" r:id="rId109"/>
    <p:sldId id="1279" r:id="rId110"/>
    <p:sldId id="1273" r:id="rId111"/>
    <p:sldId id="1276" r:id="rId112"/>
    <p:sldId id="1288" r:id="rId113"/>
    <p:sldId id="1193" r:id="rId114"/>
    <p:sldId id="1205" r:id="rId115"/>
    <p:sldId id="1204" r:id="rId116"/>
    <p:sldId id="3782" r:id="rId117"/>
    <p:sldId id="1206" r:id="rId118"/>
    <p:sldId id="3786" r:id="rId119"/>
    <p:sldId id="3783" r:id="rId120"/>
    <p:sldId id="2875" r:id="rId121"/>
    <p:sldId id="2874" r:id="rId122"/>
    <p:sldId id="3796" r:id="rId123"/>
    <p:sldId id="1208" r:id="rId124"/>
    <p:sldId id="3413" r:id="rId125"/>
    <p:sldId id="1272" r:id="rId126"/>
    <p:sldId id="1153" r:id="rId127"/>
    <p:sldId id="3414" r:id="rId128"/>
    <p:sldId id="900" r:id="rId129"/>
    <p:sldId id="3415" r:id="rId130"/>
    <p:sldId id="1095" r:id="rId131"/>
    <p:sldId id="3416" r:id="rId132"/>
    <p:sldId id="1291" r:id="rId133"/>
    <p:sldId id="1198" r:id="rId134"/>
    <p:sldId id="1195" r:id="rId135"/>
    <p:sldId id="1171" r:id="rId136"/>
    <p:sldId id="1169" r:id="rId137"/>
    <p:sldId id="907" r:id="rId138"/>
    <p:sldId id="3765" r:id="rId139"/>
    <p:sldId id="1644" r:id="rId140"/>
    <p:sldId id="1563" r:id="rId141"/>
    <p:sldId id="1397" r:id="rId142"/>
    <p:sldId id="1398" r:id="rId143"/>
    <p:sldId id="1267" r:id="rId144"/>
    <p:sldId id="751" r:id="rId145"/>
    <p:sldId id="696" r:id="rId146"/>
    <p:sldId id="256" r:id="rId147"/>
    <p:sldId id="1268" r:id="rId148"/>
    <p:sldId id="968" r:id="rId149"/>
    <p:sldId id="668" r:id="rId150"/>
    <p:sldId id="1564" r:id="rId151"/>
    <p:sldId id="1562" r:id="rId152"/>
    <p:sldId id="1561"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90" autoAdjust="0"/>
    <p:restoredTop sz="94660"/>
  </p:normalViewPr>
  <p:slideViewPr>
    <p:cSldViewPr snapToGrid="0">
      <p:cViewPr varScale="1">
        <p:scale>
          <a:sx n="81" d="100"/>
          <a:sy n="81" d="100"/>
        </p:scale>
        <p:origin x="82" y="4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59"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modSld">
      <pc:chgData name="luis cleto" userId="a76db6c301978307" providerId="LiveId" clId="{860A4F2C-1596-4ACD-95D2-7AE3CD351458}" dt="2026-02-18T12:38:03.391" v="90" actId="1076"/>
      <pc:docMkLst>
        <pc:docMk/>
      </pc:docMkLst>
      <pc:sldChg chg="modSp mod">
        <pc:chgData name="luis cleto" userId="a76db6c301978307" providerId="LiveId" clId="{860A4F2C-1596-4ACD-95D2-7AE3CD351458}" dt="2026-02-18T12:38:03.391" v="90" actId="1076"/>
        <pc:sldMkLst>
          <pc:docMk/>
          <pc:sldMk cId="3731326489" sldId="3389"/>
        </pc:sldMkLst>
        <pc:spChg chg="mod">
          <ac:chgData name="luis cleto" userId="a76db6c301978307" providerId="LiveId" clId="{860A4F2C-1596-4ACD-95D2-7AE3CD351458}" dt="2026-02-18T12:38:03.391" v="90" actId="1076"/>
          <ac:spMkLst>
            <pc:docMk/>
            <pc:sldMk cId="3731326489" sldId="3389"/>
            <ac:spMk id="5" creationId="{84D40DD1-A12A-02AD-B710-70EEE487AEE7}"/>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2-12T17:01:57.007" v="3569"/>
      <pc:docMkLst>
        <pc:docMk/>
      </pc:docMkLst>
      <pc:sldChg chg="addSp modSp mod">
        <pc:chgData name="luis cleto" userId="a76db6c301978307" providerId="LiveId" clId="{BB93E05D-BE05-4453-8BDD-E5B3B775B63B}" dt="2026-02-11T18:41:29.806" v="148" actId="207"/>
        <pc:sldMkLst>
          <pc:docMk/>
          <pc:sldMk cId="3375724587" sldId="258"/>
        </pc:sldMkLst>
        <pc:spChg chg="add mod">
          <ac:chgData name="luis cleto" userId="a76db6c301978307" providerId="LiveId" clId="{BB93E05D-BE05-4453-8BDD-E5B3B775B63B}" dt="2026-02-11T18:41:29.806" v="148" actId="207"/>
          <ac:spMkLst>
            <pc:docMk/>
            <pc:sldMk cId="3375724587" sldId="258"/>
            <ac:spMk id="4" creationId="{7AA1E119-1734-DD37-008A-C3C6DDD2E8E1}"/>
          </ac:spMkLst>
        </pc:spChg>
        <pc:picChg chg="mod">
          <ac:chgData name="luis cleto" userId="a76db6c301978307" providerId="LiveId" clId="{BB93E05D-BE05-4453-8BDD-E5B3B775B63B}" dt="2026-02-11T18:41:19.537" v="146" actId="1076"/>
          <ac:picMkLst>
            <pc:docMk/>
            <pc:sldMk cId="3375724587" sldId="258"/>
            <ac:picMk id="5" creationId="{C3C0E110-0CED-4768-AAF9-62F362A82A19}"/>
          </ac:picMkLst>
        </pc:picChg>
      </pc:sldChg>
      <pc:sldChg chg="ord">
        <pc:chgData name="luis cleto" userId="a76db6c301978307" providerId="LiveId" clId="{BB93E05D-BE05-4453-8BDD-E5B3B775B63B}" dt="2026-02-11T18:54:37.733" v="259"/>
        <pc:sldMkLst>
          <pc:docMk/>
          <pc:sldMk cId="198482355" sldId="272"/>
        </pc:sldMkLst>
      </pc:sldChg>
      <pc:sldChg chg="modSp mod ord">
        <pc:chgData name="luis cleto" userId="a76db6c301978307" providerId="LiveId" clId="{BB93E05D-BE05-4453-8BDD-E5B3B775B63B}" dt="2026-02-11T19:30:12.848" v="666" actId="20577"/>
        <pc:sldMkLst>
          <pc:docMk/>
          <pc:sldMk cId="3518535225" sldId="391"/>
        </pc:sldMkLst>
        <pc:spChg chg="mod">
          <ac:chgData name="luis cleto" userId="a76db6c301978307" providerId="LiveId" clId="{BB93E05D-BE05-4453-8BDD-E5B3B775B63B}" dt="2026-02-11T19:28:08.470" v="622" actId="1076"/>
          <ac:spMkLst>
            <pc:docMk/>
            <pc:sldMk cId="3518535225" sldId="391"/>
            <ac:spMk id="6" creationId="{7D2DDE6F-6C29-4883-BE3A-2D297E40E3A4}"/>
          </ac:spMkLst>
        </pc:spChg>
        <pc:spChg chg="mod">
          <ac:chgData name="luis cleto" userId="a76db6c301978307" providerId="LiveId" clId="{BB93E05D-BE05-4453-8BDD-E5B3B775B63B}" dt="2026-02-11T19:30:12.848" v="666" actId="20577"/>
          <ac:spMkLst>
            <pc:docMk/>
            <pc:sldMk cId="3518535225" sldId="391"/>
            <ac:spMk id="7" creationId="{D4AEFF95-0B98-45A8-B40E-152070839F32}"/>
          </ac:spMkLst>
        </pc:spChg>
        <pc:picChg chg="mod">
          <ac:chgData name="luis cleto" userId="a76db6c301978307" providerId="LiveId" clId="{BB93E05D-BE05-4453-8BDD-E5B3B775B63B}" dt="2026-02-11T19:28:13.474" v="624" actId="14100"/>
          <ac:picMkLst>
            <pc:docMk/>
            <pc:sldMk cId="3518535225" sldId="391"/>
            <ac:picMk id="112642" creationId="{83F1D15E-468C-4155-9E2F-405650572336}"/>
          </ac:picMkLst>
        </pc:picChg>
      </pc:sldChg>
      <pc:sldChg chg="addSp modSp ord">
        <pc:chgData name="luis cleto" userId="a76db6c301978307" providerId="LiveId" clId="{BB93E05D-BE05-4453-8BDD-E5B3B775B63B}" dt="2026-02-11T19:38:45.639" v="835"/>
        <pc:sldMkLst>
          <pc:docMk/>
          <pc:sldMk cId="543631918" sldId="393"/>
        </pc:sldMkLst>
        <pc:spChg chg="add mod">
          <ac:chgData name="luis cleto" userId="a76db6c301978307" providerId="LiveId" clId="{BB93E05D-BE05-4453-8BDD-E5B3B775B63B}" dt="2026-02-11T19:38:45.639" v="835"/>
          <ac:spMkLst>
            <pc:docMk/>
            <pc:sldMk cId="543631918" sldId="393"/>
            <ac:spMk id="2" creationId="{63295451-66F9-72F9-1410-E844FFD19B39}"/>
          </ac:spMkLst>
        </pc:spChg>
      </pc:sldChg>
      <pc:sldChg chg="modSp mod">
        <pc:chgData name="luis cleto" userId="a76db6c301978307" providerId="LiveId" clId="{BB93E05D-BE05-4453-8BDD-E5B3B775B63B}" dt="2026-02-11T19:44:58.463" v="867" actId="207"/>
        <pc:sldMkLst>
          <pc:docMk/>
          <pc:sldMk cId="1208584447" sldId="394"/>
        </pc:sldMkLst>
        <pc:spChg chg="mod">
          <ac:chgData name="luis cleto" userId="a76db6c301978307" providerId="LiveId" clId="{BB93E05D-BE05-4453-8BDD-E5B3B775B63B}" dt="2026-02-11T19:44:58.463" v="867" actId="207"/>
          <ac:spMkLst>
            <pc:docMk/>
            <pc:sldMk cId="1208584447" sldId="394"/>
            <ac:spMk id="6" creationId="{7B97C6A8-B21B-49DA-9C09-047C087D31DF}"/>
          </ac:spMkLst>
        </pc:spChg>
      </pc:sldChg>
      <pc:sldChg chg="addSp modSp mod ord">
        <pc:chgData name="luis cleto" userId="a76db6c301978307" providerId="LiveId" clId="{BB93E05D-BE05-4453-8BDD-E5B3B775B63B}" dt="2026-02-11T19:51:02.825" v="907" actId="1076"/>
        <pc:sldMkLst>
          <pc:docMk/>
          <pc:sldMk cId="4206445874" sldId="418"/>
        </pc:sldMkLst>
        <pc:spChg chg="add mod">
          <ac:chgData name="luis cleto" userId="a76db6c301978307" providerId="LiveId" clId="{BB93E05D-BE05-4453-8BDD-E5B3B775B63B}" dt="2026-02-11T19:51:02.825" v="907" actId="1076"/>
          <ac:spMkLst>
            <pc:docMk/>
            <pc:sldMk cId="4206445874" sldId="418"/>
            <ac:spMk id="2" creationId="{39C73989-3B41-5086-B823-1D58144855F8}"/>
          </ac:spMkLst>
        </pc:spChg>
        <pc:spChg chg="mod">
          <ac:chgData name="luis cleto" userId="a76db6c301978307" providerId="LiveId" clId="{BB93E05D-BE05-4453-8BDD-E5B3B775B63B}" dt="2026-02-11T19:50:25.358" v="905" actId="27636"/>
          <ac:spMkLst>
            <pc:docMk/>
            <pc:sldMk cId="4206445874" sldId="418"/>
            <ac:spMk id="4" creationId="{97B64452-322B-4763-874D-DA1D766FBA7E}"/>
          </ac:spMkLst>
        </pc:spChg>
      </pc:sldChg>
      <pc:sldChg chg="modSp mod ord modAnim">
        <pc:chgData name="luis cleto" userId="a76db6c301978307" providerId="LiveId" clId="{BB93E05D-BE05-4453-8BDD-E5B3B775B63B}" dt="2026-02-11T18:54:16.501" v="256" actId="1076"/>
        <pc:sldMkLst>
          <pc:docMk/>
          <pc:sldMk cId="946975689" sldId="621"/>
        </pc:sldMkLst>
        <pc:spChg chg="mod">
          <ac:chgData name="luis cleto" userId="a76db6c301978307" providerId="LiveId" clId="{BB93E05D-BE05-4453-8BDD-E5B3B775B63B}" dt="2026-02-11T18:54:16.501" v="256" actId="1076"/>
          <ac:spMkLst>
            <pc:docMk/>
            <pc:sldMk cId="946975689" sldId="621"/>
            <ac:spMk id="3" creationId="{74FD5883-9ACA-42B9-9243-C59ED56D0C8E}"/>
          </ac:spMkLst>
        </pc:spChg>
      </pc:sldChg>
      <pc:sldChg chg="modSp mod ord modAnim">
        <pc:chgData name="luis cleto" userId="a76db6c301978307" providerId="LiveId" clId="{BB93E05D-BE05-4453-8BDD-E5B3B775B63B}" dt="2026-02-11T19:01:03.144" v="399" actId="1076"/>
        <pc:sldMkLst>
          <pc:docMk/>
          <pc:sldMk cId="679885025" sldId="681"/>
        </pc:sldMkLst>
        <pc:spChg chg="mod">
          <ac:chgData name="luis cleto" userId="a76db6c301978307" providerId="LiveId" clId="{BB93E05D-BE05-4453-8BDD-E5B3B775B63B}" dt="2026-02-11T19:01:03.144" v="399" actId="1076"/>
          <ac:spMkLst>
            <pc:docMk/>
            <pc:sldMk cId="679885025" sldId="681"/>
            <ac:spMk id="5" creationId="{720909AD-120C-4198-AE70-8D4CFBC6D221}"/>
          </ac:spMkLst>
        </pc:spChg>
      </pc:sldChg>
      <pc:sldChg chg="modAnim">
        <pc:chgData name="luis cleto" userId="a76db6c301978307" providerId="LiveId" clId="{BB93E05D-BE05-4453-8BDD-E5B3B775B63B}" dt="2026-02-11T18:58:15.113" v="306"/>
        <pc:sldMkLst>
          <pc:docMk/>
          <pc:sldMk cId="4227114880" sldId="697"/>
        </pc:sldMkLst>
      </pc:sldChg>
      <pc:sldChg chg="ord">
        <pc:chgData name="luis cleto" userId="a76db6c301978307" providerId="LiveId" clId="{BB93E05D-BE05-4453-8BDD-E5B3B775B63B}" dt="2026-02-11T18:52:25.144" v="242"/>
        <pc:sldMkLst>
          <pc:docMk/>
          <pc:sldMk cId="3959567111" sldId="717"/>
        </pc:sldMkLst>
      </pc:sldChg>
      <pc:sldChg chg="ord">
        <pc:chgData name="luis cleto" userId="a76db6c301978307" providerId="LiveId" clId="{BB93E05D-BE05-4453-8BDD-E5B3B775B63B}" dt="2026-02-11T18:52:30.605" v="244"/>
        <pc:sldMkLst>
          <pc:docMk/>
          <pc:sldMk cId="803124809" sldId="734"/>
        </pc:sldMkLst>
      </pc:sldChg>
      <pc:sldChg chg="modSp mod ord modAnim">
        <pc:chgData name="luis cleto" userId="a76db6c301978307" providerId="LiveId" clId="{BB93E05D-BE05-4453-8BDD-E5B3B775B63B}" dt="2026-02-11T19:07:07.514" v="468" actId="1076"/>
        <pc:sldMkLst>
          <pc:docMk/>
          <pc:sldMk cId="4249916003" sldId="737"/>
        </pc:sldMkLst>
        <pc:spChg chg="mod">
          <ac:chgData name="luis cleto" userId="a76db6c301978307" providerId="LiveId" clId="{BB93E05D-BE05-4453-8BDD-E5B3B775B63B}" dt="2026-02-11T19:04:59.089" v="449" actId="113"/>
          <ac:spMkLst>
            <pc:docMk/>
            <pc:sldMk cId="4249916003" sldId="737"/>
            <ac:spMk id="4" creationId="{58767B31-945E-4042-A150-D043DCF8B6D2}"/>
          </ac:spMkLst>
        </pc:spChg>
        <pc:spChg chg="mod">
          <ac:chgData name="luis cleto" userId="a76db6c301978307" providerId="LiveId" clId="{BB93E05D-BE05-4453-8BDD-E5B3B775B63B}" dt="2026-02-11T19:07:07.514" v="468" actId="1076"/>
          <ac:spMkLst>
            <pc:docMk/>
            <pc:sldMk cId="4249916003" sldId="737"/>
            <ac:spMk id="5" creationId="{EDB34654-AB57-4932-881D-285B0C5D33DE}"/>
          </ac:spMkLst>
        </pc:spChg>
      </pc:sldChg>
      <pc:sldChg chg="modSp mod ord">
        <pc:chgData name="luis cleto" userId="a76db6c301978307" providerId="LiveId" clId="{BB93E05D-BE05-4453-8BDD-E5B3B775B63B}" dt="2026-02-11T19:37:15.169" v="814" actId="20577"/>
        <pc:sldMkLst>
          <pc:docMk/>
          <pc:sldMk cId="2897230118" sldId="738"/>
        </pc:sldMkLst>
        <pc:spChg chg="mod">
          <ac:chgData name="luis cleto" userId="a76db6c301978307" providerId="LiveId" clId="{BB93E05D-BE05-4453-8BDD-E5B3B775B63B}" dt="2026-02-11T19:37:15.169" v="814" actId="20577"/>
          <ac:spMkLst>
            <pc:docMk/>
            <pc:sldMk cId="2897230118" sldId="738"/>
            <ac:spMk id="9" creationId="{77F5B62C-BF38-83F1-3E2F-34661795E1C7}"/>
          </ac:spMkLst>
        </pc:spChg>
      </pc:sldChg>
      <pc:sldChg chg="ord">
        <pc:chgData name="luis cleto" userId="a76db6c301978307" providerId="LiveId" clId="{BB93E05D-BE05-4453-8BDD-E5B3B775B63B}" dt="2026-02-11T18:42:05.915" v="152"/>
        <pc:sldMkLst>
          <pc:docMk/>
          <pc:sldMk cId="3142999915" sldId="835"/>
        </pc:sldMkLst>
      </pc:sldChg>
      <pc:sldChg chg="ord">
        <pc:chgData name="luis cleto" userId="a76db6c301978307" providerId="LiveId" clId="{BB93E05D-BE05-4453-8BDD-E5B3B775B63B}" dt="2026-02-11T19:26:38.162" v="611"/>
        <pc:sldMkLst>
          <pc:docMk/>
          <pc:sldMk cId="2599503218" sldId="878"/>
        </pc:sldMkLst>
      </pc:sldChg>
      <pc:sldChg chg="modSp mod ord modAnim">
        <pc:chgData name="luis cleto" userId="a76db6c301978307" providerId="LiveId" clId="{BB93E05D-BE05-4453-8BDD-E5B3B775B63B}" dt="2026-02-11T19:24:13.425" v="592" actId="20577"/>
        <pc:sldMkLst>
          <pc:docMk/>
          <pc:sldMk cId="1142807861" sldId="887"/>
        </pc:sldMkLst>
        <pc:spChg chg="mod">
          <ac:chgData name="luis cleto" userId="a76db6c301978307" providerId="LiveId" clId="{BB93E05D-BE05-4453-8BDD-E5B3B775B63B}" dt="2026-02-11T19:24:13.425" v="592" actId="20577"/>
          <ac:spMkLst>
            <pc:docMk/>
            <pc:sldMk cId="1142807861" sldId="887"/>
            <ac:spMk id="5" creationId="{10ED1D7E-3DE3-4BA4-8D53-F8D576EB0990}"/>
          </ac:spMkLst>
        </pc:spChg>
      </pc:sldChg>
      <pc:sldChg chg="ord">
        <pc:chgData name="luis cleto" userId="a76db6c301978307" providerId="LiveId" clId="{BB93E05D-BE05-4453-8BDD-E5B3B775B63B}" dt="2026-02-11T21:14:58.549" v="3387"/>
        <pc:sldMkLst>
          <pc:docMk/>
          <pc:sldMk cId="3229217866" sldId="900"/>
        </pc:sldMkLst>
      </pc:sldChg>
      <pc:sldChg chg="ord">
        <pc:chgData name="luis cleto" userId="a76db6c301978307" providerId="LiveId" clId="{BB93E05D-BE05-4453-8BDD-E5B3B775B63B}" dt="2026-02-11T21:17:04.673" v="3418"/>
        <pc:sldMkLst>
          <pc:docMk/>
          <pc:sldMk cId="3451609596" sldId="907"/>
        </pc:sldMkLst>
      </pc:sldChg>
      <pc:sldChg chg="addSp modSp mod">
        <pc:chgData name="luis cleto" userId="a76db6c301978307" providerId="LiveId" clId="{BB93E05D-BE05-4453-8BDD-E5B3B775B63B}" dt="2026-02-11T19:39:21.287" v="838" actId="1076"/>
        <pc:sldMkLst>
          <pc:docMk/>
          <pc:sldMk cId="2142705996" sldId="908"/>
        </pc:sldMkLst>
        <pc:spChg chg="add mod">
          <ac:chgData name="luis cleto" userId="a76db6c301978307" providerId="LiveId" clId="{BB93E05D-BE05-4453-8BDD-E5B3B775B63B}" dt="2026-02-11T19:39:03.066" v="836"/>
          <ac:spMkLst>
            <pc:docMk/>
            <pc:sldMk cId="2142705996" sldId="908"/>
            <ac:spMk id="2" creationId="{67F3C256-F43B-EC9E-6F06-CA8585DBCC9D}"/>
          </ac:spMkLst>
        </pc:spChg>
        <pc:spChg chg="mod">
          <ac:chgData name="luis cleto" userId="a76db6c301978307" providerId="LiveId" clId="{BB93E05D-BE05-4453-8BDD-E5B3B775B63B}" dt="2026-02-11T19:39:21.287" v="838" actId="1076"/>
          <ac:spMkLst>
            <pc:docMk/>
            <pc:sldMk cId="2142705996" sldId="908"/>
            <ac:spMk id="6" creationId="{69E00559-EDA6-F17B-546D-3F9C4D55A213}"/>
          </ac:spMkLst>
        </pc:spChg>
      </pc:sldChg>
      <pc:sldChg chg="addSp delSp modSp mod">
        <pc:chgData name="luis cleto" userId="a76db6c301978307" providerId="LiveId" clId="{BB93E05D-BE05-4453-8BDD-E5B3B775B63B}" dt="2026-02-11T19:46:23.319" v="873"/>
        <pc:sldMkLst>
          <pc:docMk/>
          <pc:sldMk cId="3490203965" sldId="909"/>
        </pc:sldMkLst>
        <pc:spChg chg="mod">
          <ac:chgData name="luis cleto" userId="a76db6c301978307" providerId="LiveId" clId="{BB93E05D-BE05-4453-8BDD-E5B3B775B63B}" dt="2026-02-11T19:45:53.405" v="870" actId="1076"/>
          <ac:spMkLst>
            <pc:docMk/>
            <pc:sldMk cId="3490203965" sldId="909"/>
            <ac:spMk id="5" creationId="{58EDF7FA-1329-FE09-64A6-787E06B8041A}"/>
          </ac:spMkLst>
        </pc:spChg>
        <pc:spChg chg="mod">
          <ac:chgData name="luis cleto" userId="a76db6c301978307" providerId="LiveId" clId="{BB93E05D-BE05-4453-8BDD-E5B3B775B63B}" dt="2026-02-11T19:43:06.243" v="855" actId="14100"/>
          <ac:spMkLst>
            <pc:docMk/>
            <pc:sldMk cId="3490203965" sldId="909"/>
            <ac:spMk id="15" creationId="{0D194BB3-7C8C-8C6D-1677-DBCEB8940DD9}"/>
          </ac:spMkLst>
        </pc:spChg>
        <pc:picChg chg="add mod">
          <ac:chgData name="luis cleto" userId="a76db6c301978307" providerId="LiveId" clId="{BB93E05D-BE05-4453-8BDD-E5B3B775B63B}" dt="2026-02-11T19:43:13.712" v="857" actId="1076"/>
          <ac:picMkLst>
            <pc:docMk/>
            <pc:sldMk cId="3490203965" sldId="909"/>
            <ac:picMk id="2" creationId="{6F9ADC2A-7F32-9640-4E67-F1FB3DD5FFDC}"/>
          </ac:picMkLst>
        </pc:picChg>
      </pc:sldChg>
      <pc:sldChg chg="modSp mod ord">
        <pc:chgData name="luis cleto" userId="a76db6c301978307" providerId="LiveId" clId="{BB93E05D-BE05-4453-8BDD-E5B3B775B63B}" dt="2026-02-11T19:13:51.487" v="492" actId="1076"/>
        <pc:sldMkLst>
          <pc:docMk/>
          <pc:sldMk cId="2552857890" sldId="914"/>
        </pc:sldMkLst>
        <pc:spChg chg="mod">
          <ac:chgData name="luis cleto" userId="a76db6c301978307" providerId="LiveId" clId="{BB93E05D-BE05-4453-8BDD-E5B3B775B63B}" dt="2026-02-11T19:08:09.989" v="490" actId="20577"/>
          <ac:spMkLst>
            <pc:docMk/>
            <pc:sldMk cId="2552857890" sldId="914"/>
            <ac:spMk id="3" creationId="{A042C5F3-2D4C-D633-FAD4-EEF7663CCFF0}"/>
          </ac:spMkLst>
        </pc:spChg>
        <pc:spChg chg="mod">
          <ac:chgData name="luis cleto" userId="a76db6c301978307" providerId="LiveId" clId="{BB93E05D-BE05-4453-8BDD-E5B3B775B63B}" dt="2026-02-11T19:13:51.487" v="492" actId="1076"/>
          <ac:spMkLst>
            <pc:docMk/>
            <pc:sldMk cId="2552857890" sldId="914"/>
            <ac:spMk id="10" creationId="{98FC7A2C-DBDD-4409-83D6-D52542C22E74}"/>
          </ac:spMkLst>
        </pc:spChg>
        <pc:picChg chg="mod">
          <ac:chgData name="luis cleto" userId="a76db6c301978307" providerId="LiveId" clId="{BB93E05D-BE05-4453-8BDD-E5B3B775B63B}" dt="2026-02-11T19:07:39.681" v="474" actId="14100"/>
          <ac:picMkLst>
            <pc:docMk/>
            <pc:sldMk cId="2552857890" sldId="914"/>
            <ac:picMk id="4" creationId="{9D9DFD20-C888-424C-BFE1-4DDA1444EAF3}"/>
          </ac:picMkLst>
        </pc:picChg>
      </pc:sldChg>
      <pc:sldChg chg="ord">
        <pc:chgData name="luis cleto" userId="a76db6c301978307" providerId="LiveId" clId="{BB93E05D-BE05-4453-8BDD-E5B3B775B63B}" dt="2026-02-11T19:51:33.479" v="911"/>
        <pc:sldMkLst>
          <pc:docMk/>
          <pc:sldMk cId="2302299071" sldId="915"/>
        </pc:sldMkLst>
      </pc:sldChg>
      <pc:sldChg chg="modSp mod ord">
        <pc:chgData name="luis cleto" userId="a76db6c301978307" providerId="LiveId" clId="{BB93E05D-BE05-4453-8BDD-E5B3B775B63B}" dt="2026-02-11T19:33:21.975" v="693" actId="2711"/>
        <pc:sldMkLst>
          <pc:docMk/>
          <pc:sldMk cId="3152326503" sldId="931"/>
        </pc:sldMkLst>
        <pc:spChg chg="mod">
          <ac:chgData name="luis cleto" userId="a76db6c301978307" providerId="LiveId" clId="{BB93E05D-BE05-4453-8BDD-E5B3B775B63B}" dt="2026-02-11T19:33:21.975" v="693" actId="2711"/>
          <ac:spMkLst>
            <pc:docMk/>
            <pc:sldMk cId="3152326503" sldId="931"/>
            <ac:spMk id="3" creationId="{9E143F26-58B8-23EF-1942-0C6E8730E24A}"/>
          </ac:spMkLst>
        </pc:spChg>
        <pc:spChg chg="mod">
          <ac:chgData name="luis cleto" userId="a76db6c301978307" providerId="LiveId" clId="{BB93E05D-BE05-4453-8BDD-E5B3B775B63B}" dt="2026-02-11T19:32:33.483" v="685" actId="20577"/>
          <ac:spMkLst>
            <pc:docMk/>
            <pc:sldMk cId="3152326503" sldId="931"/>
            <ac:spMk id="6" creationId="{085F4D17-7408-F01B-BC83-C87B91468B56}"/>
          </ac:spMkLst>
        </pc:spChg>
        <pc:spChg chg="mod">
          <ac:chgData name="luis cleto" userId="a76db6c301978307" providerId="LiveId" clId="{BB93E05D-BE05-4453-8BDD-E5B3B775B63B}" dt="2026-02-11T19:33:13.344" v="692" actId="12"/>
          <ac:spMkLst>
            <pc:docMk/>
            <pc:sldMk cId="3152326503" sldId="931"/>
            <ac:spMk id="11" creationId="{E03BA563-9371-F4CD-823B-004DA885BBDB}"/>
          </ac:spMkLst>
        </pc:spChg>
      </pc:sldChg>
      <pc:sldChg chg="modSp mod ord">
        <pc:chgData name="luis cleto" userId="a76db6c301978307" providerId="LiveId" clId="{BB93E05D-BE05-4453-8BDD-E5B3B775B63B}" dt="2026-02-11T19:27:25.592" v="614" actId="20577"/>
        <pc:sldMkLst>
          <pc:docMk/>
          <pc:sldMk cId="1477108439" sldId="939"/>
        </pc:sldMkLst>
        <pc:spChg chg="mod">
          <ac:chgData name="luis cleto" userId="a76db6c301978307" providerId="LiveId" clId="{BB93E05D-BE05-4453-8BDD-E5B3B775B63B}" dt="2026-02-11T19:27:25.592" v="614" actId="20577"/>
          <ac:spMkLst>
            <pc:docMk/>
            <pc:sldMk cId="1477108439" sldId="939"/>
            <ac:spMk id="3" creationId="{9223EBDA-DACA-01F8-FCD4-C3AF23F34864}"/>
          </ac:spMkLst>
        </pc:spChg>
        <pc:spChg chg="mod">
          <ac:chgData name="luis cleto" userId="a76db6c301978307" providerId="LiveId" clId="{BB93E05D-BE05-4453-8BDD-E5B3B775B63B}" dt="2026-02-11T19:26:27.186" v="609" actId="1076"/>
          <ac:spMkLst>
            <pc:docMk/>
            <pc:sldMk cId="1477108439" sldId="939"/>
            <ac:spMk id="10" creationId="{2B4EC146-938C-457E-BDA6-54887A7E215A}"/>
          </ac:spMkLst>
        </pc:spChg>
        <pc:picChg chg="mod">
          <ac:chgData name="luis cleto" userId="a76db6c301978307" providerId="LiveId" clId="{BB93E05D-BE05-4453-8BDD-E5B3B775B63B}" dt="2026-02-11T19:26:23.578" v="608" actId="1076"/>
          <ac:picMkLst>
            <pc:docMk/>
            <pc:sldMk cId="1477108439" sldId="939"/>
            <ac:picMk id="6" creationId="{80AAF36B-8DAC-4EB2-BFB6-9AD520C454AA}"/>
          </ac:picMkLst>
        </pc:picChg>
      </pc:sldChg>
      <pc:sldChg chg="modSp mod">
        <pc:chgData name="luis cleto" userId="a76db6c301978307" providerId="LiveId" clId="{BB93E05D-BE05-4453-8BDD-E5B3B775B63B}" dt="2026-02-11T20:15:38.878" v="1872" actId="20577"/>
        <pc:sldMkLst>
          <pc:docMk/>
          <pc:sldMk cId="1267610895" sldId="945"/>
        </pc:sldMkLst>
        <pc:spChg chg="mod">
          <ac:chgData name="luis cleto" userId="a76db6c301978307" providerId="LiveId" clId="{BB93E05D-BE05-4453-8BDD-E5B3B775B63B}" dt="2026-02-11T20:15:38.878" v="1872" actId="20577"/>
          <ac:spMkLst>
            <pc:docMk/>
            <pc:sldMk cId="1267610895" sldId="945"/>
            <ac:spMk id="5" creationId="{2B4576E1-FB93-438D-AAEF-3CB1D6866C6D}"/>
          </ac:spMkLst>
        </pc:spChg>
      </pc:sldChg>
      <pc:sldChg chg="modSp mod ord">
        <pc:chgData name="luis cleto" userId="a76db6c301978307" providerId="LiveId" clId="{BB93E05D-BE05-4453-8BDD-E5B3B775B63B}" dt="2026-02-11T19:21:13.404" v="568" actId="20577"/>
        <pc:sldMkLst>
          <pc:docMk/>
          <pc:sldMk cId="1859369516" sldId="966"/>
        </pc:sldMkLst>
        <pc:spChg chg="mod">
          <ac:chgData name="luis cleto" userId="a76db6c301978307" providerId="LiveId" clId="{BB93E05D-BE05-4453-8BDD-E5B3B775B63B}" dt="2026-02-11T19:19:57.544" v="544" actId="1076"/>
          <ac:spMkLst>
            <pc:docMk/>
            <pc:sldMk cId="1859369516" sldId="966"/>
            <ac:spMk id="4" creationId="{519448EB-DE7C-4F2F-9968-B485D2E6D252}"/>
          </ac:spMkLst>
        </pc:spChg>
        <pc:spChg chg="mod">
          <ac:chgData name="luis cleto" userId="a76db6c301978307" providerId="LiveId" clId="{BB93E05D-BE05-4453-8BDD-E5B3B775B63B}" dt="2026-02-11T19:21:13.404" v="568" actId="20577"/>
          <ac:spMkLst>
            <pc:docMk/>
            <pc:sldMk cId="1859369516" sldId="966"/>
            <ac:spMk id="5" creationId="{37691572-7108-4C24-9188-DE10CE58ECE6}"/>
          </ac:spMkLst>
        </pc:spChg>
      </pc:sldChg>
      <pc:sldChg chg="addSp modSp ord">
        <pc:chgData name="luis cleto" userId="a76db6c301978307" providerId="LiveId" clId="{BB93E05D-BE05-4453-8BDD-E5B3B775B63B}" dt="2026-02-11T21:15:45.809" v="3396"/>
        <pc:sldMkLst>
          <pc:docMk/>
          <pc:sldMk cId="3506856627" sldId="1095"/>
        </pc:sldMkLst>
        <pc:spChg chg="add mod">
          <ac:chgData name="luis cleto" userId="a76db6c301978307" providerId="LiveId" clId="{BB93E05D-BE05-4453-8BDD-E5B3B775B63B}" dt="2026-02-11T21:15:45.809" v="3396"/>
          <ac:spMkLst>
            <pc:docMk/>
            <pc:sldMk cId="3506856627" sldId="1095"/>
            <ac:spMk id="2" creationId="{AE2A66D8-BC7B-7CA5-B8CA-91BFCB63A4EE}"/>
          </ac:spMkLst>
        </pc:spChg>
      </pc:sldChg>
      <pc:sldChg chg="addSp modSp ord">
        <pc:chgData name="luis cleto" userId="a76db6c301978307" providerId="LiveId" clId="{BB93E05D-BE05-4453-8BDD-E5B3B775B63B}" dt="2026-02-11T20:18:48.290" v="1889"/>
        <pc:sldMkLst>
          <pc:docMk/>
          <pc:sldMk cId="1074415681" sldId="1151"/>
        </pc:sldMkLst>
        <pc:spChg chg="add mod">
          <ac:chgData name="luis cleto" userId="a76db6c301978307" providerId="LiveId" clId="{BB93E05D-BE05-4453-8BDD-E5B3B775B63B}" dt="2026-02-11T20:18:48.290" v="1889"/>
          <ac:spMkLst>
            <pc:docMk/>
            <pc:sldMk cId="1074415681" sldId="1151"/>
            <ac:spMk id="2" creationId="{EA773F0E-EEDD-7BEA-195E-7F34EBBF8113}"/>
          </ac:spMkLst>
        </pc:spChg>
      </pc:sldChg>
      <pc:sldChg chg="ord">
        <pc:chgData name="luis cleto" userId="a76db6c301978307" providerId="LiveId" clId="{BB93E05D-BE05-4453-8BDD-E5B3B775B63B}" dt="2026-02-11T20:17:49.542" v="1884"/>
        <pc:sldMkLst>
          <pc:docMk/>
          <pc:sldMk cId="3862920045" sldId="1155"/>
        </pc:sldMkLst>
      </pc:sldChg>
      <pc:sldChg chg="ord">
        <pc:chgData name="luis cleto" userId="a76db6c301978307" providerId="LiveId" clId="{BB93E05D-BE05-4453-8BDD-E5B3B775B63B}" dt="2026-02-11T21:16:57.557" v="3416"/>
        <pc:sldMkLst>
          <pc:docMk/>
          <pc:sldMk cId="2188204882" sldId="1169"/>
        </pc:sldMkLst>
      </pc:sldChg>
      <pc:sldChg chg="addSp modSp mod ord">
        <pc:chgData name="luis cleto" userId="a76db6c301978307" providerId="LiveId" clId="{BB93E05D-BE05-4453-8BDD-E5B3B775B63B}" dt="2026-02-11T21:16:51.800" v="3414" actId="2711"/>
        <pc:sldMkLst>
          <pc:docMk/>
          <pc:sldMk cId="1815331304" sldId="1171"/>
        </pc:sldMkLst>
        <pc:spChg chg="add mod">
          <ac:chgData name="luis cleto" userId="a76db6c301978307" providerId="LiveId" clId="{BB93E05D-BE05-4453-8BDD-E5B3B775B63B}" dt="2026-02-11T21:16:45.764" v="3413"/>
          <ac:spMkLst>
            <pc:docMk/>
            <pc:sldMk cId="1815331304" sldId="1171"/>
            <ac:spMk id="2" creationId="{2468295F-6CDE-554E-1400-E429E1ACA6A5}"/>
          </ac:spMkLst>
        </pc:spChg>
        <pc:spChg chg="mod">
          <ac:chgData name="luis cleto" userId="a76db6c301978307" providerId="LiveId" clId="{BB93E05D-BE05-4453-8BDD-E5B3B775B63B}" dt="2026-02-11T21:16:51.800" v="3414" actId="2711"/>
          <ac:spMkLst>
            <pc:docMk/>
            <pc:sldMk cId="1815331304" sldId="1171"/>
            <ac:spMk id="3" creationId="{8C4FD574-2707-5D40-0C85-2E5790F806B0}"/>
          </ac:spMkLst>
        </pc:spChg>
      </pc:sldChg>
      <pc:sldChg chg="addSp modSp">
        <pc:chgData name="luis cleto" userId="a76db6c301978307" providerId="LiveId" clId="{BB93E05D-BE05-4453-8BDD-E5B3B775B63B}" dt="2026-02-11T20:17:31.257" v="1879"/>
        <pc:sldMkLst>
          <pc:docMk/>
          <pc:sldMk cId="234396468" sldId="1172"/>
        </pc:sldMkLst>
        <pc:spChg chg="add mod">
          <ac:chgData name="luis cleto" userId="a76db6c301978307" providerId="LiveId" clId="{BB93E05D-BE05-4453-8BDD-E5B3B775B63B}" dt="2026-02-11T20:17:31.257" v="1879"/>
          <ac:spMkLst>
            <pc:docMk/>
            <pc:sldMk cId="234396468" sldId="1172"/>
            <ac:spMk id="2" creationId="{B5ACC17F-10FE-7077-8CA0-B2A239FE405D}"/>
          </ac:spMkLst>
        </pc:spChg>
      </pc:sldChg>
      <pc:sldChg chg="ord">
        <pc:chgData name="luis cleto" userId="a76db6c301978307" providerId="LiveId" clId="{BB93E05D-BE05-4453-8BDD-E5B3B775B63B}" dt="2026-02-11T20:19:04.038" v="1891"/>
        <pc:sldMkLst>
          <pc:docMk/>
          <pc:sldMk cId="3611135177" sldId="1173"/>
        </pc:sldMkLst>
      </pc:sldChg>
      <pc:sldChg chg="addSp modSp ord">
        <pc:chgData name="luis cleto" userId="a76db6c301978307" providerId="LiveId" clId="{BB93E05D-BE05-4453-8BDD-E5B3B775B63B}" dt="2026-02-11T20:22:58.064" v="1938"/>
        <pc:sldMkLst>
          <pc:docMk/>
          <pc:sldMk cId="2341192902" sldId="1174"/>
        </pc:sldMkLst>
        <pc:spChg chg="add mod">
          <ac:chgData name="luis cleto" userId="a76db6c301978307" providerId="LiveId" clId="{BB93E05D-BE05-4453-8BDD-E5B3B775B63B}" dt="2026-02-11T20:22:58.064" v="1938"/>
          <ac:spMkLst>
            <pc:docMk/>
            <pc:sldMk cId="2341192902" sldId="1174"/>
            <ac:spMk id="2" creationId="{F74A42CF-1B68-095C-19BA-EC59A0EE9C22}"/>
          </ac:spMkLst>
        </pc:spChg>
      </pc:sldChg>
      <pc:sldChg chg="modSp mod">
        <pc:chgData name="luis cleto" userId="a76db6c301978307" providerId="LiveId" clId="{BB93E05D-BE05-4453-8BDD-E5B3B775B63B}" dt="2026-02-11T20:13:39.905" v="1775" actId="2711"/>
        <pc:sldMkLst>
          <pc:docMk/>
          <pc:sldMk cId="2744045839" sldId="1175"/>
        </pc:sldMkLst>
        <pc:spChg chg="mod">
          <ac:chgData name="luis cleto" userId="a76db6c301978307" providerId="LiveId" clId="{BB93E05D-BE05-4453-8BDD-E5B3B775B63B}" dt="2026-02-11T20:13:39.905" v="1775" actId="2711"/>
          <ac:spMkLst>
            <pc:docMk/>
            <pc:sldMk cId="2744045839" sldId="1175"/>
            <ac:spMk id="3" creationId="{17A0BC6C-8CB7-ADCE-C5F8-EB3D4B6DAD60}"/>
          </ac:spMkLst>
        </pc:spChg>
      </pc:sldChg>
      <pc:sldChg chg="ord">
        <pc:chgData name="luis cleto" userId="a76db6c301978307" providerId="LiveId" clId="{BB93E05D-BE05-4453-8BDD-E5B3B775B63B}" dt="2026-02-11T20:20:28.341" v="1910"/>
        <pc:sldMkLst>
          <pc:docMk/>
          <pc:sldMk cId="2510849048" sldId="1182"/>
        </pc:sldMkLst>
      </pc:sldChg>
      <pc:sldChg chg="addSp modSp mod ord">
        <pc:chgData name="luis cleto" userId="a76db6c301978307" providerId="LiveId" clId="{BB93E05D-BE05-4453-8BDD-E5B3B775B63B}" dt="2026-02-11T20:21:59.493" v="1918"/>
        <pc:sldMkLst>
          <pc:docMk/>
          <pc:sldMk cId="1601259947" sldId="1183"/>
        </pc:sldMkLst>
        <pc:spChg chg="add mod">
          <ac:chgData name="luis cleto" userId="a76db6c301978307" providerId="LiveId" clId="{BB93E05D-BE05-4453-8BDD-E5B3B775B63B}" dt="2026-02-11T20:21:59.493" v="1918"/>
          <ac:spMkLst>
            <pc:docMk/>
            <pc:sldMk cId="1601259947" sldId="1183"/>
            <ac:spMk id="2" creationId="{EF2B19F9-0165-2248-AC21-B8E7C43DA26B}"/>
          </ac:spMkLst>
        </pc:spChg>
        <pc:spChg chg="mod">
          <ac:chgData name="luis cleto" userId="a76db6c301978307" providerId="LiveId" clId="{BB93E05D-BE05-4453-8BDD-E5B3B775B63B}" dt="2026-02-11T20:21:07.614" v="1915" actId="5793"/>
          <ac:spMkLst>
            <pc:docMk/>
            <pc:sldMk cId="1601259947" sldId="1183"/>
            <ac:spMk id="10" creationId="{88535F16-9B6F-4F58-BEF4-1D909394DB5A}"/>
          </ac:spMkLst>
        </pc:spChg>
        <pc:picChg chg="mod">
          <ac:chgData name="luis cleto" userId="a76db6c301978307" providerId="LiveId" clId="{BB93E05D-BE05-4453-8BDD-E5B3B775B63B}" dt="2026-02-11T20:21:32.359" v="1917" actId="1076"/>
          <ac:picMkLst>
            <pc:docMk/>
            <pc:sldMk cId="1601259947" sldId="1183"/>
            <ac:picMk id="27650" creationId="{7E3D77E4-0B8C-4144-8510-EE6707EFC507}"/>
          </ac:picMkLst>
        </pc:picChg>
      </pc:sldChg>
      <pc:sldChg chg="addSp modSp">
        <pc:chgData name="luis cleto" userId="a76db6c301978307" providerId="LiveId" clId="{BB93E05D-BE05-4453-8BDD-E5B3B775B63B}" dt="2026-02-11T19:39:44.365" v="840"/>
        <pc:sldMkLst>
          <pc:docMk/>
          <pc:sldMk cId="3975731129" sldId="1184"/>
        </pc:sldMkLst>
        <pc:spChg chg="add mod">
          <ac:chgData name="luis cleto" userId="a76db6c301978307" providerId="LiveId" clId="{BB93E05D-BE05-4453-8BDD-E5B3B775B63B}" dt="2026-02-11T19:39:44.365" v="840"/>
          <ac:spMkLst>
            <pc:docMk/>
            <pc:sldMk cId="3975731129" sldId="1184"/>
            <ac:spMk id="2" creationId="{ABD51337-EF44-5690-6ED7-05595F26DFC3}"/>
          </ac:spMkLst>
        </pc:spChg>
        <pc:spChg chg="mod">
          <ac:chgData name="luis cleto" userId="a76db6c301978307" providerId="LiveId" clId="{BB93E05D-BE05-4453-8BDD-E5B3B775B63B}" dt="2026-02-11T19:39:36.589" v="839" actId="2711"/>
          <ac:spMkLst>
            <pc:docMk/>
            <pc:sldMk cId="3975731129" sldId="1184"/>
            <ac:spMk id="5" creationId="{03C9C6EC-001E-4F3E-B114-55A195A1C0C8}"/>
          </ac:spMkLst>
        </pc:spChg>
      </pc:sldChg>
      <pc:sldChg chg="modSp mod">
        <pc:chgData name="luis cleto" userId="a76db6c301978307" providerId="LiveId" clId="{BB93E05D-BE05-4453-8BDD-E5B3B775B63B}" dt="2026-02-11T20:13:24.405" v="1774" actId="20577"/>
        <pc:sldMkLst>
          <pc:docMk/>
          <pc:sldMk cId="2015740857" sldId="1185"/>
        </pc:sldMkLst>
        <pc:spChg chg="mod">
          <ac:chgData name="luis cleto" userId="a76db6c301978307" providerId="LiveId" clId="{BB93E05D-BE05-4453-8BDD-E5B3B775B63B}" dt="2026-02-11T20:13:24.405" v="1774" actId="20577"/>
          <ac:spMkLst>
            <pc:docMk/>
            <pc:sldMk cId="2015740857" sldId="1185"/>
            <ac:spMk id="5" creationId="{79695B53-CFF8-4CD9-B008-5F9A5CDCBC10}"/>
          </ac:spMkLst>
        </pc:spChg>
      </pc:sldChg>
      <pc:sldChg chg="addSp modSp ord">
        <pc:chgData name="luis cleto" userId="a76db6c301978307" providerId="LiveId" clId="{BB93E05D-BE05-4453-8BDD-E5B3B775B63B}" dt="2026-02-11T20:24:36.587" v="1966"/>
        <pc:sldMkLst>
          <pc:docMk/>
          <pc:sldMk cId="1147588099" sldId="1193"/>
        </pc:sldMkLst>
        <pc:spChg chg="add mod">
          <ac:chgData name="luis cleto" userId="a76db6c301978307" providerId="LiveId" clId="{BB93E05D-BE05-4453-8BDD-E5B3B775B63B}" dt="2026-02-11T20:24:36.587" v="1966"/>
          <ac:spMkLst>
            <pc:docMk/>
            <pc:sldMk cId="1147588099" sldId="1193"/>
            <ac:spMk id="2" creationId="{9A4A2FE6-64D1-793E-B3D7-453812A6D840}"/>
          </ac:spMkLst>
        </pc:spChg>
      </pc:sldChg>
      <pc:sldChg chg="addSp modSp ord">
        <pc:chgData name="luis cleto" userId="a76db6c301978307" providerId="LiveId" clId="{BB93E05D-BE05-4453-8BDD-E5B3B775B63B}" dt="2026-02-11T21:16:36.926" v="3410"/>
        <pc:sldMkLst>
          <pc:docMk/>
          <pc:sldMk cId="3414791930" sldId="1195"/>
        </pc:sldMkLst>
        <pc:spChg chg="add mod">
          <ac:chgData name="luis cleto" userId="a76db6c301978307" providerId="LiveId" clId="{BB93E05D-BE05-4453-8BDD-E5B3B775B63B}" dt="2026-02-11T21:16:36.926" v="3410"/>
          <ac:spMkLst>
            <pc:docMk/>
            <pc:sldMk cId="3414791930" sldId="1195"/>
            <ac:spMk id="2" creationId="{F9E8A836-F6BC-A9F4-9BD9-C686248569F6}"/>
          </ac:spMkLst>
        </pc:spChg>
      </pc:sldChg>
      <pc:sldChg chg="addSp modSp ord">
        <pc:chgData name="luis cleto" userId="a76db6c301978307" providerId="LiveId" clId="{BB93E05D-BE05-4453-8BDD-E5B3B775B63B}" dt="2026-02-11T21:16:29.350" v="3407"/>
        <pc:sldMkLst>
          <pc:docMk/>
          <pc:sldMk cId="3636005696" sldId="1198"/>
        </pc:sldMkLst>
        <pc:spChg chg="add mod">
          <ac:chgData name="luis cleto" userId="a76db6c301978307" providerId="LiveId" clId="{BB93E05D-BE05-4453-8BDD-E5B3B775B63B}" dt="2026-02-11T21:16:29.350" v="3407"/>
          <ac:spMkLst>
            <pc:docMk/>
            <pc:sldMk cId="3636005696" sldId="1198"/>
            <ac:spMk id="2" creationId="{426C6426-059A-D6C0-E1E5-60C47C538951}"/>
          </ac:spMkLst>
        </pc:spChg>
      </pc:sldChg>
      <pc:sldChg chg="addSp modSp ord">
        <pc:chgData name="luis cleto" userId="a76db6c301978307" providerId="LiveId" clId="{BB93E05D-BE05-4453-8BDD-E5B3B775B63B}" dt="2026-02-11T19:46:47.805" v="876"/>
        <pc:sldMkLst>
          <pc:docMk/>
          <pc:sldMk cId="2441389514" sldId="1201"/>
        </pc:sldMkLst>
        <pc:spChg chg="add mod">
          <ac:chgData name="luis cleto" userId="a76db6c301978307" providerId="LiveId" clId="{BB93E05D-BE05-4453-8BDD-E5B3B775B63B}" dt="2026-02-11T19:46:47.805" v="876"/>
          <ac:spMkLst>
            <pc:docMk/>
            <pc:sldMk cId="2441389514" sldId="1201"/>
            <ac:spMk id="2" creationId="{4FE6594D-313E-3EBE-60D6-BE1DE74925C8}"/>
          </ac:spMkLst>
        </pc:spChg>
      </pc:sldChg>
      <pc:sldChg chg="ord">
        <pc:chgData name="luis cleto" userId="a76db6c301978307" providerId="LiveId" clId="{BB93E05D-BE05-4453-8BDD-E5B3B775B63B}" dt="2026-02-11T20:24:41.380" v="1968"/>
        <pc:sldMkLst>
          <pc:docMk/>
          <pc:sldMk cId="567372136" sldId="1204"/>
        </pc:sldMkLst>
      </pc:sldChg>
      <pc:sldChg chg="ord">
        <pc:chgData name="luis cleto" userId="a76db6c301978307" providerId="LiveId" clId="{BB93E05D-BE05-4453-8BDD-E5B3B775B63B}" dt="2026-02-11T20:24:53.043" v="1970"/>
        <pc:sldMkLst>
          <pc:docMk/>
          <pc:sldMk cId="3323300836" sldId="1205"/>
        </pc:sldMkLst>
      </pc:sldChg>
      <pc:sldChg chg="ord">
        <pc:chgData name="luis cleto" userId="a76db6c301978307" providerId="LiveId" clId="{BB93E05D-BE05-4453-8BDD-E5B3B775B63B}" dt="2026-02-11T20:24:57.346" v="1972"/>
        <pc:sldMkLst>
          <pc:docMk/>
          <pc:sldMk cId="1842031168" sldId="1206"/>
        </pc:sldMkLst>
      </pc:sldChg>
      <pc:sldChg chg="addSp modSp">
        <pc:chgData name="luis cleto" userId="a76db6c301978307" providerId="LiveId" clId="{BB93E05D-BE05-4453-8BDD-E5B3B775B63B}" dt="2026-02-11T20:25:58.880" v="1979"/>
        <pc:sldMkLst>
          <pc:docMk/>
          <pc:sldMk cId="3530148417" sldId="1208"/>
        </pc:sldMkLst>
        <pc:spChg chg="add mod">
          <ac:chgData name="luis cleto" userId="a76db6c301978307" providerId="LiveId" clId="{BB93E05D-BE05-4453-8BDD-E5B3B775B63B}" dt="2026-02-11T20:25:58.880" v="1979"/>
          <ac:spMkLst>
            <pc:docMk/>
            <pc:sldMk cId="3530148417" sldId="1208"/>
            <ac:spMk id="2" creationId="{AABE3E86-9423-BED8-151F-FB0C81145CA0}"/>
          </ac:spMkLst>
        </pc:spChg>
      </pc:sldChg>
      <pc:sldChg chg="modSp mod ord">
        <pc:chgData name="luis cleto" userId="a76db6c301978307" providerId="LiveId" clId="{BB93E05D-BE05-4453-8BDD-E5B3B775B63B}" dt="2026-02-11T20:19:30.435" v="1896"/>
        <pc:sldMkLst>
          <pc:docMk/>
          <pc:sldMk cId="895318628" sldId="1269"/>
        </pc:sldMkLst>
        <pc:spChg chg="mod">
          <ac:chgData name="luis cleto" userId="a76db6c301978307" providerId="LiveId" clId="{BB93E05D-BE05-4453-8BDD-E5B3B775B63B}" dt="2026-02-11T20:19:21.394" v="1894" actId="14100"/>
          <ac:spMkLst>
            <pc:docMk/>
            <pc:sldMk cId="895318628" sldId="1269"/>
            <ac:spMk id="7" creationId="{C0F8DC02-56EB-9C8F-5679-BD573DB52CCE}"/>
          </ac:spMkLst>
        </pc:spChg>
        <pc:picChg chg="mod">
          <ac:chgData name="luis cleto" userId="a76db6c301978307" providerId="LiveId" clId="{BB93E05D-BE05-4453-8BDD-E5B3B775B63B}" dt="2026-02-11T20:19:17.702" v="1893" actId="14100"/>
          <ac:picMkLst>
            <pc:docMk/>
            <pc:sldMk cId="895318628" sldId="1269"/>
            <ac:picMk id="1026" creationId="{F3C2BCD3-A476-2E75-3903-32C0E8C5BA16}"/>
          </ac:picMkLst>
        </pc:picChg>
      </pc:sldChg>
      <pc:sldChg chg="addSp modSp ord">
        <pc:chgData name="luis cleto" userId="a76db6c301978307" providerId="LiveId" clId="{BB93E05D-BE05-4453-8BDD-E5B3B775B63B}" dt="2026-02-11T20:17:43.020" v="1882"/>
        <pc:sldMkLst>
          <pc:docMk/>
          <pc:sldMk cId="1863731295" sldId="1270"/>
        </pc:sldMkLst>
        <pc:spChg chg="add mod">
          <ac:chgData name="luis cleto" userId="a76db6c301978307" providerId="LiveId" clId="{BB93E05D-BE05-4453-8BDD-E5B3B775B63B}" dt="2026-02-11T20:17:43.020" v="1882"/>
          <ac:spMkLst>
            <pc:docMk/>
            <pc:sldMk cId="1863731295" sldId="1270"/>
            <ac:spMk id="2" creationId="{99F76B1D-31B0-E24F-325C-A3AFFBA88115}"/>
          </ac:spMkLst>
        </pc:spChg>
      </pc:sldChg>
      <pc:sldChg chg="addSp delSp modSp mod">
        <pc:chgData name="luis cleto" userId="a76db6c301978307" providerId="LiveId" clId="{BB93E05D-BE05-4453-8BDD-E5B3B775B63B}" dt="2026-02-11T20:27:05.179" v="1994" actId="21"/>
        <pc:sldMkLst>
          <pc:docMk/>
          <pc:sldMk cId="399649983" sldId="1272"/>
        </pc:sldMkLst>
      </pc:sldChg>
      <pc:sldChg chg="addSp modSp ord">
        <pc:chgData name="luis cleto" userId="a76db6c301978307" providerId="LiveId" clId="{BB93E05D-BE05-4453-8BDD-E5B3B775B63B}" dt="2026-02-11T20:24:13.480" v="1957"/>
        <pc:sldMkLst>
          <pc:docMk/>
          <pc:sldMk cId="3541376951" sldId="1273"/>
        </pc:sldMkLst>
        <pc:spChg chg="add mod">
          <ac:chgData name="luis cleto" userId="a76db6c301978307" providerId="LiveId" clId="{BB93E05D-BE05-4453-8BDD-E5B3B775B63B}" dt="2026-02-11T20:24:13.480" v="1957"/>
          <ac:spMkLst>
            <pc:docMk/>
            <pc:sldMk cId="3541376951" sldId="1273"/>
            <ac:spMk id="2" creationId="{7585425C-228C-841E-74C0-190B2D67940E}"/>
          </ac:spMkLst>
        </pc:spChg>
      </pc:sldChg>
      <pc:sldChg chg="addSp modSp ord">
        <pc:chgData name="luis cleto" userId="a76db6c301978307" providerId="LiveId" clId="{BB93E05D-BE05-4453-8BDD-E5B3B775B63B}" dt="2026-02-11T20:24:20.517" v="1960"/>
        <pc:sldMkLst>
          <pc:docMk/>
          <pc:sldMk cId="2826454940" sldId="1276"/>
        </pc:sldMkLst>
        <pc:spChg chg="add mod">
          <ac:chgData name="luis cleto" userId="a76db6c301978307" providerId="LiveId" clId="{BB93E05D-BE05-4453-8BDD-E5B3B775B63B}" dt="2026-02-11T20:24:20.517" v="1960"/>
          <ac:spMkLst>
            <pc:docMk/>
            <pc:sldMk cId="2826454940" sldId="1276"/>
            <ac:spMk id="2" creationId="{B47C8429-7116-3365-74B7-B41F53554CCB}"/>
          </ac:spMkLst>
        </pc:spChg>
      </pc:sldChg>
      <pc:sldChg chg="addSp modSp ord">
        <pc:chgData name="luis cleto" userId="a76db6c301978307" providerId="LiveId" clId="{BB93E05D-BE05-4453-8BDD-E5B3B775B63B}" dt="2026-02-11T20:24:06.490" v="1954"/>
        <pc:sldMkLst>
          <pc:docMk/>
          <pc:sldMk cId="2502864418" sldId="1279"/>
        </pc:sldMkLst>
        <pc:spChg chg="add mod">
          <ac:chgData name="luis cleto" userId="a76db6c301978307" providerId="LiveId" clId="{BB93E05D-BE05-4453-8BDD-E5B3B775B63B}" dt="2026-02-11T20:24:06.490" v="1954"/>
          <ac:spMkLst>
            <pc:docMk/>
            <pc:sldMk cId="2502864418" sldId="1279"/>
            <ac:spMk id="2" creationId="{3702C83A-12A4-EEBA-0E09-CE44460C4730}"/>
          </ac:spMkLst>
        </pc:spChg>
      </pc:sldChg>
      <pc:sldChg chg="addSp modSp ord">
        <pc:chgData name="luis cleto" userId="a76db6c301978307" providerId="LiveId" clId="{BB93E05D-BE05-4453-8BDD-E5B3B775B63B}" dt="2026-02-11T20:22:13.332" v="1924"/>
        <pc:sldMkLst>
          <pc:docMk/>
          <pc:sldMk cId="1367688030" sldId="1280"/>
        </pc:sldMkLst>
        <pc:spChg chg="add mod">
          <ac:chgData name="luis cleto" userId="a76db6c301978307" providerId="LiveId" clId="{BB93E05D-BE05-4453-8BDD-E5B3B775B63B}" dt="2026-02-11T20:22:13.332" v="1924"/>
          <ac:spMkLst>
            <pc:docMk/>
            <pc:sldMk cId="1367688030" sldId="1280"/>
            <ac:spMk id="2" creationId="{823B75EB-1CC3-F46E-22D0-BBC4996B60CB}"/>
          </ac:spMkLst>
        </pc:spChg>
      </pc:sldChg>
      <pc:sldChg chg="addSp modSp ord">
        <pc:chgData name="luis cleto" userId="a76db6c301978307" providerId="LiveId" clId="{BB93E05D-BE05-4453-8BDD-E5B3B775B63B}" dt="2026-02-11T20:22:06.454" v="1921"/>
        <pc:sldMkLst>
          <pc:docMk/>
          <pc:sldMk cId="2681995721" sldId="1281"/>
        </pc:sldMkLst>
        <pc:spChg chg="add mod">
          <ac:chgData name="luis cleto" userId="a76db6c301978307" providerId="LiveId" clId="{BB93E05D-BE05-4453-8BDD-E5B3B775B63B}" dt="2026-02-11T20:22:06.454" v="1921"/>
          <ac:spMkLst>
            <pc:docMk/>
            <pc:sldMk cId="2681995721" sldId="1281"/>
            <ac:spMk id="2" creationId="{1E2BBBC5-AD8D-BF00-2E22-221BDC53A039}"/>
          </ac:spMkLst>
        </pc:spChg>
      </pc:sldChg>
      <pc:sldChg chg="ord">
        <pc:chgData name="luis cleto" userId="a76db6c301978307" providerId="LiveId" clId="{BB93E05D-BE05-4453-8BDD-E5B3B775B63B}" dt="2026-02-11T20:20:55.763" v="1912"/>
        <pc:sldMkLst>
          <pc:docMk/>
          <pc:sldMk cId="1788820657" sldId="1282"/>
        </pc:sldMkLst>
      </pc:sldChg>
      <pc:sldChg chg="addSp modSp ord">
        <pc:chgData name="luis cleto" userId="a76db6c301978307" providerId="LiveId" clId="{BB93E05D-BE05-4453-8BDD-E5B3B775B63B}" dt="2026-02-11T20:24:27.449" v="1963"/>
        <pc:sldMkLst>
          <pc:docMk/>
          <pc:sldMk cId="349692660" sldId="1288"/>
        </pc:sldMkLst>
        <pc:spChg chg="add mod">
          <ac:chgData name="luis cleto" userId="a76db6c301978307" providerId="LiveId" clId="{BB93E05D-BE05-4453-8BDD-E5B3B775B63B}" dt="2026-02-11T20:24:27.449" v="1963"/>
          <ac:spMkLst>
            <pc:docMk/>
            <pc:sldMk cId="349692660" sldId="1288"/>
            <ac:spMk id="2" creationId="{2F864DE0-E9B6-1659-2B92-F46BF1CFB327}"/>
          </ac:spMkLst>
        </pc:spChg>
      </pc:sldChg>
      <pc:sldChg chg="ord">
        <pc:chgData name="luis cleto" userId="a76db6c301978307" providerId="LiveId" clId="{BB93E05D-BE05-4453-8BDD-E5B3B775B63B}" dt="2026-02-11T20:19:46.687" v="1901"/>
        <pc:sldMkLst>
          <pc:docMk/>
          <pc:sldMk cId="2683912656" sldId="1289"/>
        </pc:sldMkLst>
      </pc:sldChg>
      <pc:sldChg chg="addSp modSp ord">
        <pc:chgData name="luis cleto" userId="a76db6c301978307" providerId="LiveId" clId="{BB93E05D-BE05-4453-8BDD-E5B3B775B63B}" dt="2026-02-11T21:16:20.200" v="3404"/>
        <pc:sldMkLst>
          <pc:docMk/>
          <pc:sldMk cId="743667996" sldId="1291"/>
        </pc:sldMkLst>
        <pc:spChg chg="add mod">
          <ac:chgData name="luis cleto" userId="a76db6c301978307" providerId="LiveId" clId="{BB93E05D-BE05-4453-8BDD-E5B3B775B63B}" dt="2026-02-11T21:16:20.200" v="3404"/>
          <ac:spMkLst>
            <pc:docMk/>
            <pc:sldMk cId="743667996" sldId="1291"/>
            <ac:spMk id="2" creationId="{2F8D4713-1F74-2F5B-49D8-5E6C2EADF5FF}"/>
          </ac:spMkLst>
        </pc:spChg>
      </pc:sldChg>
      <pc:sldChg chg="modSp mod">
        <pc:chgData name="luis cleto" userId="a76db6c301978307" providerId="LiveId" clId="{BB93E05D-BE05-4453-8BDD-E5B3B775B63B}" dt="2026-02-11T19:40:27.640" v="844" actId="2711"/>
        <pc:sldMkLst>
          <pc:docMk/>
          <pc:sldMk cId="913074994" sldId="1319"/>
        </pc:sldMkLst>
        <pc:spChg chg="mod">
          <ac:chgData name="luis cleto" userId="a76db6c301978307" providerId="LiveId" clId="{BB93E05D-BE05-4453-8BDD-E5B3B775B63B}" dt="2026-02-11T19:40:27.640" v="844" actId="2711"/>
          <ac:spMkLst>
            <pc:docMk/>
            <pc:sldMk cId="913074994" sldId="1319"/>
            <ac:spMk id="4" creationId="{5F0DB129-81EC-16E5-5E2D-1BEE9CCA8C1F}"/>
          </ac:spMkLst>
        </pc:spChg>
      </pc:sldChg>
      <pc:sldChg chg="modSp mod ord">
        <pc:chgData name="luis cleto" userId="a76db6c301978307" providerId="LiveId" clId="{BB93E05D-BE05-4453-8BDD-E5B3B775B63B}" dt="2026-02-11T19:01:28.481" v="407" actId="27636"/>
        <pc:sldMkLst>
          <pc:docMk/>
          <pc:sldMk cId="3730784105" sldId="1399"/>
        </pc:sldMkLst>
        <pc:spChg chg="mod">
          <ac:chgData name="luis cleto" userId="a76db6c301978307" providerId="LiveId" clId="{BB93E05D-BE05-4453-8BDD-E5B3B775B63B}" dt="2026-02-11T19:01:28.481" v="407" actId="27636"/>
          <ac:spMkLst>
            <pc:docMk/>
            <pc:sldMk cId="3730784105" sldId="1399"/>
            <ac:spMk id="5" creationId="{720909AD-120C-4198-AE70-8D4CFBC6D221}"/>
          </ac:spMkLst>
        </pc:spChg>
      </pc:sldChg>
      <pc:sldChg chg="del">
        <pc:chgData name="luis cleto" userId="a76db6c301978307" providerId="LiveId" clId="{BB93E05D-BE05-4453-8BDD-E5B3B775B63B}" dt="2026-02-11T20:11:09.977" v="1745" actId="2696"/>
        <pc:sldMkLst>
          <pc:docMk/>
          <pc:sldMk cId="3902336189" sldId="1414"/>
        </pc:sldMkLst>
      </pc:sldChg>
      <pc:sldChg chg="del">
        <pc:chgData name="luis cleto" userId="a76db6c301978307" providerId="LiveId" clId="{BB93E05D-BE05-4453-8BDD-E5B3B775B63B}" dt="2026-02-11T20:11:09.977" v="1745" actId="2696"/>
        <pc:sldMkLst>
          <pc:docMk/>
          <pc:sldMk cId="3680235766" sldId="1415"/>
        </pc:sldMkLst>
      </pc:sldChg>
      <pc:sldChg chg="addSp delSp modSp mod ord">
        <pc:chgData name="luis cleto" userId="a76db6c301978307" providerId="LiveId" clId="{BB93E05D-BE05-4453-8BDD-E5B3B775B63B}" dt="2026-02-11T19:47:41.032" v="886" actId="21"/>
        <pc:sldMkLst>
          <pc:docMk/>
          <pc:sldMk cId="2033030224" sldId="1559"/>
        </pc:sldMkLst>
        <pc:spChg chg="mod">
          <ac:chgData name="luis cleto" userId="a76db6c301978307" providerId="LiveId" clId="{BB93E05D-BE05-4453-8BDD-E5B3B775B63B}" dt="2026-02-11T19:47:38.108" v="885" actId="1076"/>
          <ac:spMkLst>
            <pc:docMk/>
            <pc:sldMk cId="2033030224" sldId="1559"/>
            <ac:spMk id="4" creationId="{AD24BDAB-13D6-C870-710A-89AD47678916}"/>
          </ac:spMkLst>
        </pc:spChg>
        <pc:spChg chg="mod">
          <ac:chgData name="luis cleto" userId="a76db6c301978307" providerId="LiveId" clId="{BB93E05D-BE05-4453-8BDD-E5B3B775B63B}" dt="2026-02-11T19:47:31.040" v="883" actId="14100"/>
          <ac:spMkLst>
            <pc:docMk/>
            <pc:sldMk cId="2033030224" sldId="1559"/>
            <ac:spMk id="6" creationId="{19CE5B72-56D7-4A99-A32C-E2CA6B54EF32}"/>
          </ac:spMkLst>
        </pc:spChg>
        <pc:picChg chg="mod">
          <ac:chgData name="luis cleto" userId="a76db6c301978307" providerId="LiveId" clId="{BB93E05D-BE05-4453-8BDD-E5B3B775B63B}" dt="2026-02-11T19:47:34.487" v="884" actId="14100"/>
          <ac:picMkLst>
            <pc:docMk/>
            <pc:sldMk cId="2033030224" sldId="1559"/>
            <ac:picMk id="3" creationId="{6A148799-6FBF-2FE4-8D1B-64BB3DD34072}"/>
          </ac:picMkLst>
        </pc:picChg>
      </pc:sldChg>
      <pc:sldChg chg="modSp mod ord">
        <pc:chgData name="luis cleto" userId="a76db6c301978307" providerId="LiveId" clId="{BB93E05D-BE05-4453-8BDD-E5B3B775B63B}" dt="2026-02-11T19:04:00.972" v="442" actId="20577"/>
        <pc:sldMkLst>
          <pc:docMk/>
          <pc:sldMk cId="3671560841" sldId="1560"/>
        </pc:sldMkLst>
        <pc:spChg chg="mod">
          <ac:chgData name="luis cleto" userId="a76db6c301978307" providerId="LiveId" clId="{BB93E05D-BE05-4453-8BDD-E5B3B775B63B}" dt="2026-02-11T19:04:00.972" v="442" actId="20577"/>
          <ac:spMkLst>
            <pc:docMk/>
            <pc:sldMk cId="3671560841" sldId="1560"/>
            <ac:spMk id="7" creationId="{D08A50F1-7581-83D4-CACE-3A7EA0317318}"/>
          </ac:spMkLst>
        </pc:spChg>
        <pc:spChg chg="mod">
          <ac:chgData name="luis cleto" userId="a76db6c301978307" providerId="LiveId" clId="{BB93E05D-BE05-4453-8BDD-E5B3B775B63B}" dt="2026-02-11T19:02:18.684" v="417" actId="1076"/>
          <ac:spMkLst>
            <pc:docMk/>
            <pc:sldMk cId="3671560841" sldId="1560"/>
            <ac:spMk id="9" creationId="{A82EFA74-EE82-DD39-3E9D-F9D318BCD618}"/>
          </ac:spMkLst>
        </pc:spChg>
        <pc:picChg chg="mod">
          <ac:chgData name="luis cleto" userId="a76db6c301978307" providerId="LiveId" clId="{BB93E05D-BE05-4453-8BDD-E5B3B775B63B}" dt="2026-02-11T19:02:40.037" v="424" actId="1076"/>
          <ac:picMkLst>
            <pc:docMk/>
            <pc:sldMk cId="3671560841" sldId="1560"/>
            <ac:picMk id="3" creationId="{43F720EB-441B-EC8F-B6D3-0A335FC1B6A9}"/>
          </ac:picMkLst>
        </pc:picChg>
        <pc:picChg chg="mod">
          <ac:chgData name="luis cleto" userId="a76db6c301978307" providerId="LiveId" clId="{BB93E05D-BE05-4453-8BDD-E5B3B775B63B}" dt="2026-02-11T19:02:38.055" v="423" actId="1076"/>
          <ac:picMkLst>
            <pc:docMk/>
            <pc:sldMk cId="3671560841" sldId="1560"/>
            <ac:picMk id="4" creationId="{FAF493E2-3C2D-F53A-15C6-1DFA2C06C354}"/>
          </ac:picMkLst>
        </pc:picChg>
        <pc:picChg chg="mod">
          <ac:chgData name="luis cleto" userId="a76db6c301978307" providerId="LiveId" clId="{BB93E05D-BE05-4453-8BDD-E5B3B775B63B}" dt="2026-02-11T19:02:45.747" v="426" actId="1076"/>
          <ac:picMkLst>
            <pc:docMk/>
            <pc:sldMk cId="3671560841" sldId="1560"/>
            <ac:picMk id="5" creationId="{344667C8-EE28-1C5E-8D80-05E47CB4F777}"/>
          </ac:picMkLst>
        </pc:picChg>
        <pc:picChg chg="mod">
          <ac:chgData name="luis cleto" userId="a76db6c301978307" providerId="LiveId" clId="{BB93E05D-BE05-4453-8BDD-E5B3B775B63B}" dt="2026-02-11T19:02:41.988" v="425" actId="1076"/>
          <ac:picMkLst>
            <pc:docMk/>
            <pc:sldMk cId="3671560841" sldId="1560"/>
            <ac:picMk id="11" creationId="{B81A933A-EC21-B36A-523E-4241FEB260AC}"/>
          </ac:picMkLst>
        </pc:picChg>
      </pc:sldChg>
      <pc:sldChg chg="modSp mod ord">
        <pc:chgData name="luis cleto" userId="a76db6c301978307" providerId="LiveId" clId="{BB93E05D-BE05-4453-8BDD-E5B3B775B63B}" dt="2026-02-11T19:50:17.184" v="903" actId="1076"/>
        <pc:sldMkLst>
          <pc:docMk/>
          <pc:sldMk cId="1672486687" sldId="1565"/>
        </pc:sldMkLst>
        <pc:spChg chg="mod">
          <ac:chgData name="luis cleto" userId="a76db6c301978307" providerId="LiveId" clId="{BB93E05D-BE05-4453-8BDD-E5B3B775B63B}" dt="2026-02-11T19:50:14.267" v="902" actId="14100"/>
          <ac:spMkLst>
            <pc:docMk/>
            <pc:sldMk cId="1672486687" sldId="1565"/>
            <ac:spMk id="3" creationId="{08762175-6576-DBB4-7295-6310FF464534}"/>
          </ac:spMkLst>
        </pc:spChg>
        <pc:spChg chg="mod">
          <ac:chgData name="luis cleto" userId="a76db6c301978307" providerId="LiveId" clId="{BB93E05D-BE05-4453-8BDD-E5B3B775B63B}" dt="2026-02-11T19:50:09.757" v="901" actId="1076"/>
          <ac:spMkLst>
            <pc:docMk/>
            <pc:sldMk cId="1672486687" sldId="1565"/>
            <ac:spMk id="6" creationId="{05B597C9-7378-EC16-3D33-B7EF77AD0F91}"/>
          </ac:spMkLst>
        </pc:spChg>
        <pc:picChg chg="mod">
          <ac:chgData name="luis cleto" userId="a76db6c301978307" providerId="LiveId" clId="{BB93E05D-BE05-4453-8BDD-E5B3B775B63B}" dt="2026-02-11T19:50:17.184" v="903" actId="1076"/>
          <ac:picMkLst>
            <pc:docMk/>
            <pc:sldMk cId="1672486687" sldId="1565"/>
            <ac:picMk id="4" creationId="{8853DF0F-F83A-1B4E-1C25-C7CCECB213A3}"/>
          </ac:picMkLst>
        </pc:picChg>
      </pc:sldChg>
      <pc:sldChg chg="ord">
        <pc:chgData name="luis cleto" userId="a76db6c301978307" providerId="LiveId" clId="{BB93E05D-BE05-4453-8BDD-E5B3B775B63B}" dt="2026-02-11T19:51:14.202" v="909"/>
        <pc:sldMkLst>
          <pc:docMk/>
          <pc:sldMk cId="3062298510" sldId="1566"/>
        </pc:sldMkLst>
      </pc:sldChg>
      <pc:sldChg chg="modSp mod ord">
        <pc:chgData name="luis cleto" userId="a76db6c301978307" providerId="LiveId" clId="{BB93E05D-BE05-4453-8BDD-E5B3B775B63B}" dt="2026-02-11T19:48:38.550" v="894" actId="207"/>
        <pc:sldMkLst>
          <pc:docMk/>
          <pc:sldMk cId="972849845" sldId="1645"/>
        </pc:sldMkLst>
        <pc:spChg chg="mod">
          <ac:chgData name="luis cleto" userId="a76db6c301978307" providerId="LiveId" clId="{BB93E05D-BE05-4453-8BDD-E5B3B775B63B}" dt="2026-02-11T19:48:38.550" v="894" actId="207"/>
          <ac:spMkLst>
            <pc:docMk/>
            <pc:sldMk cId="972849845" sldId="1645"/>
            <ac:spMk id="4" creationId="{18C1033E-7258-D9C3-9007-CA45E860DE28}"/>
          </ac:spMkLst>
        </pc:spChg>
      </pc:sldChg>
      <pc:sldChg chg="modSp mod">
        <pc:chgData name="luis cleto" userId="a76db6c301978307" providerId="LiveId" clId="{BB93E05D-BE05-4453-8BDD-E5B3B775B63B}" dt="2026-02-11T20:11:32.424" v="1750" actId="27636"/>
        <pc:sldMkLst>
          <pc:docMk/>
          <pc:sldMk cId="1655951270" sldId="1646"/>
        </pc:sldMkLst>
        <pc:spChg chg="mod">
          <ac:chgData name="luis cleto" userId="a76db6c301978307" providerId="LiveId" clId="{BB93E05D-BE05-4453-8BDD-E5B3B775B63B}" dt="2026-02-11T20:11:32.424" v="1750" actId="27636"/>
          <ac:spMkLst>
            <pc:docMk/>
            <pc:sldMk cId="1655951270" sldId="1646"/>
            <ac:spMk id="5" creationId="{8D6CF1C5-1E27-D940-576D-7BCF99B605B9}"/>
          </ac:spMkLst>
        </pc:spChg>
      </pc:sldChg>
      <pc:sldChg chg="ord">
        <pc:chgData name="luis cleto" userId="a76db6c301978307" providerId="LiveId" clId="{BB93E05D-BE05-4453-8BDD-E5B3B775B63B}" dt="2026-02-11T20:18:02.948" v="1886"/>
        <pc:sldMkLst>
          <pc:docMk/>
          <pc:sldMk cId="3731934978" sldId="1647"/>
        </pc:sldMkLst>
      </pc:sldChg>
      <pc:sldChg chg="modSp mod ord">
        <pc:chgData name="luis cleto" userId="a76db6c301978307" providerId="LiveId" clId="{BB93E05D-BE05-4453-8BDD-E5B3B775B63B}" dt="2026-02-11T20:19:42.164" v="1899"/>
        <pc:sldMkLst>
          <pc:docMk/>
          <pc:sldMk cId="1459717337" sldId="1648"/>
        </pc:sldMkLst>
        <pc:spChg chg="mod">
          <ac:chgData name="luis cleto" userId="a76db6c301978307" providerId="LiveId" clId="{BB93E05D-BE05-4453-8BDD-E5B3B775B63B}" dt="2026-02-11T20:19:39.504" v="1897" actId="2711"/>
          <ac:spMkLst>
            <pc:docMk/>
            <pc:sldMk cId="1459717337" sldId="1648"/>
            <ac:spMk id="7" creationId="{719EFFCD-8273-A30F-D9D7-D4DC23D9C0FB}"/>
          </ac:spMkLst>
        </pc:spChg>
      </pc:sldChg>
      <pc:sldChg chg="ord">
        <pc:chgData name="luis cleto" userId="a76db6c301978307" providerId="LiveId" clId="{BB93E05D-BE05-4453-8BDD-E5B3B775B63B}" dt="2026-02-11T20:19:56.079" v="1903"/>
        <pc:sldMkLst>
          <pc:docMk/>
          <pc:sldMk cId="651167466" sldId="1649"/>
        </pc:sldMkLst>
      </pc:sldChg>
      <pc:sldChg chg="addSp modSp mod ord">
        <pc:chgData name="luis cleto" userId="a76db6c301978307" providerId="LiveId" clId="{BB93E05D-BE05-4453-8BDD-E5B3B775B63B}" dt="2026-02-11T19:15:20.825" v="501" actId="1076"/>
        <pc:sldMkLst>
          <pc:docMk/>
          <pc:sldMk cId="2224818036" sldId="2873"/>
        </pc:sldMkLst>
        <pc:spChg chg="add mod">
          <ac:chgData name="luis cleto" userId="a76db6c301978307" providerId="LiveId" clId="{BB93E05D-BE05-4453-8BDD-E5B3B775B63B}" dt="2026-02-11T19:15:20.825" v="501" actId="1076"/>
          <ac:spMkLst>
            <pc:docMk/>
            <pc:sldMk cId="2224818036" sldId="2873"/>
            <ac:spMk id="3" creationId="{68C3B06B-72E1-C204-7863-B243D66A0AF4}"/>
          </ac:spMkLst>
        </pc:spChg>
      </pc:sldChg>
      <pc:sldChg chg="ord">
        <pc:chgData name="luis cleto" userId="a76db6c301978307" providerId="LiveId" clId="{BB93E05D-BE05-4453-8BDD-E5B3B775B63B}" dt="2026-02-11T20:25:36.906" v="1978"/>
        <pc:sldMkLst>
          <pc:docMk/>
          <pc:sldMk cId="1581485258" sldId="2874"/>
        </pc:sldMkLst>
      </pc:sldChg>
      <pc:sldChg chg="ord">
        <pc:chgData name="luis cleto" userId="a76db6c301978307" providerId="LiveId" clId="{BB93E05D-BE05-4453-8BDD-E5B3B775B63B}" dt="2026-02-11T20:25:20.267" v="1976"/>
        <pc:sldMkLst>
          <pc:docMk/>
          <pc:sldMk cId="1372578837" sldId="2875"/>
        </pc:sldMkLst>
      </pc:sldChg>
      <pc:sldChg chg="del ord">
        <pc:chgData name="luis cleto" userId="a76db6c301978307" providerId="LiveId" clId="{BB93E05D-BE05-4453-8BDD-E5B3B775B63B}" dt="2026-02-11T18:52:16.868" v="240" actId="2696"/>
        <pc:sldMkLst>
          <pc:docMk/>
          <pc:sldMk cId="4246454662" sldId="2954"/>
        </pc:sldMkLst>
      </pc:sldChg>
      <pc:sldChg chg="ord modAnim">
        <pc:chgData name="luis cleto" userId="a76db6c301978307" providerId="LiveId" clId="{BB93E05D-BE05-4453-8BDD-E5B3B775B63B}" dt="2026-02-11T18:42:36.307" v="161"/>
        <pc:sldMkLst>
          <pc:docMk/>
          <pc:sldMk cId="2809312734" sldId="2955"/>
        </pc:sldMkLst>
      </pc:sldChg>
      <pc:sldChg chg="ord">
        <pc:chgData name="luis cleto" userId="a76db6c301978307" providerId="LiveId" clId="{BB93E05D-BE05-4453-8BDD-E5B3B775B63B}" dt="2026-02-11T18:46:20.178" v="200"/>
        <pc:sldMkLst>
          <pc:docMk/>
          <pc:sldMk cId="2967046958" sldId="2956"/>
        </pc:sldMkLst>
      </pc:sldChg>
      <pc:sldChg chg="del">
        <pc:chgData name="luis cleto" userId="a76db6c301978307" providerId="LiveId" clId="{BB93E05D-BE05-4453-8BDD-E5B3B775B63B}" dt="2026-02-11T18:54:34.487" v="257" actId="2696"/>
        <pc:sldMkLst>
          <pc:docMk/>
          <pc:sldMk cId="4067907361" sldId="3005"/>
        </pc:sldMkLst>
      </pc:sldChg>
      <pc:sldChg chg="del">
        <pc:chgData name="luis cleto" userId="a76db6c301978307" providerId="LiveId" clId="{BB93E05D-BE05-4453-8BDD-E5B3B775B63B}" dt="2026-02-11T18:54:34.487" v="257" actId="2696"/>
        <pc:sldMkLst>
          <pc:docMk/>
          <pc:sldMk cId="738706435" sldId="3006"/>
        </pc:sldMkLst>
      </pc:sldChg>
      <pc:sldChg chg="del">
        <pc:chgData name="luis cleto" userId="a76db6c301978307" providerId="LiveId" clId="{BB93E05D-BE05-4453-8BDD-E5B3B775B63B}" dt="2026-02-11T18:55:53.276" v="266" actId="2696"/>
        <pc:sldMkLst>
          <pc:docMk/>
          <pc:sldMk cId="3045175778" sldId="3088"/>
        </pc:sldMkLst>
      </pc:sldChg>
      <pc:sldChg chg="add">
        <pc:chgData name="luis cleto" userId="a76db6c301978307" providerId="LiveId" clId="{BB93E05D-BE05-4453-8BDD-E5B3B775B63B}" dt="2026-02-11T18:55:45.966" v="265"/>
        <pc:sldMkLst>
          <pc:docMk/>
          <pc:sldMk cId="2508355523" sldId="3171"/>
        </pc:sldMkLst>
      </pc:sldChg>
      <pc:sldChg chg="modSp mod ord">
        <pc:chgData name="luis cleto" userId="a76db6c301978307" providerId="LiveId" clId="{BB93E05D-BE05-4453-8BDD-E5B3B775B63B}" dt="2026-02-11T18:54:59.830" v="262" actId="5793"/>
        <pc:sldMkLst>
          <pc:docMk/>
          <pc:sldMk cId="3731326489" sldId="3389"/>
        </pc:sldMkLst>
        <pc:spChg chg="mod">
          <ac:chgData name="luis cleto" userId="a76db6c301978307" providerId="LiveId" clId="{BB93E05D-BE05-4453-8BDD-E5B3B775B63B}" dt="2026-02-11T18:54:59.830" v="262" actId="5793"/>
          <ac:spMkLst>
            <pc:docMk/>
            <pc:sldMk cId="3731326489" sldId="3389"/>
            <ac:spMk id="5" creationId="{84D40DD1-A12A-02AD-B710-70EEE487AEE7}"/>
          </ac:spMkLst>
        </pc:spChg>
      </pc:sldChg>
      <pc:sldChg chg="ord">
        <pc:chgData name="luis cleto" userId="a76db6c301978307" providerId="LiveId" clId="{BB93E05D-BE05-4453-8BDD-E5B3B775B63B}" dt="2026-02-11T18:55:07.444" v="264"/>
        <pc:sldMkLst>
          <pc:docMk/>
          <pc:sldMk cId="2765672924" sldId="3390"/>
        </pc:sldMkLst>
      </pc:sldChg>
      <pc:sldChg chg="modSp mod ord">
        <pc:chgData name="luis cleto" userId="a76db6c301978307" providerId="LiveId" clId="{BB93E05D-BE05-4453-8BDD-E5B3B775B63B}" dt="2026-02-11T18:43:37.488" v="173" actId="33524"/>
        <pc:sldMkLst>
          <pc:docMk/>
          <pc:sldMk cId="1891106504" sldId="3393"/>
        </pc:sldMkLst>
        <pc:spChg chg="mod">
          <ac:chgData name="luis cleto" userId="a76db6c301978307" providerId="LiveId" clId="{BB93E05D-BE05-4453-8BDD-E5B3B775B63B}" dt="2026-02-11T18:43:37.488" v="173" actId="33524"/>
          <ac:spMkLst>
            <pc:docMk/>
            <pc:sldMk cId="1891106504" sldId="3393"/>
            <ac:spMk id="3" creationId="{2FDB9B13-A77A-C700-CCFD-45D65D7EB315}"/>
          </ac:spMkLst>
        </pc:spChg>
      </pc:sldChg>
      <pc:sldChg chg="modSp mod ord">
        <pc:chgData name="luis cleto" userId="a76db6c301978307" providerId="LiveId" clId="{BB93E05D-BE05-4453-8BDD-E5B3B775B63B}" dt="2026-02-11T18:44:31.189" v="182" actId="20577"/>
        <pc:sldMkLst>
          <pc:docMk/>
          <pc:sldMk cId="1275822261" sldId="3394"/>
        </pc:sldMkLst>
        <pc:spChg chg="mod">
          <ac:chgData name="luis cleto" userId="a76db6c301978307" providerId="LiveId" clId="{BB93E05D-BE05-4453-8BDD-E5B3B775B63B}" dt="2026-02-11T18:44:31.189" v="182" actId="20577"/>
          <ac:spMkLst>
            <pc:docMk/>
            <pc:sldMk cId="1275822261" sldId="3394"/>
            <ac:spMk id="3" creationId="{2F360AA0-AFD5-A075-6A51-E4DAC266911A}"/>
          </ac:spMkLst>
        </pc:spChg>
      </pc:sldChg>
      <pc:sldChg chg="modSp mod ord">
        <pc:chgData name="luis cleto" userId="a76db6c301978307" providerId="LiveId" clId="{BB93E05D-BE05-4453-8BDD-E5B3B775B63B}" dt="2026-02-11T18:45:44.829" v="194" actId="20577"/>
        <pc:sldMkLst>
          <pc:docMk/>
          <pc:sldMk cId="3175695858" sldId="3395"/>
        </pc:sldMkLst>
        <pc:spChg chg="mod">
          <ac:chgData name="luis cleto" userId="a76db6c301978307" providerId="LiveId" clId="{BB93E05D-BE05-4453-8BDD-E5B3B775B63B}" dt="2026-02-11T18:45:44.829" v="194" actId="20577"/>
          <ac:spMkLst>
            <pc:docMk/>
            <pc:sldMk cId="3175695858" sldId="3395"/>
            <ac:spMk id="3" creationId="{648512F5-A109-0699-2B3F-05A549A07966}"/>
          </ac:spMkLst>
        </pc:spChg>
      </pc:sldChg>
      <pc:sldChg chg="modSp mod ord">
        <pc:chgData name="luis cleto" userId="a76db6c301978307" providerId="LiveId" clId="{BB93E05D-BE05-4453-8BDD-E5B3B775B63B}" dt="2026-02-11T18:46:10.410" v="198" actId="20577"/>
        <pc:sldMkLst>
          <pc:docMk/>
          <pc:sldMk cId="3051766560" sldId="3396"/>
        </pc:sldMkLst>
        <pc:spChg chg="mod">
          <ac:chgData name="luis cleto" userId="a76db6c301978307" providerId="LiveId" clId="{BB93E05D-BE05-4453-8BDD-E5B3B775B63B}" dt="2026-02-11T18:46:10.410" v="198" actId="20577"/>
          <ac:spMkLst>
            <pc:docMk/>
            <pc:sldMk cId="3051766560" sldId="3396"/>
            <ac:spMk id="3" creationId="{1CFAFE1C-7FFC-04C8-1F56-97E4C0700A74}"/>
          </ac:spMkLst>
        </pc:spChg>
      </pc:sldChg>
      <pc:sldChg chg="modSp mod ord">
        <pc:chgData name="luis cleto" userId="a76db6c301978307" providerId="LiveId" clId="{BB93E05D-BE05-4453-8BDD-E5B3B775B63B}" dt="2026-02-11T19:01:51.622" v="412" actId="1076"/>
        <pc:sldMkLst>
          <pc:docMk/>
          <pc:sldMk cId="4251860073" sldId="3397"/>
        </pc:sldMkLst>
        <pc:spChg chg="mod">
          <ac:chgData name="luis cleto" userId="a76db6c301978307" providerId="LiveId" clId="{BB93E05D-BE05-4453-8BDD-E5B3B775B63B}" dt="2026-02-11T19:01:51.622" v="412" actId="1076"/>
          <ac:spMkLst>
            <pc:docMk/>
            <pc:sldMk cId="4251860073" sldId="3397"/>
            <ac:spMk id="5" creationId="{64CF3368-AE8F-77DA-0851-0B3A4A5D9455}"/>
          </ac:spMkLst>
        </pc:spChg>
      </pc:sldChg>
      <pc:sldChg chg="modSp mod ord">
        <pc:chgData name="luis cleto" userId="a76db6c301978307" providerId="LiveId" clId="{BB93E05D-BE05-4453-8BDD-E5B3B775B63B}" dt="2026-02-11T19:14:16.451" v="497" actId="1076"/>
        <pc:sldMkLst>
          <pc:docMk/>
          <pc:sldMk cId="1968138365" sldId="3398"/>
        </pc:sldMkLst>
        <pc:spChg chg="mod">
          <ac:chgData name="luis cleto" userId="a76db6c301978307" providerId="LiveId" clId="{BB93E05D-BE05-4453-8BDD-E5B3B775B63B}" dt="2026-02-11T19:14:16.451" v="497" actId="1076"/>
          <ac:spMkLst>
            <pc:docMk/>
            <pc:sldMk cId="1968138365" sldId="3398"/>
            <ac:spMk id="5" creationId="{440C3CC6-7DB5-B1E2-F8E7-6F7F93CDDDFA}"/>
          </ac:spMkLst>
        </pc:spChg>
      </pc:sldChg>
      <pc:sldChg chg="modSp mod ord">
        <pc:chgData name="luis cleto" userId="a76db6c301978307" providerId="LiveId" clId="{BB93E05D-BE05-4453-8BDD-E5B3B775B63B}" dt="2026-02-11T19:19:34.078" v="539" actId="1076"/>
        <pc:sldMkLst>
          <pc:docMk/>
          <pc:sldMk cId="2180621087" sldId="3399"/>
        </pc:sldMkLst>
        <pc:spChg chg="mod">
          <ac:chgData name="luis cleto" userId="a76db6c301978307" providerId="LiveId" clId="{BB93E05D-BE05-4453-8BDD-E5B3B775B63B}" dt="2026-02-11T19:19:34.078" v="539" actId="1076"/>
          <ac:spMkLst>
            <pc:docMk/>
            <pc:sldMk cId="2180621087" sldId="3399"/>
            <ac:spMk id="3" creationId="{5DD24AFF-1DD8-2266-802C-E299E69AE940}"/>
          </ac:spMkLst>
        </pc:spChg>
      </pc:sldChg>
      <pc:sldChg chg="modSp mod ord">
        <pc:chgData name="luis cleto" userId="a76db6c301978307" providerId="LiveId" clId="{BB93E05D-BE05-4453-8BDD-E5B3B775B63B}" dt="2026-02-11T19:25:22.308" v="601" actId="1076"/>
        <pc:sldMkLst>
          <pc:docMk/>
          <pc:sldMk cId="803853754" sldId="3400"/>
        </pc:sldMkLst>
        <pc:spChg chg="mod">
          <ac:chgData name="luis cleto" userId="a76db6c301978307" providerId="LiveId" clId="{BB93E05D-BE05-4453-8BDD-E5B3B775B63B}" dt="2026-02-11T19:25:19.733" v="600" actId="1076"/>
          <ac:spMkLst>
            <pc:docMk/>
            <pc:sldMk cId="803853754" sldId="3400"/>
            <ac:spMk id="3" creationId="{455627E9-747E-F1AA-14CB-DD0752781C76}"/>
          </ac:spMkLst>
        </pc:spChg>
        <pc:spChg chg="mod">
          <ac:chgData name="luis cleto" userId="a76db6c301978307" providerId="LiveId" clId="{BB93E05D-BE05-4453-8BDD-E5B3B775B63B}" dt="2026-02-11T19:25:22.308" v="601" actId="1076"/>
          <ac:spMkLst>
            <pc:docMk/>
            <pc:sldMk cId="803853754" sldId="3400"/>
            <ac:spMk id="5" creationId="{78332A7F-592C-BE61-F0AA-CEF67E4F1E75}"/>
          </ac:spMkLst>
        </pc:spChg>
      </pc:sldChg>
      <pc:sldChg chg="modSp mod ord">
        <pc:chgData name="luis cleto" userId="a76db6c301978307" providerId="LiveId" clId="{BB93E05D-BE05-4453-8BDD-E5B3B775B63B}" dt="2026-02-11T19:27:52.913" v="619" actId="1076"/>
        <pc:sldMkLst>
          <pc:docMk/>
          <pc:sldMk cId="1514526029" sldId="3401"/>
        </pc:sldMkLst>
        <pc:spChg chg="mod">
          <ac:chgData name="luis cleto" userId="a76db6c301978307" providerId="LiveId" clId="{BB93E05D-BE05-4453-8BDD-E5B3B775B63B}" dt="2026-02-11T19:27:52.913" v="619" actId="1076"/>
          <ac:spMkLst>
            <pc:docMk/>
            <pc:sldMk cId="1514526029" sldId="3401"/>
            <ac:spMk id="3" creationId="{52874387-30F0-7FAD-2459-604A10A9F6CA}"/>
          </ac:spMkLst>
        </pc:spChg>
      </pc:sldChg>
      <pc:sldChg chg="delSp modSp mod ord">
        <pc:chgData name="luis cleto" userId="a76db6c301978307" providerId="LiveId" clId="{BB93E05D-BE05-4453-8BDD-E5B3B775B63B}" dt="2026-02-11T19:30:28.060" v="668" actId="1076"/>
        <pc:sldMkLst>
          <pc:docMk/>
          <pc:sldMk cId="3041876367" sldId="3402"/>
        </pc:sldMkLst>
        <pc:spChg chg="mod">
          <ac:chgData name="luis cleto" userId="a76db6c301978307" providerId="LiveId" clId="{BB93E05D-BE05-4453-8BDD-E5B3B775B63B}" dt="2026-02-11T19:30:28.060" v="668" actId="1076"/>
          <ac:spMkLst>
            <pc:docMk/>
            <pc:sldMk cId="3041876367" sldId="3402"/>
            <ac:spMk id="4" creationId="{3181F254-2351-A264-D1AC-3AAFCDCD7B93}"/>
          </ac:spMkLst>
        </pc:spChg>
      </pc:sldChg>
      <pc:sldChg chg="modSp mod ord">
        <pc:chgData name="luis cleto" userId="a76db6c301978307" providerId="LiveId" clId="{BB93E05D-BE05-4453-8BDD-E5B3B775B63B}" dt="2026-02-11T19:33:54.960" v="699" actId="1076"/>
        <pc:sldMkLst>
          <pc:docMk/>
          <pc:sldMk cId="1727923649" sldId="3403"/>
        </pc:sldMkLst>
        <pc:spChg chg="mod">
          <ac:chgData name="luis cleto" userId="a76db6c301978307" providerId="LiveId" clId="{BB93E05D-BE05-4453-8BDD-E5B3B775B63B}" dt="2026-02-11T19:33:47.822" v="697" actId="1076"/>
          <ac:spMkLst>
            <pc:docMk/>
            <pc:sldMk cId="1727923649" sldId="3403"/>
            <ac:spMk id="3" creationId="{92B907BE-DDCE-6542-39C8-7CBC613EAE0F}"/>
          </ac:spMkLst>
        </pc:spChg>
        <pc:spChg chg="mod">
          <ac:chgData name="luis cleto" userId="a76db6c301978307" providerId="LiveId" clId="{BB93E05D-BE05-4453-8BDD-E5B3B775B63B}" dt="2026-02-11T19:33:54.960" v="699" actId="1076"/>
          <ac:spMkLst>
            <pc:docMk/>
            <pc:sldMk cId="1727923649" sldId="3403"/>
            <ac:spMk id="5" creationId="{CBC1DF08-F800-AB52-0572-957D7782B675}"/>
          </ac:spMkLst>
        </pc:spChg>
      </pc:sldChg>
      <pc:sldChg chg="modSp mod ord">
        <pc:chgData name="luis cleto" userId="a76db6c301978307" providerId="LiveId" clId="{BB93E05D-BE05-4453-8BDD-E5B3B775B63B}" dt="2026-02-11T19:38:30.766" v="832" actId="1076"/>
        <pc:sldMkLst>
          <pc:docMk/>
          <pc:sldMk cId="1294825081" sldId="3404"/>
        </pc:sldMkLst>
        <pc:spChg chg="mod">
          <ac:chgData name="luis cleto" userId="a76db6c301978307" providerId="LiveId" clId="{BB93E05D-BE05-4453-8BDD-E5B3B775B63B}" dt="2026-02-11T19:38:30.766" v="832" actId="1076"/>
          <ac:spMkLst>
            <pc:docMk/>
            <pc:sldMk cId="1294825081" sldId="3404"/>
            <ac:spMk id="3" creationId="{769E833B-665E-4C95-48F3-EF1501DD7DDE}"/>
          </ac:spMkLst>
        </pc:spChg>
      </pc:sldChg>
      <pc:sldChg chg="modSp mod">
        <pc:chgData name="luis cleto" userId="a76db6c301978307" providerId="LiveId" clId="{BB93E05D-BE05-4453-8BDD-E5B3B775B63B}" dt="2026-02-11T19:40:07.088" v="843" actId="1076"/>
        <pc:sldMkLst>
          <pc:docMk/>
          <pc:sldMk cId="3994856394" sldId="3405"/>
        </pc:sldMkLst>
        <pc:spChg chg="mod">
          <ac:chgData name="luis cleto" userId="a76db6c301978307" providerId="LiveId" clId="{BB93E05D-BE05-4453-8BDD-E5B3B775B63B}" dt="2026-02-11T19:40:07.088" v="843" actId="1076"/>
          <ac:spMkLst>
            <pc:docMk/>
            <pc:sldMk cId="3994856394" sldId="3405"/>
            <ac:spMk id="3" creationId="{62EA17F2-B0E2-5DF5-3FA7-1D2EB3CB6C18}"/>
          </ac:spMkLst>
        </pc:spChg>
      </pc:sldChg>
      <pc:sldChg chg="modSp mod">
        <pc:chgData name="luis cleto" userId="a76db6c301978307" providerId="LiveId" clId="{BB93E05D-BE05-4453-8BDD-E5B3B775B63B}" dt="2026-02-11T19:41:00.147" v="848" actId="1076"/>
        <pc:sldMkLst>
          <pc:docMk/>
          <pc:sldMk cId="3828871509" sldId="3406"/>
        </pc:sldMkLst>
        <pc:spChg chg="mod">
          <ac:chgData name="luis cleto" userId="a76db6c301978307" providerId="LiveId" clId="{BB93E05D-BE05-4453-8BDD-E5B3B775B63B}" dt="2026-02-11T19:41:00.147" v="848" actId="1076"/>
          <ac:spMkLst>
            <pc:docMk/>
            <pc:sldMk cId="3828871509" sldId="3406"/>
            <ac:spMk id="3" creationId="{59263760-D849-498A-8528-E15F7572A171}"/>
          </ac:spMkLst>
        </pc:spChg>
      </pc:sldChg>
      <pc:sldChg chg="modSp mod ord">
        <pc:chgData name="luis cleto" userId="a76db6c301978307" providerId="LiveId" clId="{BB93E05D-BE05-4453-8BDD-E5B3B775B63B}" dt="2026-02-11T19:47:59.003" v="891" actId="1076"/>
        <pc:sldMkLst>
          <pc:docMk/>
          <pc:sldMk cId="512558546" sldId="3407"/>
        </pc:sldMkLst>
        <pc:spChg chg="mod">
          <ac:chgData name="luis cleto" userId="a76db6c301978307" providerId="LiveId" clId="{BB93E05D-BE05-4453-8BDD-E5B3B775B63B}" dt="2026-02-11T19:47:59.003" v="891" actId="1076"/>
          <ac:spMkLst>
            <pc:docMk/>
            <pc:sldMk cId="512558546" sldId="3407"/>
            <ac:spMk id="3" creationId="{132D9F89-B2A0-E962-DBA4-CCC8A196A705}"/>
          </ac:spMkLst>
        </pc:spChg>
      </pc:sldChg>
      <pc:sldChg chg="modSp mod">
        <pc:chgData name="luis cleto" userId="a76db6c301978307" providerId="LiveId" clId="{BB93E05D-BE05-4453-8BDD-E5B3B775B63B}" dt="2026-02-11T20:10:35.851" v="1744" actId="1076"/>
        <pc:sldMkLst>
          <pc:docMk/>
          <pc:sldMk cId="502620276" sldId="3408"/>
        </pc:sldMkLst>
        <pc:spChg chg="mod">
          <ac:chgData name="luis cleto" userId="a76db6c301978307" providerId="LiveId" clId="{BB93E05D-BE05-4453-8BDD-E5B3B775B63B}" dt="2026-02-11T20:10:31.351" v="1743" actId="1076"/>
          <ac:spMkLst>
            <pc:docMk/>
            <pc:sldMk cId="502620276" sldId="3408"/>
            <ac:spMk id="3" creationId="{547E5C52-1C35-4194-95C9-44AC18064085}"/>
          </ac:spMkLst>
        </pc:spChg>
        <pc:spChg chg="mod">
          <ac:chgData name="luis cleto" userId="a76db6c301978307" providerId="LiveId" clId="{BB93E05D-BE05-4453-8BDD-E5B3B775B63B}" dt="2026-02-11T20:10:35.851" v="1744" actId="1076"/>
          <ac:spMkLst>
            <pc:docMk/>
            <pc:sldMk cId="502620276" sldId="3408"/>
            <ac:spMk id="5" creationId="{6C7ACA65-6D04-5302-AE0F-F016438A57BA}"/>
          </ac:spMkLst>
        </pc:spChg>
      </pc:sldChg>
      <pc:sldChg chg="modSp mod">
        <pc:chgData name="luis cleto" userId="a76db6c301978307" providerId="LiveId" clId="{BB93E05D-BE05-4453-8BDD-E5B3B775B63B}" dt="2026-02-11T20:11:24.493" v="1748" actId="1076"/>
        <pc:sldMkLst>
          <pc:docMk/>
          <pc:sldMk cId="163847092" sldId="3409"/>
        </pc:sldMkLst>
        <pc:spChg chg="mod">
          <ac:chgData name="luis cleto" userId="a76db6c301978307" providerId="LiveId" clId="{BB93E05D-BE05-4453-8BDD-E5B3B775B63B}" dt="2026-02-11T20:11:24.493" v="1748" actId="1076"/>
          <ac:spMkLst>
            <pc:docMk/>
            <pc:sldMk cId="163847092" sldId="3409"/>
            <ac:spMk id="3" creationId="{B943AC53-D919-6672-EE49-B1F18F46A8E0}"/>
          </ac:spMkLst>
        </pc:spChg>
      </pc:sldChg>
      <pc:sldChg chg="modSp mod ord">
        <pc:chgData name="luis cleto" userId="a76db6c301978307" providerId="LiveId" clId="{BB93E05D-BE05-4453-8BDD-E5B3B775B63B}" dt="2026-02-11T20:20:23.151" v="1908" actId="1076"/>
        <pc:sldMkLst>
          <pc:docMk/>
          <pc:sldMk cId="1799493180" sldId="3410"/>
        </pc:sldMkLst>
        <pc:spChg chg="mod">
          <ac:chgData name="luis cleto" userId="a76db6c301978307" providerId="LiveId" clId="{BB93E05D-BE05-4453-8BDD-E5B3B775B63B}" dt="2026-02-11T20:20:23.151" v="1908" actId="1076"/>
          <ac:spMkLst>
            <pc:docMk/>
            <pc:sldMk cId="1799493180" sldId="3410"/>
            <ac:spMk id="3" creationId="{BE6B9C03-0571-DD5F-55B3-BCDEE2351BA6}"/>
          </ac:spMkLst>
        </pc:spChg>
      </pc:sldChg>
      <pc:sldChg chg="addSp modSp mod ord">
        <pc:chgData name="luis cleto" userId="a76db6c301978307" providerId="LiveId" clId="{BB93E05D-BE05-4453-8BDD-E5B3B775B63B}" dt="2026-02-11T20:22:49.497" v="1935" actId="20577"/>
        <pc:sldMkLst>
          <pc:docMk/>
          <pc:sldMk cId="2236525281" sldId="3411"/>
        </pc:sldMkLst>
        <pc:spChg chg="mod">
          <ac:chgData name="luis cleto" userId="a76db6c301978307" providerId="LiveId" clId="{BB93E05D-BE05-4453-8BDD-E5B3B775B63B}" dt="2026-02-11T20:22:49.497" v="1935" actId="20577"/>
          <ac:spMkLst>
            <pc:docMk/>
            <pc:sldMk cId="2236525281" sldId="3411"/>
            <ac:spMk id="2" creationId="{39068F1B-5100-5336-4C87-7530B1BF96C8}"/>
          </ac:spMkLst>
        </pc:spChg>
        <pc:spChg chg="add mod">
          <ac:chgData name="luis cleto" userId="a76db6c301978307" providerId="LiveId" clId="{BB93E05D-BE05-4453-8BDD-E5B3B775B63B}" dt="2026-02-11T20:22:22.167" v="1927"/>
          <ac:spMkLst>
            <pc:docMk/>
            <pc:sldMk cId="2236525281" sldId="3411"/>
            <ac:spMk id="3" creationId="{6FE09A1C-3BBE-D58E-D240-A665E4A3F91E}"/>
          </ac:spMkLst>
        </pc:spChg>
      </pc:sldChg>
      <pc:sldChg chg="addSp modSp mod ord">
        <pc:chgData name="luis cleto" userId="a76db6c301978307" providerId="LiveId" clId="{BB93E05D-BE05-4453-8BDD-E5B3B775B63B}" dt="2026-02-11T20:23:58.799" v="1951"/>
        <pc:sldMkLst>
          <pc:docMk/>
          <pc:sldMk cId="1727191169" sldId="3412"/>
        </pc:sldMkLst>
        <pc:spChg chg="add mod">
          <ac:chgData name="luis cleto" userId="a76db6c301978307" providerId="LiveId" clId="{BB93E05D-BE05-4453-8BDD-E5B3B775B63B}" dt="2026-02-11T20:23:58.799" v="1951"/>
          <ac:spMkLst>
            <pc:docMk/>
            <pc:sldMk cId="1727191169" sldId="3412"/>
            <ac:spMk id="2" creationId="{389CF6B4-9CC9-A97C-F605-39915393CE31}"/>
          </ac:spMkLst>
        </pc:spChg>
        <pc:spChg chg="mod">
          <ac:chgData name="luis cleto" userId="a76db6c301978307" providerId="LiveId" clId="{BB93E05D-BE05-4453-8BDD-E5B3B775B63B}" dt="2026-02-11T20:23:43.276" v="1950" actId="1076"/>
          <ac:spMkLst>
            <pc:docMk/>
            <pc:sldMk cId="1727191169" sldId="3412"/>
            <ac:spMk id="3" creationId="{212FF028-020D-9809-7932-8BD9DDD3F01D}"/>
          </ac:spMkLst>
        </pc:spChg>
      </pc:sldChg>
      <pc:sldChg chg="addSp modSp mod">
        <pc:chgData name="luis cleto" userId="a76db6c301978307" providerId="LiveId" clId="{BB93E05D-BE05-4453-8BDD-E5B3B775B63B}" dt="2026-02-11T20:26:31.565" v="1992" actId="20577"/>
        <pc:sldMkLst>
          <pc:docMk/>
          <pc:sldMk cId="2349529981" sldId="3413"/>
        </pc:sldMkLst>
        <pc:spChg chg="add mod">
          <ac:chgData name="luis cleto" userId="a76db6c301978307" providerId="LiveId" clId="{BB93E05D-BE05-4453-8BDD-E5B3B775B63B}" dt="2026-02-11T20:26:08.915" v="1980"/>
          <ac:spMkLst>
            <pc:docMk/>
            <pc:sldMk cId="2349529981" sldId="3413"/>
            <ac:spMk id="2" creationId="{A967B53E-D509-902D-9A73-2F0BFA9FFC32}"/>
          </ac:spMkLst>
        </pc:spChg>
        <pc:spChg chg="mod">
          <ac:chgData name="luis cleto" userId="a76db6c301978307" providerId="LiveId" clId="{BB93E05D-BE05-4453-8BDD-E5B3B775B63B}" dt="2026-02-11T20:26:31.565" v="1992" actId="20577"/>
          <ac:spMkLst>
            <pc:docMk/>
            <pc:sldMk cId="2349529981" sldId="3413"/>
            <ac:spMk id="3" creationId="{575A18BB-7B48-BEA4-3085-AF9B87A42012}"/>
          </ac:spMkLst>
        </pc:spChg>
      </pc:sldChg>
      <pc:sldChg chg="addSp modSp mod ord">
        <pc:chgData name="luis cleto" userId="a76db6c301978307" providerId="LiveId" clId="{BB93E05D-BE05-4453-8BDD-E5B3B775B63B}" dt="2026-02-11T21:15:10.872" v="3388"/>
        <pc:sldMkLst>
          <pc:docMk/>
          <pc:sldMk cId="2789925914" sldId="3414"/>
        </pc:sldMkLst>
        <pc:spChg chg="add mod">
          <ac:chgData name="luis cleto" userId="a76db6c301978307" providerId="LiveId" clId="{BB93E05D-BE05-4453-8BDD-E5B3B775B63B}" dt="2026-02-11T21:15:10.872" v="3388"/>
          <ac:spMkLst>
            <pc:docMk/>
            <pc:sldMk cId="2789925914" sldId="3414"/>
            <ac:spMk id="2" creationId="{9B767C80-0E76-6FD6-BFCA-B77C92646844}"/>
          </ac:spMkLst>
        </pc:spChg>
        <pc:spChg chg="mod">
          <ac:chgData name="luis cleto" userId="a76db6c301978307" providerId="LiveId" clId="{BB93E05D-BE05-4453-8BDD-E5B3B775B63B}" dt="2026-02-11T21:14:45.473" v="3385" actId="1076"/>
          <ac:spMkLst>
            <pc:docMk/>
            <pc:sldMk cId="2789925914" sldId="3414"/>
            <ac:spMk id="3" creationId="{FE3B91F0-24C2-E950-D218-99730393FF3D}"/>
          </ac:spMkLst>
        </pc:spChg>
      </pc:sldChg>
      <pc:sldChg chg="modSp mod ord">
        <pc:chgData name="luis cleto" userId="a76db6c301978307" providerId="LiveId" clId="{BB93E05D-BE05-4453-8BDD-E5B3B775B63B}" dt="2026-02-11T21:15:29.054" v="3393" actId="122"/>
        <pc:sldMkLst>
          <pc:docMk/>
          <pc:sldMk cId="4140122038" sldId="3415"/>
        </pc:sldMkLst>
        <pc:spChg chg="mod">
          <ac:chgData name="luis cleto" userId="a76db6c301978307" providerId="LiveId" clId="{BB93E05D-BE05-4453-8BDD-E5B3B775B63B}" dt="2026-02-11T21:15:29.054" v="3393" actId="122"/>
          <ac:spMkLst>
            <pc:docMk/>
            <pc:sldMk cId="4140122038" sldId="3415"/>
            <ac:spMk id="3" creationId="{036A0436-FA2E-6609-F11E-7B6293A87E33}"/>
          </ac:spMkLst>
        </pc:spChg>
      </pc:sldChg>
      <pc:sldChg chg="modSp mod ord">
        <pc:chgData name="luis cleto" userId="a76db6c301978307" providerId="LiveId" clId="{BB93E05D-BE05-4453-8BDD-E5B3B775B63B}" dt="2026-02-11T21:16:06.591" v="3401" actId="1076"/>
        <pc:sldMkLst>
          <pc:docMk/>
          <pc:sldMk cId="1780843633" sldId="3416"/>
        </pc:sldMkLst>
        <pc:spChg chg="mod">
          <ac:chgData name="luis cleto" userId="a76db6c301978307" providerId="LiveId" clId="{BB93E05D-BE05-4453-8BDD-E5B3B775B63B}" dt="2026-02-11T21:16:06.591" v="3401" actId="1076"/>
          <ac:spMkLst>
            <pc:docMk/>
            <pc:sldMk cId="1780843633" sldId="3416"/>
            <ac:spMk id="3" creationId="{9C2A1AA6-2AAE-EC12-136F-D5092073FA3A}"/>
          </ac:spMkLst>
        </pc:spChg>
      </pc:sldChg>
      <pc:sldChg chg="addSp delSp modSp new mod ord modClrScheme chgLayout">
        <pc:chgData name="luis cleto" userId="a76db6c301978307" providerId="LiveId" clId="{BB93E05D-BE05-4453-8BDD-E5B3B775B63B}" dt="2026-02-11T18:56:15.110" v="270"/>
        <pc:sldMkLst>
          <pc:docMk/>
          <pc:sldMk cId="1814848138" sldId="3417"/>
        </pc:sldMkLst>
        <pc:spChg chg="add mod">
          <ac:chgData name="luis cleto" userId="a76db6c301978307" providerId="LiveId" clId="{BB93E05D-BE05-4453-8BDD-E5B3B775B63B}" dt="2026-02-08T16:37:05.160" v="139" actId="20577"/>
          <ac:spMkLst>
            <pc:docMk/>
            <pc:sldMk cId="1814848138" sldId="3417"/>
            <ac:spMk id="5" creationId="{814D24A8-D016-D688-D12B-E2868B87E2B7}"/>
          </ac:spMkLst>
        </pc:spChg>
      </pc:sldChg>
      <pc:sldChg chg="delSp new del mod ord modClrScheme chgLayout">
        <pc:chgData name="luis cleto" userId="a76db6c301978307" providerId="LiveId" clId="{BB93E05D-BE05-4453-8BDD-E5B3B775B63B}" dt="2026-02-11T21:17:11.905" v="3421" actId="2696"/>
        <pc:sldMkLst>
          <pc:docMk/>
          <pc:sldMk cId="3315703701" sldId="3418"/>
        </pc:sldMkLst>
      </pc:sldChg>
      <pc:sldChg chg="modSp mod ord">
        <pc:chgData name="luis cleto" userId="a76db6c301978307" providerId="LiveId" clId="{BB93E05D-BE05-4453-8BDD-E5B3B775B63B}" dt="2026-02-11T18:57:29.214" v="303" actId="2711"/>
        <pc:sldMkLst>
          <pc:docMk/>
          <pc:sldMk cId="3742934835" sldId="3753"/>
        </pc:sldMkLst>
        <pc:spChg chg="mod">
          <ac:chgData name="luis cleto" userId="a76db6c301978307" providerId="LiveId" clId="{BB93E05D-BE05-4453-8BDD-E5B3B775B63B}" dt="2026-02-11T18:57:29.214" v="303" actId="2711"/>
          <ac:spMkLst>
            <pc:docMk/>
            <pc:sldMk cId="3742934835" sldId="3753"/>
            <ac:spMk id="6" creationId="{441CC885-48DB-848A-3F17-096E634F9DB6}"/>
          </ac:spMkLst>
        </pc:spChg>
      </pc:sldChg>
      <pc:sldChg chg="modSp add mod">
        <pc:chgData name="luis cleto" userId="a76db6c301978307" providerId="LiveId" clId="{BB93E05D-BE05-4453-8BDD-E5B3B775B63B}" dt="2026-02-11T18:48:52.337" v="239" actId="20577"/>
        <pc:sldMkLst>
          <pc:docMk/>
          <pc:sldMk cId="803146981" sldId="3755"/>
        </pc:sldMkLst>
        <pc:spChg chg="mod">
          <ac:chgData name="luis cleto" userId="a76db6c301978307" providerId="LiveId" clId="{BB93E05D-BE05-4453-8BDD-E5B3B775B63B}" dt="2026-02-11T18:48:52.337" v="239" actId="20577"/>
          <ac:spMkLst>
            <pc:docMk/>
            <pc:sldMk cId="803146981" sldId="3755"/>
            <ac:spMk id="5" creationId="{C81EEA12-DFC8-C782-474B-471E5985C675}"/>
          </ac:spMkLst>
        </pc:spChg>
      </pc:sldChg>
      <pc:sldChg chg="ord">
        <pc:chgData name="luis cleto" userId="a76db6c301978307" providerId="LiveId" clId="{BB93E05D-BE05-4453-8BDD-E5B3B775B63B}" dt="2026-02-11T18:58:31.236" v="308"/>
        <pc:sldMkLst>
          <pc:docMk/>
          <pc:sldMk cId="290963506" sldId="3764"/>
        </pc:sldMkLst>
      </pc:sldChg>
      <pc:sldChg chg="addSp modSp mod ord">
        <pc:chgData name="luis cleto" userId="a76db6c301978307" providerId="LiveId" clId="{BB93E05D-BE05-4453-8BDD-E5B3B775B63B}" dt="2026-02-12T17:01:57.007" v="3569"/>
        <pc:sldMkLst>
          <pc:docMk/>
          <pc:sldMk cId="1696017620" sldId="3765"/>
        </pc:sldMkLst>
        <pc:spChg chg="add mod">
          <ac:chgData name="luis cleto" userId="a76db6c301978307" providerId="LiveId" clId="{BB93E05D-BE05-4453-8BDD-E5B3B775B63B}" dt="2026-02-12T17:01:57.007" v="3569"/>
          <ac:spMkLst>
            <pc:docMk/>
            <pc:sldMk cId="1696017620" sldId="3765"/>
            <ac:spMk id="4" creationId="{FE6F4EAB-C8CE-226F-8DB2-EEC55F12146A}"/>
          </ac:spMkLst>
        </pc:spChg>
        <pc:picChg chg="mod">
          <ac:chgData name="luis cleto" userId="a76db6c301978307" providerId="LiveId" clId="{BB93E05D-BE05-4453-8BDD-E5B3B775B63B}" dt="2026-02-12T17:00:41.638" v="3546" actId="14100"/>
          <ac:picMkLst>
            <pc:docMk/>
            <pc:sldMk cId="1696017620" sldId="3765"/>
            <ac:picMk id="3" creationId="{D76E12B7-0FDD-F6F3-8CBC-6130D5C49CDA}"/>
          </ac:picMkLst>
        </pc:picChg>
      </pc:sldChg>
      <pc:sldChg chg="modSp mod ord">
        <pc:chgData name="luis cleto" userId="a76db6c301978307" providerId="LiveId" clId="{BB93E05D-BE05-4453-8BDD-E5B3B775B63B}" dt="2026-02-11T19:16:13.589" v="518" actId="1076"/>
        <pc:sldMkLst>
          <pc:docMk/>
          <pc:sldMk cId="1145826814" sldId="3766"/>
        </pc:sldMkLst>
        <pc:spChg chg="mod">
          <ac:chgData name="luis cleto" userId="a76db6c301978307" providerId="LiveId" clId="{BB93E05D-BE05-4453-8BDD-E5B3B775B63B}" dt="2026-02-11T19:16:13.589" v="518" actId="1076"/>
          <ac:spMkLst>
            <pc:docMk/>
            <pc:sldMk cId="1145826814" sldId="3766"/>
            <ac:spMk id="3" creationId="{455C2A20-657D-3F66-0872-106C8A3FD254}"/>
          </ac:spMkLst>
        </pc:spChg>
      </pc:sldChg>
      <pc:sldChg chg="modSp mod ord">
        <pc:chgData name="luis cleto" userId="a76db6c301978307" providerId="LiveId" clId="{BB93E05D-BE05-4453-8BDD-E5B3B775B63B}" dt="2026-02-11T19:15:57.083" v="514" actId="20577"/>
        <pc:sldMkLst>
          <pc:docMk/>
          <pc:sldMk cId="1262306301" sldId="3767"/>
        </pc:sldMkLst>
        <pc:spChg chg="mod">
          <ac:chgData name="luis cleto" userId="a76db6c301978307" providerId="LiveId" clId="{BB93E05D-BE05-4453-8BDD-E5B3B775B63B}" dt="2026-02-11T19:15:57.083" v="514" actId="20577"/>
          <ac:spMkLst>
            <pc:docMk/>
            <pc:sldMk cId="1262306301" sldId="3767"/>
            <ac:spMk id="3" creationId="{7D0D26DD-3FD5-79D1-D133-C3B9A1D808AE}"/>
          </ac:spMkLst>
        </pc:spChg>
      </pc:sldChg>
      <pc:sldChg chg="modSp mod ord">
        <pc:chgData name="luis cleto" userId="a76db6c301978307" providerId="LiveId" clId="{BB93E05D-BE05-4453-8BDD-E5B3B775B63B}" dt="2026-02-11T19:19:10.364" v="533" actId="1076"/>
        <pc:sldMkLst>
          <pc:docMk/>
          <pc:sldMk cId="2497380868" sldId="3768"/>
        </pc:sldMkLst>
        <pc:spChg chg="mod">
          <ac:chgData name="luis cleto" userId="a76db6c301978307" providerId="LiveId" clId="{BB93E05D-BE05-4453-8BDD-E5B3B775B63B}" dt="2026-02-11T19:19:10.364" v="533" actId="1076"/>
          <ac:spMkLst>
            <pc:docMk/>
            <pc:sldMk cId="2497380868" sldId="3768"/>
            <ac:spMk id="5" creationId="{A299D188-822D-A1CE-BBD5-FA2E4E930D1C}"/>
          </ac:spMkLst>
        </pc:spChg>
      </pc:sldChg>
      <pc:sldChg chg="ord">
        <pc:chgData name="luis cleto" userId="a76db6c301978307" providerId="LiveId" clId="{BB93E05D-BE05-4453-8BDD-E5B3B775B63B}" dt="2026-02-11T19:52:08.119" v="919"/>
        <pc:sldMkLst>
          <pc:docMk/>
          <pc:sldMk cId="1415286373" sldId="3769"/>
        </pc:sldMkLst>
      </pc:sldChg>
      <pc:sldChg chg="modSp mod ord">
        <pc:chgData name="luis cleto" userId="a76db6c301978307" providerId="LiveId" clId="{BB93E05D-BE05-4453-8BDD-E5B3B775B63B}" dt="2026-02-11T19:52:01.467" v="917" actId="1076"/>
        <pc:sldMkLst>
          <pc:docMk/>
          <pc:sldMk cId="2307999746" sldId="3770"/>
        </pc:sldMkLst>
        <pc:spChg chg="mod">
          <ac:chgData name="luis cleto" userId="a76db6c301978307" providerId="LiveId" clId="{BB93E05D-BE05-4453-8BDD-E5B3B775B63B}" dt="2026-02-11T19:52:01.467" v="917" actId="1076"/>
          <ac:spMkLst>
            <pc:docMk/>
            <pc:sldMk cId="2307999746" sldId="3770"/>
            <ac:spMk id="3" creationId="{EB55823D-5357-0D9D-E21D-5FB6B38856F6}"/>
          </ac:spMkLst>
        </pc:spChg>
      </pc:sldChg>
      <pc:sldChg chg="modSp add del mod">
        <pc:chgData name="luis cleto" userId="a76db6c301978307" providerId="LiveId" clId="{BB93E05D-BE05-4453-8BDD-E5B3B775B63B}" dt="2026-02-11T20:01:05.965" v="1378" actId="2696"/>
        <pc:sldMkLst>
          <pc:docMk/>
          <pc:sldMk cId="3098421341" sldId="3771"/>
        </pc:sldMkLst>
      </pc:sldChg>
      <pc:sldChg chg="modSp mod">
        <pc:chgData name="luis cleto" userId="a76db6c301978307" providerId="LiveId" clId="{BB93E05D-BE05-4453-8BDD-E5B3B775B63B}" dt="2026-02-11T20:10:01.882" v="1738" actId="20577"/>
        <pc:sldMkLst>
          <pc:docMk/>
          <pc:sldMk cId="3596345207" sldId="3772"/>
        </pc:sldMkLst>
        <pc:spChg chg="mod">
          <ac:chgData name="luis cleto" userId="a76db6c301978307" providerId="LiveId" clId="{BB93E05D-BE05-4453-8BDD-E5B3B775B63B}" dt="2026-02-11T20:10:01.882" v="1738" actId="20577"/>
          <ac:spMkLst>
            <pc:docMk/>
            <pc:sldMk cId="3596345207" sldId="3772"/>
            <ac:spMk id="3" creationId="{11963FEB-4CCE-1DAA-9091-754C11A3C340}"/>
          </ac:spMkLst>
        </pc:spChg>
        <pc:spChg chg="mod">
          <ac:chgData name="luis cleto" userId="a76db6c301978307" providerId="LiveId" clId="{BB93E05D-BE05-4453-8BDD-E5B3B775B63B}" dt="2026-02-11T19:53:03.764" v="922" actId="1076"/>
          <ac:spMkLst>
            <pc:docMk/>
            <pc:sldMk cId="3596345207" sldId="3772"/>
            <ac:spMk id="5" creationId="{6BCD905E-8399-159A-4BBA-FB46FB0DCDF7}"/>
          </ac:spMkLst>
        </pc:spChg>
      </pc:sldChg>
      <pc:sldChg chg="modSp del mod">
        <pc:chgData name="luis cleto" userId="a76db6c301978307" providerId="LiveId" clId="{BB93E05D-BE05-4453-8BDD-E5B3B775B63B}" dt="2026-02-11T20:05:22.464" v="1621" actId="2696"/>
        <pc:sldMkLst>
          <pc:docMk/>
          <pc:sldMk cId="2892266044" sldId="3773"/>
        </pc:sldMkLst>
      </pc:sldChg>
      <pc:sldChg chg="modSp del mod">
        <pc:chgData name="luis cleto" userId="a76db6c301978307" providerId="LiveId" clId="{BB93E05D-BE05-4453-8BDD-E5B3B775B63B}" dt="2026-02-11T20:10:06.494" v="1739" actId="2696"/>
        <pc:sldMkLst>
          <pc:docMk/>
          <pc:sldMk cId="4133187894" sldId="3774"/>
        </pc:sldMkLst>
      </pc:sldChg>
      <pc:sldChg chg="add">
        <pc:chgData name="luis cleto" userId="a76db6c301978307" providerId="LiveId" clId="{BB93E05D-BE05-4453-8BDD-E5B3B775B63B}" dt="2026-02-11T18:53:11.382" v="245"/>
        <pc:sldMkLst>
          <pc:docMk/>
          <pc:sldMk cId="1525463177" sldId="3775"/>
        </pc:sldMkLst>
      </pc:sldChg>
      <pc:sldChg chg="add">
        <pc:chgData name="luis cleto" userId="a76db6c301978307" providerId="LiveId" clId="{BB93E05D-BE05-4453-8BDD-E5B3B775B63B}" dt="2026-02-11T18:53:11.382" v="245"/>
        <pc:sldMkLst>
          <pc:docMk/>
          <pc:sldMk cId="3249957598" sldId="3776"/>
        </pc:sldMkLst>
      </pc:sldChg>
      <pc:sldChg chg="add">
        <pc:chgData name="luis cleto" userId="a76db6c301978307" providerId="LiveId" clId="{BB93E05D-BE05-4453-8BDD-E5B3B775B63B}" dt="2026-02-11T18:55:45.966" v="265"/>
        <pc:sldMkLst>
          <pc:docMk/>
          <pc:sldMk cId="307352644" sldId="3777"/>
        </pc:sldMkLst>
      </pc:sldChg>
      <pc:sldChg chg="modSp add mod modAnim">
        <pc:chgData name="luis cleto" userId="a76db6c301978307" providerId="LiveId" clId="{BB93E05D-BE05-4453-8BDD-E5B3B775B63B}" dt="2026-02-11T19:07:20.950" v="470" actId="1076"/>
        <pc:sldMkLst>
          <pc:docMk/>
          <pc:sldMk cId="499036404" sldId="3778"/>
        </pc:sldMkLst>
        <pc:spChg chg="mod">
          <ac:chgData name="luis cleto" userId="a76db6c301978307" providerId="LiveId" clId="{BB93E05D-BE05-4453-8BDD-E5B3B775B63B}" dt="2026-02-11T19:07:20.950" v="470" actId="1076"/>
          <ac:spMkLst>
            <pc:docMk/>
            <pc:sldMk cId="499036404" sldId="3778"/>
            <ac:spMk id="5" creationId="{608EBE2B-8939-93E9-2DB9-3F967B1047E4}"/>
          </ac:spMkLst>
        </pc:spChg>
      </pc:sldChg>
      <pc:sldChg chg="modSp add mod">
        <pc:chgData name="luis cleto" userId="a76db6c301978307" providerId="LiveId" clId="{BB93E05D-BE05-4453-8BDD-E5B3B775B63B}" dt="2026-02-11T19:24:44.801" v="595" actId="1076"/>
        <pc:sldMkLst>
          <pc:docMk/>
          <pc:sldMk cId="258518791" sldId="3779"/>
        </pc:sldMkLst>
        <pc:spChg chg="mod">
          <ac:chgData name="luis cleto" userId="a76db6c301978307" providerId="LiveId" clId="{BB93E05D-BE05-4453-8BDD-E5B3B775B63B}" dt="2026-02-11T19:24:44.801" v="595" actId="1076"/>
          <ac:spMkLst>
            <pc:docMk/>
            <pc:sldMk cId="258518791" sldId="3779"/>
            <ac:spMk id="5" creationId="{9F6EC645-DD39-A88A-FE3B-45317C476ABF}"/>
          </ac:spMkLst>
        </pc:spChg>
      </pc:sldChg>
      <pc:sldChg chg="modSp add mod">
        <pc:chgData name="luis cleto" userId="a76db6c301978307" providerId="LiveId" clId="{BB93E05D-BE05-4453-8BDD-E5B3B775B63B}" dt="2026-02-11T19:38:12.843" v="828" actId="20577"/>
        <pc:sldMkLst>
          <pc:docMk/>
          <pc:sldMk cId="2559562278" sldId="3780"/>
        </pc:sldMkLst>
        <pc:spChg chg="mod">
          <ac:chgData name="luis cleto" userId="a76db6c301978307" providerId="LiveId" clId="{BB93E05D-BE05-4453-8BDD-E5B3B775B63B}" dt="2026-02-11T19:38:12.843" v="828" actId="20577"/>
          <ac:spMkLst>
            <pc:docMk/>
            <pc:sldMk cId="2559562278" sldId="3780"/>
            <ac:spMk id="9" creationId="{2990EAD1-8DCA-87C4-9AEF-6D171FDF2B73}"/>
          </ac:spMkLst>
        </pc:spChg>
      </pc:sldChg>
      <pc:sldChg chg="modSp add mod">
        <pc:chgData name="luis cleto" userId="a76db6c301978307" providerId="LiveId" clId="{BB93E05D-BE05-4453-8BDD-E5B3B775B63B}" dt="2026-02-11T19:45:37.903" v="868" actId="20577"/>
        <pc:sldMkLst>
          <pc:docMk/>
          <pc:sldMk cId="358809340" sldId="3781"/>
        </pc:sldMkLst>
        <pc:spChg chg="mod">
          <ac:chgData name="luis cleto" userId="a76db6c301978307" providerId="LiveId" clId="{BB93E05D-BE05-4453-8BDD-E5B3B775B63B}" dt="2026-02-11T19:45:37.903" v="868" actId="20577"/>
          <ac:spMkLst>
            <pc:docMk/>
            <pc:sldMk cId="358809340" sldId="3781"/>
            <ac:spMk id="6" creationId="{7FA7D22B-9D35-E80F-30EC-B3E93C17CE9D}"/>
          </ac:spMkLst>
        </pc:spChg>
      </pc:sldChg>
      <pc:sldChg chg="addSp modSp new mod ord">
        <pc:chgData name="luis cleto" userId="a76db6c301978307" providerId="LiveId" clId="{BB93E05D-BE05-4453-8BDD-E5B3B775B63B}" dt="2026-02-11T21:14:08.612" v="3377"/>
        <pc:sldMkLst>
          <pc:docMk/>
          <pc:sldMk cId="1686267454" sldId="3782"/>
        </pc:sldMkLst>
        <pc:spChg chg="add mod">
          <ac:chgData name="luis cleto" userId="a76db6c301978307" providerId="LiveId" clId="{BB93E05D-BE05-4453-8BDD-E5B3B775B63B}" dt="2026-02-11T21:05:21.958" v="3295" actId="255"/>
          <ac:spMkLst>
            <pc:docMk/>
            <pc:sldMk cId="1686267454" sldId="3782"/>
            <ac:spMk id="3" creationId="{BE794B27-C4ED-9F4D-AD4B-34C95BE3AE00}"/>
          </ac:spMkLst>
        </pc:spChg>
        <pc:spChg chg="add mod">
          <ac:chgData name="luis cleto" userId="a76db6c301978307" providerId="LiveId" clId="{BB93E05D-BE05-4453-8BDD-E5B3B775B63B}" dt="2026-02-11T20:29:28.877" v="2010" actId="1076"/>
          <ac:spMkLst>
            <pc:docMk/>
            <pc:sldMk cId="1686267454" sldId="3782"/>
            <ac:spMk id="5" creationId="{40AF2E7E-9284-55CD-29B3-D5820DDEB07F}"/>
          </ac:spMkLst>
        </pc:spChg>
      </pc:sldChg>
      <pc:sldChg chg="modSp add del mod">
        <pc:chgData name="luis cleto" userId="a76db6c301978307" providerId="LiveId" clId="{BB93E05D-BE05-4453-8BDD-E5B3B775B63B}" dt="2026-02-11T20:16:20.777" v="1876" actId="2696"/>
        <pc:sldMkLst>
          <pc:docMk/>
          <pc:sldMk cId="3176340841" sldId="3782"/>
        </pc:sldMkLst>
      </pc:sldChg>
      <pc:sldChg chg="addSp modSp new mod ord">
        <pc:chgData name="luis cleto" userId="a76db6c301978307" providerId="LiveId" clId="{BB93E05D-BE05-4453-8BDD-E5B3B775B63B}" dt="2026-02-11T21:14:08.612" v="3377"/>
        <pc:sldMkLst>
          <pc:docMk/>
          <pc:sldMk cId="2369000387" sldId="3783"/>
        </pc:sldMkLst>
        <pc:spChg chg="add mod">
          <ac:chgData name="luis cleto" userId="a76db6c301978307" providerId="LiveId" clId="{BB93E05D-BE05-4453-8BDD-E5B3B775B63B}" dt="2026-02-11T21:02:40.266" v="3267" actId="12"/>
          <ac:spMkLst>
            <pc:docMk/>
            <pc:sldMk cId="2369000387" sldId="3783"/>
            <ac:spMk id="3" creationId="{C52B8E6D-F482-4E9B-4ACC-6A54C6C17F1E}"/>
          </ac:spMkLst>
        </pc:spChg>
        <pc:spChg chg="add mod">
          <ac:chgData name="luis cleto" userId="a76db6c301978307" providerId="LiveId" clId="{BB93E05D-BE05-4453-8BDD-E5B3B775B63B}" dt="2026-02-11T21:01:57.803" v="3260" actId="1076"/>
          <ac:spMkLst>
            <pc:docMk/>
            <pc:sldMk cId="2369000387" sldId="3783"/>
            <ac:spMk id="5" creationId="{BD989CEC-2BEF-295C-8562-8017147F5F9F}"/>
          </ac:spMkLst>
        </pc:spChg>
        <pc:spChg chg="add mod">
          <ac:chgData name="luis cleto" userId="a76db6c301978307" providerId="LiveId" clId="{BB93E05D-BE05-4453-8BDD-E5B3B775B63B}" dt="2026-02-11T21:02:54.425" v="3270" actId="12"/>
          <ac:spMkLst>
            <pc:docMk/>
            <pc:sldMk cId="2369000387" sldId="3783"/>
            <ac:spMk id="7" creationId="{74F732EF-BCEB-F7CB-E7E0-F1ECA3181CFE}"/>
          </ac:spMkLst>
        </pc:spChg>
        <pc:spChg chg="add mod">
          <ac:chgData name="luis cleto" userId="a76db6c301978307" providerId="LiveId" clId="{BB93E05D-BE05-4453-8BDD-E5B3B775B63B}" dt="2026-02-11T21:03:18.524" v="3276" actId="1076"/>
          <ac:spMkLst>
            <pc:docMk/>
            <pc:sldMk cId="2369000387" sldId="3783"/>
            <ac:spMk id="9" creationId="{E455B254-13B9-3F3B-BF6A-9038F99C59E3}"/>
          </ac:spMkLst>
        </pc:spChg>
        <pc:spChg chg="add mod">
          <ac:chgData name="luis cleto" userId="a76db6c301978307" providerId="LiveId" clId="{BB93E05D-BE05-4453-8BDD-E5B3B775B63B}" dt="2026-02-11T21:05:03.500" v="3294" actId="1076"/>
          <ac:spMkLst>
            <pc:docMk/>
            <pc:sldMk cId="2369000387" sldId="3783"/>
            <ac:spMk id="11" creationId="{4AFFB44A-1668-480F-1250-8F26D0618192}"/>
          </ac:spMkLst>
        </pc:spChg>
        <pc:spChg chg="add mod">
          <ac:chgData name="luis cleto" userId="a76db6c301978307" providerId="LiveId" clId="{BB93E05D-BE05-4453-8BDD-E5B3B775B63B}" dt="2026-02-11T21:03:59.357" v="3282" actId="12"/>
          <ac:spMkLst>
            <pc:docMk/>
            <pc:sldMk cId="2369000387" sldId="3783"/>
            <ac:spMk id="13" creationId="{DBDCE515-65FF-00EC-1FE5-DA2B15220476}"/>
          </ac:spMkLst>
        </pc:spChg>
        <pc:spChg chg="add mod">
          <ac:chgData name="luis cleto" userId="a76db6c301978307" providerId="LiveId" clId="{BB93E05D-BE05-4453-8BDD-E5B3B775B63B}" dt="2026-02-11T21:04:41.695" v="3289" actId="12"/>
          <ac:spMkLst>
            <pc:docMk/>
            <pc:sldMk cId="2369000387" sldId="3783"/>
            <ac:spMk id="15" creationId="{9ECE8157-1E7F-006D-10C4-27427ED22F8D}"/>
          </ac:spMkLst>
        </pc:spChg>
      </pc:sldChg>
      <pc:sldChg chg="addSp new del">
        <pc:chgData name="luis cleto" userId="a76db6c301978307" providerId="LiveId" clId="{BB93E05D-BE05-4453-8BDD-E5B3B775B63B}" dt="2026-02-11T21:06:10.281" v="3301" actId="2696"/>
        <pc:sldMkLst>
          <pc:docMk/>
          <pc:sldMk cId="2599391102" sldId="3784"/>
        </pc:sldMkLst>
      </pc:sldChg>
      <pc:sldChg chg="new del">
        <pc:chgData name="luis cleto" userId="a76db6c301978307" providerId="LiveId" clId="{BB93E05D-BE05-4453-8BDD-E5B3B775B63B}" dt="2026-02-11T21:06:10.281" v="3301" actId="2696"/>
        <pc:sldMkLst>
          <pc:docMk/>
          <pc:sldMk cId="2808269427" sldId="3785"/>
        </pc:sldMkLst>
      </pc:sldChg>
      <pc:sldChg chg="addSp modSp new mod ord">
        <pc:chgData name="luis cleto" userId="a76db6c301978307" providerId="LiveId" clId="{BB93E05D-BE05-4453-8BDD-E5B3B775B63B}" dt="2026-02-11T21:14:08.612" v="3377"/>
        <pc:sldMkLst>
          <pc:docMk/>
          <pc:sldMk cId="2828483618" sldId="3786"/>
        </pc:sldMkLst>
        <pc:spChg chg="add mod">
          <ac:chgData name="luis cleto" userId="a76db6c301978307" providerId="LiveId" clId="{BB93E05D-BE05-4453-8BDD-E5B3B775B63B}" dt="2026-02-11T21:13:12.483" v="3375" actId="20577"/>
          <ac:spMkLst>
            <pc:docMk/>
            <pc:sldMk cId="2828483618" sldId="3786"/>
            <ac:spMk id="3" creationId="{36A42C84-F1BF-708A-314C-589DC3DDDE44}"/>
          </ac:spMkLst>
        </pc:spChg>
        <pc:spChg chg="add mod">
          <ac:chgData name="luis cleto" userId="a76db6c301978307" providerId="LiveId" clId="{BB93E05D-BE05-4453-8BDD-E5B3B775B63B}" dt="2026-02-11T20:56:50.713" v="3222" actId="1076"/>
          <ac:spMkLst>
            <pc:docMk/>
            <pc:sldMk cId="2828483618" sldId="3786"/>
            <ac:spMk id="5" creationId="{A990BCFB-63DD-F8A1-9FDC-F6FA743B314D}"/>
          </ac:spMkLst>
        </pc:spChg>
      </pc:sldChg>
      <pc:sldChg chg="addSp modSp new mod">
        <pc:chgData name="luis cleto" userId="a76db6c301978307" providerId="LiveId" clId="{BB93E05D-BE05-4453-8BDD-E5B3B775B63B}" dt="2026-02-12T16:52:08.325" v="3429" actId="1076"/>
        <pc:sldMkLst>
          <pc:docMk/>
          <pc:sldMk cId="353166291" sldId="3795"/>
        </pc:sldMkLst>
        <pc:spChg chg="add mod">
          <ac:chgData name="luis cleto" userId="a76db6c301978307" providerId="LiveId" clId="{BB93E05D-BE05-4453-8BDD-E5B3B775B63B}" dt="2026-02-12T16:52:08.325" v="3429" actId="1076"/>
          <ac:spMkLst>
            <pc:docMk/>
            <pc:sldMk cId="353166291" sldId="3795"/>
            <ac:spMk id="3" creationId="{B28525B6-D4A2-65AD-EDFF-89EEA542CED7}"/>
          </ac:spMkLst>
        </pc:spChg>
      </pc:sldChg>
      <pc:sldChg chg="addSp modSp new mod">
        <pc:chgData name="luis cleto" userId="a76db6c301978307" providerId="LiveId" clId="{BB93E05D-BE05-4453-8BDD-E5B3B775B63B}" dt="2026-02-12T16:53:47.591" v="3439" actId="1076"/>
        <pc:sldMkLst>
          <pc:docMk/>
          <pc:sldMk cId="1698910166" sldId="3796"/>
        </pc:sldMkLst>
        <pc:spChg chg="add mod">
          <ac:chgData name="luis cleto" userId="a76db6c301978307" providerId="LiveId" clId="{BB93E05D-BE05-4453-8BDD-E5B3B775B63B}" dt="2026-02-12T16:53:47.591" v="3439" actId="1076"/>
          <ac:spMkLst>
            <pc:docMk/>
            <pc:sldMk cId="1698910166" sldId="3796"/>
            <ac:spMk id="3" creationId="{2C29E6C9-B14C-35C9-9310-3626F82CEA45}"/>
          </ac:spMkLst>
        </pc:spChg>
      </pc:sldChg>
      <pc:sldChg chg="addSp delSp modSp new mod">
        <pc:chgData name="luis cleto" userId="a76db6c301978307" providerId="LiveId" clId="{BB93E05D-BE05-4453-8BDD-E5B3B775B63B}" dt="2026-02-12T16:58:58.218" v="3544" actId="1076"/>
        <pc:sldMkLst>
          <pc:docMk/>
          <pc:sldMk cId="3535413275" sldId="3797"/>
        </pc:sldMkLst>
        <pc:spChg chg="add mod">
          <ac:chgData name="luis cleto" userId="a76db6c301978307" providerId="LiveId" clId="{BB93E05D-BE05-4453-8BDD-E5B3B775B63B}" dt="2026-02-12T16:58:58.218" v="3544" actId="1076"/>
          <ac:spMkLst>
            <pc:docMk/>
            <pc:sldMk cId="3535413275" sldId="3797"/>
            <ac:spMk id="3" creationId="{C0406304-272D-1BEC-88B1-735C030B2E1A}"/>
          </ac:spMkLst>
        </pc:spChg>
        <pc:spChg chg="add mod">
          <ac:chgData name="luis cleto" userId="a76db6c301978307" providerId="LiveId" clId="{BB93E05D-BE05-4453-8BDD-E5B3B775B63B}" dt="2026-02-12T16:58:27.751" v="3540" actId="1076"/>
          <ac:spMkLst>
            <pc:docMk/>
            <pc:sldMk cId="3535413275" sldId="3797"/>
            <ac:spMk id="4" creationId="{DB817D2B-122C-C685-D2F7-00C336111CA6}"/>
          </ac:spMkLst>
        </pc:spChg>
        <pc:spChg chg="add mod">
          <ac:chgData name="luis cleto" userId="a76db6c301978307" providerId="LiveId" clId="{BB93E05D-BE05-4453-8BDD-E5B3B775B63B}" dt="2026-02-12T16:58:54.529" v="3543" actId="14100"/>
          <ac:spMkLst>
            <pc:docMk/>
            <pc:sldMk cId="3535413275" sldId="3797"/>
            <ac:spMk id="8" creationId="{34F73AFD-F5AB-2589-F21F-57E7E8BE7B3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467D7-B99E-4246-9FCB-CE5E24DDC4BD}"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B52ADD5D-5566-4ED9-AB99-C264BA9F864B}">
      <dgm:prSet custT="1"/>
      <dgm:spPr/>
      <dgm:t>
        <a:bodyPr/>
        <a:lstStyle/>
        <a:p>
          <a:r>
            <a:rPr lang="en-US" sz="2000" dirty="0"/>
            <a:t>Submit</a:t>
          </a:r>
        </a:p>
      </dgm:t>
    </dgm:pt>
    <dgm:pt modelId="{1113E20C-58EB-4395-A763-830073F3B7E7}" type="parTrans" cxnId="{7FBCF99A-0E6C-4F67-9008-832483E98402}">
      <dgm:prSet/>
      <dgm:spPr/>
      <dgm:t>
        <a:bodyPr/>
        <a:lstStyle/>
        <a:p>
          <a:endParaRPr lang="en-US"/>
        </a:p>
      </dgm:t>
    </dgm:pt>
    <dgm:pt modelId="{60E4ABA5-E8ED-4C3D-8FC6-D622B9A0D12D}" type="sibTrans" cxnId="{7FBCF99A-0E6C-4F67-9008-832483E98402}">
      <dgm:prSet/>
      <dgm:spPr/>
      <dgm:t>
        <a:bodyPr/>
        <a:lstStyle/>
        <a:p>
          <a:endParaRPr lang="en-US"/>
        </a:p>
      </dgm:t>
    </dgm:pt>
    <dgm:pt modelId="{50E33106-5300-4AD1-8795-0520F82633CD}">
      <dgm:prSet custT="1"/>
      <dgm:spPr/>
      <dgm:t>
        <a:bodyPr/>
        <a:lstStyle/>
        <a:p>
          <a:r>
            <a:rPr lang="en-US" sz="2400" dirty="0"/>
            <a:t>Submit questions or comments to </a:t>
          </a:r>
          <a:r>
            <a:rPr lang="en-US" sz="2400" dirty="0" err="1"/>
            <a:t>itssimple2023@gmail.com</a:t>
          </a:r>
          <a:endParaRPr lang="en-US" sz="2400" dirty="0"/>
        </a:p>
      </dgm:t>
    </dgm:pt>
    <dgm:pt modelId="{4DE3842A-DE13-4E2B-91BD-6A10CF388377}" type="parTrans" cxnId="{E945902C-DA3C-44C8-81C5-585D406DE62C}">
      <dgm:prSet/>
      <dgm:spPr/>
      <dgm:t>
        <a:bodyPr/>
        <a:lstStyle/>
        <a:p>
          <a:endParaRPr lang="en-US"/>
        </a:p>
      </dgm:t>
    </dgm:pt>
    <dgm:pt modelId="{523BEC37-8F4E-4F6D-ABF1-098BCE4DC395}" type="sibTrans" cxnId="{E945902C-DA3C-44C8-81C5-585D406DE62C}">
      <dgm:prSet/>
      <dgm:spPr/>
      <dgm:t>
        <a:bodyPr/>
        <a:lstStyle/>
        <a:p>
          <a:endParaRPr lang="en-US"/>
        </a:p>
      </dgm:t>
    </dgm:pt>
    <dgm:pt modelId="{C55396EE-0B37-4F36-99F3-0B7D9743174B}">
      <dgm:prSet custT="1"/>
      <dgm:spPr/>
      <dgm:t>
        <a:bodyPr/>
        <a:lstStyle/>
        <a:p>
          <a:r>
            <a:rPr lang="en-US" sz="2400" dirty="0"/>
            <a:t>Read</a:t>
          </a:r>
        </a:p>
      </dgm:t>
    </dgm:pt>
    <dgm:pt modelId="{12465AA9-7FFC-4147-A280-5DD023E00F17}" type="parTrans" cxnId="{EF2E15B5-1C84-402F-9F94-EB9EA2314B1A}">
      <dgm:prSet/>
      <dgm:spPr/>
      <dgm:t>
        <a:bodyPr/>
        <a:lstStyle/>
        <a:p>
          <a:endParaRPr lang="en-US"/>
        </a:p>
      </dgm:t>
    </dgm:pt>
    <dgm:pt modelId="{013D4BBC-1870-4F98-A731-2DCB7E5C2394}" type="sibTrans" cxnId="{EF2E15B5-1C84-402F-9F94-EB9EA2314B1A}">
      <dgm:prSet/>
      <dgm:spPr/>
      <dgm:t>
        <a:bodyPr/>
        <a:lstStyle/>
        <a:p>
          <a:endParaRPr lang="en-US"/>
        </a:p>
      </dgm:t>
    </dgm:pt>
    <dgm:pt modelId="{12EC162C-C414-4CEE-92C9-541065F4F259}">
      <dgm:prSet custT="1"/>
      <dgm:spPr/>
      <dgm:t>
        <a:bodyPr/>
        <a:lstStyle/>
        <a:p>
          <a:r>
            <a:rPr lang="en-US" sz="2400" dirty="0"/>
            <a:t>Simple manual session 22. </a:t>
          </a:r>
        </a:p>
      </dgm:t>
    </dgm:pt>
    <dgm:pt modelId="{2844ABAB-DC79-481C-8CE1-43B844109E61}" type="parTrans" cxnId="{890DF566-6AB8-46AB-8369-A06D0072A7AA}">
      <dgm:prSet/>
      <dgm:spPr/>
      <dgm:t>
        <a:bodyPr/>
        <a:lstStyle/>
        <a:p>
          <a:endParaRPr lang="en-US"/>
        </a:p>
      </dgm:t>
    </dgm:pt>
    <dgm:pt modelId="{82F69B78-DC72-4D01-9252-6A17D6BAEB6B}" type="sibTrans" cxnId="{890DF566-6AB8-46AB-8369-A06D0072A7AA}">
      <dgm:prSet/>
      <dgm:spPr/>
      <dgm:t>
        <a:bodyPr/>
        <a:lstStyle/>
        <a:p>
          <a:endParaRPr lang="en-US"/>
        </a:p>
      </dgm:t>
    </dgm:pt>
    <dgm:pt modelId="{3406D8DC-51A7-43F3-9282-D9F19A88F63A}">
      <dgm:prSet custT="1"/>
      <dgm:spPr/>
      <dgm:t>
        <a:bodyPr/>
        <a:lstStyle/>
        <a:p>
          <a:r>
            <a:rPr lang="en-US" sz="2400" dirty="0"/>
            <a:t>Continue</a:t>
          </a:r>
        </a:p>
      </dgm:t>
    </dgm:pt>
    <dgm:pt modelId="{C256E6E6-655B-42A5-B9BA-85E0A9B31B45}" type="parTrans" cxnId="{8F76EAFA-54A3-4422-B302-DB0CABCDF31F}">
      <dgm:prSet/>
      <dgm:spPr/>
      <dgm:t>
        <a:bodyPr/>
        <a:lstStyle/>
        <a:p>
          <a:endParaRPr lang="en-US"/>
        </a:p>
      </dgm:t>
    </dgm:pt>
    <dgm:pt modelId="{2050BEA1-D23F-4558-85A7-6E865EE8AD9E}" type="sibTrans" cxnId="{8F76EAFA-54A3-4422-B302-DB0CABCDF31F}">
      <dgm:prSet/>
      <dgm:spPr/>
      <dgm:t>
        <a:bodyPr/>
        <a:lstStyle/>
        <a:p>
          <a:endParaRPr lang="en-US"/>
        </a:p>
      </dgm:t>
    </dgm:pt>
    <dgm:pt modelId="{0DC16AF2-0E77-4737-A1B6-ACDE7BF2D7C9}">
      <dgm:prSet custT="1"/>
      <dgm:spPr/>
      <dgm:t>
        <a:bodyPr/>
        <a:lstStyle/>
        <a:p>
          <a:r>
            <a:rPr lang="en-US" sz="2400" dirty="0"/>
            <a:t>Continue reviewing and practicing your crisis plans, diary cards, chain analysis, rational mind remediations and goals diary cards.</a:t>
          </a:r>
        </a:p>
      </dgm:t>
    </dgm:pt>
    <dgm:pt modelId="{111799DA-448F-4FE5-9773-933CFC7E754F}" type="parTrans" cxnId="{7B54D032-9444-403D-BB21-A66B88029850}">
      <dgm:prSet/>
      <dgm:spPr/>
      <dgm:t>
        <a:bodyPr/>
        <a:lstStyle/>
        <a:p>
          <a:endParaRPr lang="en-US"/>
        </a:p>
      </dgm:t>
    </dgm:pt>
    <dgm:pt modelId="{29DED0F0-F4D7-4199-B42C-4D50C021B167}" type="sibTrans" cxnId="{7B54D032-9444-403D-BB21-A66B88029850}">
      <dgm:prSet/>
      <dgm:spPr/>
      <dgm:t>
        <a:bodyPr/>
        <a:lstStyle/>
        <a:p>
          <a:endParaRPr lang="en-US"/>
        </a:p>
      </dgm:t>
    </dgm:pt>
    <dgm:pt modelId="{EA34AAD3-39DC-41B1-9A89-C0C2AB6B414E}">
      <dgm:prSet custT="1"/>
      <dgm:spPr/>
      <dgm:t>
        <a:bodyPr/>
        <a:lstStyle/>
        <a:p>
          <a:r>
            <a:rPr lang="en-US" sz="2400" dirty="0"/>
            <a:t>Continue</a:t>
          </a:r>
        </a:p>
      </dgm:t>
    </dgm:pt>
    <dgm:pt modelId="{267E760A-0965-4722-9338-4937F5A9C159}" type="parTrans" cxnId="{7A6BBCBF-9DEF-4F47-A8F6-3BA762BF74EC}">
      <dgm:prSet/>
      <dgm:spPr/>
      <dgm:t>
        <a:bodyPr/>
        <a:lstStyle/>
        <a:p>
          <a:endParaRPr lang="en-US"/>
        </a:p>
      </dgm:t>
    </dgm:pt>
    <dgm:pt modelId="{A7A34019-58B1-4F17-825A-F60D4D8304D3}" type="sibTrans" cxnId="{7A6BBCBF-9DEF-4F47-A8F6-3BA762BF74EC}">
      <dgm:prSet/>
      <dgm:spPr/>
      <dgm:t>
        <a:bodyPr/>
        <a:lstStyle/>
        <a:p>
          <a:endParaRPr lang="en-US"/>
        </a:p>
      </dgm:t>
    </dgm:pt>
    <dgm:pt modelId="{BF606F53-9F9C-4419-83D6-10CAB8F1523A}">
      <dgm:prSet custT="1"/>
      <dgm:spPr/>
      <dgm:t>
        <a:bodyPr/>
        <a:lstStyle/>
        <a:p>
          <a:r>
            <a:rPr lang="en-US" sz="2400" dirty="0"/>
            <a:t>Continue tracking all the skills you’ve learned using the skills lists. Practice them.</a:t>
          </a:r>
        </a:p>
      </dgm:t>
    </dgm:pt>
    <dgm:pt modelId="{4CD73A01-53BD-45F4-AD7E-16BA888DCE1F}" type="parTrans" cxnId="{A2A846D4-040B-41DA-AE3C-8B3F684F0C65}">
      <dgm:prSet/>
      <dgm:spPr/>
      <dgm:t>
        <a:bodyPr/>
        <a:lstStyle/>
        <a:p>
          <a:endParaRPr lang="en-US"/>
        </a:p>
      </dgm:t>
    </dgm:pt>
    <dgm:pt modelId="{2504CB58-ABD3-4439-AF8F-76A75F27B418}" type="sibTrans" cxnId="{A2A846D4-040B-41DA-AE3C-8B3F684F0C65}">
      <dgm:prSet/>
      <dgm:spPr/>
      <dgm:t>
        <a:bodyPr/>
        <a:lstStyle/>
        <a:p>
          <a:endParaRPr lang="en-US"/>
        </a:p>
      </dgm:t>
    </dgm:pt>
    <dgm:pt modelId="{6859FFB4-66A1-4EB1-B5F7-E6E4C6DFE070}" type="pres">
      <dgm:prSet presAssocID="{1EC467D7-B99E-4246-9FCB-CE5E24DDC4BD}" presName="Name0" presStyleCnt="0">
        <dgm:presLayoutVars>
          <dgm:dir/>
          <dgm:animLvl val="lvl"/>
          <dgm:resizeHandles val="exact"/>
        </dgm:presLayoutVars>
      </dgm:prSet>
      <dgm:spPr/>
    </dgm:pt>
    <dgm:pt modelId="{0AC0A476-CD1E-4B6D-AD93-722EB7995C44}" type="pres">
      <dgm:prSet presAssocID="{B52ADD5D-5566-4ED9-AB99-C264BA9F864B}" presName="linNode" presStyleCnt="0"/>
      <dgm:spPr/>
    </dgm:pt>
    <dgm:pt modelId="{C1F0ACE7-C2F3-446C-A206-30487E82F952}" type="pres">
      <dgm:prSet presAssocID="{B52ADD5D-5566-4ED9-AB99-C264BA9F864B}" presName="parentText" presStyleLbl="solidFgAcc1" presStyleIdx="0" presStyleCnt="4">
        <dgm:presLayoutVars>
          <dgm:chMax val="1"/>
          <dgm:bulletEnabled/>
        </dgm:presLayoutVars>
      </dgm:prSet>
      <dgm:spPr/>
    </dgm:pt>
    <dgm:pt modelId="{839F8890-67E8-4488-A466-313683A5501B}" type="pres">
      <dgm:prSet presAssocID="{B52ADD5D-5566-4ED9-AB99-C264BA9F864B}" presName="descendantText" presStyleLbl="alignNode1" presStyleIdx="0" presStyleCnt="4">
        <dgm:presLayoutVars>
          <dgm:bulletEnabled/>
        </dgm:presLayoutVars>
      </dgm:prSet>
      <dgm:spPr/>
    </dgm:pt>
    <dgm:pt modelId="{FBDEB612-9F5C-4C51-B2DE-E6E3511A1D8B}" type="pres">
      <dgm:prSet presAssocID="{60E4ABA5-E8ED-4C3D-8FC6-D622B9A0D12D}" presName="sp" presStyleCnt="0"/>
      <dgm:spPr/>
    </dgm:pt>
    <dgm:pt modelId="{E441044B-52FE-49A2-BCF7-1073082368CF}" type="pres">
      <dgm:prSet presAssocID="{C55396EE-0B37-4F36-99F3-0B7D9743174B}" presName="linNode" presStyleCnt="0"/>
      <dgm:spPr/>
    </dgm:pt>
    <dgm:pt modelId="{1EA930F5-E2F8-4015-9350-389E05796141}" type="pres">
      <dgm:prSet presAssocID="{C55396EE-0B37-4F36-99F3-0B7D9743174B}" presName="parentText" presStyleLbl="solidFgAcc1" presStyleIdx="1" presStyleCnt="4">
        <dgm:presLayoutVars>
          <dgm:chMax val="1"/>
          <dgm:bulletEnabled/>
        </dgm:presLayoutVars>
      </dgm:prSet>
      <dgm:spPr/>
    </dgm:pt>
    <dgm:pt modelId="{B7754BDE-19F6-4663-A2A2-A178B74FC41A}" type="pres">
      <dgm:prSet presAssocID="{C55396EE-0B37-4F36-99F3-0B7D9743174B}" presName="descendantText" presStyleLbl="alignNode1" presStyleIdx="1" presStyleCnt="4">
        <dgm:presLayoutVars>
          <dgm:bulletEnabled/>
        </dgm:presLayoutVars>
      </dgm:prSet>
      <dgm:spPr/>
    </dgm:pt>
    <dgm:pt modelId="{13AB75FA-4B11-48D7-80CF-115C88A464DA}" type="pres">
      <dgm:prSet presAssocID="{013D4BBC-1870-4F98-A731-2DCB7E5C2394}" presName="sp" presStyleCnt="0"/>
      <dgm:spPr/>
    </dgm:pt>
    <dgm:pt modelId="{E511E356-CAFC-46F2-9E12-E2BACF02FF8C}" type="pres">
      <dgm:prSet presAssocID="{3406D8DC-51A7-43F3-9282-D9F19A88F63A}" presName="linNode" presStyleCnt="0"/>
      <dgm:spPr/>
    </dgm:pt>
    <dgm:pt modelId="{D5608280-F668-4258-8A6E-BF9A9A48CE60}" type="pres">
      <dgm:prSet presAssocID="{3406D8DC-51A7-43F3-9282-D9F19A88F63A}" presName="parentText" presStyleLbl="solidFgAcc1" presStyleIdx="2" presStyleCnt="4">
        <dgm:presLayoutVars>
          <dgm:chMax val="1"/>
          <dgm:bulletEnabled/>
        </dgm:presLayoutVars>
      </dgm:prSet>
      <dgm:spPr/>
    </dgm:pt>
    <dgm:pt modelId="{190EC422-2327-47F1-B54E-651590A35110}" type="pres">
      <dgm:prSet presAssocID="{3406D8DC-51A7-43F3-9282-D9F19A88F63A}" presName="descendantText" presStyleLbl="alignNode1" presStyleIdx="2" presStyleCnt="4">
        <dgm:presLayoutVars>
          <dgm:bulletEnabled/>
        </dgm:presLayoutVars>
      </dgm:prSet>
      <dgm:spPr/>
    </dgm:pt>
    <dgm:pt modelId="{C4B5C9AD-B846-4815-8589-3A12E0DE803D}" type="pres">
      <dgm:prSet presAssocID="{2050BEA1-D23F-4558-85A7-6E865EE8AD9E}" presName="sp" presStyleCnt="0"/>
      <dgm:spPr/>
    </dgm:pt>
    <dgm:pt modelId="{2AAC1B62-50DF-4C52-9D5C-6FEB8FC566C3}" type="pres">
      <dgm:prSet presAssocID="{EA34AAD3-39DC-41B1-9A89-C0C2AB6B414E}" presName="linNode" presStyleCnt="0"/>
      <dgm:spPr/>
    </dgm:pt>
    <dgm:pt modelId="{5FD47161-76AB-446D-BC44-FACB9D801211}" type="pres">
      <dgm:prSet presAssocID="{EA34AAD3-39DC-41B1-9A89-C0C2AB6B414E}" presName="parentText" presStyleLbl="solidFgAcc1" presStyleIdx="3" presStyleCnt="4">
        <dgm:presLayoutVars>
          <dgm:chMax val="1"/>
          <dgm:bulletEnabled/>
        </dgm:presLayoutVars>
      </dgm:prSet>
      <dgm:spPr/>
    </dgm:pt>
    <dgm:pt modelId="{DB086030-7FAC-4DDF-9D98-CFA8B96BDD2B}" type="pres">
      <dgm:prSet presAssocID="{EA34AAD3-39DC-41B1-9A89-C0C2AB6B414E}" presName="descendantText" presStyleLbl="alignNode1" presStyleIdx="3" presStyleCnt="4">
        <dgm:presLayoutVars>
          <dgm:bulletEnabled/>
        </dgm:presLayoutVars>
      </dgm:prSet>
      <dgm:spPr/>
    </dgm:pt>
  </dgm:ptLst>
  <dgm:cxnLst>
    <dgm:cxn modelId="{9D2FE800-99A2-4C14-9371-25C966743591}" type="presOf" srcId="{3406D8DC-51A7-43F3-9282-D9F19A88F63A}" destId="{D5608280-F668-4258-8A6E-BF9A9A48CE60}" srcOrd="0" destOrd="0" presId="urn:microsoft.com/office/officeart/2016/7/layout/VerticalHollowActionList"/>
    <dgm:cxn modelId="{A4E84606-1F38-414D-9D25-7294418F0C7F}" type="presOf" srcId="{B52ADD5D-5566-4ED9-AB99-C264BA9F864B}" destId="{C1F0ACE7-C2F3-446C-A206-30487E82F952}" srcOrd="0" destOrd="0" presId="urn:microsoft.com/office/officeart/2016/7/layout/VerticalHollowActionList"/>
    <dgm:cxn modelId="{6020060B-7914-4E59-9507-7F47AD5AEFD2}" type="presOf" srcId="{EA34AAD3-39DC-41B1-9A89-C0C2AB6B414E}" destId="{5FD47161-76AB-446D-BC44-FACB9D801211}" srcOrd="0" destOrd="0" presId="urn:microsoft.com/office/officeart/2016/7/layout/VerticalHollowActionList"/>
    <dgm:cxn modelId="{E945902C-DA3C-44C8-81C5-585D406DE62C}" srcId="{B52ADD5D-5566-4ED9-AB99-C264BA9F864B}" destId="{50E33106-5300-4AD1-8795-0520F82633CD}" srcOrd="0" destOrd="0" parTransId="{4DE3842A-DE13-4E2B-91BD-6A10CF388377}" sibTransId="{523BEC37-8F4E-4F6D-ABF1-098BCE4DC395}"/>
    <dgm:cxn modelId="{7B54D032-9444-403D-BB21-A66B88029850}" srcId="{3406D8DC-51A7-43F3-9282-D9F19A88F63A}" destId="{0DC16AF2-0E77-4737-A1B6-ACDE7BF2D7C9}" srcOrd="0" destOrd="0" parTransId="{111799DA-448F-4FE5-9773-933CFC7E754F}" sibTransId="{29DED0F0-F4D7-4199-B42C-4D50C021B167}"/>
    <dgm:cxn modelId="{52056435-8BEF-4805-844E-FD91C386AB04}" type="presOf" srcId="{12EC162C-C414-4CEE-92C9-541065F4F259}" destId="{B7754BDE-19F6-4663-A2A2-A178B74FC41A}" srcOrd="0" destOrd="0" presId="urn:microsoft.com/office/officeart/2016/7/layout/VerticalHollowActionList"/>
    <dgm:cxn modelId="{890DF566-6AB8-46AB-8369-A06D0072A7AA}" srcId="{C55396EE-0B37-4F36-99F3-0B7D9743174B}" destId="{12EC162C-C414-4CEE-92C9-541065F4F259}" srcOrd="0" destOrd="0" parTransId="{2844ABAB-DC79-481C-8CE1-43B844109E61}" sibTransId="{82F69B78-DC72-4D01-9252-6A17D6BAEB6B}"/>
    <dgm:cxn modelId="{7CD55F92-22B3-452A-BB13-B2A8B59A7F74}" type="presOf" srcId="{0DC16AF2-0E77-4737-A1B6-ACDE7BF2D7C9}" destId="{190EC422-2327-47F1-B54E-651590A35110}" srcOrd="0" destOrd="0" presId="urn:microsoft.com/office/officeart/2016/7/layout/VerticalHollowActionList"/>
    <dgm:cxn modelId="{8FD68D92-A7F6-46EF-AE00-CFCD7BB3B761}" type="presOf" srcId="{C55396EE-0B37-4F36-99F3-0B7D9743174B}" destId="{1EA930F5-E2F8-4015-9350-389E05796141}" srcOrd="0" destOrd="0" presId="urn:microsoft.com/office/officeart/2016/7/layout/VerticalHollowActionList"/>
    <dgm:cxn modelId="{7FBCF99A-0E6C-4F67-9008-832483E98402}" srcId="{1EC467D7-B99E-4246-9FCB-CE5E24DDC4BD}" destId="{B52ADD5D-5566-4ED9-AB99-C264BA9F864B}" srcOrd="0" destOrd="0" parTransId="{1113E20C-58EB-4395-A763-830073F3B7E7}" sibTransId="{60E4ABA5-E8ED-4C3D-8FC6-D622B9A0D12D}"/>
    <dgm:cxn modelId="{B17D6AB1-CF29-4CB0-A12A-F86AC48BED59}" type="presOf" srcId="{BF606F53-9F9C-4419-83D6-10CAB8F1523A}" destId="{DB086030-7FAC-4DDF-9D98-CFA8B96BDD2B}" srcOrd="0" destOrd="0" presId="urn:microsoft.com/office/officeart/2016/7/layout/VerticalHollowActionList"/>
    <dgm:cxn modelId="{EF2E15B5-1C84-402F-9F94-EB9EA2314B1A}" srcId="{1EC467D7-B99E-4246-9FCB-CE5E24DDC4BD}" destId="{C55396EE-0B37-4F36-99F3-0B7D9743174B}" srcOrd="1" destOrd="0" parTransId="{12465AA9-7FFC-4147-A280-5DD023E00F17}" sibTransId="{013D4BBC-1870-4F98-A731-2DCB7E5C2394}"/>
    <dgm:cxn modelId="{7A6BBCBF-9DEF-4F47-A8F6-3BA762BF74EC}" srcId="{1EC467D7-B99E-4246-9FCB-CE5E24DDC4BD}" destId="{EA34AAD3-39DC-41B1-9A89-C0C2AB6B414E}" srcOrd="3" destOrd="0" parTransId="{267E760A-0965-4722-9338-4937F5A9C159}" sibTransId="{A7A34019-58B1-4F17-825A-F60D4D8304D3}"/>
    <dgm:cxn modelId="{989527CE-2187-4AB6-BA76-0A99D5A2A639}" type="presOf" srcId="{50E33106-5300-4AD1-8795-0520F82633CD}" destId="{839F8890-67E8-4488-A466-313683A5501B}" srcOrd="0" destOrd="0" presId="urn:microsoft.com/office/officeart/2016/7/layout/VerticalHollowActionList"/>
    <dgm:cxn modelId="{A2A846D4-040B-41DA-AE3C-8B3F684F0C65}" srcId="{EA34AAD3-39DC-41B1-9A89-C0C2AB6B414E}" destId="{BF606F53-9F9C-4419-83D6-10CAB8F1523A}" srcOrd="0" destOrd="0" parTransId="{4CD73A01-53BD-45F4-AD7E-16BA888DCE1F}" sibTransId="{2504CB58-ABD3-4439-AF8F-76A75F27B418}"/>
    <dgm:cxn modelId="{7E1E1AD8-378C-4873-92F2-D8420E0E426A}" type="presOf" srcId="{1EC467D7-B99E-4246-9FCB-CE5E24DDC4BD}" destId="{6859FFB4-66A1-4EB1-B5F7-E6E4C6DFE070}" srcOrd="0" destOrd="0" presId="urn:microsoft.com/office/officeart/2016/7/layout/VerticalHollowActionList"/>
    <dgm:cxn modelId="{8F76EAFA-54A3-4422-B302-DB0CABCDF31F}" srcId="{1EC467D7-B99E-4246-9FCB-CE5E24DDC4BD}" destId="{3406D8DC-51A7-43F3-9282-D9F19A88F63A}" srcOrd="2" destOrd="0" parTransId="{C256E6E6-655B-42A5-B9BA-85E0A9B31B45}" sibTransId="{2050BEA1-D23F-4558-85A7-6E865EE8AD9E}"/>
    <dgm:cxn modelId="{9FFCA525-6AC3-4C82-9C9B-90628DE142F1}" type="presParOf" srcId="{6859FFB4-66A1-4EB1-B5F7-E6E4C6DFE070}" destId="{0AC0A476-CD1E-4B6D-AD93-722EB7995C44}" srcOrd="0" destOrd="0" presId="urn:microsoft.com/office/officeart/2016/7/layout/VerticalHollowActionList"/>
    <dgm:cxn modelId="{95ABC90D-4AED-4AE8-BE87-FA2F67B51737}" type="presParOf" srcId="{0AC0A476-CD1E-4B6D-AD93-722EB7995C44}" destId="{C1F0ACE7-C2F3-446C-A206-30487E82F952}" srcOrd="0" destOrd="0" presId="urn:microsoft.com/office/officeart/2016/7/layout/VerticalHollowActionList"/>
    <dgm:cxn modelId="{FC2D5FA4-80F2-4D8A-9A9A-7CDD0E43BA6B}" type="presParOf" srcId="{0AC0A476-CD1E-4B6D-AD93-722EB7995C44}" destId="{839F8890-67E8-4488-A466-313683A5501B}" srcOrd="1" destOrd="0" presId="urn:microsoft.com/office/officeart/2016/7/layout/VerticalHollowActionList"/>
    <dgm:cxn modelId="{52583867-9324-40E0-92BD-27744D4FD41E}" type="presParOf" srcId="{6859FFB4-66A1-4EB1-B5F7-E6E4C6DFE070}" destId="{FBDEB612-9F5C-4C51-B2DE-E6E3511A1D8B}" srcOrd="1" destOrd="0" presId="urn:microsoft.com/office/officeart/2016/7/layout/VerticalHollowActionList"/>
    <dgm:cxn modelId="{EE64272D-2906-45F5-9AA8-88CF0E3142AB}" type="presParOf" srcId="{6859FFB4-66A1-4EB1-B5F7-E6E4C6DFE070}" destId="{E441044B-52FE-49A2-BCF7-1073082368CF}" srcOrd="2" destOrd="0" presId="urn:microsoft.com/office/officeart/2016/7/layout/VerticalHollowActionList"/>
    <dgm:cxn modelId="{7CCB227A-CB51-4A15-AE46-60A89644C9B4}" type="presParOf" srcId="{E441044B-52FE-49A2-BCF7-1073082368CF}" destId="{1EA930F5-E2F8-4015-9350-389E05796141}" srcOrd="0" destOrd="0" presId="urn:microsoft.com/office/officeart/2016/7/layout/VerticalHollowActionList"/>
    <dgm:cxn modelId="{47305CD3-0AF2-402C-BCFD-29B421C80551}" type="presParOf" srcId="{E441044B-52FE-49A2-BCF7-1073082368CF}" destId="{B7754BDE-19F6-4663-A2A2-A178B74FC41A}" srcOrd="1" destOrd="0" presId="urn:microsoft.com/office/officeart/2016/7/layout/VerticalHollowActionList"/>
    <dgm:cxn modelId="{ACF8FD2B-0AF1-49FE-A10B-1893D86B8DDD}" type="presParOf" srcId="{6859FFB4-66A1-4EB1-B5F7-E6E4C6DFE070}" destId="{13AB75FA-4B11-48D7-80CF-115C88A464DA}" srcOrd="3" destOrd="0" presId="urn:microsoft.com/office/officeart/2016/7/layout/VerticalHollowActionList"/>
    <dgm:cxn modelId="{AF1C8788-B2E2-4FDB-99D5-58B52D3D233F}" type="presParOf" srcId="{6859FFB4-66A1-4EB1-B5F7-E6E4C6DFE070}" destId="{E511E356-CAFC-46F2-9E12-E2BACF02FF8C}" srcOrd="4" destOrd="0" presId="urn:microsoft.com/office/officeart/2016/7/layout/VerticalHollowActionList"/>
    <dgm:cxn modelId="{9645BDE8-B8BD-4D5C-B28D-82F9E4581EB8}" type="presParOf" srcId="{E511E356-CAFC-46F2-9E12-E2BACF02FF8C}" destId="{D5608280-F668-4258-8A6E-BF9A9A48CE60}" srcOrd="0" destOrd="0" presId="urn:microsoft.com/office/officeart/2016/7/layout/VerticalHollowActionList"/>
    <dgm:cxn modelId="{08659C83-8A04-4EE4-B288-7EA05F346616}" type="presParOf" srcId="{E511E356-CAFC-46F2-9E12-E2BACF02FF8C}" destId="{190EC422-2327-47F1-B54E-651590A35110}" srcOrd="1" destOrd="0" presId="urn:microsoft.com/office/officeart/2016/7/layout/VerticalHollowActionList"/>
    <dgm:cxn modelId="{266A8A08-91E5-4474-B648-FC5517AB60A1}" type="presParOf" srcId="{6859FFB4-66A1-4EB1-B5F7-E6E4C6DFE070}" destId="{C4B5C9AD-B846-4815-8589-3A12E0DE803D}" srcOrd="5" destOrd="0" presId="urn:microsoft.com/office/officeart/2016/7/layout/VerticalHollowActionList"/>
    <dgm:cxn modelId="{B4EF0BBB-B2C1-4030-9BBE-7D43FC7BBA2F}" type="presParOf" srcId="{6859FFB4-66A1-4EB1-B5F7-E6E4C6DFE070}" destId="{2AAC1B62-50DF-4C52-9D5C-6FEB8FC566C3}" srcOrd="6" destOrd="0" presId="urn:microsoft.com/office/officeart/2016/7/layout/VerticalHollowActionList"/>
    <dgm:cxn modelId="{CB6183A8-9D22-43C6-8CCE-C4A892F91BE9}" type="presParOf" srcId="{2AAC1B62-50DF-4C52-9D5C-6FEB8FC566C3}" destId="{5FD47161-76AB-446D-BC44-FACB9D801211}" srcOrd="0" destOrd="0" presId="urn:microsoft.com/office/officeart/2016/7/layout/VerticalHollowActionList"/>
    <dgm:cxn modelId="{AEE8B941-B570-4A43-A10B-5AE83946C2B7}" type="presParOf" srcId="{2AAC1B62-50DF-4C52-9D5C-6FEB8FC566C3}" destId="{DB086030-7FAC-4DDF-9D98-CFA8B96BDD2B}"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7EF4B-244F-48C8-9D54-24B20020455B}"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335890D8-E07C-4DA9-9F64-14B9E1CE7CC9}">
      <dgm:prSet custT="1"/>
      <dgm:spPr/>
      <dgm:t>
        <a:bodyPr/>
        <a:lstStyle/>
        <a:p>
          <a:r>
            <a:rPr lang="en-US" sz="2400" dirty="0"/>
            <a:t>Submit</a:t>
          </a:r>
        </a:p>
      </dgm:t>
    </dgm:pt>
    <dgm:pt modelId="{F3AC02B7-4125-47FE-A1B8-611164B55C96}" type="parTrans" cxnId="{9A9B56C2-1DD2-401F-A111-55D6460C52C2}">
      <dgm:prSet/>
      <dgm:spPr/>
      <dgm:t>
        <a:bodyPr/>
        <a:lstStyle/>
        <a:p>
          <a:endParaRPr lang="en-US"/>
        </a:p>
      </dgm:t>
    </dgm:pt>
    <dgm:pt modelId="{FA5551A2-0299-4BE7-9158-EF0440F9A565}" type="sibTrans" cxnId="{9A9B56C2-1DD2-401F-A111-55D6460C52C2}">
      <dgm:prSet/>
      <dgm:spPr/>
      <dgm:t>
        <a:bodyPr/>
        <a:lstStyle/>
        <a:p>
          <a:endParaRPr lang="en-US"/>
        </a:p>
      </dgm:t>
    </dgm:pt>
    <dgm:pt modelId="{2C2D7B20-29C2-4ABF-80C5-EF8A40CA281D}">
      <dgm:prSet custT="1"/>
      <dgm:spPr/>
      <dgm:t>
        <a:bodyPr/>
        <a:lstStyle/>
        <a:p>
          <a:r>
            <a:rPr lang="en-US" sz="2400" dirty="0"/>
            <a:t>Submit questions or comments to itssimple2023@gmail.com</a:t>
          </a:r>
        </a:p>
      </dgm:t>
    </dgm:pt>
    <dgm:pt modelId="{514E0123-3832-4AC5-9BBB-1CB49FF9A2F4}" type="parTrans" cxnId="{D2FF25F8-63B9-4D8A-B64B-49BF1D3B1DD4}">
      <dgm:prSet/>
      <dgm:spPr/>
      <dgm:t>
        <a:bodyPr/>
        <a:lstStyle/>
        <a:p>
          <a:endParaRPr lang="en-US"/>
        </a:p>
      </dgm:t>
    </dgm:pt>
    <dgm:pt modelId="{0D8470E4-C549-4ABA-9E15-EDDF6DBDE2C9}" type="sibTrans" cxnId="{D2FF25F8-63B9-4D8A-B64B-49BF1D3B1DD4}">
      <dgm:prSet/>
      <dgm:spPr/>
      <dgm:t>
        <a:bodyPr/>
        <a:lstStyle/>
        <a:p>
          <a:endParaRPr lang="en-US"/>
        </a:p>
      </dgm:t>
    </dgm:pt>
    <dgm:pt modelId="{68F2B0F3-EB18-49B3-AA5F-CF311082905F}">
      <dgm:prSet custT="1"/>
      <dgm:spPr/>
      <dgm:t>
        <a:bodyPr/>
        <a:lstStyle/>
        <a:p>
          <a:r>
            <a:rPr lang="en-US" sz="2400" dirty="0"/>
            <a:t>Continue</a:t>
          </a:r>
        </a:p>
      </dgm:t>
    </dgm:pt>
    <dgm:pt modelId="{0E9BA292-C1B0-4BC4-B31D-07030D5C98FC}" type="parTrans" cxnId="{97D456CC-7250-4D92-87D1-0FE3B54EFADF}">
      <dgm:prSet/>
      <dgm:spPr/>
      <dgm:t>
        <a:bodyPr/>
        <a:lstStyle/>
        <a:p>
          <a:endParaRPr lang="en-US"/>
        </a:p>
      </dgm:t>
    </dgm:pt>
    <dgm:pt modelId="{5218C8A1-4CA8-4962-9616-0C7D5731538C}" type="sibTrans" cxnId="{97D456CC-7250-4D92-87D1-0FE3B54EFADF}">
      <dgm:prSet/>
      <dgm:spPr/>
      <dgm:t>
        <a:bodyPr/>
        <a:lstStyle/>
        <a:p>
          <a:endParaRPr lang="en-US"/>
        </a:p>
      </dgm:t>
    </dgm:pt>
    <dgm:pt modelId="{E9700BA0-3A6E-42FF-9A72-669C4BE409BA}">
      <dgm:prSet custT="1"/>
      <dgm:spPr/>
      <dgm:t>
        <a:bodyPr/>
        <a:lstStyle/>
        <a:p>
          <a:r>
            <a:rPr lang="en-US" sz="2400" dirty="0"/>
            <a:t>Continue reviewing and practicing your crisis plans, diary cards, chain analysis, rational mind remediations, and goals diary cards.</a:t>
          </a:r>
        </a:p>
      </dgm:t>
    </dgm:pt>
    <dgm:pt modelId="{7572E17C-4558-4FBC-A276-1E5FBDF55846}" type="parTrans" cxnId="{F1DA8E1B-B8CB-4B52-8CF9-B929D28BD57D}">
      <dgm:prSet/>
      <dgm:spPr/>
      <dgm:t>
        <a:bodyPr/>
        <a:lstStyle/>
        <a:p>
          <a:endParaRPr lang="en-US"/>
        </a:p>
      </dgm:t>
    </dgm:pt>
    <dgm:pt modelId="{C2154A99-912C-4F81-A80F-04F5ADBA8242}" type="sibTrans" cxnId="{F1DA8E1B-B8CB-4B52-8CF9-B929D28BD57D}">
      <dgm:prSet/>
      <dgm:spPr/>
      <dgm:t>
        <a:bodyPr/>
        <a:lstStyle/>
        <a:p>
          <a:endParaRPr lang="en-US"/>
        </a:p>
      </dgm:t>
    </dgm:pt>
    <dgm:pt modelId="{78AC7E7E-4514-4117-8DD1-568D883903BF}">
      <dgm:prSet custT="1"/>
      <dgm:spPr/>
      <dgm:t>
        <a:bodyPr/>
        <a:lstStyle/>
        <a:p>
          <a:r>
            <a:rPr lang="en-US" sz="2400" dirty="0"/>
            <a:t>Use</a:t>
          </a:r>
        </a:p>
      </dgm:t>
    </dgm:pt>
    <dgm:pt modelId="{D1C89A85-B7A2-4F6F-9473-B9F56499749A}" type="parTrans" cxnId="{53C07937-D293-4D1D-88CB-ABECF3D1E945}">
      <dgm:prSet/>
      <dgm:spPr/>
      <dgm:t>
        <a:bodyPr/>
        <a:lstStyle/>
        <a:p>
          <a:endParaRPr lang="en-US"/>
        </a:p>
      </dgm:t>
    </dgm:pt>
    <dgm:pt modelId="{C24BB0BB-E95D-436C-BED0-997971855A52}" type="sibTrans" cxnId="{53C07937-D293-4D1D-88CB-ABECF3D1E945}">
      <dgm:prSet/>
      <dgm:spPr/>
      <dgm:t>
        <a:bodyPr/>
        <a:lstStyle/>
        <a:p>
          <a:endParaRPr lang="en-US"/>
        </a:p>
      </dgm:t>
    </dgm:pt>
    <dgm:pt modelId="{BE76D693-4E9D-4ED8-B3BA-3344587DB3C8}">
      <dgm:prSet custT="1"/>
      <dgm:spPr/>
      <dgm:t>
        <a:bodyPr/>
        <a:lstStyle/>
        <a:p>
          <a:r>
            <a:rPr lang="en-US" sz="2400" dirty="0"/>
            <a:t>Use templates to start becoming acquainted with your part selves,  doing wise mind chain analysis, fostering your wise mind, and soothing your parts.</a:t>
          </a:r>
        </a:p>
      </dgm:t>
    </dgm:pt>
    <dgm:pt modelId="{27921ADF-3F9C-4340-93AD-284E7E2347B7}" type="parTrans" cxnId="{3A05FE43-4D35-4DD7-8C29-78CA50D24F83}">
      <dgm:prSet/>
      <dgm:spPr/>
      <dgm:t>
        <a:bodyPr/>
        <a:lstStyle/>
        <a:p>
          <a:endParaRPr lang="en-US"/>
        </a:p>
      </dgm:t>
    </dgm:pt>
    <dgm:pt modelId="{40DDEACF-4214-4E6D-822E-C77FC4C11DF1}" type="sibTrans" cxnId="{3A05FE43-4D35-4DD7-8C29-78CA50D24F83}">
      <dgm:prSet/>
      <dgm:spPr/>
      <dgm:t>
        <a:bodyPr/>
        <a:lstStyle/>
        <a:p>
          <a:endParaRPr lang="en-US"/>
        </a:p>
      </dgm:t>
    </dgm:pt>
    <dgm:pt modelId="{1684B3F8-A560-4CD1-966F-75EB26BF8225}">
      <dgm:prSet custT="1"/>
      <dgm:spPr/>
      <dgm:t>
        <a:bodyPr/>
        <a:lstStyle/>
        <a:p>
          <a:r>
            <a:rPr lang="en-US" sz="2400" dirty="0"/>
            <a:t>Continue</a:t>
          </a:r>
        </a:p>
      </dgm:t>
    </dgm:pt>
    <dgm:pt modelId="{0300D326-32E1-4C17-9F02-579BA4279F31}" type="parTrans" cxnId="{1CD0274F-1559-453F-9290-C2931C97E4E7}">
      <dgm:prSet/>
      <dgm:spPr/>
      <dgm:t>
        <a:bodyPr/>
        <a:lstStyle/>
        <a:p>
          <a:endParaRPr lang="en-US"/>
        </a:p>
      </dgm:t>
    </dgm:pt>
    <dgm:pt modelId="{A1104AA2-A5D5-4BD2-A803-9EB04D8F4454}" type="sibTrans" cxnId="{1CD0274F-1559-453F-9290-C2931C97E4E7}">
      <dgm:prSet/>
      <dgm:spPr/>
      <dgm:t>
        <a:bodyPr/>
        <a:lstStyle/>
        <a:p>
          <a:endParaRPr lang="en-US"/>
        </a:p>
      </dgm:t>
    </dgm:pt>
    <dgm:pt modelId="{20C59C04-735B-4519-89A6-70B76B4A060E}">
      <dgm:prSet custT="1"/>
      <dgm:spPr/>
      <dgm:t>
        <a:bodyPr/>
        <a:lstStyle/>
        <a:p>
          <a:r>
            <a:rPr lang="en-US" sz="2400" dirty="0"/>
            <a:t>Continue tracking all the skills you’ve learned using your skills lists. Practice them.</a:t>
          </a:r>
        </a:p>
      </dgm:t>
    </dgm:pt>
    <dgm:pt modelId="{317E1A3C-D776-45D4-9698-C992104727FF}" type="parTrans" cxnId="{62332DD7-9F8A-4A2F-9328-111D4E9D3846}">
      <dgm:prSet/>
      <dgm:spPr/>
      <dgm:t>
        <a:bodyPr/>
        <a:lstStyle/>
        <a:p>
          <a:endParaRPr lang="en-US"/>
        </a:p>
      </dgm:t>
    </dgm:pt>
    <dgm:pt modelId="{EA44EF4A-68E4-49F1-A195-46216AD3DB80}" type="sibTrans" cxnId="{62332DD7-9F8A-4A2F-9328-111D4E9D3846}">
      <dgm:prSet/>
      <dgm:spPr/>
      <dgm:t>
        <a:bodyPr/>
        <a:lstStyle/>
        <a:p>
          <a:endParaRPr lang="en-US"/>
        </a:p>
      </dgm:t>
    </dgm:pt>
    <dgm:pt modelId="{73E3CAF1-F395-450A-AD28-A808872DAB60}">
      <dgm:prSet custT="1"/>
      <dgm:spPr/>
      <dgm:t>
        <a:bodyPr/>
        <a:lstStyle/>
        <a:p>
          <a:r>
            <a:rPr lang="en-US" sz="2400"/>
            <a:t>Read </a:t>
          </a:r>
          <a:endParaRPr lang="en-US" sz="2400" dirty="0"/>
        </a:p>
        <a:p>
          <a:r>
            <a:rPr lang="en-US" sz="2400" dirty="0"/>
            <a:t> </a:t>
          </a:r>
        </a:p>
      </dgm:t>
    </dgm:pt>
    <dgm:pt modelId="{3DC2EDDC-17C0-46DE-84D3-F3BE326874F4}" type="parTrans" cxnId="{78A4DB5E-E98C-4FE6-8689-542E44DDE571}">
      <dgm:prSet/>
      <dgm:spPr/>
      <dgm:t>
        <a:bodyPr/>
        <a:lstStyle/>
        <a:p>
          <a:endParaRPr lang="en-CA"/>
        </a:p>
      </dgm:t>
    </dgm:pt>
    <dgm:pt modelId="{2AAED94B-EC0F-4394-8BA0-9A56CAAEC116}" type="sibTrans" cxnId="{78A4DB5E-E98C-4FE6-8689-542E44DDE571}">
      <dgm:prSet/>
      <dgm:spPr/>
      <dgm:t>
        <a:bodyPr/>
        <a:lstStyle/>
        <a:p>
          <a:endParaRPr lang="en-CA"/>
        </a:p>
      </dgm:t>
    </dgm:pt>
    <dgm:pt modelId="{375B476C-597B-416B-832E-081DCE97A50F}">
      <dgm:prSet/>
      <dgm:spPr/>
      <dgm:t>
        <a:bodyPr/>
        <a:lstStyle/>
        <a:p>
          <a:r>
            <a:rPr lang="en-CA" dirty="0"/>
            <a:t>Skills training workbook p.207-241 (double skills training session) </a:t>
          </a:r>
        </a:p>
      </dgm:t>
    </dgm:pt>
    <dgm:pt modelId="{8282595D-45CB-4B1F-A3C0-08737873865E}" type="parTrans" cxnId="{7E7FF83C-9F2D-45FA-8553-716A5363DEF9}">
      <dgm:prSet/>
      <dgm:spPr/>
      <dgm:t>
        <a:bodyPr/>
        <a:lstStyle/>
        <a:p>
          <a:endParaRPr lang="en-CA"/>
        </a:p>
      </dgm:t>
    </dgm:pt>
    <dgm:pt modelId="{0696D838-9F68-4B02-8E2B-5B5FB7FFE1B9}" type="sibTrans" cxnId="{7E7FF83C-9F2D-45FA-8553-716A5363DEF9}">
      <dgm:prSet/>
      <dgm:spPr/>
      <dgm:t>
        <a:bodyPr/>
        <a:lstStyle/>
        <a:p>
          <a:endParaRPr lang="en-CA"/>
        </a:p>
      </dgm:t>
    </dgm:pt>
    <dgm:pt modelId="{76FEE885-2A40-449A-831F-39EC2E9C4CF0}" type="pres">
      <dgm:prSet presAssocID="{4CE7EF4B-244F-48C8-9D54-24B20020455B}" presName="Name0" presStyleCnt="0">
        <dgm:presLayoutVars>
          <dgm:dir/>
          <dgm:animLvl val="lvl"/>
          <dgm:resizeHandles val="exact"/>
        </dgm:presLayoutVars>
      </dgm:prSet>
      <dgm:spPr/>
    </dgm:pt>
    <dgm:pt modelId="{3D67F51D-0DF9-422E-8D67-2EF333742119}" type="pres">
      <dgm:prSet presAssocID="{335890D8-E07C-4DA9-9F64-14B9E1CE7CC9}" presName="linNode" presStyleCnt="0"/>
      <dgm:spPr/>
    </dgm:pt>
    <dgm:pt modelId="{68E167F4-60B6-4DC8-8E33-EA90B5485510}" type="pres">
      <dgm:prSet presAssocID="{335890D8-E07C-4DA9-9F64-14B9E1CE7CC9}" presName="parentText" presStyleLbl="solidFgAcc1" presStyleIdx="0" presStyleCnt="5">
        <dgm:presLayoutVars>
          <dgm:chMax val="1"/>
          <dgm:bulletEnabled/>
        </dgm:presLayoutVars>
      </dgm:prSet>
      <dgm:spPr/>
    </dgm:pt>
    <dgm:pt modelId="{3033FBF7-6BE4-4C80-97FE-FF6F0C473D1D}" type="pres">
      <dgm:prSet presAssocID="{335890D8-E07C-4DA9-9F64-14B9E1CE7CC9}" presName="descendantText" presStyleLbl="alignNode1" presStyleIdx="0" presStyleCnt="5">
        <dgm:presLayoutVars>
          <dgm:bulletEnabled/>
        </dgm:presLayoutVars>
      </dgm:prSet>
      <dgm:spPr/>
    </dgm:pt>
    <dgm:pt modelId="{78B25D03-65E6-4B4A-8FDD-72FE412085B9}" type="pres">
      <dgm:prSet presAssocID="{FA5551A2-0299-4BE7-9158-EF0440F9A565}" presName="sp" presStyleCnt="0"/>
      <dgm:spPr/>
    </dgm:pt>
    <dgm:pt modelId="{C5FA375C-15ED-4B29-B565-BCA0CAC09E39}" type="pres">
      <dgm:prSet presAssocID="{73E3CAF1-F395-450A-AD28-A808872DAB60}" presName="linNode" presStyleCnt="0"/>
      <dgm:spPr/>
    </dgm:pt>
    <dgm:pt modelId="{C425428E-E527-4093-BBC3-42BDA61E6154}" type="pres">
      <dgm:prSet presAssocID="{73E3CAF1-F395-450A-AD28-A808872DAB60}" presName="parentText" presStyleLbl="solidFgAcc1" presStyleIdx="1" presStyleCnt="5">
        <dgm:presLayoutVars>
          <dgm:chMax val="1"/>
          <dgm:bulletEnabled/>
        </dgm:presLayoutVars>
      </dgm:prSet>
      <dgm:spPr/>
    </dgm:pt>
    <dgm:pt modelId="{45019DEA-69CF-48DB-99C1-B55A4EB200DA}" type="pres">
      <dgm:prSet presAssocID="{73E3CAF1-F395-450A-AD28-A808872DAB60}" presName="descendantText" presStyleLbl="alignNode1" presStyleIdx="1" presStyleCnt="5">
        <dgm:presLayoutVars>
          <dgm:bulletEnabled/>
        </dgm:presLayoutVars>
      </dgm:prSet>
      <dgm:spPr/>
    </dgm:pt>
    <dgm:pt modelId="{3328C56A-62BA-4D70-9F05-E55BB1457652}" type="pres">
      <dgm:prSet presAssocID="{2AAED94B-EC0F-4394-8BA0-9A56CAAEC116}" presName="sp" presStyleCnt="0"/>
      <dgm:spPr/>
    </dgm:pt>
    <dgm:pt modelId="{7251F2C8-CDF7-4B4E-8681-F682144AEFD4}" type="pres">
      <dgm:prSet presAssocID="{68F2B0F3-EB18-49B3-AA5F-CF311082905F}" presName="linNode" presStyleCnt="0"/>
      <dgm:spPr/>
    </dgm:pt>
    <dgm:pt modelId="{8BBF48A9-2E9D-4AE3-B89E-E9FEF1DF9C79}" type="pres">
      <dgm:prSet presAssocID="{68F2B0F3-EB18-49B3-AA5F-CF311082905F}" presName="parentText" presStyleLbl="solidFgAcc1" presStyleIdx="2" presStyleCnt="5">
        <dgm:presLayoutVars>
          <dgm:chMax val="1"/>
          <dgm:bulletEnabled/>
        </dgm:presLayoutVars>
      </dgm:prSet>
      <dgm:spPr/>
    </dgm:pt>
    <dgm:pt modelId="{062D2013-40D8-4841-8B6B-4AEC11F7FD81}" type="pres">
      <dgm:prSet presAssocID="{68F2B0F3-EB18-49B3-AA5F-CF311082905F}" presName="descendantText" presStyleLbl="alignNode1" presStyleIdx="2" presStyleCnt="5">
        <dgm:presLayoutVars>
          <dgm:bulletEnabled/>
        </dgm:presLayoutVars>
      </dgm:prSet>
      <dgm:spPr/>
    </dgm:pt>
    <dgm:pt modelId="{9E571FF0-7DE4-4296-AF65-EF88A68A3747}" type="pres">
      <dgm:prSet presAssocID="{5218C8A1-4CA8-4962-9616-0C7D5731538C}" presName="sp" presStyleCnt="0"/>
      <dgm:spPr/>
    </dgm:pt>
    <dgm:pt modelId="{3ADE6025-86F2-4D1D-ABE1-4D87EA286D3C}" type="pres">
      <dgm:prSet presAssocID="{78AC7E7E-4514-4117-8DD1-568D883903BF}" presName="linNode" presStyleCnt="0"/>
      <dgm:spPr/>
    </dgm:pt>
    <dgm:pt modelId="{A5198529-6C8F-435D-A65F-915705207A18}" type="pres">
      <dgm:prSet presAssocID="{78AC7E7E-4514-4117-8DD1-568D883903BF}" presName="parentText" presStyleLbl="solidFgAcc1" presStyleIdx="3" presStyleCnt="5">
        <dgm:presLayoutVars>
          <dgm:chMax val="1"/>
          <dgm:bulletEnabled/>
        </dgm:presLayoutVars>
      </dgm:prSet>
      <dgm:spPr/>
    </dgm:pt>
    <dgm:pt modelId="{655AE83B-60B9-47A3-B30C-B047A8B32D9D}" type="pres">
      <dgm:prSet presAssocID="{78AC7E7E-4514-4117-8DD1-568D883903BF}" presName="descendantText" presStyleLbl="alignNode1" presStyleIdx="3" presStyleCnt="5">
        <dgm:presLayoutVars>
          <dgm:bulletEnabled/>
        </dgm:presLayoutVars>
      </dgm:prSet>
      <dgm:spPr/>
    </dgm:pt>
    <dgm:pt modelId="{E66E6520-3F09-4DA2-991E-154E98CE3843}" type="pres">
      <dgm:prSet presAssocID="{C24BB0BB-E95D-436C-BED0-997971855A52}" presName="sp" presStyleCnt="0"/>
      <dgm:spPr/>
    </dgm:pt>
    <dgm:pt modelId="{66C4289E-374D-4DF8-B45D-ED0D5ED8893B}" type="pres">
      <dgm:prSet presAssocID="{1684B3F8-A560-4CD1-966F-75EB26BF8225}" presName="linNode" presStyleCnt="0"/>
      <dgm:spPr/>
    </dgm:pt>
    <dgm:pt modelId="{5D132785-6FAB-4250-8D45-752D4D39282B}" type="pres">
      <dgm:prSet presAssocID="{1684B3F8-A560-4CD1-966F-75EB26BF8225}" presName="parentText" presStyleLbl="solidFgAcc1" presStyleIdx="4" presStyleCnt="5">
        <dgm:presLayoutVars>
          <dgm:chMax val="1"/>
          <dgm:bulletEnabled/>
        </dgm:presLayoutVars>
      </dgm:prSet>
      <dgm:spPr/>
    </dgm:pt>
    <dgm:pt modelId="{3C4E686E-8DE8-46FD-B29C-8A5A00EC9727}" type="pres">
      <dgm:prSet presAssocID="{1684B3F8-A560-4CD1-966F-75EB26BF8225}" presName="descendantText" presStyleLbl="alignNode1" presStyleIdx="4" presStyleCnt="5">
        <dgm:presLayoutVars>
          <dgm:bulletEnabled/>
        </dgm:presLayoutVars>
      </dgm:prSet>
      <dgm:spPr/>
    </dgm:pt>
  </dgm:ptLst>
  <dgm:cxnLst>
    <dgm:cxn modelId="{F1DA8E1B-B8CB-4B52-8CF9-B929D28BD57D}" srcId="{68F2B0F3-EB18-49B3-AA5F-CF311082905F}" destId="{E9700BA0-3A6E-42FF-9A72-669C4BE409BA}" srcOrd="0" destOrd="0" parTransId="{7572E17C-4558-4FBC-A276-1E5FBDF55846}" sibTransId="{C2154A99-912C-4F81-A80F-04F5ADBA8242}"/>
    <dgm:cxn modelId="{3C181B22-85E2-4B26-BDBF-9F2CF350F464}" type="presOf" srcId="{78AC7E7E-4514-4117-8DD1-568D883903BF}" destId="{A5198529-6C8F-435D-A65F-915705207A18}" srcOrd="0" destOrd="0" presId="urn:microsoft.com/office/officeart/2016/7/layout/VerticalHollowActionList"/>
    <dgm:cxn modelId="{CEE5782A-5417-4999-92F7-99AE42091FD5}" type="presOf" srcId="{E9700BA0-3A6E-42FF-9A72-669C4BE409BA}" destId="{062D2013-40D8-4841-8B6B-4AEC11F7FD81}" srcOrd="0" destOrd="0" presId="urn:microsoft.com/office/officeart/2016/7/layout/VerticalHollowActionList"/>
    <dgm:cxn modelId="{71643831-C544-4D5F-BC9F-65CE3A0207F0}" type="presOf" srcId="{375B476C-597B-416B-832E-081DCE97A50F}" destId="{45019DEA-69CF-48DB-99C1-B55A4EB200DA}" srcOrd="0" destOrd="0" presId="urn:microsoft.com/office/officeart/2016/7/layout/VerticalHollowActionList"/>
    <dgm:cxn modelId="{53C07937-D293-4D1D-88CB-ABECF3D1E945}" srcId="{4CE7EF4B-244F-48C8-9D54-24B20020455B}" destId="{78AC7E7E-4514-4117-8DD1-568D883903BF}" srcOrd="3" destOrd="0" parTransId="{D1C89A85-B7A2-4F6F-9473-B9F56499749A}" sibTransId="{C24BB0BB-E95D-436C-BED0-997971855A52}"/>
    <dgm:cxn modelId="{7E7FF83C-9F2D-45FA-8553-716A5363DEF9}" srcId="{73E3CAF1-F395-450A-AD28-A808872DAB60}" destId="{375B476C-597B-416B-832E-081DCE97A50F}" srcOrd="0" destOrd="0" parTransId="{8282595D-45CB-4B1F-A3C0-08737873865E}" sibTransId="{0696D838-9F68-4B02-8E2B-5B5FB7FFE1B9}"/>
    <dgm:cxn modelId="{78A4DB5E-E98C-4FE6-8689-542E44DDE571}" srcId="{4CE7EF4B-244F-48C8-9D54-24B20020455B}" destId="{73E3CAF1-F395-450A-AD28-A808872DAB60}" srcOrd="1" destOrd="0" parTransId="{3DC2EDDC-17C0-46DE-84D3-F3BE326874F4}" sibTransId="{2AAED94B-EC0F-4394-8BA0-9A56CAAEC116}"/>
    <dgm:cxn modelId="{992BA661-36C0-4078-812D-7E5EBB9CEE60}" type="presOf" srcId="{335890D8-E07C-4DA9-9F64-14B9E1CE7CC9}" destId="{68E167F4-60B6-4DC8-8E33-EA90B5485510}" srcOrd="0" destOrd="0" presId="urn:microsoft.com/office/officeart/2016/7/layout/VerticalHollowActionList"/>
    <dgm:cxn modelId="{3A05FE43-4D35-4DD7-8C29-78CA50D24F83}" srcId="{78AC7E7E-4514-4117-8DD1-568D883903BF}" destId="{BE76D693-4E9D-4ED8-B3BA-3344587DB3C8}" srcOrd="0" destOrd="0" parTransId="{27921ADF-3F9C-4340-93AD-284E7E2347B7}" sibTransId="{40DDEACF-4214-4E6D-822E-C77FC4C11DF1}"/>
    <dgm:cxn modelId="{1CD0274F-1559-453F-9290-C2931C97E4E7}" srcId="{4CE7EF4B-244F-48C8-9D54-24B20020455B}" destId="{1684B3F8-A560-4CD1-966F-75EB26BF8225}" srcOrd="4" destOrd="0" parTransId="{0300D326-32E1-4C17-9F02-579BA4279F31}" sibTransId="{A1104AA2-A5D5-4BD2-A803-9EB04D8F4454}"/>
    <dgm:cxn modelId="{DE59AEA5-3FB9-4651-9D21-7C9B211BD516}" type="presOf" srcId="{20C59C04-735B-4519-89A6-70B76B4A060E}" destId="{3C4E686E-8DE8-46FD-B29C-8A5A00EC9727}" srcOrd="0" destOrd="0" presId="urn:microsoft.com/office/officeart/2016/7/layout/VerticalHollowActionList"/>
    <dgm:cxn modelId="{54CDA8B5-D6CA-4392-AD77-5F88875F5233}" type="presOf" srcId="{68F2B0F3-EB18-49B3-AA5F-CF311082905F}" destId="{8BBF48A9-2E9D-4AE3-B89E-E9FEF1DF9C79}" srcOrd="0" destOrd="0" presId="urn:microsoft.com/office/officeart/2016/7/layout/VerticalHollowActionList"/>
    <dgm:cxn modelId="{9A9B56C2-1DD2-401F-A111-55D6460C52C2}" srcId="{4CE7EF4B-244F-48C8-9D54-24B20020455B}" destId="{335890D8-E07C-4DA9-9F64-14B9E1CE7CC9}" srcOrd="0" destOrd="0" parTransId="{F3AC02B7-4125-47FE-A1B8-611164B55C96}" sibTransId="{FA5551A2-0299-4BE7-9158-EF0440F9A565}"/>
    <dgm:cxn modelId="{8E0406C8-7366-4574-A277-DDEF20B4C421}" type="presOf" srcId="{2C2D7B20-29C2-4ABF-80C5-EF8A40CA281D}" destId="{3033FBF7-6BE4-4C80-97FE-FF6F0C473D1D}" srcOrd="0" destOrd="0" presId="urn:microsoft.com/office/officeart/2016/7/layout/VerticalHollowActionList"/>
    <dgm:cxn modelId="{97D456CC-7250-4D92-87D1-0FE3B54EFADF}" srcId="{4CE7EF4B-244F-48C8-9D54-24B20020455B}" destId="{68F2B0F3-EB18-49B3-AA5F-CF311082905F}" srcOrd="2" destOrd="0" parTransId="{0E9BA292-C1B0-4BC4-B31D-07030D5C98FC}" sibTransId="{5218C8A1-4CA8-4962-9616-0C7D5731538C}"/>
    <dgm:cxn modelId="{62332DD7-9F8A-4A2F-9328-111D4E9D3846}" srcId="{1684B3F8-A560-4CD1-966F-75EB26BF8225}" destId="{20C59C04-735B-4519-89A6-70B76B4A060E}" srcOrd="0" destOrd="0" parTransId="{317E1A3C-D776-45D4-9698-C992104727FF}" sibTransId="{EA44EF4A-68E4-49F1-A195-46216AD3DB80}"/>
    <dgm:cxn modelId="{BECC39E2-A541-47B1-8925-0DE78D6A3DC6}" type="presOf" srcId="{BE76D693-4E9D-4ED8-B3BA-3344587DB3C8}" destId="{655AE83B-60B9-47A3-B30C-B047A8B32D9D}" srcOrd="0" destOrd="0" presId="urn:microsoft.com/office/officeart/2016/7/layout/VerticalHollowActionList"/>
    <dgm:cxn modelId="{9D2D3EEF-1C05-4AF1-9FFA-8D47A5BE39B7}" type="presOf" srcId="{73E3CAF1-F395-450A-AD28-A808872DAB60}" destId="{C425428E-E527-4093-BBC3-42BDA61E6154}" srcOrd="0" destOrd="0" presId="urn:microsoft.com/office/officeart/2016/7/layout/VerticalHollowActionList"/>
    <dgm:cxn modelId="{D2FF25F8-63B9-4D8A-B64B-49BF1D3B1DD4}" srcId="{335890D8-E07C-4DA9-9F64-14B9E1CE7CC9}" destId="{2C2D7B20-29C2-4ABF-80C5-EF8A40CA281D}" srcOrd="0" destOrd="0" parTransId="{514E0123-3832-4AC5-9BBB-1CB49FF9A2F4}" sibTransId="{0D8470E4-C549-4ABA-9E15-EDDF6DBDE2C9}"/>
    <dgm:cxn modelId="{73B9C1FE-9329-4E36-A3D5-A294CC81130A}" type="presOf" srcId="{1684B3F8-A560-4CD1-966F-75EB26BF8225}" destId="{5D132785-6FAB-4250-8D45-752D4D39282B}" srcOrd="0" destOrd="0" presId="urn:microsoft.com/office/officeart/2016/7/layout/VerticalHollowActionList"/>
    <dgm:cxn modelId="{F05D3EFF-AB07-471E-861F-9111B0D43E71}" type="presOf" srcId="{4CE7EF4B-244F-48C8-9D54-24B20020455B}" destId="{76FEE885-2A40-449A-831F-39EC2E9C4CF0}" srcOrd="0" destOrd="0" presId="urn:microsoft.com/office/officeart/2016/7/layout/VerticalHollowActionList"/>
    <dgm:cxn modelId="{6F93EF9F-BBCA-48C8-A2C5-D55F988136EA}" type="presParOf" srcId="{76FEE885-2A40-449A-831F-39EC2E9C4CF0}" destId="{3D67F51D-0DF9-422E-8D67-2EF333742119}" srcOrd="0" destOrd="0" presId="urn:microsoft.com/office/officeart/2016/7/layout/VerticalHollowActionList"/>
    <dgm:cxn modelId="{4030634B-28F9-4AD9-824C-BA616724A433}" type="presParOf" srcId="{3D67F51D-0DF9-422E-8D67-2EF333742119}" destId="{68E167F4-60B6-4DC8-8E33-EA90B5485510}" srcOrd="0" destOrd="0" presId="urn:microsoft.com/office/officeart/2016/7/layout/VerticalHollowActionList"/>
    <dgm:cxn modelId="{969E8477-6103-4463-9E13-97C4BBF79FA3}" type="presParOf" srcId="{3D67F51D-0DF9-422E-8D67-2EF333742119}" destId="{3033FBF7-6BE4-4C80-97FE-FF6F0C473D1D}" srcOrd="1" destOrd="0" presId="urn:microsoft.com/office/officeart/2016/7/layout/VerticalHollowActionList"/>
    <dgm:cxn modelId="{D8E8E3C2-A9A4-465A-A2F6-4758A5EA6F4B}" type="presParOf" srcId="{76FEE885-2A40-449A-831F-39EC2E9C4CF0}" destId="{78B25D03-65E6-4B4A-8FDD-72FE412085B9}" srcOrd="1" destOrd="0" presId="urn:microsoft.com/office/officeart/2016/7/layout/VerticalHollowActionList"/>
    <dgm:cxn modelId="{817BE791-4C9C-494A-8CA0-8A0C2AC04836}" type="presParOf" srcId="{76FEE885-2A40-449A-831F-39EC2E9C4CF0}" destId="{C5FA375C-15ED-4B29-B565-BCA0CAC09E39}" srcOrd="2" destOrd="0" presId="urn:microsoft.com/office/officeart/2016/7/layout/VerticalHollowActionList"/>
    <dgm:cxn modelId="{BDA8661F-1552-4A8A-A6F3-0E19911E0A45}" type="presParOf" srcId="{C5FA375C-15ED-4B29-B565-BCA0CAC09E39}" destId="{C425428E-E527-4093-BBC3-42BDA61E6154}" srcOrd="0" destOrd="0" presId="urn:microsoft.com/office/officeart/2016/7/layout/VerticalHollowActionList"/>
    <dgm:cxn modelId="{72621EE5-2A8D-49AA-BCA3-47FD1EE65F4E}" type="presParOf" srcId="{C5FA375C-15ED-4B29-B565-BCA0CAC09E39}" destId="{45019DEA-69CF-48DB-99C1-B55A4EB200DA}" srcOrd="1" destOrd="0" presId="urn:microsoft.com/office/officeart/2016/7/layout/VerticalHollowActionList"/>
    <dgm:cxn modelId="{C56E8D72-4424-470B-94D3-E6EEC2A7D6F0}" type="presParOf" srcId="{76FEE885-2A40-449A-831F-39EC2E9C4CF0}" destId="{3328C56A-62BA-4D70-9F05-E55BB1457652}" srcOrd="3" destOrd="0" presId="urn:microsoft.com/office/officeart/2016/7/layout/VerticalHollowActionList"/>
    <dgm:cxn modelId="{3AD0C3D5-50B3-4421-99BA-78263BFC6DF1}" type="presParOf" srcId="{76FEE885-2A40-449A-831F-39EC2E9C4CF0}" destId="{7251F2C8-CDF7-4B4E-8681-F682144AEFD4}" srcOrd="4" destOrd="0" presId="urn:microsoft.com/office/officeart/2016/7/layout/VerticalHollowActionList"/>
    <dgm:cxn modelId="{BCE44817-9299-4F0F-ABC4-501557F407DF}" type="presParOf" srcId="{7251F2C8-CDF7-4B4E-8681-F682144AEFD4}" destId="{8BBF48A9-2E9D-4AE3-B89E-E9FEF1DF9C79}" srcOrd="0" destOrd="0" presId="urn:microsoft.com/office/officeart/2016/7/layout/VerticalHollowActionList"/>
    <dgm:cxn modelId="{3352B33C-06D4-499E-9D68-5FF367D6DA7B}" type="presParOf" srcId="{7251F2C8-CDF7-4B4E-8681-F682144AEFD4}" destId="{062D2013-40D8-4841-8B6B-4AEC11F7FD81}" srcOrd="1" destOrd="0" presId="urn:microsoft.com/office/officeart/2016/7/layout/VerticalHollowActionList"/>
    <dgm:cxn modelId="{372E4338-527F-4624-A5A9-1F39D106A449}" type="presParOf" srcId="{76FEE885-2A40-449A-831F-39EC2E9C4CF0}" destId="{9E571FF0-7DE4-4296-AF65-EF88A68A3747}" srcOrd="5" destOrd="0" presId="urn:microsoft.com/office/officeart/2016/7/layout/VerticalHollowActionList"/>
    <dgm:cxn modelId="{322F2EDF-D26C-4F97-963B-469A383D478D}" type="presParOf" srcId="{76FEE885-2A40-449A-831F-39EC2E9C4CF0}" destId="{3ADE6025-86F2-4D1D-ABE1-4D87EA286D3C}" srcOrd="6" destOrd="0" presId="urn:microsoft.com/office/officeart/2016/7/layout/VerticalHollowActionList"/>
    <dgm:cxn modelId="{AAE92C97-CD70-4B2C-A6D5-A40923AD3E2E}" type="presParOf" srcId="{3ADE6025-86F2-4D1D-ABE1-4D87EA286D3C}" destId="{A5198529-6C8F-435D-A65F-915705207A18}" srcOrd="0" destOrd="0" presId="urn:microsoft.com/office/officeart/2016/7/layout/VerticalHollowActionList"/>
    <dgm:cxn modelId="{1CE4C53D-B0FC-4371-92E1-3F5F882F5F2C}" type="presParOf" srcId="{3ADE6025-86F2-4D1D-ABE1-4D87EA286D3C}" destId="{655AE83B-60B9-47A3-B30C-B047A8B32D9D}" srcOrd="1" destOrd="0" presId="urn:microsoft.com/office/officeart/2016/7/layout/VerticalHollowActionList"/>
    <dgm:cxn modelId="{861D983F-3B4F-408F-B097-28E4853ECE9F}" type="presParOf" srcId="{76FEE885-2A40-449A-831F-39EC2E9C4CF0}" destId="{E66E6520-3F09-4DA2-991E-154E98CE3843}" srcOrd="7" destOrd="0" presId="urn:microsoft.com/office/officeart/2016/7/layout/VerticalHollowActionList"/>
    <dgm:cxn modelId="{41A11225-A963-46B8-9822-1DC432943D1E}" type="presParOf" srcId="{76FEE885-2A40-449A-831F-39EC2E9C4CF0}" destId="{66C4289E-374D-4DF8-B45D-ED0D5ED8893B}" srcOrd="8" destOrd="0" presId="urn:microsoft.com/office/officeart/2016/7/layout/VerticalHollowActionList"/>
    <dgm:cxn modelId="{129447C4-459C-4A55-997F-A090E3885BE5}" type="presParOf" srcId="{66C4289E-374D-4DF8-B45D-ED0D5ED8893B}" destId="{5D132785-6FAB-4250-8D45-752D4D39282B}" srcOrd="0" destOrd="0" presId="urn:microsoft.com/office/officeart/2016/7/layout/VerticalHollowActionList"/>
    <dgm:cxn modelId="{1B9E3801-24B5-498A-A7C7-BD58B16F2674}" type="presParOf" srcId="{66C4289E-374D-4DF8-B45D-ED0D5ED8893B}" destId="{3C4E686E-8DE8-46FD-B29C-8A5A00EC972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F8890-67E8-4488-A466-313683A5501B}">
      <dsp:nvSpPr>
        <dsp:cNvPr id="0" name=""/>
        <dsp:cNvSpPr/>
      </dsp:nvSpPr>
      <dsp:spPr>
        <a:xfrm>
          <a:off x="1455095" y="2506"/>
          <a:ext cx="5820380" cy="12984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a:t>
          </a:r>
          <a:r>
            <a:rPr lang="en-US" sz="2400" kern="1200" dirty="0" err="1"/>
            <a:t>itssimple2023@gmail.com</a:t>
          </a:r>
          <a:endParaRPr lang="en-US" sz="2400" kern="1200" dirty="0"/>
        </a:p>
      </dsp:txBody>
      <dsp:txXfrm>
        <a:off x="1455095" y="2506"/>
        <a:ext cx="5820380" cy="1298423"/>
      </dsp:txXfrm>
    </dsp:sp>
    <dsp:sp modelId="{C1F0ACE7-C2F3-446C-A206-30487E82F952}">
      <dsp:nvSpPr>
        <dsp:cNvPr id="0" name=""/>
        <dsp:cNvSpPr/>
      </dsp:nvSpPr>
      <dsp:spPr>
        <a:xfrm>
          <a:off x="0" y="2506"/>
          <a:ext cx="1455095" cy="12984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889000">
            <a:lnSpc>
              <a:spcPct val="90000"/>
            </a:lnSpc>
            <a:spcBef>
              <a:spcPct val="0"/>
            </a:spcBef>
            <a:spcAft>
              <a:spcPct val="35000"/>
            </a:spcAft>
            <a:buNone/>
          </a:pPr>
          <a:r>
            <a:rPr lang="en-US" sz="2000" kern="1200" dirty="0"/>
            <a:t>Submit</a:t>
          </a:r>
        </a:p>
      </dsp:txBody>
      <dsp:txXfrm>
        <a:off x="0" y="2506"/>
        <a:ext cx="1455095" cy="1298423"/>
      </dsp:txXfrm>
    </dsp:sp>
    <dsp:sp modelId="{B7754BDE-19F6-4663-A2A2-A178B74FC41A}">
      <dsp:nvSpPr>
        <dsp:cNvPr id="0" name=""/>
        <dsp:cNvSpPr/>
      </dsp:nvSpPr>
      <dsp:spPr>
        <a:xfrm>
          <a:off x="1455095" y="1378835"/>
          <a:ext cx="5820380" cy="1298423"/>
        </a:xfrm>
        <a:prstGeom prst="rect">
          <a:avLst/>
        </a:prstGeom>
        <a:solidFill>
          <a:schemeClr val="accent5">
            <a:hueOff val="-4372982"/>
            <a:satOff val="29759"/>
            <a:lumOff val="131"/>
            <a:alphaOff val="0"/>
          </a:schemeClr>
        </a:solidFill>
        <a:ln w="12700" cap="flat" cmpd="sng" algn="ctr">
          <a:solidFill>
            <a:schemeClr val="accent5">
              <a:hueOff val="-4372982"/>
              <a:satOff val="29759"/>
              <a:lumOff val="1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1066800">
            <a:lnSpc>
              <a:spcPct val="90000"/>
            </a:lnSpc>
            <a:spcBef>
              <a:spcPct val="0"/>
            </a:spcBef>
            <a:spcAft>
              <a:spcPct val="35000"/>
            </a:spcAft>
            <a:buNone/>
          </a:pPr>
          <a:r>
            <a:rPr lang="en-US" sz="2400" kern="1200" dirty="0"/>
            <a:t>Simple manual session 22. </a:t>
          </a:r>
        </a:p>
      </dsp:txBody>
      <dsp:txXfrm>
        <a:off x="1455095" y="1378835"/>
        <a:ext cx="5820380" cy="1298423"/>
      </dsp:txXfrm>
    </dsp:sp>
    <dsp:sp modelId="{1EA930F5-E2F8-4015-9350-389E05796141}">
      <dsp:nvSpPr>
        <dsp:cNvPr id="0" name=""/>
        <dsp:cNvSpPr/>
      </dsp:nvSpPr>
      <dsp:spPr>
        <a:xfrm>
          <a:off x="0" y="1378835"/>
          <a:ext cx="1455095" cy="1298423"/>
        </a:xfrm>
        <a:prstGeom prst="rect">
          <a:avLst/>
        </a:prstGeom>
        <a:solidFill>
          <a:schemeClr val="lt1">
            <a:hueOff val="0"/>
            <a:satOff val="0"/>
            <a:lumOff val="0"/>
            <a:alphaOff val="0"/>
          </a:schemeClr>
        </a:solidFill>
        <a:ln w="12700" cap="flat" cmpd="sng" algn="ctr">
          <a:solidFill>
            <a:schemeClr val="accent5">
              <a:hueOff val="-4372982"/>
              <a:satOff val="29759"/>
              <a:lumOff val="1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1066800">
            <a:lnSpc>
              <a:spcPct val="90000"/>
            </a:lnSpc>
            <a:spcBef>
              <a:spcPct val="0"/>
            </a:spcBef>
            <a:spcAft>
              <a:spcPct val="35000"/>
            </a:spcAft>
            <a:buNone/>
          </a:pPr>
          <a:r>
            <a:rPr lang="en-US" sz="2400" kern="1200" dirty="0"/>
            <a:t>Read</a:t>
          </a:r>
        </a:p>
      </dsp:txBody>
      <dsp:txXfrm>
        <a:off x="0" y="1378835"/>
        <a:ext cx="1455095" cy="1298423"/>
      </dsp:txXfrm>
    </dsp:sp>
    <dsp:sp modelId="{190EC422-2327-47F1-B54E-651590A35110}">
      <dsp:nvSpPr>
        <dsp:cNvPr id="0" name=""/>
        <dsp:cNvSpPr/>
      </dsp:nvSpPr>
      <dsp:spPr>
        <a:xfrm>
          <a:off x="1455095" y="2755165"/>
          <a:ext cx="5820380" cy="1298423"/>
        </a:xfrm>
        <a:prstGeom prst="rect">
          <a:avLst/>
        </a:prstGeom>
        <a:solidFill>
          <a:schemeClr val="accent5">
            <a:hueOff val="-8745963"/>
            <a:satOff val="59518"/>
            <a:lumOff val="262"/>
            <a:alphaOff val="0"/>
          </a:schemeClr>
        </a:solidFill>
        <a:ln w="12700" cap="flat" cmpd="sng" algn="ctr">
          <a:solidFill>
            <a:schemeClr val="accent5">
              <a:hueOff val="-8745963"/>
              <a:satOff val="59518"/>
              <a:lumOff val="2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1066800">
            <a:lnSpc>
              <a:spcPct val="90000"/>
            </a:lnSpc>
            <a:spcBef>
              <a:spcPct val="0"/>
            </a:spcBef>
            <a:spcAft>
              <a:spcPct val="35000"/>
            </a:spcAft>
            <a:buNone/>
          </a:pPr>
          <a:r>
            <a:rPr lang="en-US" sz="2400" kern="1200" dirty="0"/>
            <a:t>Continue reviewing and practicing your crisis plans, diary cards, chain analysis, rational mind remediations and goals diary cards.</a:t>
          </a:r>
        </a:p>
      </dsp:txBody>
      <dsp:txXfrm>
        <a:off x="1455095" y="2755165"/>
        <a:ext cx="5820380" cy="1298423"/>
      </dsp:txXfrm>
    </dsp:sp>
    <dsp:sp modelId="{D5608280-F668-4258-8A6E-BF9A9A48CE60}">
      <dsp:nvSpPr>
        <dsp:cNvPr id="0" name=""/>
        <dsp:cNvSpPr/>
      </dsp:nvSpPr>
      <dsp:spPr>
        <a:xfrm>
          <a:off x="0" y="2755165"/>
          <a:ext cx="1455095" cy="1298423"/>
        </a:xfrm>
        <a:prstGeom prst="rect">
          <a:avLst/>
        </a:prstGeom>
        <a:solidFill>
          <a:schemeClr val="lt1">
            <a:hueOff val="0"/>
            <a:satOff val="0"/>
            <a:lumOff val="0"/>
            <a:alphaOff val="0"/>
          </a:schemeClr>
        </a:solidFill>
        <a:ln w="12700" cap="flat" cmpd="sng" algn="ctr">
          <a:solidFill>
            <a:schemeClr val="accent5">
              <a:hueOff val="-8745963"/>
              <a:satOff val="59518"/>
              <a:lumOff val="2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2755165"/>
        <a:ext cx="1455095" cy="1298423"/>
      </dsp:txXfrm>
    </dsp:sp>
    <dsp:sp modelId="{DB086030-7FAC-4DDF-9D98-CFA8B96BDD2B}">
      <dsp:nvSpPr>
        <dsp:cNvPr id="0" name=""/>
        <dsp:cNvSpPr/>
      </dsp:nvSpPr>
      <dsp:spPr>
        <a:xfrm>
          <a:off x="1455095" y="4131494"/>
          <a:ext cx="5820380" cy="1298423"/>
        </a:xfrm>
        <a:prstGeom prst="rect">
          <a:avLst/>
        </a:prstGeom>
        <a:solidFill>
          <a:schemeClr val="accent5">
            <a:hueOff val="-13118945"/>
            <a:satOff val="89277"/>
            <a:lumOff val="393"/>
            <a:alphaOff val="0"/>
          </a:schemeClr>
        </a:solidFill>
        <a:ln w="12700" cap="flat" cmpd="sng" algn="ctr">
          <a:solidFill>
            <a:schemeClr val="accent5">
              <a:hueOff val="-13118945"/>
              <a:satOff val="89277"/>
              <a:lumOff val="39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all the skills you’ve learned using the skills lists. Practice them.</a:t>
          </a:r>
        </a:p>
      </dsp:txBody>
      <dsp:txXfrm>
        <a:off x="1455095" y="4131494"/>
        <a:ext cx="5820380" cy="1298423"/>
      </dsp:txXfrm>
    </dsp:sp>
    <dsp:sp modelId="{5FD47161-76AB-446D-BC44-FACB9D801211}">
      <dsp:nvSpPr>
        <dsp:cNvPr id="0" name=""/>
        <dsp:cNvSpPr/>
      </dsp:nvSpPr>
      <dsp:spPr>
        <a:xfrm>
          <a:off x="0" y="4131494"/>
          <a:ext cx="1455095" cy="1298423"/>
        </a:xfrm>
        <a:prstGeom prst="rect">
          <a:avLst/>
        </a:prstGeom>
        <a:solidFill>
          <a:schemeClr val="lt1">
            <a:hueOff val="0"/>
            <a:satOff val="0"/>
            <a:lumOff val="0"/>
            <a:alphaOff val="0"/>
          </a:schemeClr>
        </a:solidFill>
        <a:ln w="12700" cap="flat" cmpd="sng" algn="ctr">
          <a:solidFill>
            <a:schemeClr val="accent5">
              <a:hueOff val="-13118945"/>
              <a:satOff val="89277"/>
              <a:lumOff val="3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4131494"/>
        <a:ext cx="1455095" cy="1298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3FBF7-6BE4-4C80-97FE-FF6F0C473D1D}">
      <dsp:nvSpPr>
        <dsp:cNvPr id="0" name=""/>
        <dsp:cNvSpPr/>
      </dsp:nvSpPr>
      <dsp:spPr>
        <a:xfrm>
          <a:off x="1558755" y="2808"/>
          <a:ext cx="6235023" cy="1232240"/>
        </a:xfrm>
        <a:prstGeom prst="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12989" rIns="120977" bIns="312989"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itssimple2023@gmail.com</a:t>
          </a:r>
        </a:p>
      </dsp:txBody>
      <dsp:txXfrm>
        <a:off x="1558755" y="2808"/>
        <a:ext cx="6235023" cy="1232240"/>
      </dsp:txXfrm>
    </dsp:sp>
    <dsp:sp modelId="{68E167F4-60B6-4DC8-8E33-EA90B5485510}">
      <dsp:nvSpPr>
        <dsp:cNvPr id="0" name=""/>
        <dsp:cNvSpPr/>
      </dsp:nvSpPr>
      <dsp:spPr>
        <a:xfrm>
          <a:off x="0" y="2808"/>
          <a:ext cx="1558755" cy="1232240"/>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21718" rIns="82484" bIns="121718" numCol="1" spcCol="1270" anchor="ctr" anchorCtr="0">
          <a:noAutofit/>
        </a:bodyPr>
        <a:lstStyle/>
        <a:p>
          <a:pPr marL="0" lvl="0" indent="0" algn="ctr" defTabSz="1066800">
            <a:lnSpc>
              <a:spcPct val="90000"/>
            </a:lnSpc>
            <a:spcBef>
              <a:spcPct val="0"/>
            </a:spcBef>
            <a:spcAft>
              <a:spcPct val="35000"/>
            </a:spcAft>
            <a:buNone/>
          </a:pPr>
          <a:r>
            <a:rPr lang="en-US" sz="2400" kern="1200" dirty="0"/>
            <a:t>Submit</a:t>
          </a:r>
        </a:p>
      </dsp:txBody>
      <dsp:txXfrm>
        <a:off x="0" y="2808"/>
        <a:ext cx="1558755" cy="1232240"/>
      </dsp:txXfrm>
    </dsp:sp>
    <dsp:sp modelId="{45019DEA-69CF-48DB-99C1-B55A4EB200DA}">
      <dsp:nvSpPr>
        <dsp:cNvPr id="0" name=""/>
        <dsp:cNvSpPr/>
      </dsp:nvSpPr>
      <dsp:spPr>
        <a:xfrm>
          <a:off x="1558755" y="1308983"/>
          <a:ext cx="6235023" cy="1232240"/>
        </a:xfrm>
        <a:prstGeom prst="rect">
          <a:avLst/>
        </a:prstGeom>
        <a:gradFill rotWithShape="0">
          <a:gsLst>
            <a:gs pos="0">
              <a:schemeClr val="accent5">
                <a:hueOff val="-3279736"/>
                <a:satOff val="22319"/>
                <a:lumOff val="98"/>
                <a:alphaOff val="0"/>
                <a:tint val="85000"/>
                <a:shade val="98000"/>
                <a:satMod val="110000"/>
                <a:lumMod val="103000"/>
              </a:schemeClr>
            </a:gs>
            <a:gs pos="50000">
              <a:schemeClr val="accent5">
                <a:hueOff val="-3279736"/>
                <a:satOff val="22319"/>
                <a:lumOff val="98"/>
                <a:alphaOff val="0"/>
                <a:shade val="85000"/>
                <a:satMod val="105000"/>
                <a:lumMod val="100000"/>
              </a:schemeClr>
            </a:gs>
            <a:gs pos="100000">
              <a:schemeClr val="accent5">
                <a:hueOff val="-3279736"/>
                <a:satOff val="22319"/>
                <a:lumOff val="98"/>
                <a:alphaOff val="0"/>
                <a:shade val="60000"/>
                <a:satMod val="120000"/>
                <a:lumMod val="100000"/>
              </a:schemeClr>
            </a:gs>
          </a:gsLst>
          <a:lin ang="5400000" scaled="0"/>
        </a:gradFill>
        <a:ln w="9525" cap="flat" cmpd="sng" algn="ctr">
          <a:solidFill>
            <a:schemeClr val="accent5">
              <a:hueOff val="-3279736"/>
              <a:satOff val="22319"/>
              <a:lumOff val="98"/>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12989" rIns="120977" bIns="312989" numCol="1" spcCol="1270" anchor="ctr" anchorCtr="0">
          <a:noAutofit/>
        </a:bodyPr>
        <a:lstStyle/>
        <a:p>
          <a:pPr marL="0" lvl="0" indent="0" algn="l" defTabSz="933450">
            <a:lnSpc>
              <a:spcPct val="90000"/>
            </a:lnSpc>
            <a:spcBef>
              <a:spcPct val="0"/>
            </a:spcBef>
            <a:spcAft>
              <a:spcPct val="35000"/>
            </a:spcAft>
            <a:buNone/>
          </a:pPr>
          <a:r>
            <a:rPr lang="en-CA" sz="2100" kern="1200" dirty="0"/>
            <a:t>Skills training workbook p.207-241 (double skills training session) </a:t>
          </a:r>
        </a:p>
      </dsp:txBody>
      <dsp:txXfrm>
        <a:off x="1558755" y="1308983"/>
        <a:ext cx="6235023" cy="1232240"/>
      </dsp:txXfrm>
    </dsp:sp>
    <dsp:sp modelId="{C425428E-E527-4093-BBC3-42BDA61E6154}">
      <dsp:nvSpPr>
        <dsp:cNvPr id="0" name=""/>
        <dsp:cNvSpPr/>
      </dsp:nvSpPr>
      <dsp:spPr>
        <a:xfrm>
          <a:off x="0" y="1308983"/>
          <a:ext cx="1558755" cy="1232240"/>
        </a:xfrm>
        <a:prstGeom prst="rect">
          <a:avLst/>
        </a:prstGeom>
        <a:solidFill>
          <a:schemeClr val="lt1">
            <a:hueOff val="0"/>
            <a:satOff val="0"/>
            <a:lumOff val="0"/>
            <a:alphaOff val="0"/>
          </a:schemeClr>
        </a:solidFill>
        <a:ln w="9525" cap="flat" cmpd="sng" algn="ctr">
          <a:solidFill>
            <a:schemeClr val="accent5">
              <a:hueOff val="-3279736"/>
              <a:satOff val="22319"/>
              <a:lumOff val="9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21718" rIns="82484" bIns="121718" numCol="1" spcCol="1270" anchor="ctr" anchorCtr="0">
          <a:noAutofit/>
        </a:bodyPr>
        <a:lstStyle/>
        <a:p>
          <a:pPr marL="0" lvl="0" indent="0" algn="ctr" defTabSz="1066800">
            <a:lnSpc>
              <a:spcPct val="90000"/>
            </a:lnSpc>
            <a:spcBef>
              <a:spcPct val="0"/>
            </a:spcBef>
            <a:spcAft>
              <a:spcPct val="35000"/>
            </a:spcAft>
            <a:buNone/>
          </a:pPr>
          <a:r>
            <a:rPr lang="en-US" sz="2400" kern="1200"/>
            <a:t>Read </a:t>
          </a:r>
          <a:endParaRPr lang="en-US" sz="2400" kern="1200" dirty="0"/>
        </a:p>
        <a:p>
          <a:pPr marL="0" lvl="0" indent="0" algn="ctr" defTabSz="1066800">
            <a:lnSpc>
              <a:spcPct val="90000"/>
            </a:lnSpc>
            <a:spcBef>
              <a:spcPct val="0"/>
            </a:spcBef>
            <a:spcAft>
              <a:spcPct val="35000"/>
            </a:spcAft>
            <a:buNone/>
          </a:pPr>
          <a:r>
            <a:rPr lang="en-US" sz="2400" kern="1200" dirty="0"/>
            <a:t> </a:t>
          </a:r>
        </a:p>
      </dsp:txBody>
      <dsp:txXfrm>
        <a:off x="0" y="1308983"/>
        <a:ext cx="1558755" cy="1232240"/>
      </dsp:txXfrm>
    </dsp:sp>
    <dsp:sp modelId="{062D2013-40D8-4841-8B6B-4AEC11F7FD81}">
      <dsp:nvSpPr>
        <dsp:cNvPr id="0" name=""/>
        <dsp:cNvSpPr/>
      </dsp:nvSpPr>
      <dsp:spPr>
        <a:xfrm>
          <a:off x="1558755" y="2615158"/>
          <a:ext cx="6235023" cy="1232240"/>
        </a:xfrm>
        <a:prstGeom prst="rect">
          <a:avLst/>
        </a:prstGeom>
        <a:gradFill rotWithShape="0">
          <a:gsLst>
            <a:gs pos="0">
              <a:schemeClr val="accent5">
                <a:hueOff val="-6559472"/>
                <a:satOff val="44638"/>
                <a:lumOff val="196"/>
                <a:alphaOff val="0"/>
                <a:tint val="85000"/>
                <a:shade val="98000"/>
                <a:satMod val="110000"/>
                <a:lumMod val="103000"/>
              </a:schemeClr>
            </a:gs>
            <a:gs pos="50000">
              <a:schemeClr val="accent5">
                <a:hueOff val="-6559472"/>
                <a:satOff val="44638"/>
                <a:lumOff val="196"/>
                <a:alphaOff val="0"/>
                <a:shade val="85000"/>
                <a:satMod val="105000"/>
                <a:lumMod val="100000"/>
              </a:schemeClr>
            </a:gs>
            <a:gs pos="100000">
              <a:schemeClr val="accent5">
                <a:hueOff val="-6559472"/>
                <a:satOff val="44638"/>
                <a:lumOff val="196"/>
                <a:alphaOff val="0"/>
                <a:shade val="60000"/>
                <a:satMod val="120000"/>
                <a:lumMod val="100000"/>
              </a:schemeClr>
            </a:gs>
          </a:gsLst>
          <a:lin ang="5400000" scaled="0"/>
        </a:gradFill>
        <a:ln w="9525" cap="flat" cmpd="sng" algn="ctr">
          <a:solidFill>
            <a:schemeClr val="accent5">
              <a:hueOff val="-6559472"/>
              <a:satOff val="44638"/>
              <a:lumOff val="196"/>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12989" rIns="120977" bIns="312989" numCol="1" spcCol="1270" anchor="ctr" anchorCtr="0">
          <a:noAutofit/>
        </a:bodyPr>
        <a:lstStyle/>
        <a:p>
          <a:pPr marL="0" lvl="0" indent="0" algn="l" defTabSz="1066800">
            <a:lnSpc>
              <a:spcPct val="90000"/>
            </a:lnSpc>
            <a:spcBef>
              <a:spcPct val="0"/>
            </a:spcBef>
            <a:spcAft>
              <a:spcPct val="35000"/>
            </a:spcAft>
            <a:buNone/>
          </a:pPr>
          <a:r>
            <a:rPr lang="en-US" sz="2400" kern="1200" dirty="0"/>
            <a:t>Continue reviewing and practicing your crisis plans, diary cards, chain analysis, rational mind remediations, and goals diary cards.</a:t>
          </a:r>
        </a:p>
      </dsp:txBody>
      <dsp:txXfrm>
        <a:off x="1558755" y="2615158"/>
        <a:ext cx="6235023" cy="1232240"/>
      </dsp:txXfrm>
    </dsp:sp>
    <dsp:sp modelId="{8BBF48A9-2E9D-4AE3-B89E-E9FEF1DF9C79}">
      <dsp:nvSpPr>
        <dsp:cNvPr id="0" name=""/>
        <dsp:cNvSpPr/>
      </dsp:nvSpPr>
      <dsp:spPr>
        <a:xfrm>
          <a:off x="0" y="2615158"/>
          <a:ext cx="1558755" cy="1232240"/>
        </a:xfrm>
        <a:prstGeom prst="rect">
          <a:avLst/>
        </a:prstGeom>
        <a:solidFill>
          <a:schemeClr val="lt1">
            <a:hueOff val="0"/>
            <a:satOff val="0"/>
            <a:lumOff val="0"/>
            <a:alphaOff val="0"/>
          </a:schemeClr>
        </a:solidFill>
        <a:ln w="9525" cap="flat" cmpd="sng" algn="ctr">
          <a:solidFill>
            <a:schemeClr val="accent5">
              <a:hueOff val="-6559472"/>
              <a:satOff val="44638"/>
              <a:lumOff val="1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21718" rIns="82484" bIns="121718"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2615158"/>
        <a:ext cx="1558755" cy="1232240"/>
      </dsp:txXfrm>
    </dsp:sp>
    <dsp:sp modelId="{655AE83B-60B9-47A3-B30C-B047A8B32D9D}">
      <dsp:nvSpPr>
        <dsp:cNvPr id="0" name=""/>
        <dsp:cNvSpPr/>
      </dsp:nvSpPr>
      <dsp:spPr>
        <a:xfrm>
          <a:off x="1558755" y="3921333"/>
          <a:ext cx="6235023" cy="1232240"/>
        </a:xfrm>
        <a:prstGeom prst="rect">
          <a:avLst/>
        </a:prstGeom>
        <a:gradFill rotWithShape="0">
          <a:gsLst>
            <a:gs pos="0">
              <a:schemeClr val="accent5">
                <a:hueOff val="-9839209"/>
                <a:satOff val="66958"/>
                <a:lumOff val="295"/>
                <a:alphaOff val="0"/>
                <a:tint val="85000"/>
                <a:shade val="98000"/>
                <a:satMod val="110000"/>
                <a:lumMod val="103000"/>
              </a:schemeClr>
            </a:gs>
            <a:gs pos="50000">
              <a:schemeClr val="accent5">
                <a:hueOff val="-9839209"/>
                <a:satOff val="66958"/>
                <a:lumOff val="295"/>
                <a:alphaOff val="0"/>
                <a:shade val="85000"/>
                <a:satMod val="105000"/>
                <a:lumMod val="100000"/>
              </a:schemeClr>
            </a:gs>
            <a:gs pos="100000">
              <a:schemeClr val="accent5">
                <a:hueOff val="-9839209"/>
                <a:satOff val="66958"/>
                <a:lumOff val="295"/>
                <a:alphaOff val="0"/>
                <a:shade val="60000"/>
                <a:satMod val="120000"/>
                <a:lumMod val="100000"/>
              </a:schemeClr>
            </a:gs>
          </a:gsLst>
          <a:lin ang="5400000" scaled="0"/>
        </a:gradFill>
        <a:ln w="9525" cap="flat" cmpd="sng" algn="ctr">
          <a:solidFill>
            <a:schemeClr val="accent5">
              <a:hueOff val="-9839209"/>
              <a:satOff val="66958"/>
              <a:lumOff val="295"/>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12989" rIns="120977" bIns="312989" numCol="1" spcCol="1270" anchor="ctr" anchorCtr="0">
          <a:noAutofit/>
        </a:bodyPr>
        <a:lstStyle/>
        <a:p>
          <a:pPr marL="0" lvl="0" indent="0" algn="l" defTabSz="1066800">
            <a:lnSpc>
              <a:spcPct val="90000"/>
            </a:lnSpc>
            <a:spcBef>
              <a:spcPct val="0"/>
            </a:spcBef>
            <a:spcAft>
              <a:spcPct val="35000"/>
            </a:spcAft>
            <a:buNone/>
          </a:pPr>
          <a:r>
            <a:rPr lang="en-US" sz="2400" kern="1200" dirty="0"/>
            <a:t>Use templates to start becoming acquainted with your part selves,  doing wise mind chain analysis, fostering your wise mind, and soothing your parts.</a:t>
          </a:r>
        </a:p>
      </dsp:txBody>
      <dsp:txXfrm>
        <a:off x="1558755" y="3921333"/>
        <a:ext cx="6235023" cy="1232240"/>
      </dsp:txXfrm>
    </dsp:sp>
    <dsp:sp modelId="{A5198529-6C8F-435D-A65F-915705207A18}">
      <dsp:nvSpPr>
        <dsp:cNvPr id="0" name=""/>
        <dsp:cNvSpPr/>
      </dsp:nvSpPr>
      <dsp:spPr>
        <a:xfrm>
          <a:off x="0" y="3921333"/>
          <a:ext cx="1558755" cy="1232240"/>
        </a:xfrm>
        <a:prstGeom prst="rect">
          <a:avLst/>
        </a:prstGeom>
        <a:solidFill>
          <a:schemeClr val="lt1">
            <a:hueOff val="0"/>
            <a:satOff val="0"/>
            <a:lumOff val="0"/>
            <a:alphaOff val="0"/>
          </a:schemeClr>
        </a:solidFill>
        <a:ln w="9525" cap="flat" cmpd="sng" algn="ctr">
          <a:solidFill>
            <a:schemeClr val="accent5">
              <a:hueOff val="-9839209"/>
              <a:satOff val="66958"/>
              <a:lumOff val="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21718" rIns="82484" bIns="121718" numCol="1" spcCol="1270" anchor="ctr" anchorCtr="0">
          <a:noAutofit/>
        </a:bodyPr>
        <a:lstStyle/>
        <a:p>
          <a:pPr marL="0" lvl="0" indent="0" algn="ctr" defTabSz="1066800">
            <a:lnSpc>
              <a:spcPct val="90000"/>
            </a:lnSpc>
            <a:spcBef>
              <a:spcPct val="0"/>
            </a:spcBef>
            <a:spcAft>
              <a:spcPct val="35000"/>
            </a:spcAft>
            <a:buNone/>
          </a:pPr>
          <a:r>
            <a:rPr lang="en-US" sz="2400" kern="1200" dirty="0"/>
            <a:t>Use</a:t>
          </a:r>
        </a:p>
      </dsp:txBody>
      <dsp:txXfrm>
        <a:off x="0" y="3921333"/>
        <a:ext cx="1558755" cy="1232240"/>
      </dsp:txXfrm>
    </dsp:sp>
    <dsp:sp modelId="{3C4E686E-8DE8-46FD-B29C-8A5A00EC9727}">
      <dsp:nvSpPr>
        <dsp:cNvPr id="0" name=""/>
        <dsp:cNvSpPr/>
      </dsp:nvSpPr>
      <dsp:spPr>
        <a:xfrm>
          <a:off x="1558755" y="5227508"/>
          <a:ext cx="6235023" cy="1232240"/>
        </a:xfrm>
        <a:prstGeom prst="rect">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w="9525" cap="flat" cmpd="sng" algn="ctr">
          <a:solidFill>
            <a:schemeClr val="accent5">
              <a:hueOff val="-13118945"/>
              <a:satOff val="89277"/>
              <a:lumOff val="393"/>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12989" rIns="120977" bIns="312989"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all the skills you’ve learned using your skills lists. Practice them.</a:t>
          </a:r>
        </a:p>
      </dsp:txBody>
      <dsp:txXfrm>
        <a:off x="1558755" y="5227508"/>
        <a:ext cx="6235023" cy="1232240"/>
      </dsp:txXfrm>
    </dsp:sp>
    <dsp:sp modelId="{5D132785-6FAB-4250-8D45-752D4D39282B}">
      <dsp:nvSpPr>
        <dsp:cNvPr id="0" name=""/>
        <dsp:cNvSpPr/>
      </dsp:nvSpPr>
      <dsp:spPr>
        <a:xfrm>
          <a:off x="0" y="5227508"/>
          <a:ext cx="1558755" cy="1232240"/>
        </a:xfrm>
        <a:prstGeom prst="rect">
          <a:avLst/>
        </a:prstGeom>
        <a:solidFill>
          <a:schemeClr val="lt1">
            <a:hueOff val="0"/>
            <a:satOff val="0"/>
            <a:lumOff val="0"/>
            <a:alphaOff val="0"/>
          </a:schemeClr>
        </a:solidFill>
        <a:ln w="9525" cap="flat" cmpd="sng" algn="ctr">
          <a:solidFill>
            <a:schemeClr val="accent5">
              <a:hueOff val="-13118945"/>
              <a:satOff val="89277"/>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21718" rIns="82484" bIns="121718"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5227508"/>
        <a:ext cx="1558755" cy="123224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8FF69-BED0-4A9A-BC82-60CC30F37C82}" type="datetimeFigureOut">
              <a:rPr lang="en-CA" smtClean="0"/>
              <a:t>2026-02-18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51B93-E52A-47D1-8557-9B3A6EF9B771}" type="slidenum">
              <a:rPr lang="en-CA" smtClean="0"/>
              <a:t>‹#›</a:t>
            </a:fld>
            <a:endParaRPr lang="en-CA"/>
          </a:p>
        </p:txBody>
      </p:sp>
    </p:spTree>
    <p:extLst>
      <p:ext uri="{BB962C8B-B14F-4D97-AF65-F5344CB8AC3E}">
        <p14:creationId xmlns:p14="http://schemas.microsoft.com/office/powerpoint/2010/main" val="133857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873916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Yes, and that file </a:t>
            </a:r>
            <a:r>
              <a:rPr lang="en-US" dirty="0" err="1"/>
              <a:t>poping</a:t>
            </a:r>
            <a:r>
              <a:rPr lang="en-US" dirty="0"/>
              <a:t> into the screen is called a "flashback"…</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55</a:t>
            </a:fld>
            <a:endParaRPr lang="en-CA"/>
          </a:p>
        </p:txBody>
      </p:sp>
    </p:spTree>
    <p:extLst>
      <p:ext uri="{BB962C8B-B14F-4D97-AF65-F5344CB8AC3E}">
        <p14:creationId xmlns:p14="http://schemas.microsoft.com/office/powerpoint/2010/main" val="73734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0B3A-4FC6-5037-A9C9-7B839570E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D0D2E-5D85-9DCA-7AB9-BE57AF68513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D6CD7FA-519B-DED5-24AE-2E7611E76621}"/>
              </a:ext>
            </a:extLst>
          </p:cNvPr>
          <p:cNvSpPr>
            <a:spLocks noGrp="1"/>
          </p:cNvSpPr>
          <p:nvPr>
            <p:ph type="body" idx="1"/>
          </p:nvPr>
        </p:nvSpPr>
        <p:spPr/>
        <p:txBody>
          <a:bodyPr/>
          <a:lstStyle/>
          <a:p>
            <a:r>
              <a:rPr lang="en-US" dirty="0"/>
              <a:t>Yes, and that file </a:t>
            </a:r>
            <a:r>
              <a:rPr lang="en-US" dirty="0" err="1"/>
              <a:t>poping</a:t>
            </a:r>
            <a:r>
              <a:rPr lang="en-US" dirty="0"/>
              <a:t> into the screen is called a "flashback"…</a:t>
            </a:r>
            <a:endParaRPr lang="en-CA" dirty="0"/>
          </a:p>
        </p:txBody>
      </p:sp>
      <p:sp>
        <p:nvSpPr>
          <p:cNvPr id="4" name="Slide Number Placeholder 3">
            <a:extLst>
              <a:ext uri="{FF2B5EF4-FFF2-40B4-BE49-F238E27FC236}">
                <a16:creationId xmlns:a16="http://schemas.microsoft.com/office/drawing/2014/main" id="{DB3BC787-D2CF-9665-B291-D10E7637131F}"/>
              </a:ext>
            </a:extLst>
          </p:cNvPr>
          <p:cNvSpPr>
            <a:spLocks noGrp="1"/>
          </p:cNvSpPr>
          <p:nvPr>
            <p:ph type="sldNum" sz="quarter" idx="5"/>
          </p:nvPr>
        </p:nvSpPr>
        <p:spPr/>
        <p:txBody>
          <a:bodyPr/>
          <a:lstStyle/>
          <a:p>
            <a:fld id="{FAC87A22-ACD1-47DD-AD12-C4E796B35936}" type="slidenum">
              <a:rPr lang="en-CA" smtClean="0"/>
              <a:t>56</a:t>
            </a:fld>
            <a:endParaRPr lang="en-CA"/>
          </a:p>
        </p:txBody>
      </p:sp>
    </p:spTree>
    <p:extLst>
      <p:ext uri="{BB962C8B-B14F-4D97-AF65-F5344CB8AC3E}">
        <p14:creationId xmlns:p14="http://schemas.microsoft.com/office/powerpoint/2010/main" val="197583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This unprocessed dissociated traumatic memory pops up in the screen of the mind when triggered by something that resembles the original trauma event. The presence of these dissociated traumatic memories gives rise to the trauma spectrum symptoms which include…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58</a:t>
            </a:fld>
            <a:endParaRPr lang="en-CA"/>
          </a:p>
        </p:txBody>
      </p:sp>
    </p:spTree>
    <p:extLst>
      <p:ext uri="{BB962C8B-B14F-4D97-AF65-F5344CB8AC3E}">
        <p14:creationId xmlns:p14="http://schemas.microsoft.com/office/powerpoint/2010/main" val="2483780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There are three main ways by which a parent/caregiver's trauma can impact a child's development.</a:t>
            </a:r>
          </a:p>
          <a:p>
            <a:endParaRPr lang="en-US" dirty="0"/>
          </a:p>
          <a:p>
            <a:r>
              <a:rPr lang="en-US" dirty="0"/>
              <a:t>1) epi genetically. We have already discussed this and won't repeat that here.</a:t>
            </a:r>
          </a:p>
          <a:p>
            <a:endParaRPr lang="en-US" dirty="0"/>
          </a:p>
          <a:p>
            <a:r>
              <a:rPr lang="en-US" dirty="0"/>
              <a:t>2) the mother's hormones especially cortisone affect the baby's development in the womb.</a:t>
            </a:r>
          </a:p>
          <a:p>
            <a:endParaRPr lang="en-US" dirty="0"/>
          </a:p>
          <a:p>
            <a:r>
              <a:rPr lang="en-US" dirty="0"/>
              <a:t>3) PTSD and its accompanying emotional dysregulation impact attachment style.</a:t>
            </a:r>
          </a:p>
          <a:p>
            <a:endParaRPr lang="en-US" dirty="0"/>
          </a:p>
          <a:p>
            <a:r>
              <a:rPr lang="en-US" dirty="0"/>
              <a:t>A person who has a caregiver with untreated trauma may therefore be more prone to PTSD after trauma, struggled to repair after interpersonal conflict, struggle with relationships, and be more prone to emotional dysregulation.</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62</a:t>
            </a:fld>
            <a:endParaRPr lang="en-CA"/>
          </a:p>
        </p:txBody>
      </p:sp>
    </p:spTree>
    <p:extLst>
      <p:ext uri="{BB962C8B-B14F-4D97-AF65-F5344CB8AC3E}">
        <p14:creationId xmlns:p14="http://schemas.microsoft.com/office/powerpoint/2010/main" val="123504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Secondary structural dissociation is also known as complex PTSD. On the spectrum of dissociative disorders, it is more severe than primary structural dissociation or PTSD</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65</a:t>
            </a:fld>
            <a:endParaRPr lang="en-CA"/>
          </a:p>
        </p:txBody>
      </p:sp>
    </p:spTree>
    <p:extLst>
      <p:ext uri="{BB962C8B-B14F-4D97-AF65-F5344CB8AC3E}">
        <p14:creationId xmlns:p14="http://schemas.microsoft.com/office/powerpoint/2010/main" val="79922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5C7B9-1C26-304B-3673-4D6DAEE75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B6EC5-B7B5-7E0C-DCBF-46F8FAEB5ED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DF3CAA7-B378-9FE3-1024-D1EF89413B03}"/>
              </a:ext>
            </a:extLst>
          </p:cNvPr>
          <p:cNvSpPr>
            <a:spLocks noGrp="1"/>
          </p:cNvSpPr>
          <p:nvPr>
            <p:ph type="body" idx="1"/>
          </p:nvPr>
        </p:nvSpPr>
        <p:spPr/>
        <p:txBody>
          <a:bodyPr/>
          <a:lstStyle/>
          <a:p>
            <a:r>
              <a:rPr lang="en-US" dirty="0"/>
              <a:t>Secondary structural dissociation is also known as complex PTSD. On the spectrum of dissociative disorders, it is more severe than primary structural dissociation or PTSD</a:t>
            </a:r>
            <a:endParaRPr lang="en-CA" dirty="0"/>
          </a:p>
        </p:txBody>
      </p:sp>
      <p:sp>
        <p:nvSpPr>
          <p:cNvPr id="4" name="Slide Number Placeholder 3">
            <a:extLst>
              <a:ext uri="{FF2B5EF4-FFF2-40B4-BE49-F238E27FC236}">
                <a16:creationId xmlns:a16="http://schemas.microsoft.com/office/drawing/2014/main" id="{39BA5B2F-FF7E-26A6-0411-BFD7E0BC4EC9}"/>
              </a:ext>
            </a:extLst>
          </p:cNvPr>
          <p:cNvSpPr>
            <a:spLocks noGrp="1"/>
          </p:cNvSpPr>
          <p:nvPr>
            <p:ph type="sldNum" sz="quarter" idx="5"/>
          </p:nvPr>
        </p:nvSpPr>
        <p:spPr/>
        <p:txBody>
          <a:bodyPr/>
          <a:lstStyle/>
          <a:p>
            <a:fld id="{FAC87A22-ACD1-47DD-AD12-C4E796B35936}" type="slidenum">
              <a:rPr lang="en-CA" smtClean="0"/>
              <a:t>66</a:t>
            </a:fld>
            <a:endParaRPr lang="en-CA"/>
          </a:p>
        </p:txBody>
      </p:sp>
    </p:spTree>
    <p:extLst>
      <p:ext uri="{BB962C8B-B14F-4D97-AF65-F5344CB8AC3E}">
        <p14:creationId xmlns:p14="http://schemas.microsoft.com/office/powerpoint/2010/main" val="227622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Complex PTSD overlaps both with PTSD and borderline personality disorder. Most people with borderline personality disorder have complex PTSD and/or a disorganized attachment style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67</a:t>
            </a:fld>
            <a:endParaRPr lang="en-CA"/>
          </a:p>
        </p:txBody>
      </p:sp>
    </p:spTree>
    <p:extLst>
      <p:ext uri="{BB962C8B-B14F-4D97-AF65-F5344CB8AC3E}">
        <p14:creationId xmlns:p14="http://schemas.microsoft.com/office/powerpoint/2010/main" val="2079464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4656-113D-EEB3-000E-72EA3F62F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C01A5-388E-11E0-0787-4AA7AAF31E3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15247C5-F6E2-D7BA-BD38-332FC6D41BB4}"/>
              </a:ext>
            </a:extLst>
          </p:cNvPr>
          <p:cNvSpPr>
            <a:spLocks noGrp="1"/>
          </p:cNvSpPr>
          <p:nvPr>
            <p:ph type="body" idx="1"/>
          </p:nvPr>
        </p:nvSpPr>
        <p:spPr/>
        <p:txBody>
          <a:bodyPr/>
          <a:lstStyle/>
          <a:p>
            <a:r>
              <a:rPr lang="en-US" dirty="0"/>
              <a:t>Tertiary structural dissociation is dissociative identity disorder.</a:t>
            </a:r>
            <a:endParaRPr lang="en-CA" dirty="0"/>
          </a:p>
        </p:txBody>
      </p:sp>
      <p:sp>
        <p:nvSpPr>
          <p:cNvPr id="4" name="Slide Number Placeholder 3">
            <a:extLst>
              <a:ext uri="{FF2B5EF4-FFF2-40B4-BE49-F238E27FC236}">
                <a16:creationId xmlns:a16="http://schemas.microsoft.com/office/drawing/2014/main" id="{2D3A4315-495D-1323-D7F7-FEB885B2F1BD}"/>
              </a:ext>
            </a:extLst>
          </p:cNvPr>
          <p:cNvSpPr>
            <a:spLocks noGrp="1"/>
          </p:cNvSpPr>
          <p:nvPr>
            <p:ph type="sldNum" sz="quarter" idx="5"/>
          </p:nvPr>
        </p:nvSpPr>
        <p:spPr/>
        <p:txBody>
          <a:bodyPr/>
          <a:lstStyle/>
          <a:p>
            <a:fld id="{FAC87A22-ACD1-47DD-AD12-C4E796B35936}" type="slidenum">
              <a:rPr lang="en-CA" smtClean="0"/>
              <a:t>70</a:t>
            </a:fld>
            <a:endParaRPr lang="en-CA"/>
          </a:p>
        </p:txBody>
      </p:sp>
    </p:spTree>
    <p:extLst>
      <p:ext uri="{BB962C8B-B14F-4D97-AF65-F5344CB8AC3E}">
        <p14:creationId xmlns:p14="http://schemas.microsoft.com/office/powerpoint/2010/main" val="45580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Tertiary structural dissociation is dissociative identity disorder.</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71</a:t>
            </a:fld>
            <a:endParaRPr lang="en-CA"/>
          </a:p>
        </p:txBody>
      </p:sp>
    </p:spTree>
    <p:extLst>
      <p:ext uri="{BB962C8B-B14F-4D97-AF65-F5344CB8AC3E}">
        <p14:creationId xmlns:p14="http://schemas.microsoft.com/office/powerpoint/2010/main" val="418784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dissociative identity disorder/tertiary structural dissociation the emotional parts become "alters". Just as there are common emotional parts, there are common alters.</a:t>
            </a:r>
          </a:p>
          <a:p>
            <a:endParaRPr lang="en-US" dirty="0"/>
          </a:p>
          <a:p>
            <a:r>
              <a:rPr lang="en-US" dirty="0"/>
              <a:t>People with dissociative identity disorder present with a number of characteristic symptoms.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74</a:t>
            </a:fld>
            <a:endParaRPr lang="en-CA"/>
          </a:p>
        </p:txBody>
      </p:sp>
    </p:spTree>
    <p:extLst>
      <p:ext uri="{BB962C8B-B14F-4D97-AF65-F5344CB8AC3E}">
        <p14:creationId xmlns:p14="http://schemas.microsoft.com/office/powerpoint/2010/main" val="131049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2814043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Yes there is. In this course we support the posttraumatic model described on the left hand of the slide.</a:t>
            </a:r>
          </a:p>
          <a:p>
            <a:endParaRPr lang="en-US" dirty="0"/>
          </a:p>
          <a:p>
            <a:r>
              <a:rPr lang="en-US" dirty="0"/>
              <a:t>The socio-cognitive model is however supported by many authorities in the field. It suggests to other possible explanations for dissociative identity disorder: iatrogenesis and pseudo-genesis.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82</a:t>
            </a:fld>
            <a:endParaRPr lang="en-CA"/>
          </a:p>
        </p:txBody>
      </p:sp>
    </p:spTree>
    <p:extLst>
      <p:ext uri="{BB962C8B-B14F-4D97-AF65-F5344CB8AC3E}">
        <p14:creationId xmlns:p14="http://schemas.microsoft.com/office/powerpoint/2010/main" val="408007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treatment approaches to, have been divided into bottom-up, those approaches that target the body and secondarily affect thinking. And top-down, those approaches that target thinking and secondarily affect the body. The ideal trauma treatment incorporates elements of both.</a:t>
            </a:r>
          </a:p>
          <a:p>
            <a:endParaRPr lang="en-US" dirty="0"/>
          </a:p>
          <a:p>
            <a:r>
              <a:rPr lang="en-US" dirty="0"/>
              <a:t>Bessel van der Kolk has written the classic text on the trauma spectrum disorders and their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87</a:t>
            </a:fld>
            <a:endParaRPr lang="en-CA"/>
          </a:p>
        </p:txBody>
      </p:sp>
    </p:spTree>
    <p:extLst>
      <p:ext uri="{BB962C8B-B14F-4D97-AF65-F5344CB8AC3E}">
        <p14:creationId xmlns:p14="http://schemas.microsoft.com/office/powerpoint/2010/main" val="1271098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This slide describes in greater detail the work to be done at each of the stages of trauma recovery. In the following slides we will consider each of the stages.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89</a:t>
            </a:fld>
            <a:endParaRPr lang="en-CA"/>
          </a:p>
        </p:txBody>
      </p:sp>
    </p:spTree>
    <p:extLst>
      <p:ext uri="{BB962C8B-B14F-4D97-AF65-F5344CB8AC3E}">
        <p14:creationId xmlns:p14="http://schemas.microsoft.com/office/powerpoint/2010/main" val="4026739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Each of the stages of treatment has a different goal.</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90</a:t>
            </a:fld>
            <a:endParaRPr lang="en-CA"/>
          </a:p>
        </p:txBody>
      </p:sp>
    </p:spTree>
    <p:extLst>
      <p:ext uri="{BB962C8B-B14F-4D97-AF65-F5344CB8AC3E}">
        <p14:creationId xmlns:p14="http://schemas.microsoft.com/office/powerpoint/2010/main" val="204214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Several different approaches have been used to treat trauma spectrum disorders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101</a:t>
            </a:fld>
            <a:endParaRPr lang="en-CA"/>
          </a:p>
        </p:txBody>
      </p:sp>
    </p:spTree>
    <p:extLst>
      <p:ext uri="{BB962C8B-B14F-4D97-AF65-F5344CB8AC3E}">
        <p14:creationId xmlns:p14="http://schemas.microsoft.com/office/powerpoint/2010/main" val="119695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higher the bar on this graph the more effective the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102</a:t>
            </a:fld>
            <a:endParaRPr lang="en-CA"/>
          </a:p>
        </p:txBody>
      </p:sp>
    </p:spTree>
    <p:extLst>
      <p:ext uri="{BB962C8B-B14F-4D97-AF65-F5344CB8AC3E}">
        <p14:creationId xmlns:p14="http://schemas.microsoft.com/office/powerpoint/2010/main" val="449118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This slide lists psychotherapies and psychopharmacology that has been found helpful in the treatment of ptsd.</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103</a:t>
            </a:fld>
            <a:endParaRPr lang="en-CA"/>
          </a:p>
        </p:txBody>
      </p:sp>
    </p:spTree>
    <p:extLst>
      <p:ext uri="{BB962C8B-B14F-4D97-AF65-F5344CB8AC3E}">
        <p14:creationId xmlns:p14="http://schemas.microsoft.com/office/powerpoint/2010/main" val="453293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This slide lists the models for which there is evidence in the treatment of the traumatic spectrum disorders. The slides following this one describe each model in slightly greater length.</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104</a:t>
            </a:fld>
            <a:endParaRPr lang="en-CA"/>
          </a:p>
        </p:txBody>
      </p:sp>
    </p:spTree>
    <p:extLst>
      <p:ext uri="{BB962C8B-B14F-4D97-AF65-F5344CB8AC3E}">
        <p14:creationId xmlns:p14="http://schemas.microsoft.com/office/powerpoint/2010/main" val="205551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Although there are many different approaches to the treatment of trauma, many of these approaches share common elements.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125</a:t>
            </a:fld>
            <a:endParaRPr lang="en-CA"/>
          </a:p>
        </p:txBody>
      </p:sp>
    </p:spTree>
    <p:extLst>
      <p:ext uri="{BB962C8B-B14F-4D97-AF65-F5344CB8AC3E}">
        <p14:creationId xmlns:p14="http://schemas.microsoft.com/office/powerpoint/2010/main" val="34539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Because it is the most severe form of structural dissociation, the treatment of dissociative identity disorder is the most challenging. Experts agree that there are three main goals in the treatment of the ID: 1) cooperative arrangement between altar/parts 2) partial integration 3) final fusion.</a:t>
            </a:r>
          </a:p>
          <a:p>
            <a:endParaRPr lang="en-US" dirty="0"/>
          </a:p>
          <a:p>
            <a:r>
              <a:rPr lang="en-US" dirty="0"/>
              <a:t>Because there are so few people who specialize in the treatment of DID, it is extremely difficult to access expert effective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128</a:t>
            </a:fld>
            <a:endParaRPr lang="en-CA"/>
          </a:p>
        </p:txBody>
      </p:sp>
    </p:spTree>
    <p:extLst>
      <p:ext uri="{BB962C8B-B14F-4D97-AF65-F5344CB8AC3E}">
        <p14:creationId xmlns:p14="http://schemas.microsoft.com/office/powerpoint/2010/main" val="312485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Psychological dissociation refers to the disintegration of functions of the nervous system that are normally integrated. In psychologically healthy people the emotional, rational, and self observing brains communicate and cooperate optimally. Each of these brains however can separate itself from the others. The classical type of dissociation seen in hypo freeze is when the self observing, rational, and higher levels of the emotional brain shut down, and the reptilian brain which preserves basic life functions takes over.</a:t>
            </a:r>
          </a:p>
          <a:p>
            <a:endParaRPr lang="en-US" dirty="0"/>
          </a:p>
          <a:p>
            <a:r>
              <a:rPr lang="en-US" dirty="0"/>
              <a:t>There are other forms of dissociation however, for instance being hyper rational may be a form of dissociation in which the emotional brain shuts down as does the self observing brain. This type of dissociation is commonly used by avoidantly attached people.</a:t>
            </a:r>
          </a:p>
          <a:p>
            <a:endParaRPr lang="en-US" dirty="0"/>
          </a:p>
          <a:p>
            <a:r>
              <a:rPr lang="en-US" dirty="0"/>
              <a:t>Dissociation presents in many different ways. This includes identity confusion which is an inner struggle about one sense of self/identity. Amnesia which presents as memory loss that is often described as "losing time"…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34</a:t>
            </a:fld>
            <a:endParaRPr lang="en-CA"/>
          </a:p>
        </p:txBody>
      </p:sp>
    </p:spTree>
    <p:extLst>
      <p:ext uri="{BB962C8B-B14F-4D97-AF65-F5344CB8AC3E}">
        <p14:creationId xmlns:p14="http://schemas.microsoft.com/office/powerpoint/2010/main" val="1728374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last but perhaps most important subject will touch on in the session is re-traumatization. Re-traumatization can occur both through the system, as well as in individual relationships with care providers.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135</a:t>
            </a:fld>
            <a:endParaRPr lang="en-CA"/>
          </a:p>
        </p:txBody>
      </p:sp>
    </p:spTree>
    <p:extLst>
      <p:ext uri="{BB962C8B-B14F-4D97-AF65-F5344CB8AC3E}">
        <p14:creationId xmlns:p14="http://schemas.microsoft.com/office/powerpoint/2010/main" val="637243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answer to re-traumatization is trauma informed care. Trauma informed care is contingent on a number of factors…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136</a:t>
            </a:fld>
            <a:endParaRPr lang="en-CA"/>
          </a:p>
        </p:txBody>
      </p:sp>
    </p:spTree>
    <p:extLst>
      <p:ext uri="{BB962C8B-B14F-4D97-AF65-F5344CB8AC3E}">
        <p14:creationId xmlns:p14="http://schemas.microsoft.com/office/powerpoint/2010/main" val="3763166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Finally here are three books that might help you to better understand the traumatic spectrum disorders.</a:t>
            </a:r>
          </a:p>
          <a:p>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137</a:t>
            </a:fld>
            <a:endParaRPr lang="en-CA"/>
          </a:p>
        </p:txBody>
      </p:sp>
    </p:spTree>
    <p:extLst>
      <p:ext uri="{BB962C8B-B14F-4D97-AF65-F5344CB8AC3E}">
        <p14:creationId xmlns:p14="http://schemas.microsoft.com/office/powerpoint/2010/main" val="244164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648C3-56B3-65C7-3FB0-014FFB7C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A1C03-3ED1-00C7-E983-BCC68F573BD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DE62B27-9A71-31A2-273D-48813FFA7367}"/>
              </a:ext>
            </a:extLst>
          </p:cNvPr>
          <p:cNvSpPr>
            <a:spLocks noGrp="1"/>
          </p:cNvSpPr>
          <p:nvPr>
            <p:ph type="body" idx="1"/>
          </p:nvPr>
        </p:nvSpPr>
        <p:spPr/>
        <p:txBody>
          <a:bodyPr/>
          <a:lstStyle/>
          <a:p>
            <a:r>
              <a:rPr lang="en-US" dirty="0"/>
              <a:t>Psychological dissociation refers to the disintegration of functions of the nervous system that are normally integrated. In psychologically healthy people the emotional, rational, and self observing brains communicate and cooperate optimally. Each of these brains however can separate itself from the others. The classical type of dissociation seen in hypo freeze is when the self observing, rational, and higher levels of the emotional brain shut down, and the reptilian brain which preserves basic life functions takes over.</a:t>
            </a:r>
          </a:p>
          <a:p>
            <a:endParaRPr lang="en-US" dirty="0"/>
          </a:p>
          <a:p>
            <a:r>
              <a:rPr lang="en-US" dirty="0"/>
              <a:t>There are other forms of dissociation however, for instance being hyper rational may be a form of dissociation in which the emotional brain shuts down as does the self observing brain. This type of dissociation is commonly used by avoidantly attached people.</a:t>
            </a:r>
          </a:p>
          <a:p>
            <a:endParaRPr lang="en-US" dirty="0"/>
          </a:p>
          <a:p>
            <a:r>
              <a:rPr lang="en-US" dirty="0"/>
              <a:t>Dissociation presents in many different ways. This includes identity confusion which is an inner struggle about one sense of self/identity. Amnesia which presents as memory loss that is often described as "losing time"…</a:t>
            </a:r>
            <a:endParaRPr lang="en-CA" dirty="0"/>
          </a:p>
        </p:txBody>
      </p:sp>
      <p:sp>
        <p:nvSpPr>
          <p:cNvPr id="4" name="Slide Number Placeholder 3">
            <a:extLst>
              <a:ext uri="{FF2B5EF4-FFF2-40B4-BE49-F238E27FC236}">
                <a16:creationId xmlns:a16="http://schemas.microsoft.com/office/drawing/2014/main" id="{9782634C-AF8F-3ECE-B0C6-C5FF2FF9EBB2}"/>
              </a:ext>
            </a:extLst>
          </p:cNvPr>
          <p:cNvSpPr>
            <a:spLocks noGrp="1"/>
          </p:cNvSpPr>
          <p:nvPr>
            <p:ph type="sldNum" sz="quarter" idx="5"/>
          </p:nvPr>
        </p:nvSpPr>
        <p:spPr/>
        <p:txBody>
          <a:bodyPr/>
          <a:lstStyle/>
          <a:p>
            <a:fld id="{FAC87A22-ACD1-47DD-AD12-C4E796B35936}" type="slidenum">
              <a:rPr lang="en-CA" smtClean="0"/>
              <a:t>35</a:t>
            </a:fld>
            <a:endParaRPr lang="en-CA"/>
          </a:p>
        </p:txBody>
      </p:sp>
    </p:spTree>
    <p:extLst>
      <p:ext uri="{BB962C8B-B14F-4D97-AF65-F5344CB8AC3E}">
        <p14:creationId xmlns:p14="http://schemas.microsoft.com/office/powerpoint/2010/main" val="240429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Structural dissociation theory is a psychodynamic theory that's over 100 years old. It is one of the theories about dissociation that makes the most sense.French physician and philosopher Pierre Janet proposed this theory.</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40</a:t>
            </a:fld>
            <a:endParaRPr lang="en-CA"/>
          </a:p>
        </p:txBody>
      </p:sp>
    </p:spTree>
    <p:extLst>
      <p:ext uri="{BB962C8B-B14F-4D97-AF65-F5344CB8AC3E}">
        <p14:creationId xmlns:p14="http://schemas.microsoft.com/office/powerpoint/2010/main" val="2643043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Recall the arousal curve in which we have the window of tolerable emotions. Outside that window is hyper activation of which hyper freeze or the orienting response and fight or flight are both features. Also outside the window of tolerance is hypo activation which is depression or depersonalization. Hypo activation is when the handbrake's of the dorsal parasympathetic nervous system go on and the organism goes into feigned death in which the heart slows down as those respiration and virtually every other bodily function. It is here in this dorsal parasympathetic activation that the organism goes into reptilian brain mode. That's classical dissociation.</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44</a:t>
            </a:fld>
            <a:endParaRPr lang="en-CA"/>
          </a:p>
        </p:txBody>
      </p:sp>
    </p:spTree>
    <p:extLst>
      <p:ext uri="{BB962C8B-B14F-4D97-AF65-F5344CB8AC3E}">
        <p14:creationId xmlns:p14="http://schemas.microsoft.com/office/powerpoint/2010/main" val="79808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a person faces a traumatic stress the first responses to fight back or flee. That's fight or flight. When the traumatic stress appears to be physically inescapable by fighting back or fleeing, then all that's left is escaping mentally into the reptilian brain. That escape leaves behind and unprocessed emotional memory of the trauma which is stored in a "file" in the emotional brain.</a:t>
            </a:r>
          </a:p>
          <a:p>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45</a:t>
            </a:fld>
            <a:endParaRPr lang="en-CA"/>
          </a:p>
        </p:txBody>
      </p:sp>
    </p:spTree>
    <p:extLst>
      <p:ext uri="{BB962C8B-B14F-4D97-AF65-F5344CB8AC3E}">
        <p14:creationId xmlns:p14="http://schemas.microsoft.com/office/powerpoint/2010/main" val="105963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Let's start with primary structural dissociation which is another term for posttraumatic stress disorder. </a:t>
            </a:r>
          </a:p>
          <a:p>
            <a:endParaRPr lang="en-US" dirty="0"/>
          </a:p>
          <a:p>
            <a:r>
              <a:rPr lang="en-US" dirty="0"/>
              <a:t>Structural dissociation theory recognizes that there is an emotional and a rational brain. It theorizes that trauma splits or dissociates personality into two components: the emotional part and the apparently normal part…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50</a:t>
            </a:fld>
            <a:endParaRPr lang="en-CA"/>
          </a:p>
        </p:txBody>
      </p:sp>
    </p:spTree>
    <p:extLst>
      <p:ext uri="{BB962C8B-B14F-4D97-AF65-F5344CB8AC3E}">
        <p14:creationId xmlns:p14="http://schemas.microsoft.com/office/powerpoint/2010/main" val="22086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According to structural dissociation theory the apparently normal part belongs to the daily life action system, the emotional part belongs to the defensive action system. These systems have different functions…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52</a:t>
            </a:fld>
            <a:endParaRPr lang="en-CA"/>
          </a:p>
        </p:txBody>
      </p:sp>
    </p:spTree>
    <p:extLst>
      <p:ext uri="{BB962C8B-B14F-4D97-AF65-F5344CB8AC3E}">
        <p14:creationId xmlns:p14="http://schemas.microsoft.com/office/powerpoint/2010/main" val="152655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2026-02-18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406778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2026-02-18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37035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3B23D8F-9679-4CE0-94D5-05CE3A98CAA3}" type="datetimeFigureOut">
              <a:rPr lang="en-CA" smtClean="0"/>
              <a:t>2026-02-18</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73393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2026-02-18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99105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3B23D8F-9679-4CE0-94D5-05CE3A98CAA3}" type="datetimeFigureOut">
              <a:rPr lang="en-CA" smtClean="0"/>
              <a:t>2026-02-18</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5E01547-F126-402C-B6D7-FEDBC9539667}" type="slidenum">
              <a:rPr lang="en-CA" smtClean="0"/>
              <a:t>‹#›</a:t>
            </a:fld>
            <a:endParaRPr lang="en-CA"/>
          </a:p>
        </p:txBody>
      </p:sp>
    </p:spTree>
    <p:extLst>
      <p:ext uri="{BB962C8B-B14F-4D97-AF65-F5344CB8AC3E}">
        <p14:creationId xmlns:p14="http://schemas.microsoft.com/office/powerpoint/2010/main" val="403943816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B23D8F-9679-4CE0-94D5-05CE3A98CAA3}" type="datetimeFigureOut">
              <a:rPr lang="en-CA" smtClean="0"/>
              <a:t>2026-02-18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11574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23D8F-9679-4CE0-94D5-05CE3A98CAA3}" type="datetimeFigureOut">
              <a:rPr lang="en-CA" smtClean="0"/>
              <a:t>2026-02-18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76352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23D8F-9679-4CE0-94D5-05CE3A98CAA3}" type="datetimeFigureOut">
              <a:rPr lang="en-CA" smtClean="0"/>
              <a:t>2026-02-18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99618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23D8F-9679-4CE0-94D5-05CE3A98CAA3}" type="datetimeFigureOut">
              <a:rPr lang="en-CA" smtClean="0"/>
              <a:t>2026-02-18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5708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3D8F-9679-4CE0-94D5-05CE3A98CAA3}" type="datetimeFigureOut">
              <a:rPr lang="en-CA" smtClean="0"/>
              <a:t>2026-02-18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62658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3D8F-9679-4CE0-94D5-05CE3A98CAA3}" type="datetimeFigureOut">
              <a:rPr lang="en-CA" smtClean="0"/>
              <a:t>2026-02-18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01708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3B23D8F-9679-4CE0-94D5-05CE3A98CAA3}" type="datetimeFigureOut">
              <a:rPr lang="en-CA" smtClean="0"/>
              <a:t>2026-02-18</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F5E01547-F126-402C-B6D7-FEDBC9539667}" type="slidenum">
              <a:rPr lang="en-CA" smtClean="0"/>
              <a:t>‹#›</a:t>
            </a:fld>
            <a:endParaRPr lang="en-CA"/>
          </a:p>
        </p:txBody>
      </p:sp>
    </p:spTree>
    <p:extLst>
      <p:ext uri="{BB962C8B-B14F-4D97-AF65-F5344CB8AC3E}">
        <p14:creationId xmlns:p14="http://schemas.microsoft.com/office/powerpoint/2010/main" val="2541030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cid:259775493897129482410801" TargetMode="External"/><Relationship Id="rId4" Type="http://schemas.openxmlformats.org/officeDocument/2006/relationships/image" Target="../media/image8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0.xml.rels><?xml version="1.0" encoding="UTF-8" standalone="yes"?>
<Relationships xmlns="http://schemas.openxmlformats.org/package/2006/relationships"><Relationship Id="rId3" Type="http://schemas.openxmlformats.org/officeDocument/2006/relationships/image" Target="cid:29085493397946976284804" TargetMode="External"/><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89.jpeg"/><Relationship Id="rId4" Type="http://schemas.openxmlformats.org/officeDocument/2006/relationships/image" Target="cid:971115511808275647236141"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qPfxVY_JtxU?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video" Target="https://www.youtube.com/embed/_sbecPIiYaQ?start=7&amp;feature=oembed"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XF2zeOdE5GY?feature=oembed"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FMK20uJ9nB0?feature=oembed"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video" Target="https://www.youtube.com/embed/41-dra66Y0o?feature=oembe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toWfodZUfVE?feature=oembed"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ideo" Target="https://www.youtube.com/embed/WNmsY_V2fLE?feature=oembed"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video" Target="https://www.youtube.com/embed/PhwQvEGmF_I?feature=oembed"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cid:48254551173719967039159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cid:482545511737199670391596"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cid:542755512161996170131756"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cid:920575511523971739857961"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search.app/syvRL5v6c8m8KAAT6"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cid:831265493896301423257906" TargetMode="External"/><Relationship Id="rId5" Type="http://schemas.openxmlformats.org/officeDocument/2006/relationships/image" Target="../media/image42.png"/><Relationship Id="rId4" Type="http://schemas.openxmlformats.org/officeDocument/2006/relationships/image" Target="cid:24220551173692473168107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did-research.org/controversy/malingering/pseudogenic" TargetMode="External"/><Relationship Id="rId4" Type="http://schemas.openxmlformats.org/officeDocument/2006/relationships/image" Target="cid:38985493897967856187284"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Abstract light violet sparkling spray circle">
            <a:extLst>
              <a:ext uri="{FF2B5EF4-FFF2-40B4-BE49-F238E27FC236}">
                <a16:creationId xmlns:a16="http://schemas.microsoft.com/office/drawing/2014/main" id="{C3C0E110-0CED-4768-AAF9-62F362A82A19}"/>
              </a:ext>
            </a:extLst>
          </p:cNvPr>
          <p:cNvPicPr>
            <a:picLocks noChangeAspect="1"/>
          </p:cNvPicPr>
          <p:nvPr/>
        </p:nvPicPr>
        <p:blipFill rotWithShape="1">
          <a:blip r:embed="rId2"/>
          <a:srcRect/>
          <a:stretch/>
        </p:blipFill>
        <p:spPr>
          <a:xfrm>
            <a:off x="-3048" y="0"/>
            <a:ext cx="12192000" cy="6858000"/>
          </a:xfrm>
          <a:prstGeom prst="rect">
            <a:avLst/>
          </a:prstGeom>
        </p:spPr>
      </p:pic>
      <p:sp>
        <p:nvSpPr>
          <p:cNvPr id="12" name="Rectangle 11">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3300" spc="150" dirty="0">
                <a:solidFill>
                  <a:schemeClr val="bg1"/>
                </a:solidFill>
              </a:rPr>
              <a:t>Welcome to simple Week 19 </a:t>
            </a:r>
            <a:br>
              <a:rPr lang="en-US" sz="3300" spc="150" dirty="0">
                <a:solidFill>
                  <a:schemeClr val="bg1"/>
                </a:solidFill>
              </a:rPr>
            </a:br>
            <a:r>
              <a:rPr lang="en-US" sz="3300" spc="150">
                <a:solidFill>
                  <a:schemeClr val="bg1"/>
                </a:solidFill>
              </a:rPr>
              <a:t> DISSOCIATION </a:t>
            </a:r>
            <a:r>
              <a:rPr lang="en-US" sz="3300" spc="150" dirty="0">
                <a:solidFill>
                  <a:schemeClr val="bg1"/>
                </a:solidFill>
              </a:rPr>
              <a:t>and the treatment of the traumatic spectrum disorders </a:t>
            </a:r>
          </a:p>
        </p:txBody>
      </p:sp>
      <p:sp>
        <p:nvSpPr>
          <p:cNvPr id="14" name="Rectangle 13">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4" name="TextBox 3">
            <a:extLst>
              <a:ext uri="{FF2B5EF4-FFF2-40B4-BE49-F238E27FC236}">
                <a16:creationId xmlns:a16="http://schemas.microsoft.com/office/drawing/2014/main" id="{7AA1E119-1734-DD37-008A-C3C6DDD2E8E1}"/>
              </a:ext>
            </a:extLst>
          </p:cNvPr>
          <p:cNvSpPr txBox="1"/>
          <p:nvPr/>
        </p:nvSpPr>
        <p:spPr>
          <a:xfrm>
            <a:off x="2800952" y="5026625"/>
            <a:ext cx="7202103" cy="707886"/>
          </a:xfrm>
          <a:prstGeom prst="rect">
            <a:avLst/>
          </a:prstGeom>
          <a:noFill/>
        </p:spPr>
        <p:txBody>
          <a:bodyPr wrap="square">
            <a:spAutoFit/>
          </a:bodyPr>
          <a:lstStyle/>
          <a:p>
            <a:r>
              <a:rPr lang="en-CA" sz="4000" dirty="0"/>
              <a:t>Please start recording at 9 am</a:t>
            </a:r>
          </a:p>
        </p:txBody>
      </p:sp>
    </p:spTree>
    <p:extLst>
      <p:ext uri="{BB962C8B-B14F-4D97-AF65-F5344CB8AC3E}">
        <p14:creationId xmlns:p14="http://schemas.microsoft.com/office/powerpoint/2010/main" val="3375724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10</a:t>
            </a:fld>
            <a:endParaRPr lang="en-CA"/>
          </a:p>
        </p:txBody>
      </p:sp>
    </p:spTree>
    <p:extLst>
      <p:ext uri="{BB962C8B-B14F-4D97-AF65-F5344CB8AC3E}">
        <p14:creationId xmlns:p14="http://schemas.microsoft.com/office/powerpoint/2010/main" val="2967046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4E2E1-F68B-4D0E-1FFE-01784903D9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6B9C03-0571-DD5F-55B3-BCDEE2351BA6}"/>
              </a:ext>
            </a:extLst>
          </p:cNvPr>
          <p:cNvSpPr txBox="1"/>
          <p:nvPr/>
        </p:nvSpPr>
        <p:spPr>
          <a:xfrm>
            <a:off x="442763" y="905396"/>
            <a:ext cx="12019548" cy="646331"/>
          </a:xfrm>
          <a:prstGeom prst="rect">
            <a:avLst/>
          </a:prstGeom>
          <a:noFill/>
        </p:spPr>
        <p:txBody>
          <a:bodyPr wrap="square">
            <a:spAutoFit/>
          </a:bodyPr>
          <a:lstStyle/>
          <a:p>
            <a:r>
              <a:rPr lang="en-CA" sz="3600" dirty="0">
                <a:solidFill>
                  <a:schemeClr val="bg1"/>
                </a:solidFill>
              </a:rPr>
              <a:t>TREATMENT OF THE TRAUMA SPECTRUM DISORDERS</a:t>
            </a:r>
          </a:p>
        </p:txBody>
      </p:sp>
      <p:sp>
        <p:nvSpPr>
          <p:cNvPr id="4" name="TextBox 3">
            <a:extLst>
              <a:ext uri="{FF2B5EF4-FFF2-40B4-BE49-F238E27FC236}">
                <a16:creationId xmlns:a16="http://schemas.microsoft.com/office/drawing/2014/main" id="{600B1A8C-99E8-740A-3342-0DFF9DB26714}"/>
              </a:ext>
            </a:extLst>
          </p:cNvPr>
          <p:cNvSpPr txBox="1"/>
          <p:nvPr/>
        </p:nvSpPr>
        <p:spPr>
          <a:xfrm>
            <a:off x="998621" y="1878341"/>
            <a:ext cx="10515600" cy="1200329"/>
          </a:xfrm>
          <a:prstGeom prst="rect">
            <a:avLst/>
          </a:prstGeom>
          <a:noFill/>
        </p:spPr>
        <p:txBody>
          <a:bodyPr wrap="square">
            <a:spAutoFit/>
          </a:bodyPr>
          <a:lstStyle/>
          <a:p>
            <a:r>
              <a:rPr lang="en-US" sz="2400" dirty="0"/>
              <a:t>The previous slides described the general type of work to be done at each of the stages of treatment. Can you tell us more about the specific therapeutic modalities that are offered by therapists ?</a:t>
            </a:r>
            <a:endParaRPr lang="en-CA" sz="2400" dirty="0"/>
          </a:p>
        </p:txBody>
      </p:sp>
    </p:spTree>
    <p:extLst>
      <p:ext uri="{BB962C8B-B14F-4D97-AF65-F5344CB8AC3E}">
        <p14:creationId xmlns:p14="http://schemas.microsoft.com/office/powerpoint/2010/main" val="1799493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ow PTSD Is Treated: Is There a Cure?">
            <a:extLst>
              <a:ext uri="{FF2B5EF4-FFF2-40B4-BE49-F238E27FC236}">
                <a16:creationId xmlns:a16="http://schemas.microsoft.com/office/drawing/2014/main" id="{48647889-3B20-4E95-A807-E593101EC1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012" y="836762"/>
            <a:ext cx="11237976" cy="556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0D2302-04E8-668E-18F4-EBFB4ED04F1C}"/>
              </a:ext>
            </a:extLst>
          </p:cNvPr>
          <p:cNvSpPr txBox="1"/>
          <p:nvPr/>
        </p:nvSpPr>
        <p:spPr>
          <a:xfrm>
            <a:off x="1823251" y="101731"/>
            <a:ext cx="8873176" cy="584775"/>
          </a:xfrm>
          <a:prstGeom prst="rect">
            <a:avLst/>
          </a:prstGeom>
          <a:noFill/>
        </p:spPr>
        <p:txBody>
          <a:bodyPr wrap="square">
            <a:spAutoFit/>
          </a:bodyPr>
          <a:lstStyle/>
          <a:p>
            <a:r>
              <a:rPr lang="en-CA" sz="3200" dirty="0">
                <a:solidFill>
                  <a:schemeClr val="bg1"/>
                </a:solidFill>
              </a:rPr>
              <a:t>SPECIFIC TRAUMATIC SPECTRUM TREATMENTS</a:t>
            </a:r>
          </a:p>
        </p:txBody>
      </p:sp>
    </p:spTree>
    <p:extLst>
      <p:ext uri="{BB962C8B-B14F-4D97-AF65-F5344CB8AC3E}">
        <p14:creationId xmlns:p14="http://schemas.microsoft.com/office/powerpoint/2010/main" val="2510849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3F3003FB-CF0A-8C72-44F9-5E96D4A93231}"/>
              </a:ext>
            </a:extLst>
          </p:cNvPr>
          <p:cNvPicPr>
            <a:picLocks noChangeAspect="1"/>
          </p:cNvPicPr>
          <p:nvPr/>
        </p:nvPicPr>
        <p:blipFill>
          <a:blip r:embed="rId3"/>
          <a:stretch>
            <a:fillRect/>
          </a:stretch>
        </p:blipFill>
        <p:spPr>
          <a:xfrm>
            <a:off x="927258" y="261257"/>
            <a:ext cx="10337484" cy="6361612"/>
          </a:xfrm>
          <a:prstGeom prst="rect">
            <a:avLst/>
          </a:prstGeom>
        </p:spPr>
      </p:pic>
    </p:spTree>
    <p:extLst>
      <p:ext uri="{BB962C8B-B14F-4D97-AF65-F5344CB8AC3E}">
        <p14:creationId xmlns:p14="http://schemas.microsoft.com/office/powerpoint/2010/main" val="17888206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TSD in Late Life: Special Issues">
            <a:extLst>
              <a:ext uri="{FF2B5EF4-FFF2-40B4-BE49-F238E27FC236}">
                <a16:creationId xmlns:a16="http://schemas.microsoft.com/office/drawing/2014/main" id="{7E3D77E4-0B8C-4144-8510-EE6707EFC5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838" y="429655"/>
            <a:ext cx="5336653" cy="594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ost Traumatic Stress Disorder: Pharmacotherapy">
            <a:extLst>
              <a:ext uri="{FF2B5EF4-FFF2-40B4-BE49-F238E27FC236}">
                <a16:creationId xmlns:a16="http://schemas.microsoft.com/office/drawing/2014/main" id="{CA07F535-B333-4195-928A-984923252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491" y="429655"/>
            <a:ext cx="5995686" cy="5946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535F16-9B6F-4F58-BEF4-1D909394DB5A}"/>
              </a:ext>
            </a:extLst>
          </p:cNvPr>
          <p:cNvSpPr txBox="1"/>
          <p:nvPr/>
        </p:nvSpPr>
        <p:spPr>
          <a:xfrm>
            <a:off x="4447573" y="-139116"/>
            <a:ext cx="6094070" cy="584775"/>
          </a:xfrm>
          <a:prstGeom prst="rect">
            <a:avLst/>
          </a:prstGeom>
          <a:noFill/>
        </p:spPr>
        <p:txBody>
          <a:bodyPr wrap="square">
            <a:spAutoFit/>
          </a:bodyPr>
          <a:lstStyle/>
          <a:p>
            <a:r>
              <a:rPr lang="en-CA" sz="3200" dirty="0">
                <a:solidFill>
                  <a:schemeClr val="bg1"/>
                </a:solidFill>
              </a:rPr>
              <a:t>Rx OF PTSD</a:t>
            </a:r>
          </a:p>
        </p:txBody>
      </p:sp>
      <p:sp>
        <p:nvSpPr>
          <p:cNvPr id="2" name="Oval 1">
            <a:extLst>
              <a:ext uri="{FF2B5EF4-FFF2-40B4-BE49-F238E27FC236}">
                <a16:creationId xmlns:a16="http://schemas.microsoft.com/office/drawing/2014/main" id="{EF2B19F9-0165-2248-AC21-B8E7C43DA26B}"/>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012599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CF8E9113-E759-CF3B-D53A-98438E7C5FC4}"/>
              </a:ext>
            </a:extLst>
          </p:cNvPr>
          <p:cNvPicPr>
            <a:picLocks noChangeAspect="1"/>
          </p:cNvPicPr>
          <p:nvPr/>
        </p:nvPicPr>
        <p:blipFill>
          <a:blip r:embed="rId3"/>
          <a:stretch>
            <a:fillRect/>
          </a:stretch>
        </p:blipFill>
        <p:spPr>
          <a:xfrm>
            <a:off x="946688" y="557883"/>
            <a:ext cx="10298624" cy="5742234"/>
          </a:xfrm>
          <a:prstGeom prst="rect">
            <a:avLst/>
          </a:prstGeom>
        </p:spPr>
      </p:pic>
      <p:sp>
        <p:nvSpPr>
          <p:cNvPr id="2" name="Oval 1">
            <a:extLst>
              <a:ext uri="{FF2B5EF4-FFF2-40B4-BE49-F238E27FC236}">
                <a16:creationId xmlns:a16="http://schemas.microsoft.com/office/drawing/2014/main" id="{1E2BBBC5-AD8D-BF00-2E22-221BDC53A039}"/>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81995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with medium confidence">
            <a:extLst>
              <a:ext uri="{FF2B5EF4-FFF2-40B4-BE49-F238E27FC236}">
                <a16:creationId xmlns:a16="http://schemas.microsoft.com/office/drawing/2014/main" id="{64E17E5E-CD94-E53F-C83D-E6923B0BC37F}"/>
              </a:ext>
            </a:extLst>
          </p:cNvPr>
          <p:cNvPicPr>
            <a:picLocks noChangeAspect="1"/>
          </p:cNvPicPr>
          <p:nvPr/>
        </p:nvPicPr>
        <p:blipFill>
          <a:blip r:embed="rId2"/>
          <a:stretch>
            <a:fillRect/>
          </a:stretch>
        </p:blipFill>
        <p:spPr>
          <a:xfrm>
            <a:off x="620393" y="352696"/>
            <a:ext cx="10951213" cy="6217921"/>
          </a:xfrm>
          <a:prstGeom prst="rect">
            <a:avLst/>
          </a:prstGeom>
        </p:spPr>
      </p:pic>
      <p:sp>
        <p:nvSpPr>
          <p:cNvPr id="2" name="Oval 1">
            <a:extLst>
              <a:ext uri="{FF2B5EF4-FFF2-40B4-BE49-F238E27FC236}">
                <a16:creationId xmlns:a16="http://schemas.microsoft.com/office/drawing/2014/main" id="{823B75EB-1CC3-F46E-22D0-BBC4996B60CB}"/>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676880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68F1B-5100-5336-4C87-7530B1BF96C8}"/>
              </a:ext>
            </a:extLst>
          </p:cNvPr>
          <p:cNvSpPr>
            <a:spLocks noChangeArrowheads="1"/>
          </p:cNvSpPr>
          <p:nvPr/>
        </p:nvSpPr>
        <p:spPr bwMode="auto">
          <a:xfrm>
            <a:off x="12032" y="111590"/>
            <a:ext cx="12192000"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chemeClr val="bg1"/>
                </a:solidFill>
                <a:effectLst/>
                <a:latin typeface="Arial" panose="020B0604020202020204" pitchFamily="34" charset="0"/>
              </a:rPr>
              <a:t>                       PROLONGED EXPOSURE (PE) THERAPY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PE </a:t>
            </a:r>
            <a:r>
              <a:rPr kumimoji="0" lang="en-US" altLang="en-US" sz="1800" i="0" u="none" strike="noStrike" cap="none" normalizeH="0" baseline="0" dirty="0">
                <a:ln>
                  <a:noFill/>
                </a:ln>
                <a:solidFill>
                  <a:schemeClr val="tx1"/>
                </a:solidFill>
                <a:effectLst/>
                <a:latin typeface="Arial" panose="020B0604020202020204" pitchFamily="34" charset="0"/>
              </a:rPr>
              <a:t>is a well-established, evidence-based treatment for post-traumatic stress disorder (PTSD) that helps people recover by systematically confronting trauma-related memories and avoided situations in a safe, therapeutic way.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PE’s </a:t>
            </a:r>
            <a:r>
              <a:rPr kumimoji="0" lang="en-US" altLang="en-US" sz="1800" i="0" u="none" strike="noStrike" cap="none" normalizeH="0" baseline="0" dirty="0">
                <a:ln>
                  <a:noFill/>
                </a:ln>
                <a:solidFill>
                  <a:schemeClr val="tx1"/>
                </a:solidFill>
                <a:effectLst/>
                <a:latin typeface="Arial" panose="020B0604020202020204" pitchFamily="34" charset="0"/>
              </a:rPr>
              <a:t>Core idea</a:t>
            </a:r>
            <a:r>
              <a:rPr lang="en-US" altLang="en-US" dirty="0">
                <a:latin typeface="Arial" panose="020B0604020202020204" pitchFamily="34" charset="0"/>
              </a:rPr>
              <a:t> is that </a:t>
            </a:r>
            <a:r>
              <a:rPr kumimoji="0" lang="en-US" altLang="en-US" sz="1800" i="0" u="none" strike="noStrike" cap="none" normalizeH="0" baseline="0" dirty="0">
                <a:ln>
                  <a:noFill/>
                </a:ln>
                <a:solidFill>
                  <a:schemeClr val="tx1"/>
                </a:solidFill>
                <a:effectLst/>
                <a:latin typeface="Arial" panose="020B0604020202020204" pitchFamily="34" charset="0"/>
              </a:rPr>
              <a:t>PTSD persists in part because traumatic memories and reminders are avoided. Avoidance reduces distress short-term but prevents emotional processing and keeps fear responses alive. PE works by helping the nervous system </a:t>
            </a:r>
            <a:r>
              <a:rPr kumimoji="0" lang="en-US" altLang="en-US" sz="1800" i="1" u="none" strike="noStrike" cap="none" normalizeH="0" baseline="0" dirty="0">
                <a:ln>
                  <a:noFill/>
                </a:ln>
                <a:solidFill>
                  <a:schemeClr val="tx1"/>
                </a:solidFill>
                <a:effectLst/>
                <a:latin typeface="Arial" panose="020B0604020202020204" pitchFamily="34" charset="0"/>
              </a:rPr>
              <a:t>relearn</a:t>
            </a:r>
            <a:r>
              <a:rPr kumimoji="0" lang="en-US" altLang="en-US" sz="1800" i="0" u="none" strike="noStrike" cap="none" normalizeH="0" baseline="0" dirty="0">
                <a:ln>
                  <a:noFill/>
                </a:ln>
                <a:solidFill>
                  <a:schemeClr val="tx1"/>
                </a:solidFill>
                <a:effectLst/>
                <a:latin typeface="Arial" panose="020B0604020202020204" pitchFamily="34" charset="0"/>
              </a:rPr>
              <a:t> that these memories and cues are not dangerous in the present.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PE involves: </a:t>
            </a:r>
          </a:p>
          <a:p>
            <a:pPr marR="0" lvl="0" algn="l" defTabSz="914400" rtl="0" eaLnBrk="0" fontAlgn="base" latinLnBrk="0" hangingPunct="0">
              <a:lnSpc>
                <a:spcPct val="100000"/>
              </a:lnSpc>
              <a:spcBef>
                <a:spcPct val="0"/>
              </a:spcBef>
              <a:spcAft>
                <a:spcPct val="0"/>
              </a:spcAft>
              <a:buClrTx/>
              <a:buSzTx/>
              <a:tabLst/>
            </a:pPr>
            <a:r>
              <a:rPr lang="en-US" altLang="en-US" dirty="0">
                <a:latin typeface="Arial" panose="020B0604020202020204" pitchFamily="34" charset="0"/>
              </a:rPr>
              <a:t>1. </a:t>
            </a:r>
            <a:r>
              <a:rPr kumimoji="0" lang="en-US" altLang="en-US" sz="1800" i="0" u="none" strike="noStrike" cap="none" normalizeH="0" baseline="0" dirty="0">
                <a:ln>
                  <a:noFill/>
                </a:ln>
                <a:solidFill>
                  <a:schemeClr val="tx1"/>
                </a:solidFill>
                <a:effectLst/>
                <a:latin typeface="Arial" panose="020B0604020202020204" pitchFamily="34" charset="0"/>
              </a:rPr>
              <a:t>Psychoeducation</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Clients learn how PTSD works and why avoidance maintains symptoms.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800" i="0" u="none" strike="noStrike" cap="none" normalizeH="0" baseline="0" dirty="0">
                <a:ln>
                  <a:noFill/>
                </a:ln>
                <a:solidFill>
                  <a:schemeClr val="tx1"/>
                </a:solidFill>
                <a:effectLst/>
                <a:latin typeface="Arial" panose="020B0604020202020204" pitchFamily="34" charset="0"/>
              </a:rPr>
              <a:t>Imaginal exposure</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The person repeatedly revisits and narrates the traumatic memory in session, in detail and in the present tense, allowing fear, grief, or shame to rise and naturally settle.</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800" i="0" u="none" strike="noStrike" cap="none" normalizeH="0" baseline="0" dirty="0">
                <a:ln>
                  <a:noFill/>
                </a:ln>
                <a:solidFill>
                  <a:schemeClr val="tx1"/>
                </a:solidFill>
                <a:effectLst/>
                <a:latin typeface="Arial" panose="020B0604020202020204" pitchFamily="34" charset="0"/>
              </a:rPr>
              <a:t>In-vivo exposure</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Between sessions, clients gradually approach safe but avoided situations (e.g., driving, crowds, certain places), using a planned hierarchy.</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800" i="0" u="none" strike="noStrike" cap="none" normalizeH="0" baseline="0" dirty="0">
                <a:ln>
                  <a:noFill/>
                </a:ln>
                <a:solidFill>
                  <a:schemeClr val="tx1"/>
                </a:solidFill>
                <a:effectLst/>
                <a:latin typeface="Arial" panose="020B0604020202020204" pitchFamily="34" charset="0"/>
              </a:rPr>
              <a:t>Processing</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After exposure, therapist and client reflect on what was learned—often correcting beliefs such as </a:t>
            </a:r>
            <a:r>
              <a:rPr kumimoji="0" lang="en-US" altLang="en-US" sz="1800" i="1" u="none" strike="noStrike" cap="none" normalizeH="0" baseline="0" dirty="0">
                <a:ln>
                  <a:noFill/>
                </a:ln>
                <a:solidFill>
                  <a:schemeClr val="tx1"/>
                </a:solidFill>
                <a:effectLst/>
                <a:latin typeface="Arial" panose="020B0604020202020204" pitchFamily="34" charset="0"/>
              </a:rPr>
              <a:t>“I can’t tolerate this”</a:t>
            </a:r>
            <a:r>
              <a:rPr kumimoji="0" lang="en-US" altLang="en-US" sz="1800" i="0" u="none" strike="noStrike" cap="none" normalizeH="0" baseline="0" dirty="0">
                <a:ln>
                  <a:noFill/>
                </a:ln>
                <a:solidFill>
                  <a:schemeClr val="tx1"/>
                </a:solidFill>
                <a:effectLst/>
                <a:latin typeface="Arial" panose="020B0604020202020204" pitchFamily="34" charset="0"/>
              </a:rPr>
              <a:t> or </a:t>
            </a:r>
            <a:r>
              <a:rPr kumimoji="0" lang="en-US" altLang="en-US" sz="1800" i="1" u="none" strike="noStrike" cap="none" normalizeH="0" baseline="0" dirty="0">
                <a:ln>
                  <a:noFill/>
                </a:ln>
                <a:solidFill>
                  <a:schemeClr val="tx1"/>
                </a:solidFill>
                <a:effectLst/>
                <a:latin typeface="Arial" panose="020B0604020202020204" pitchFamily="34" charset="0"/>
              </a:rPr>
              <a:t>“I’m still in danger.”</a:t>
            </a:r>
            <a:endParaRPr lang="en-US" altLang="en-US"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Mechanisms of change</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Habituation and inhibitory learning (fear diminishes without avoidance).</a:t>
            </a:r>
            <a:r>
              <a:rPr kumimoji="0" lang="en-US" altLang="en-US" sz="1800" i="0" u="none" strike="noStrike" cap="none" normalizeH="0" dirty="0">
                <a:ln>
                  <a:noFill/>
                </a:ln>
                <a:solidFill>
                  <a:schemeClr val="tx1"/>
                </a:solidFill>
                <a:effectLst/>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Increased distress tolerance.</a:t>
            </a:r>
            <a:r>
              <a:rPr kumimoji="0" lang="en-US" altLang="en-US" sz="1800" i="0" u="none" strike="noStrike" cap="none" normalizeH="0" dirty="0">
                <a:ln>
                  <a:noFill/>
                </a:ln>
                <a:solidFill>
                  <a:schemeClr val="tx1"/>
                </a:solidFill>
                <a:effectLst/>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Updating trauma-related beliefs about safety, control, and self-efficacy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Format</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Typically, 8–15 weekly sessions</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Highly structured and collaborative.</a:t>
            </a:r>
            <a:r>
              <a:rPr kumimoji="0" lang="en-US" altLang="en-US" sz="1800" i="0" u="none" strike="noStrike" cap="none" normalizeH="0" dirty="0">
                <a:ln>
                  <a:noFill/>
                </a:ln>
                <a:solidFill>
                  <a:schemeClr val="tx1"/>
                </a:solidFill>
                <a:effectLst/>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Requires active engagement and homework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Strengths</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One of the most empirically supported PTSD treatments.</a:t>
            </a:r>
            <a:r>
              <a:rPr kumimoji="0" lang="en-US" altLang="en-US" sz="1800" i="0" u="none" strike="noStrike" cap="none" normalizeH="0" dirty="0">
                <a:ln>
                  <a:noFill/>
                </a:ln>
                <a:solidFill>
                  <a:schemeClr val="tx1"/>
                </a:solidFill>
                <a:effectLst/>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Especially effective for fear-based trauma symptoms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Limitations / cautions</a:t>
            </a:r>
            <a:r>
              <a:rPr lang="en-US" altLang="en-US" dirty="0">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Can feel emotionally demanding early on.</a:t>
            </a:r>
            <a:r>
              <a:rPr kumimoji="0" lang="en-US" altLang="en-US" sz="1800" i="0" u="none" strike="noStrike" cap="none" normalizeH="0" dirty="0">
                <a:ln>
                  <a:noFill/>
                </a:ln>
                <a:solidFill>
                  <a:schemeClr val="tx1"/>
                </a:solidFill>
                <a:effectLst/>
                <a:latin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rPr>
              <a:t>Requires careful pacing for complex PTSD, dissociation, or unstable safety</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Oval 2">
            <a:extLst>
              <a:ext uri="{FF2B5EF4-FFF2-40B4-BE49-F238E27FC236}">
                <a16:creationId xmlns:a16="http://schemas.microsoft.com/office/drawing/2014/main" id="{6FE09A1C-3BBE-D58E-D240-A665E4A3F91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36525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PTSD treatment - online EMDR treatment for PTSD and C-PTSD.">
            <a:extLst>
              <a:ext uri="{FF2B5EF4-FFF2-40B4-BE49-F238E27FC236}">
                <a16:creationId xmlns:a16="http://schemas.microsoft.com/office/drawing/2014/main" id="{51D33846-B0DB-47E5-9525-3F5DFDE2D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37" y="480060"/>
            <a:ext cx="5377305" cy="5949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 timeline&#10;&#10;Description automatically generated">
            <a:extLst>
              <a:ext uri="{FF2B5EF4-FFF2-40B4-BE49-F238E27FC236}">
                <a16:creationId xmlns:a16="http://schemas.microsoft.com/office/drawing/2014/main" id="{7D7CB872-D2B6-5A88-C70F-434052BA557D}"/>
              </a:ext>
            </a:extLst>
          </p:cNvPr>
          <p:cNvPicPr>
            <a:picLocks noChangeAspect="1"/>
          </p:cNvPicPr>
          <p:nvPr/>
        </p:nvPicPr>
        <p:blipFill>
          <a:blip r:embed="rId3"/>
          <a:stretch>
            <a:fillRect/>
          </a:stretch>
        </p:blipFill>
        <p:spPr>
          <a:xfrm>
            <a:off x="5851142" y="480060"/>
            <a:ext cx="5863846" cy="5946137"/>
          </a:xfrm>
          <a:prstGeom prst="rect">
            <a:avLst/>
          </a:prstGeom>
        </p:spPr>
      </p:pic>
      <p:sp>
        <p:nvSpPr>
          <p:cNvPr id="2" name="Oval 1">
            <a:extLst>
              <a:ext uri="{FF2B5EF4-FFF2-40B4-BE49-F238E27FC236}">
                <a16:creationId xmlns:a16="http://schemas.microsoft.com/office/drawing/2014/main" id="{F74A42CF-1B68-095C-19BA-EC59A0EE9C2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411929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FF028-020D-9809-7932-8BD9DDD3F01D}"/>
              </a:ext>
            </a:extLst>
          </p:cNvPr>
          <p:cNvSpPr txBox="1"/>
          <p:nvPr/>
        </p:nvSpPr>
        <p:spPr>
          <a:xfrm>
            <a:off x="1" y="-97750"/>
            <a:ext cx="12191999" cy="6955750"/>
          </a:xfrm>
          <a:prstGeom prst="rect">
            <a:avLst/>
          </a:prstGeom>
          <a:noFill/>
        </p:spPr>
        <p:txBody>
          <a:bodyPr wrap="square">
            <a:spAutoFit/>
          </a:bodyPr>
          <a:lstStyle/>
          <a:p>
            <a:pPr>
              <a:buNone/>
            </a:pPr>
            <a:r>
              <a:rPr lang="en-US" sz="3200" b="1" dirty="0">
                <a:solidFill>
                  <a:schemeClr val="bg1"/>
                </a:solidFill>
              </a:rPr>
              <a:t> EYE MOVEMENT DESENSITIZATION AND REPROCESSING (EMDR)</a:t>
            </a:r>
            <a:r>
              <a:rPr lang="en-US" sz="3200" dirty="0">
                <a:solidFill>
                  <a:schemeClr val="bg1"/>
                </a:solidFill>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EMDR is an evidence-based psychotherapy for PTSD that helps people process traumatic memories, so they become less emotionally distressing and less intrusive.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Core idea in EMDR is that Traumatic experiences can become “stuck” in the brain in an unprocessed form, maintaining vivid memories, strong emotions, and negative beliefs. EMDR aims to help the brain reprocess these memories so they are integrated into normal autobiographical memory rather than relived as present danger.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EMDR involves:</a:t>
            </a:r>
          </a:p>
          <a:p>
            <a:pPr>
              <a:buFont typeface="Arial" panose="020B0604020202020204" pitchFamily="34" charset="0"/>
              <a:buChar char="•"/>
            </a:pPr>
            <a:r>
              <a:rPr lang="en-US" dirty="0">
                <a:latin typeface="Arial" panose="020B0604020202020204" pitchFamily="34" charset="0"/>
                <a:cs typeface="Arial" panose="020B0604020202020204" pitchFamily="34" charset="0"/>
              </a:rPr>
              <a:t>Targeting a traumatic memory (image, emotion, body sensation, and negative belief such as </a:t>
            </a:r>
            <a:r>
              <a:rPr lang="en-US" i="1" dirty="0">
                <a:latin typeface="Arial" panose="020B0604020202020204" pitchFamily="34" charset="0"/>
                <a:cs typeface="Arial" panose="020B0604020202020204" pitchFamily="34" charset="0"/>
              </a:rPr>
              <a:t>“I am unsafe”</a:t>
            </a:r>
            <a:r>
              <a:rPr lang="en-US" dirty="0">
                <a:latin typeface="Arial" panose="020B0604020202020204" pitchFamily="34" charset="0"/>
                <a:cs typeface="Arial" panose="020B0604020202020204" pitchFamily="34" charset="0"/>
              </a:rPr>
              <a:t> or </a:t>
            </a:r>
            <a:r>
              <a:rPr lang="en-US" i="1" dirty="0">
                <a:latin typeface="Arial" panose="020B0604020202020204" pitchFamily="34" charset="0"/>
                <a:cs typeface="Arial" panose="020B0604020202020204" pitchFamily="34" charset="0"/>
              </a:rPr>
              <a:t>“I am powerless”</a:t>
            </a:r>
            <a:r>
              <a:rPr lang="en-US" dirty="0">
                <a:latin typeface="Arial" panose="020B0604020202020204" pitchFamily="34" charset="0"/>
                <a:cs typeface="Arial" panose="020B0604020202020204" pitchFamily="34" charset="0"/>
              </a:rPr>
              <a:t>)</a:t>
            </a:r>
          </a:p>
          <a:p>
            <a:pPr>
              <a:buFont typeface="Arial" panose="020B0604020202020204" pitchFamily="34" charset="0"/>
              <a:buChar char="•"/>
            </a:pPr>
            <a:r>
              <a:rPr lang="en-US" dirty="0">
                <a:latin typeface="Arial" panose="020B0604020202020204" pitchFamily="34" charset="0"/>
                <a:cs typeface="Arial" panose="020B0604020202020204" pitchFamily="34" charset="0"/>
              </a:rPr>
              <a:t>Bilateral stimulation (most commonly guided eye movements, but also tapping or tones) while the client briefly attends to the memory</a:t>
            </a:r>
          </a:p>
          <a:p>
            <a:pPr>
              <a:buFont typeface="Arial" panose="020B0604020202020204" pitchFamily="34" charset="0"/>
              <a:buChar char="•"/>
            </a:pPr>
            <a:r>
              <a:rPr lang="en-US" dirty="0">
                <a:latin typeface="Arial" panose="020B0604020202020204" pitchFamily="34" charset="0"/>
                <a:cs typeface="Arial" panose="020B0604020202020204" pitchFamily="34" charset="0"/>
              </a:rPr>
              <a:t>Spontaneous associative processing, allowing thoughts, emotions, and sensations to shift without detailed verbal recounting</a:t>
            </a:r>
          </a:p>
          <a:p>
            <a:pPr>
              <a:buFont typeface="Arial" panose="020B0604020202020204" pitchFamily="34" charset="0"/>
              <a:buChar char="•"/>
            </a:pPr>
            <a:r>
              <a:rPr lang="en-US" dirty="0">
                <a:latin typeface="Arial" panose="020B0604020202020204" pitchFamily="34" charset="0"/>
                <a:cs typeface="Arial" panose="020B0604020202020204" pitchFamily="34" charset="0"/>
              </a:rPr>
              <a:t>Mechanisms of change (theories): Facilitates adaptive memory reprocessing. Reduces emotional intensity and physiological arousal. Updates negative core beliefs to more adaptive ones (e.g., </a:t>
            </a:r>
            <a:r>
              <a:rPr lang="en-US" i="1" dirty="0">
                <a:latin typeface="Arial" panose="020B0604020202020204" pitchFamily="34" charset="0"/>
                <a:cs typeface="Arial" panose="020B0604020202020204" pitchFamily="34" charset="0"/>
              </a:rPr>
              <a:t>“I survived,” “I am safe now”</a:t>
            </a:r>
            <a:r>
              <a:rPr lang="en-US" dirty="0">
                <a:latin typeface="Arial" panose="020B0604020202020204" pitchFamily="34" charset="0"/>
                <a:cs typeface="Arial" panose="020B0604020202020204" pitchFamily="34" charset="0"/>
              </a:rPr>
              <a:t>)</a:t>
            </a:r>
          </a:p>
          <a:p>
            <a:pPr>
              <a:buFont typeface="Arial" panose="020B0604020202020204" pitchFamily="34" charset="0"/>
              <a:buChar char="•"/>
            </a:pPr>
            <a:r>
              <a:rPr lang="en-US" dirty="0">
                <a:latin typeface="Arial" panose="020B0604020202020204" pitchFamily="34" charset="0"/>
                <a:cs typeface="Arial" panose="020B0604020202020204" pitchFamily="34" charset="0"/>
              </a:rPr>
              <a:t>Structure: Follows a standardized 8-phase protocol (history, preparation, assessment, desensitization, installation, body scan, closure, reevaluation). Typically 6–12 sessions, though complex trauma may take longer. Less homework and less prolonged verbal exposure than PE</a:t>
            </a:r>
          </a:p>
          <a:p>
            <a:pPr>
              <a:buFont typeface="Arial" panose="020B0604020202020204" pitchFamily="34" charset="0"/>
              <a:buChar char="•"/>
            </a:pPr>
            <a:r>
              <a:rPr lang="en-US" dirty="0">
                <a:latin typeface="Arial" panose="020B0604020202020204" pitchFamily="34" charset="0"/>
                <a:cs typeface="Arial" panose="020B0604020202020204" pitchFamily="34" charset="0"/>
              </a:rPr>
              <a:t>Strengths: Strong evidence base for PTSD. Often well tolerated by patients who struggle with prolonged verbal exposure</a:t>
            </a:r>
          </a:p>
          <a:p>
            <a:pPr>
              <a:buFont typeface="Arial" panose="020B0604020202020204" pitchFamily="34" charset="0"/>
              <a:buChar char="•"/>
            </a:pPr>
            <a:r>
              <a:rPr lang="en-US" dirty="0">
                <a:latin typeface="Arial" panose="020B0604020202020204" pitchFamily="34" charset="0"/>
                <a:cs typeface="Arial" panose="020B0604020202020204" pitchFamily="34" charset="0"/>
              </a:rPr>
              <a:t>Cautions: Requires careful preparation for dissociation or complex trauma. Effectiveness depends on adequate stabilization and therapist training</a:t>
            </a:r>
          </a:p>
          <a:p>
            <a:pPr>
              <a:buFont typeface="Arial" panose="020B0604020202020204" pitchFamily="34" charset="0"/>
              <a:buChar char="•"/>
            </a:pPr>
            <a:r>
              <a:rPr lang="en-US" dirty="0">
                <a:latin typeface="Arial" panose="020B0604020202020204" pitchFamily="34" charset="0"/>
                <a:cs typeface="Arial" panose="020B0604020202020204" pitchFamily="34" charset="0"/>
              </a:rPr>
              <a:t>In short, EMDR helps trauma memories move from being relived to being remembered, reducing their emotional and physiological charge</a:t>
            </a:r>
            <a:r>
              <a:rPr lang="en-US" dirty="0"/>
              <a:t>.</a:t>
            </a:r>
          </a:p>
        </p:txBody>
      </p:sp>
      <p:sp>
        <p:nvSpPr>
          <p:cNvPr id="2" name="Oval 1">
            <a:extLst>
              <a:ext uri="{FF2B5EF4-FFF2-40B4-BE49-F238E27FC236}">
                <a16:creationId xmlns:a16="http://schemas.microsoft.com/office/drawing/2014/main" id="{389CF6B4-9CC9-A97C-F605-39915393CE3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271911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B84E4D1-3F50-F6DF-BC3F-14414C92A292}"/>
              </a:ext>
            </a:extLst>
          </p:cNvPr>
          <p:cNvPicPr>
            <a:picLocks noChangeAspect="1"/>
          </p:cNvPicPr>
          <p:nvPr/>
        </p:nvPicPr>
        <p:blipFill>
          <a:blip r:embed="rId2"/>
          <a:stretch>
            <a:fillRect/>
          </a:stretch>
        </p:blipFill>
        <p:spPr>
          <a:xfrm>
            <a:off x="1016721" y="391886"/>
            <a:ext cx="10158558" cy="6008914"/>
          </a:xfrm>
          <a:prstGeom prst="rect">
            <a:avLst/>
          </a:prstGeom>
        </p:spPr>
      </p:pic>
      <p:sp>
        <p:nvSpPr>
          <p:cNvPr id="2" name="Oval 1">
            <a:extLst>
              <a:ext uri="{FF2B5EF4-FFF2-40B4-BE49-F238E27FC236}">
                <a16:creationId xmlns:a16="http://schemas.microsoft.com/office/drawing/2014/main" id="{3702C83A-12A4-EEBA-0E09-CE44460C473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2864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001095"/>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Meaghan                                   </a:t>
            </a:r>
          </a:p>
          <a:p>
            <a:endParaRPr lang="en-US" dirty="0"/>
          </a:p>
          <a:p>
            <a:r>
              <a:rPr lang="en-US" dirty="0"/>
              <a:t>10.Week 29 May 13*                                                        April 22 3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11</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707886"/>
          </a:xfrm>
          <a:prstGeom prst="rect">
            <a:avLst/>
          </a:prstGeom>
          <a:noFill/>
        </p:spPr>
        <p:txBody>
          <a:bodyPr wrap="square">
            <a:spAutoFit/>
          </a:bodyPr>
          <a:lstStyle/>
          <a:p>
            <a:r>
              <a:rPr lang="en-US" sz="2000">
                <a:solidFill>
                  <a:schemeClr val="bg1"/>
                </a:solidFill>
              </a:rPr>
              <a:t>We now have a full slate of volunteers but if anyone would like on a “substitute list” in case someone can’t make it, as happened last week, please let us know.</a:t>
            </a:r>
            <a:endParaRPr lang="en-US"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4354C4A-3C77-4E03-862D-AC1FB70FF052}"/>
              </a:ext>
            </a:extLst>
          </p:cNvPr>
          <p:cNvPicPr>
            <a:picLocks noChangeAspect="1"/>
          </p:cNvPicPr>
          <p:nvPr/>
        </p:nvPicPr>
        <p:blipFill>
          <a:blip r:embed="rId2"/>
          <a:stretch>
            <a:fillRect/>
          </a:stretch>
        </p:blipFill>
        <p:spPr>
          <a:xfrm>
            <a:off x="946661" y="313508"/>
            <a:ext cx="10298677" cy="6230983"/>
          </a:xfrm>
          <a:prstGeom prst="rect">
            <a:avLst/>
          </a:prstGeom>
        </p:spPr>
      </p:pic>
      <p:sp>
        <p:nvSpPr>
          <p:cNvPr id="2" name="Oval 1">
            <a:extLst>
              <a:ext uri="{FF2B5EF4-FFF2-40B4-BE49-F238E27FC236}">
                <a16:creationId xmlns:a16="http://schemas.microsoft.com/office/drawing/2014/main" id="{7585425C-228C-841E-74C0-190B2D67940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413769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6057F4EA-CD90-BFC1-034E-E06BC6750A06}"/>
              </a:ext>
            </a:extLst>
          </p:cNvPr>
          <p:cNvPicPr>
            <a:picLocks noChangeAspect="1"/>
          </p:cNvPicPr>
          <p:nvPr/>
        </p:nvPicPr>
        <p:blipFill>
          <a:blip r:embed="rId2"/>
          <a:stretch>
            <a:fillRect/>
          </a:stretch>
        </p:blipFill>
        <p:spPr>
          <a:xfrm>
            <a:off x="1018442" y="444136"/>
            <a:ext cx="10155115" cy="6152607"/>
          </a:xfrm>
          <a:prstGeom prst="rect">
            <a:avLst/>
          </a:prstGeom>
        </p:spPr>
      </p:pic>
      <p:sp>
        <p:nvSpPr>
          <p:cNvPr id="2" name="Oval 1">
            <a:extLst>
              <a:ext uri="{FF2B5EF4-FFF2-40B4-BE49-F238E27FC236}">
                <a16:creationId xmlns:a16="http://schemas.microsoft.com/office/drawing/2014/main" id="{B47C8429-7116-3365-74B7-B41F53554CCB}"/>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264549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A5DA8A2-17CF-1833-A376-6F388CF6B6AF}"/>
              </a:ext>
            </a:extLst>
          </p:cNvPr>
          <p:cNvPicPr>
            <a:picLocks noChangeAspect="1"/>
          </p:cNvPicPr>
          <p:nvPr/>
        </p:nvPicPr>
        <p:blipFill>
          <a:blip r:embed="rId2"/>
          <a:stretch>
            <a:fillRect/>
          </a:stretch>
        </p:blipFill>
        <p:spPr>
          <a:xfrm>
            <a:off x="568910" y="378823"/>
            <a:ext cx="5141778" cy="6113418"/>
          </a:xfrm>
          <a:prstGeom prst="rect">
            <a:avLst/>
          </a:prstGeom>
        </p:spPr>
      </p:pic>
      <p:pic>
        <p:nvPicPr>
          <p:cNvPr id="6" name="Picture 2" descr="Cognitive Processing Therapy: Definition, Techniques, and Efficacy">
            <a:extLst>
              <a:ext uri="{FF2B5EF4-FFF2-40B4-BE49-F238E27FC236}">
                <a16:creationId xmlns:a16="http://schemas.microsoft.com/office/drawing/2014/main" id="{E1F3AFEA-683B-6029-4CB1-4D40C68DC9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1314" y="391888"/>
            <a:ext cx="5393467" cy="610035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F864DE0-E9B6-1659-2B92-F46BF1CFB327}"/>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96926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TSD Treatment with Exposure Therapy and Virtual Reality: Tips for  Therapists - Psychotherapy Academy">
            <a:extLst>
              <a:ext uri="{FF2B5EF4-FFF2-40B4-BE49-F238E27FC236}">
                <a16:creationId xmlns:a16="http://schemas.microsoft.com/office/drawing/2014/main" id="{CBB00531-C230-4202-A1B4-EE80C33231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838" y="793630"/>
            <a:ext cx="11237976" cy="5582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4DBF36-5EE7-494B-9897-CC88EAB95F73}"/>
              </a:ext>
            </a:extLst>
          </p:cNvPr>
          <p:cNvSpPr txBox="1"/>
          <p:nvPr/>
        </p:nvSpPr>
        <p:spPr>
          <a:xfrm>
            <a:off x="1919869" y="94890"/>
            <a:ext cx="9629452" cy="584775"/>
          </a:xfrm>
          <a:prstGeom prst="rect">
            <a:avLst/>
          </a:prstGeom>
          <a:noFill/>
        </p:spPr>
        <p:txBody>
          <a:bodyPr wrap="square">
            <a:spAutoFit/>
          </a:bodyPr>
          <a:lstStyle/>
          <a:p>
            <a:r>
              <a:rPr lang="en-CA" sz="3200" dirty="0">
                <a:solidFill>
                  <a:schemeClr val="bg1"/>
                </a:solidFill>
              </a:rPr>
              <a:t>EXPOSURE : IMAGINATION, REAL LIFE, VIRTUAL</a:t>
            </a:r>
          </a:p>
        </p:txBody>
      </p:sp>
      <p:sp>
        <p:nvSpPr>
          <p:cNvPr id="2" name="Oval 1">
            <a:extLst>
              <a:ext uri="{FF2B5EF4-FFF2-40B4-BE49-F238E27FC236}">
                <a16:creationId xmlns:a16="http://schemas.microsoft.com/office/drawing/2014/main" id="{9A4A2FE6-64D1-793E-B3D7-453812A6D84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7588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093042-8AA9-4F8C-829C-62019A73584A}"/>
              </a:ext>
            </a:extLst>
          </p:cNvPr>
          <p:cNvSpPr>
            <a:spLocks noGrp="1"/>
          </p:cNvSpPr>
          <p:nvPr>
            <p:ph type="title" idx="4294967295"/>
          </p:nvPr>
        </p:nvSpPr>
        <p:spPr>
          <a:xfrm>
            <a:off x="1341863" y="253754"/>
            <a:ext cx="9283605" cy="944460"/>
          </a:xfrm>
        </p:spPr>
        <p:txBody>
          <a:bodyPr>
            <a:normAutofit fontScale="90000"/>
          </a:bodyPr>
          <a:lstStyle/>
          <a:p>
            <a:r>
              <a:rPr lang="en-CA" dirty="0">
                <a:solidFill>
                  <a:schemeClr val="bg1"/>
                </a:solidFill>
              </a:rPr>
              <a:t>Psychedelic assisted psychotherapy</a:t>
            </a:r>
          </a:p>
        </p:txBody>
      </p:sp>
      <p:pic>
        <p:nvPicPr>
          <p:cNvPr id="6" name="Picture 5">
            <a:extLst>
              <a:ext uri="{FF2B5EF4-FFF2-40B4-BE49-F238E27FC236}">
                <a16:creationId xmlns:a16="http://schemas.microsoft.com/office/drawing/2014/main" id="{5F0FE5E0-0410-4009-80F4-B4E64C0D289E}"/>
              </a:ext>
            </a:extLst>
          </p:cNvPr>
          <p:cNvPicPr>
            <a:picLocks noChangeAspect="1"/>
          </p:cNvPicPr>
          <p:nvPr/>
        </p:nvPicPr>
        <p:blipFill>
          <a:blip r:embed="rId2"/>
          <a:stretch>
            <a:fillRect/>
          </a:stretch>
        </p:blipFill>
        <p:spPr>
          <a:xfrm>
            <a:off x="1597671" y="1316941"/>
            <a:ext cx="8489605" cy="4584068"/>
          </a:xfrm>
          <a:prstGeom prst="rect">
            <a:avLst/>
          </a:prstGeom>
        </p:spPr>
      </p:pic>
    </p:spTree>
    <p:extLst>
      <p:ext uri="{BB962C8B-B14F-4D97-AF65-F5344CB8AC3E}">
        <p14:creationId xmlns:p14="http://schemas.microsoft.com/office/powerpoint/2010/main" val="33233008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ecstasy and psilocybin are shaking up psychiatry">
            <a:extLst>
              <a:ext uri="{FF2B5EF4-FFF2-40B4-BE49-F238E27FC236}">
                <a16:creationId xmlns:a16="http://schemas.microsoft.com/office/drawing/2014/main" id="{5D22F826-66E9-4904-9228-56975424ED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9881" y="850450"/>
            <a:ext cx="5816214" cy="5897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sychedelics and Psychedelic-Assisted Psychotherapy | American Journal of  Psychiatry">
            <a:extLst>
              <a:ext uri="{FF2B5EF4-FFF2-40B4-BE49-F238E27FC236}">
                <a16:creationId xmlns:a16="http://schemas.microsoft.com/office/drawing/2014/main" id="{BE2A43AB-8638-4967-9F21-BDF90B097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05" y="850450"/>
            <a:ext cx="5511414"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5F3B6C-1CE9-4389-B458-133DF70924E4}"/>
              </a:ext>
            </a:extLst>
          </p:cNvPr>
          <p:cNvSpPr txBox="1"/>
          <p:nvPr/>
        </p:nvSpPr>
        <p:spPr>
          <a:xfrm>
            <a:off x="409638" y="109670"/>
            <a:ext cx="11372724" cy="584775"/>
          </a:xfrm>
          <a:prstGeom prst="rect">
            <a:avLst/>
          </a:prstGeom>
          <a:noFill/>
        </p:spPr>
        <p:txBody>
          <a:bodyPr wrap="square">
            <a:spAutoFit/>
          </a:bodyPr>
          <a:lstStyle/>
          <a:p>
            <a:r>
              <a:rPr lang="en-CA" sz="3200" dirty="0">
                <a:solidFill>
                  <a:schemeClr val="bg1"/>
                </a:solidFill>
              </a:rPr>
              <a:t>AGENTS USED IN PSYCHEDELIC ASSISTED PSYCHOTHERAPY</a:t>
            </a:r>
          </a:p>
        </p:txBody>
      </p:sp>
      <p:sp>
        <p:nvSpPr>
          <p:cNvPr id="8" name="TextBox 7">
            <a:extLst>
              <a:ext uri="{FF2B5EF4-FFF2-40B4-BE49-F238E27FC236}">
                <a16:creationId xmlns:a16="http://schemas.microsoft.com/office/drawing/2014/main" id="{5B4FE5D3-3967-4B08-85E8-2452438E56DB}"/>
              </a:ext>
            </a:extLst>
          </p:cNvPr>
          <p:cNvSpPr txBox="1"/>
          <p:nvPr/>
        </p:nvSpPr>
        <p:spPr>
          <a:xfrm>
            <a:off x="3776241" y="6444297"/>
            <a:ext cx="6094070" cy="369332"/>
          </a:xfrm>
          <a:prstGeom prst="rect">
            <a:avLst/>
          </a:prstGeom>
          <a:noFill/>
        </p:spPr>
        <p:txBody>
          <a:bodyPr wrap="square">
            <a:spAutoFit/>
          </a:bodyPr>
          <a:lstStyle/>
          <a:p>
            <a:r>
              <a:rPr lang="en-CA" dirty="0">
                <a:solidFill>
                  <a:schemeClr val="bg1"/>
                </a:solidFill>
              </a:rPr>
              <a:t>mescaline </a:t>
            </a:r>
          </a:p>
        </p:txBody>
      </p:sp>
    </p:spTree>
    <p:extLst>
      <p:ext uri="{BB962C8B-B14F-4D97-AF65-F5344CB8AC3E}">
        <p14:creationId xmlns:p14="http://schemas.microsoft.com/office/powerpoint/2010/main" val="5673721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794B27-C4ED-9F4D-AD4B-34C95BE3AE00}"/>
              </a:ext>
            </a:extLst>
          </p:cNvPr>
          <p:cNvSpPr txBox="1"/>
          <p:nvPr/>
        </p:nvSpPr>
        <p:spPr>
          <a:xfrm>
            <a:off x="4429760" y="0"/>
            <a:ext cx="7927474" cy="721736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b="0" i="0" dirty="0">
                <a:effectLst/>
                <a:latin typeface="Arial" panose="020B0604020202020204" pitchFamily="34" charset="0"/>
              </a:rPr>
              <a:t>Trauma spectrum disorders, especially complex trauma, often involve nervous systems that cannot access traumatic memory without either flooding or shutting down. Psychedelics are being revisited because they appear to temporarily soften defensive rigidity, increasing emotional openness, trust, and flexibility in a controlled setting</a:t>
            </a:r>
            <a:r>
              <a:rPr lang="en-US" sz="2000" dirty="0">
                <a:latin typeface="Arial" panose="020B0604020202020204" pitchFamily="34" charset="0"/>
              </a:rPr>
              <a:t>.</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 trauma, the brain wants to fight or run away, psychedelics may temporarily reduce the intensity of these protective parts so the system can safely process the trauma.</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Studies show that MDMA (most relevant for PTSD) significantly reduced trauma  symptoms. After treatment  many participants no longer met PTSD criteria. In these studies MDMA was administered in structured psychotherapy, not recreationally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Psilocybin studies show strong evidence for depression. Early data also suggests benefit in trauma-related disorders.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These medicines are regulated and availability for treatment is very limited (basically you have to be in a study)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These are not substances people take on their own and heal. The therapeutic effect appears to come from careful guided preparation followed by the medicine session and then integration. The integration phase is often more important than the medicine.</a:t>
            </a: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AF2E7E-9284-55CD-29B3-D5820DDEB07F}"/>
              </a:ext>
            </a:extLst>
          </p:cNvPr>
          <p:cNvSpPr txBox="1"/>
          <p:nvPr/>
        </p:nvSpPr>
        <p:spPr>
          <a:xfrm>
            <a:off x="-721896" y="0"/>
            <a:ext cx="5900287" cy="954107"/>
          </a:xfrm>
          <a:prstGeom prst="rect">
            <a:avLst/>
          </a:prstGeom>
          <a:noFill/>
        </p:spPr>
        <p:txBody>
          <a:bodyPr wrap="square">
            <a:spAutoFit/>
          </a:bodyPr>
          <a:lstStyle/>
          <a:p>
            <a:pPr algn="ctr"/>
            <a:r>
              <a:rPr lang="en-US" sz="2800" b="0" i="0" dirty="0">
                <a:solidFill>
                  <a:srgbClr val="222222"/>
                </a:solidFill>
                <a:effectLst/>
                <a:latin typeface="Arial" panose="020B0604020202020204" pitchFamily="34" charset="0"/>
              </a:rPr>
              <a:t>WHY PSYCHEDELICS IN </a:t>
            </a:r>
          </a:p>
          <a:p>
            <a:pPr algn="ctr"/>
            <a:r>
              <a:rPr lang="en-US" sz="2800" b="0" i="0" dirty="0">
                <a:solidFill>
                  <a:srgbClr val="222222"/>
                </a:solidFill>
                <a:effectLst/>
                <a:latin typeface="Arial" panose="020B0604020202020204" pitchFamily="34" charset="0"/>
              </a:rPr>
              <a:t>TRAUMA TREATMENT? </a:t>
            </a:r>
            <a:endParaRPr lang="en-CA" sz="2800" dirty="0"/>
          </a:p>
        </p:txBody>
      </p:sp>
      <p:pic>
        <p:nvPicPr>
          <p:cNvPr id="2" name="Picture 1" descr="Chart, diagram, pie chart&#10;&#10;Description automatically generated">
            <a:extLst>
              <a:ext uri="{FF2B5EF4-FFF2-40B4-BE49-F238E27FC236}">
                <a16:creationId xmlns:a16="http://schemas.microsoft.com/office/drawing/2014/main" id="{17C042C8-F1DA-664D-BA1F-49CF3FF38ABD}"/>
              </a:ext>
            </a:extLst>
          </p:cNvPr>
          <p:cNvPicPr>
            <a:picLocks noChangeAspect="1"/>
          </p:cNvPicPr>
          <p:nvPr/>
        </p:nvPicPr>
        <p:blipFill>
          <a:blip r:embed="rId2"/>
          <a:stretch>
            <a:fillRect/>
          </a:stretch>
        </p:blipFill>
        <p:spPr>
          <a:xfrm>
            <a:off x="303368" y="1316646"/>
            <a:ext cx="3849758" cy="4584068"/>
          </a:xfrm>
          <a:prstGeom prst="rect">
            <a:avLst/>
          </a:prstGeom>
        </p:spPr>
      </p:pic>
    </p:spTree>
    <p:extLst>
      <p:ext uri="{BB962C8B-B14F-4D97-AF65-F5344CB8AC3E}">
        <p14:creationId xmlns:p14="http://schemas.microsoft.com/office/powerpoint/2010/main" val="16862674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PS' Phase 3 Trial of MDMA-Assisted Therapy for PTSD Achieves Successful  Results for Patients with Severe, Chronic PTSD - Multidisciplinary  Association for Psychedelic Studies - MAPS">
            <a:extLst>
              <a:ext uri="{FF2B5EF4-FFF2-40B4-BE49-F238E27FC236}">
                <a16:creationId xmlns:a16="http://schemas.microsoft.com/office/drawing/2014/main" id="{C635224B-D7A2-49BD-9CCA-80C74BEE32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0311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A42C84-F1BF-708A-314C-589DC3DDDE44}"/>
              </a:ext>
            </a:extLst>
          </p:cNvPr>
          <p:cNvSpPr txBox="1"/>
          <p:nvPr/>
        </p:nvSpPr>
        <p:spPr>
          <a:xfrm>
            <a:off x="173254" y="659046"/>
            <a:ext cx="12066872" cy="553100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MDMA</a:t>
            </a:r>
            <a:r>
              <a:rPr lang="en-CA" sz="2000" kern="100" dirty="0">
                <a:effectLst/>
                <a:latin typeface="Arial" panose="020B0604020202020204" pitchFamily="34" charset="0"/>
                <a:ea typeface="Aptos" panose="020B0004020202020204" pitchFamily="34" charset="0"/>
                <a:cs typeface="Times New Roman" panose="02020603050405020304" pitchFamily="18" charset="0"/>
              </a:rPr>
              <a:t> appears particularly suited to trauma because it reduces fear while increasing trust and emotional openness. People can revisit traumatic memories without the same level of threat activation. </a:t>
            </a:r>
            <a:r>
              <a:rPr lang="en-CA" sz="2000" kern="100" dirty="0">
                <a:effectLst/>
                <a:latin typeface="Arial" panose="020B0604020202020204" pitchFamily="34" charset="0"/>
                <a:ea typeface="Aptos" panose="020B0004020202020204" pitchFamily="34" charset="0"/>
                <a:cs typeface="Arial" panose="020B0604020202020204" pitchFamily="34" charset="0"/>
              </a:rPr>
              <a:t>It is probably the most trauma-specific of the three</a:t>
            </a:r>
            <a:r>
              <a:rPr lang="en-CA" sz="2000" dirty="0"/>
              <a:t>. </a:t>
            </a:r>
            <a:r>
              <a:rPr lang="en-CA" sz="2000" kern="100" dirty="0">
                <a:latin typeface="Arial" panose="020B0604020202020204" pitchFamily="34" charset="0"/>
                <a:ea typeface="Aptos" panose="020B0004020202020204" pitchFamily="34" charset="0"/>
                <a:cs typeface="Arial" panose="020B0604020202020204" pitchFamily="34" charset="0"/>
              </a:rPr>
              <a:t>I</a:t>
            </a:r>
            <a:r>
              <a:rPr lang="en-CA" sz="2000" dirty="0">
                <a:latin typeface="Arial" panose="020B0604020202020204" pitchFamily="34" charset="0"/>
                <a:cs typeface="Arial" panose="020B0604020202020204" pitchFamily="34" charset="0"/>
              </a:rPr>
              <a:t>llegal, but accessible for select patients via special access.</a:t>
            </a:r>
            <a:endParaRPr lang="en-CA" sz="2000" kern="1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Psilocybin</a:t>
            </a:r>
            <a:r>
              <a:rPr lang="en-CA" sz="2000" kern="100" dirty="0">
                <a:effectLst/>
                <a:latin typeface="Arial" panose="020B0604020202020204" pitchFamily="34" charset="0"/>
                <a:ea typeface="Aptos" panose="020B0004020202020204" pitchFamily="34" charset="0"/>
                <a:cs typeface="Arial" panose="020B0604020202020204" pitchFamily="34" charset="0"/>
              </a:rPr>
              <a:t> tends to soften rigid identity structures. For some trauma survivors, especially those whose identity is fused with shame, this can allow a profound shift in self-perception May increase destabilization in fragile structures. </a:t>
            </a:r>
            <a:r>
              <a:rPr lang="en-CA" sz="2000" dirty="0">
                <a:latin typeface="Arial" panose="020B0604020202020204" pitchFamily="34" charset="0"/>
                <a:cs typeface="Arial" panose="020B0604020202020204" pitchFamily="34" charset="0"/>
              </a:rPr>
              <a:t>illegal; clinical trials and special access possible. </a:t>
            </a:r>
            <a:r>
              <a:rPr lang="en-CA" sz="2000" dirty="0"/>
              <a:t> </a:t>
            </a:r>
          </a:p>
          <a:p>
            <a:pPr marL="285750" indent="-285750">
              <a:lnSpc>
                <a:spcPct val="107000"/>
              </a:lnSpc>
              <a:spcAft>
                <a:spcPts val="800"/>
              </a:spcAft>
              <a:buFont typeface="Arial" panose="020B0604020202020204" pitchFamily="34" charset="0"/>
              <a:buChar char="•"/>
            </a:pPr>
            <a:r>
              <a:rPr lang="en-CA" sz="20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Ketamine</a:t>
            </a:r>
            <a:r>
              <a:rPr lang="en-CA" sz="2000" kern="100" dirty="0">
                <a:effectLst/>
                <a:latin typeface="Arial" panose="020B0604020202020204" pitchFamily="34" charset="0"/>
                <a:ea typeface="Aptos" panose="020B0004020202020204" pitchFamily="34" charset="0"/>
                <a:cs typeface="Times New Roman" panose="02020603050405020304" pitchFamily="18" charset="0"/>
              </a:rPr>
              <a:t> works differently. It’s not a classic psychedelic. It can rapidly reduce depressive symptoms and suicidality, sometimes within hours. It is often administered medically, as an anesthetic, rather than psychotherapeutically. It has less consistent trauma processing evidence. Dissociation can be therapeutic or </a:t>
            </a:r>
            <a:r>
              <a:rPr lang="en-CA" sz="2000" kern="100" dirty="0">
                <a:effectLst/>
                <a:latin typeface="Arial" panose="020B0604020202020204" pitchFamily="34" charset="0"/>
                <a:ea typeface="Aptos" panose="020B0004020202020204" pitchFamily="34" charset="0"/>
                <a:cs typeface="Arial" panose="020B0604020202020204" pitchFamily="34" charset="0"/>
              </a:rPr>
              <a:t>destabilizing.</a:t>
            </a:r>
            <a:r>
              <a:rPr lang="en-CA" sz="2000" dirty="0">
                <a:latin typeface="Arial" panose="020B0604020202020204" pitchFamily="34" charset="0"/>
                <a:cs typeface="Arial" panose="020B0604020202020204" pitchFamily="34" charset="0"/>
              </a:rPr>
              <a:t> Approved for medical/therapeutic use under regulated conditions</a:t>
            </a:r>
            <a:r>
              <a:rPr lang="en-CA" dirty="0"/>
              <a:t>. </a:t>
            </a:r>
            <a:r>
              <a:rPr lang="en-CA" sz="2000" dirty="0"/>
              <a:t> </a:t>
            </a:r>
          </a:p>
          <a:p>
            <a:pPr marL="285750" indent="-285750">
              <a:lnSpc>
                <a:spcPct val="107000"/>
              </a:lnSpc>
              <a:spcAft>
                <a:spcPts val="800"/>
              </a:spcAft>
              <a:buFont typeface="Arial" panose="020B0604020202020204" pitchFamily="34" charset="0"/>
              <a:buChar char="•"/>
            </a:pPr>
            <a:r>
              <a:rPr lang="en-CA" sz="2000" dirty="0">
                <a:latin typeface="Arial" panose="020B0604020202020204" pitchFamily="34" charset="0"/>
                <a:cs typeface="Arial" panose="020B0604020202020204" pitchFamily="34" charset="0"/>
              </a:rPr>
              <a:t>LSD, DMT, Mescaline illegal available for research only.  </a:t>
            </a:r>
          </a:p>
          <a:p>
            <a:pPr marL="285750" indent="-285750">
              <a:lnSpc>
                <a:spcPct val="107000"/>
              </a:lnSpc>
              <a:spcAft>
                <a:spcPts val="800"/>
              </a:spcAft>
              <a:buFont typeface="Arial" panose="020B0604020202020204" pitchFamily="34" charset="0"/>
              <a:buChar char="•"/>
            </a:pPr>
            <a:endParaRPr lang="en-CA" sz="20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100" dirty="0">
                <a:effectLst/>
                <a:latin typeface="Arial" panose="020B0604020202020204" pitchFamily="34" charset="0"/>
                <a:ea typeface="Aptos" panose="020B0004020202020204" pitchFamily="34" charset="0"/>
                <a:cs typeface="Times New Roman" panose="02020603050405020304" pitchFamily="18" charset="0"/>
              </a:rPr>
              <a:t>MDMA seems to help people feel safe enough to revisit trauma. Psilocybin may help them reinterpret their story. Ketamine may help them get unstuck from severe depressive collapse.</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990BCFB-63DD-F8A1-9FDC-F6FA743B314D}"/>
              </a:ext>
            </a:extLst>
          </p:cNvPr>
          <p:cNvSpPr txBox="1"/>
          <p:nvPr/>
        </p:nvSpPr>
        <p:spPr>
          <a:xfrm>
            <a:off x="1953929" y="0"/>
            <a:ext cx="8691612" cy="523220"/>
          </a:xfrm>
          <a:prstGeom prst="rect">
            <a:avLst/>
          </a:prstGeom>
          <a:noFill/>
        </p:spPr>
        <p:txBody>
          <a:bodyPr wrap="square">
            <a:spAutoFit/>
          </a:bodyPr>
          <a:lstStyle/>
          <a:p>
            <a:r>
              <a:rPr lang="en-CA" sz="2800" kern="100" dirty="0">
                <a:solidFill>
                  <a:srgbClr val="222222"/>
                </a:solidFill>
                <a:latin typeface="Arial" panose="020B0604020202020204" pitchFamily="34" charset="0"/>
                <a:ea typeface="Aptos" panose="020B0004020202020204" pitchFamily="34" charset="0"/>
                <a:cs typeface="Times New Roman" panose="02020603050405020304" pitchFamily="18" charset="0"/>
              </a:rPr>
              <a:t>COMPARING MDMA PSILOCYBIN AND KETAMINE</a:t>
            </a:r>
            <a:endParaRPr lang="en-CA" sz="2800" dirty="0"/>
          </a:p>
        </p:txBody>
      </p:sp>
    </p:spTree>
    <p:extLst>
      <p:ext uri="{BB962C8B-B14F-4D97-AF65-F5344CB8AC3E}">
        <p14:creationId xmlns:p14="http://schemas.microsoft.com/office/powerpoint/2010/main" val="28284836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2B8E6D-F482-4E9B-4ACC-6A54C6C17F1E}"/>
              </a:ext>
            </a:extLst>
          </p:cNvPr>
          <p:cNvSpPr txBox="1"/>
          <p:nvPr/>
        </p:nvSpPr>
        <p:spPr>
          <a:xfrm>
            <a:off x="186488" y="581061"/>
            <a:ext cx="12076497" cy="1477328"/>
          </a:xfrm>
          <a:prstGeom prst="rect">
            <a:avLst/>
          </a:prstGeom>
          <a:noFill/>
        </p:spPr>
        <p:txBody>
          <a:bodyPr wrap="square">
            <a:spAutoFit/>
          </a:bodyPr>
          <a:lstStyle/>
          <a:p>
            <a:r>
              <a:rPr lang="en-US" b="0" i="0" dirty="0">
                <a:solidFill>
                  <a:srgbClr val="222222"/>
                </a:solidFill>
                <a:effectLst/>
                <a:latin typeface="Arial" panose="020B0604020202020204" pitchFamily="34" charset="0"/>
              </a:rPr>
              <a:t>Potential Benefits</a:t>
            </a:r>
          </a:p>
          <a:p>
            <a:pPr marL="285750" indent="-285750">
              <a:buFont typeface="Wingdings" panose="05000000000000000000" pitchFamily="2" charset="2"/>
              <a:buChar char="ü"/>
            </a:pPr>
            <a:r>
              <a:rPr lang="en-US" b="0" i="0" dirty="0">
                <a:effectLst/>
                <a:latin typeface="Arial" panose="020B0604020202020204" pitchFamily="34" charset="0"/>
              </a:rPr>
              <a:t>Reduced avoidance</a:t>
            </a:r>
          </a:p>
          <a:p>
            <a:pPr marL="285750" indent="-285750">
              <a:buFont typeface="Wingdings" panose="05000000000000000000" pitchFamily="2" charset="2"/>
              <a:buChar char="ü"/>
            </a:pPr>
            <a:r>
              <a:rPr lang="en-US" b="0" i="0" dirty="0">
                <a:effectLst/>
                <a:latin typeface="Arial" panose="020B0604020202020204" pitchFamily="34" charset="0"/>
              </a:rPr>
              <a:t>Increased emotional access</a:t>
            </a:r>
          </a:p>
          <a:p>
            <a:pPr marL="285750" indent="-285750">
              <a:buFont typeface="Wingdings" panose="05000000000000000000" pitchFamily="2" charset="2"/>
              <a:buChar char="ü"/>
            </a:pPr>
            <a:r>
              <a:rPr lang="en-US" b="0" i="0" dirty="0">
                <a:effectLst/>
                <a:latin typeface="Arial" panose="020B0604020202020204" pitchFamily="34" charset="0"/>
              </a:rPr>
              <a:t>Improved connection</a:t>
            </a:r>
          </a:p>
          <a:p>
            <a:pPr marL="285750" indent="-285750">
              <a:buFont typeface="Wingdings" panose="05000000000000000000" pitchFamily="2" charset="2"/>
              <a:buChar char="ü"/>
            </a:pPr>
            <a:r>
              <a:rPr lang="en-US" b="0" i="0" dirty="0">
                <a:effectLst/>
                <a:latin typeface="Arial" panose="020B0604020202020204" pitchFamily="34" charset="0"/>
              </a:rPr>
              <a:t>Breakthrough experiences</a:t>
            </a:r>
            <a:endParaRPr lang="en-CA" dirty="0"/>
          </a:p>
        </p:txBody>
      </p:sp>
      <p:sp>
        <p:nvSpPr>
          <p:cNvPr id="5" name="TextBox 4">
            <a:extLst>
              <a:ext uri="{FF2B5EF4-FFF2-40B4-BE49-F238E27FC236}">
                <a16:creationId xmlns:a16="http://schemas.microsoft.com/office/drawing/2014/main" id="{BD989CEC-2BEF-295C-8562-8017147F5F9F}"/>
              </a:ext>
            </a:extLst>
          </p:cNvPr>
          <p:cNvSpPr txBox="1"/>
          <p:nvPr/>
        </p:nvSpPr>
        <p:spPr>
          <a:xfrm>
            <a:off x="2584249" y="-80658"/>
            <a:ext cx="7527223"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PSYCHADELICS PROMISE AND CAUTION </a:t>
            </a:r>
            <a:endParaRPr lang="en-CA" sz="2800" dirty="0"/>
          </a:p>
        </p:txBody>
      </p:sp>
      <p:sp>
        <p:nvSpPr>
          <p:cNvPr id="7" name="TextBox 6">
            <a:extLst>
              <a:ext uri="{FF2B5EF4-FFF2-40B4-BE49-F238E27FC236}">
                <a16:creationId xmlns:a16="http://schemas.microsoft.com/office/drawing/2014/main" id="{74F732EF-BCEB-F7CB-E7E0-F1ECA3181CFE}"/>
              </a:ext>
            </a:extLst>
          </p:cNvPr>
          <p:cNvSpPr txBox="1"/>
          <p:nvPr/>
        </p:nvSpPr>
        <p:spPr>
          <a:xfrm>
            <a:off x="4345003" y="581061"/>
            <a:ext cx="6145730" cy="1200329"/>
          </a:xfrm>
          <a:prstGeom prst="rect">
            <a:avLst/>
          </a:prstGeom>
          <a:noFill/>
        </p:spPr>
        <p:txBody>
          <a:bodyPr wrap="square">
            <a:spAutoFit/>
          </a:bodyPr>
          <a:lstStyle/>
          <a:p>
            <a:r>
              <a:rPr lang="en-US" b="0" i="0" dirty="0">
                <a:solidFill>
                  <a:srgbClr val="222222"/>
                </a:solidFill>
                <a:effectLst/>
                <a:latin typeface="Arial" panose="020B0604020202020204" pitchFamily="34" charset="0"/>
              </a:rPr>
              <a:t>Risks</a:t>
            </a:r>
          </a:p>
          <a:p>
            <a:pPr marL="285750" indent="-285750">
              <a:buFont typeface="Wingdings" panose="05000000000000000000" pitchFamily="2" charset="2"/>
              <a:buChar char="ü"/>
            </a:pPr>
            <a:r>
              <a:rPr lang="en-US" b="0" i="0" dirty="0">
                <a:effectLst/>
                <a:latin typeface="Arial" panose="020B0604020202020204" pitchFamily="34" charset="0"/>
              </a:rPr>
              <a:t>Psychological destabilization</a:t>
            </a:r>
          </a:p>
          <a:p>
            <a:pPr marL="285750" indent="-285750">
              <a:buFont typeface="Wingdings" panose="05000000000000000000" pitchFamily="2" charset="2"/>
              <a:buChar char="ü"/>
            </a:pPr>
            <a:r>
              <a:rPr lang="en-US" b="0" i="0" dirty="0">
                <a:effectLst/>
                <a:latin typeface="Arial" panose="020B0604020202020204" pitchFamily="34" charset="0"/>
              </a:rPr>
              <a:t>Worsening anxiety</a:t>
            </a:r>
          </a:p>
          <a:p>
            <a:pPr marL="285750" indent="-285750">
              <a:buFont typeface="Wingdings" panose="05000000000000000000" pitchFamily="2" charset="2"/>
              <a:buChar char="ü"/>
            </a:pPr>
            <a:r>
              <a:rPr lang="en-US" b="0" i="0" dirty="0">
                <a:effectLst/>
                <a:latin typeface="Arial" panose="020B0604020202020204" pitchFamily="34" charset="0"/>
              </a:rPr>
              <a:t>Dissociation</a:t>
            </a:r>
            <a:endParaRPr lang="en-CA" dirty="0"/>
          </a:p>
        </p:txBody>
      </p:sp>
      <p:sp>
        <p:nvSpPr>
          <p:cNvPr id="9" name="TextBox 8">
            <a:extLst>
              <a:ext uri="{FF2B5EF4-FFF2-40B4-BE49-F238E27FC236}">
                <a16:creationId xmlns:a16="http://schemas.microsoft.com/office/drawing/2014/main" id="{E455B254-13B9-3F3B-BF6A-9038F99C59E3}"/>
              </a:ext>
            </a:extLst>
          </p:cNvPr>
          <p:cNvSpPr txBox="1"/>
          <p:nvPr/>
        </p:nvSpPr>
        <p:spPr>
          <a:xfrm>
            <a:off x="8551644" y="594611"/>
            <a:ext cx="6097604" cy="1477328"/>
          </a:xfrm>
          <a:prstGeom prst="rect">
            <a:avLst/>
          </a:prstGeom>
          <a:noFill/>
        </p:spPr>
        <p:txBody>
          <a:bodyPr wrap="square">
            <a:spAutoFit/>
          </a:bodyPr>
          <a:lstStyle/>
          <a:p>
            <a:r>
              <a:rPr lang="en-US" b="0" i="0" dirty="0">
                <a:solidFill>
                  <a:srgbClr val="222222"/>
                </a:solidFill>
                <a:effectLst/>
                <a:latin typeface="Arial" panose="020B0604020202020204" pitchFamily="34" charset="0"/>
              </a:rPr>
              <a:t>Not appropriate for</a:t>
            </a:r>
            <a:endParaRPr lang="en-US" dirty="0">
              <a:solidFill>
                <a:srgbClr val="222222"/>
              </a:solidFill>
              <a:latin typeface="Arial" panose="020B0604020202020204" pitchFamily="34" charset="0"/>
            </a:endParaRPr>
          </a:p>
          <a:p>
            <a:pPr marL="285750" indent="-285750">
              <a:buFont typeface="Wingdings" panose="05000000000000000000" pitchFamily="2" charset="2"/>
              <a:buChar char="ü"/>
            </a:pPr>
            <a:r>
              <a:rPr lang="en-US" b="0" i="0" dirty="0">
                <a:effectLst/>
                <a:latin typeface="Arial" panose="020B0604020202020204" pitchFamily="34" charset="0"/>
              </a:rPr>
              <a:t>Active psychosis</a:t>
            </a:r>
          </a:p>
          <a:p>
            <a:pPr marL="285750" indent="-285750">
              <a:buFont typeface="Wingdings" panose="05000000000000000000" pitchFamily="2" charset="2"/>
              <a:buChar char="ü"/>
            </a:pPr>
            <a:r>
              <a:rPr lang="en-US" b="0" i="0" dirty="0">
                <a:effectLst/>
                <a:latin typeface="Arial" panose="020B0604020202020204" pitchFamily="34" charset="0"/>
              </a:rPr>
              <a:t>Bipolar I disorder</a:t>
            </a:r>
          </a:p>
          <a:p>
            <a:pPr marL="285750" indent="-285750">
              <a:buFont typeface="Wingdings" panose="05000000000000000000" pitchFamily="2" charset="2"/>
              <a:buChar char="ü"/>
            </a:pPr>
            <a:r>
              <a:rPr lang="en-US" b="0" i="0" dirty="0">
                <a:effectLst/>
                <a:latin typeface="Arial" panose="020B0604020202020204" pitchFamily="34" charset="0"/>
              </a:rPr>
              <a:t>Unstable personality structure</a:t>
            </a:r>
          </a:p>
          <a:p>
            <a:pPr marL="285750" indent="-285750">
              <a:buFont typeface="Wingdings" panose="05000000000000000000" pitchFamily="2" charset="2"/>
              <a:buChar char="ü"/>
            </a:pPr>
            <a:r>
              <a:rPr lang="en-US" b="0" i="0" dirty="0">
                <a:effectLst/>
                <a:latin typeface="Arial" panose="020B0604020202020204" pitchFamily="34" charset="0"/>
              </a:rPr>
              <a:t>Certain cardiac conditions</a:t>
            </a:r>
            <a:endParaRPr lang="en-CA" dirty="0"/>
          </a:p>
        </p:txBody>
      </p:sp>
      <p:sp>
        <p:nvSpPr>
          <p:cNvPr id="11" name="TextBox 10">
            <a:extLst>
              <a:ext uri="{FF2B5EF4-FFF2-40B4-BE49-F238E27FC236}">
                <a16:creationId xmlns:a16="http://schemas.microsoft.com/office/drawing/2014/main" id="{4AFFB44A-1668-480F-1250-8F26D0618192}"/>
              </a:ext>
            </a:extLst>
          </p:cNvPr>
          <p:cNvSpPr txBox="1"/>
          <p:nvPr/>
        </p:nvSpPr>
        <p:spPr>
          <a:xfrm>
            <a:off x="345305" y="6099631"/>
            <a:ext cx="11917680" cy="646331"/>
          </a:xfrm>
          <a:prstGeom prst="rect">
            <a:avLst/>
          </a:prstGeom>
          <a:noFill/>
        </p:spPr>
        <p:txBody>
          <a:bodyPr wrap="square">
            <a:spAutoFit/>
          </a:bodyPr>
          <a:lstStyle/>
          <a:p>
            <a:r>
              <a:rPr lang="en-US" b="0" i="0" dirty="0">
                <a:effectLst/>
                <a:latin typeface="Arial" panose="020B0604020202020204" pitchFamily="34" charset="0"/>
              </a:rPr>
              <a:t>Trauma healing is not about erasing the past. It’s about increasing our capacity to stay present with it. Psychedelics may be one emerging tool, but they are not a shortcut around the work of integration, relationship, and meaning.</a:t>
            </a:r>
            <a:endParaRPr lang="en-CA" dirty="0"/>
          </a:p>
        </p:txBody>
      </p:sp>
      <p:sp>
        <p:nvSpPr>
          <p:cNvPr id="13" name="TextBox 12">
            <a:extLst>
              <a:ext uri="{FF2B5EF4-FFF2-40B4-BE49-F238E27FC236}">
                <a16:creationId xmlns:a16="http://schemas.microsoft.com/office/drawing/2014/main" id="{DBDCE515-65FF-00EC-1FE5-DA2B15220476}"/>
              </a:ext>
            </a:extLst>
          </p:cNvPr>
          <p:cNvSpPr txBox="1"/>
          <p:nvPr/>
        </p:nvSpPr>
        <p:spPr>
          <a:xfrm>
            <a:off x="345440" y="2541181"/>
            <a:ext cx="5045777" cy="2667205"/>
          </a:xfrm>
          <a:prstGeom prst="rect">
            <a:avLst/>
          </a:prstGeom>
          <a:noFill/>
        </p:spPr>
        <p:txBody>
          <a:bodyPr wrap="square">
            <a:spAutoFit/>
          </a:bodyPr>
          <a:lstStyle/>
          <a:p>
            <a:pPr>
              <a:lnSpc>
                <a:spcPct val="107000"/>
              </a:lnSpc>
              <a:spcAft>
                <a:spcPts val="800"/>
              </a:spcAft>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HYPE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cures trauma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One breakthrough session can fix years of suffering.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It’s a shortcut to healing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dissolves the ego permanently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It’s spiritual awakening in a pill.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ECE8157-1E7F-006D-10C4-27427ED22F8D}"/>
              </a:ext>
            </a:extLst>
          </p:cNvPr>
          <p:cNvSpPr txBox="1"/>
          <p:nvPr/>
        </p:nvSpPr>
        <p:spPr>
          <a:xfrm>
            <a:off x="6096000" y="2058389"/>
            <a:ext cx="5750560" cy="3632789"/>
          </a:xfrm>
          <a:prstGeom prst="rect">
            <a:avLst/>
          </a:prstGeom>
          <a:noFill/>
        </p:spPr>
        <p:txBody>
          <a:bodyPr wrap="square">
            <a:spAutoFit/>
          </a:bodyPr>
          <a:lstStyle/>
          <a:p>
            <a:pPr>
              <a:lnSpc>
                <a:spcPct val="107000"/>
              </a:lnSpc>
              <a:spcAft>
                <a:spcPts val="800"/>
              </a:spcAft>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REALITY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can create a temporary therapeutic window</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may reduce fear and rigidity long enough to process trauma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requires careful screening, preparation, and integration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 can destabilize vulnerable nervous systems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ü"/>
            </a:pPr>
            <a:r>
              <a:rPr lang="en-CA" sz="1800" dirty="0">
                <a:effectLst/>
                <a:latin typeface="Arial" panose="020B0604020202020204" pitchFamily="34" charset="0"/>
                <a:ea typeface="Aptos" panose="020B0004020202020204" pitchFamily="34" charset="0"/>
              </a:rPr>
              <a:t>Healing still depends on relational safety and long-term integration</a:t>
            </a:r>
            <a:endParaRPr lang="en-CA" dirty="0"/>
          </a:p>
        </p:txBody>
      </p:sp>
    </p:spTree>
    <p:extLst>
      <p:ext uri="{BB962C8B-B14F-4D97-AF65-F5344CB8AC3E}">
        <p14:creationId xmlns:p14="http://schemas.microsoft.com/office/powerpoint/2010/main" val="236900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27804" y="349070"/>
            <a:ext cx="3933825" cy="2897188"/>
          </a:xfrm>
        </p:spPr>
        <p:txBody>
          <a:bodyPr>
            <a:normAutofit/>
          </a:bodyPr>
          <a:lstStyle/>
          <a:p>
            <a:pPr algn="ctr"/>
            <a:r>
              <a:rPr lang="en-US" sz="3200" dirty="0">
                <a:solidFill>
                  <a:schemeClr val="bg1"/>
                </a:solidFill>
              </a:rPr>
              <a:t>Homework from  LAST WEEK</a:t>
            </a:r>
            <a:endParaRPr lang="en-CA" sz="3200" dirty="0">
              <a:solidFill>
                <a:schemeClr val="bg1"/>
              </a:solidFill>
            </a:endParaRPr>
          </a:p>
        </p:txBody>
      </p:sp>
      <p:graphicFrame>
        <p:nvGraphicFramePr>
          <p:cNvPr id="7" name="Content Placeholder 2">
            <a:extLst>
              <a:ext uri="{FF2B5EF4-FFF2-40B4-BE49-F238E27FC236}">
                <a16:creationId xmlns:a16="http://schemas.microsoft.com/office/drawing/2014/main" id="{280EDFEB-34E6-455D-AE45-119EB7802A28}"/>
              </a:ext>
            </a:extLst>
          </p:cNvPr>
          <p:cNvGraphicFramePr>
            <a:graphicFrameLocks noGrp="1"/>
          </p:cNvGraphicFramePr>
          <p:nvPr>
            <p:ph idx="4294967295"/>
            <p:extLst>
              <p:ext uri="{D42A27DB-BD31-4B8C-83A1-F6EECF244321}">
                <p14:modId xmlns:p14="http://schemas.microsoft.com/office/powerpoint/2010/main" val="1068898562"/>
              </p:ext>
            </p:extLst>
          </p:nvPr>
        </p:nvGraphicFramePr>
        <p:xfrm>
          <a:off x="4447337" y="711200"/>
          <a:ext cx="7275476" cy="543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95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16F2A-A78D-72C7-AB76-76054362D0ED}"/>
              </a:ext>
            </a:extLst>
          </p:cNvPr>
          <p:cNvSpPr>
            <a:spLocks noChangeArrowheads="1"/>
          </p:cNvSpPr>
          <p:nvPr/>
        </p:nvSpPr>
        <p:spPr bwMode="auto">
          <a:xfrm>
            <a:off x="129309" y="778687"/>
            <a:ext cx="12062691"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Bessel van der Kolk, has </a:t>
            </a:r>
            <a:r>
              <a:rPr lang="en-US" altLang="en-US" dirty="0">
                <a:cs typeface="Arial" panose="020B0604020202020204" pitchFamily="34" charset="0"/>
              </a:rPr>
              <a:t>in the last 10 years</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turned significant attention to the potential of psychedelic-assisted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therapy, particularly with MDMA and psilocybin, in treating trauma and PTSD. His conclusions are grounded in his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participation in clinical research, especially through collaboration with MAPS (Multidisciplinary Association for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Psychedelic Studies).</a:t>
            </a: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1. MDMA-assisted therapy is highly effective for complex PTSD</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MDMA</a:t>
            </a:r>
            <a:r>
              <a:rPr lang="en-US" altLang="en-US" dirty="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when combined with psychotherapy, allows trauma survivors to revisit painful memories without being overwhelmed by fear or shame.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 the Phase 3 trials led by MAPS, which van der Kolk was involved in, two-thirds of participants no longer met the criteria for PTSD after treatment.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MDMA helps patients access and process traumatic material with greater empathy, self-compassion, and emotional safety.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2. Talk Therapy Alone Often Falls Short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Van der Kolk has long argued that conventional therapies (like CBT) often do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not adequately reach the deep, embodied impact of trauma.</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Psychedelics offer a powerful means of bypassing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limitations of verbal therapy, allowing access to nonverbal, experiential processing and neurobiological reset.</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3. Psychedelics Work on the Brain in Profound Ways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MDMA and psilocybin can decrease activity in the amygdala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(fear center) and increase connectivity in the default mode network, supporting self-reflection and emotional integration.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He sees this as aligned with his belief that trauma lives not just in memory, but in the body and brain’s threat systems.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br>
              <a:rPr kumimoji="0" lang="en-US" altLang="en-US" sz="1800" b="0" i="0" u="none" strike="noStrike" cap="none" normalizeH="0" baseline="0" dirty="0">
                <a:ln>
                  <a:noFill/>
                </a:ln>
                <a:effectLst/>
              </a:rPr>
            </a:br>
            <a:endParaRPr kumimoji="0" lang="en-US" altLang="en-US" sz="1800" b="0" i="0" u="none" strike="noStrike" cap="none" normalizeH="0" baseline="0" dirty="0">
              <a:ln>
                <a:noFill/>
              </a:ln>
              <a:effectLst/>
              <a:latin typeface="Arial" panose="020B0604020202020204" pitchFamily="34" charset="0"/>
            </a:endParaRPr>
          </a:p>
        </p:txBody>
      </p:sp>
      <p:sp>
        <p:nvSpPr>
          <p:cNvPr id="4" name="TextBox 3">
            <a:extLst>
              <a:ext uri="{FF2B5EF4-FFF2-40B4-BE49-F238E27FC236}">
                <a16:creationId xmlns:a16="http://schemas.microsoft.com/office/drawing/2014/main" id="{691B26C0-CEBA-A696-E8FB-1E908EF9BD05}"/>
              </a:ext>
            </a:extLst>
          </p:cNvPr>
          <p:cNvSpPr txBox="1"/>
          <p:nvPr/>
        </p:nvSpPr>
        <p:spPr>
          <a:xfrm>
            <a:off x="1249732" y="-47832"/>
            <a:ext cx="10095345"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BESSEL VAN DER KOLK RESEARCH ON PSYCHEDELICS</a:t>
            </a:r>
            <a:endParaRPr lang="en-CA" sz="2800" dirty="0"/>
          </a:p>
        </p:txBody>
      </p:sp>
    </p:spTree>
    <p:extLst>
      <p:ext uri="{BB962C8B-B14F-4D97-AF65-F5344CB8AC3E}">
        <p14:creationId xmlns:p14="http://schemas.microsoft.com/office/powerpoint/2010/main" val="13725788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58B44-6542-19A4-CF14-4556520FB617}"/>
              </a:ext>
            </a:extLst>
          </p:cNvPr>
          <p:cNvSpPr txBox="1"/>
          <p:nvPr/>
        </p:nvSpPr>
        <p:spPr>
          <a:xfrm>
            <a:off x="1265382" y="221381"/>
            <a:ext cx="9818254"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BESSEL VAN DER KOLK RESEARCH ON PSYCHEDELICS</a:t>
            </a:r>
            <a:endParaRPr lang="en-CA" sz="2800" dirty="0"/>
          </a:p>
        </p:txBody>
      </p:sp>
      <p:sp>
        <p:nvSpPr>
          <p:cNvPr id="5" name="Rectangle 3">
            <a:extLst>
              <a:ext uri="{FF2B5EF4-FFF2-40B4-BE49-F238E27FC236}">
                <a16:creationId xmlns:a16="http://schemas.microsoft.com/office/drawing/2014/main" id="{A4DFCD22-DE3E-4295-0803-4B1477CDBA69}"/>
              </a:ext>
            </a:extLst>
          </p:cNvPr>
          <p:cNvSpPr>
            <a:spLocks noChangeArrowheads="1"/>
          </p:cNvSpPr>
          <p:nvPr/>
        </p:nvSpPr>
        <p:spPr bwMode="auto">
          <a:xfrm>
            <a:off x="44145" y="838697"/>
            <a:ext cx="1226072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altLang="en-US" dirty="0">
                <a:cs typeface="Arial" panose="020B0604020202020204" pitchFamily="34" charset="0"/>
              </a:rPr>
              <a:t>4. Psychedelics Facilitate Relational Healing and Self-Compassion: A key trauma outcome is alienation from self and </a:t>
            </a:r>
          </a:p>
          <a:p>
            <a:pPr lvl="0" defTabSz="914400"/>
            <a:r>
              <a:rPr lang="en-US" altLang="en-US" dirty="0">
                <a:cs typeface="Arial" panose="020B0604020202020204" pitchFamily="34" charset="0"/>
              </a:rPr>
              <a:t>others. Under MDMA, patients often experience empathy, forgiveness, and connection, even toward perpetrators, </a:t>
            </a:r>
          </a:p>
          <a:p>
            <a:pPr lvl="0" defTabSz="914400"/>
            <a:r>
              <a:rPr lang="en-US" altLang="en-US" dirty="0">
                <a:cs typeface="Arial" panose="020B0604020202020204" pitchFamily="34" charset="0"/>
              </a:rPr>
              <a:t>themselves, or dissociated parts of themselves. This allows for a reconnection of fragmented inner experience, similar </a:t>
            </a:r>
          </a:p>
          <a:p>
            <a:pPr lvl="0" defTabSz="914400"/>
            <a:r>
              <a:rPr lang="en-US" altLang="en-US" dirty="0">
                <a:cs typeface="Arial" panose="020B0604020202020204" pitchFamily="34" charset="0"/>
              </a:rPr>
              <a:t>to what van der Kolk has long emphasized as crucial to healing.</a:t>
            </a:r>
          </a:p>
          <a:p>
            <a:pPr lvl="0" defTabSz="914400"/>
            <a:endParaRPr lang="en-US" altLang="en-US" dirty="0">
              <a:cs typeface="Arial" panose="020B0604020202020204" pitchFamily="34" charset="0"/>
            </a:endParaRPr>
          </a:p>
          <a:p>
            <a:pPr lvl="0" defTabSz="914400"/>
            <a:r>
              <a:rPr lang="en-US" altLang="en-US" dirty="0">
                <a:cs typeface="Arial" panose="020B0604020202020204" pitchFamily="34" charset="0"/>
              </a:rPr>
              <a:t>5</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Clinical Use Must Be Structured, Supportive, and Ethical</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Van der Kolk stresses that psychedelics are not magic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bullets.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Their benefits emerge only in the context of skilled, supportive psychotherapy, proper preparation,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integration.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He advocates for rigorous training and ethical standards to prevent harm and misuse as these therapies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expand.</a:t>
            </a:r>
            <a:br>
              <a:rPr kumimoji="0" lang="en-US" altLang="en-US" sz="1800" b="0" i="0" u="none" strike="noStrike" cap="none" normalizeH="0" baseline="0" dirty="0">
                <a:ln>
                  <a:noFill/>
                </a:ln>
                <a:effectLst/>
              </a:rPr>
            </a:b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6. The Future of Trauma Treatment Must Include Expanded Consciousness Work</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He believes altered states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consciousness, including those induced by psychedelics, yoga, EMDR, and bodywork, are essential for accessing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and resolving trauma.</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Psychedelics, in particular, offer a new paradigm for healing that aligns with his holistic view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trauma: not just a disorder of memory, but of body, brain, and soul.</a:t>
            </a:r>
            <a:r>
              <a:rPr kumimoji="0" lang="en-US" altLang="en-US" sz="1800" b="0" i="0" u="none" strike="noStrike" cap="none" normalizeH="0" baseline="0" dirty="0">
                <a:ln>
                  <a:noFill/>
                </a:ln>
                <a:effectLst/>
              </a:rPr>
              <a:t> </a:t>
            </a: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5814852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29E6C9-B14C-35C9-9310-3626F82CEA45}"/>
              </a:ext>
            </a:extLst>
          </p:cNvPr>
          <p:cNvSpPr txBox="1"/>
          <p:nvPr/>
        </p:nvSpPr>
        <p:spPr>
          <a:xfrm>
            <a:off x="211756" y="634768"/>
            <a:ext cx="12108581" cy="642035"/>
          </a:xfrm>
          <a:prstGeom prst="rect">
            <a:avLst/>
          </a:prstGeom>
          <a:noFill/>
        </p:spPr>
        <p:txBody>
          <a:bodyPr wrap="square">
            <a:spAutoFit/>
          </a:bodyPr>
          <a:lstStyle/>
          <a:p>
            <a:pPr>
              <a:lnSpc>
                <a:spcPct val="107000"/>
              </a:lnSpc>
              <a:spcAft>
                <a:spcPts val="800"/>
              </a:spcAft>
              <a:buNone/>
            </a:pPr>
            <a:r>
              <a:rPr lang="en-CA" sz="3600" kern="0" dirty="0">
                <a:effectLst/>
                <a:latin typeface="Arial" panose="020B0604020202020204" pitchFamily="34" charset="0"/>
                <a:ea typeface="Times New Roman" panose="02020603050405020304" pitchFamily="18" charset="0"/>
                <a:cs typeface="Arial" panose="020B0604020202020204" pitchFamily="34" charset="0"/>
              </a:rPr>
              <a:t>No medicine replaces phase I safety or phase III meaning.</a:t>
            </a:r>
            <a:endParaRPr lang="en-CA" sz="3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989101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rofeedback For Trauma in NYC - Neurofeedback Services Of New York">
            <a:extLst>
              <a:ext uri="{FF2B5EF4-FFF2-40B4-BE49-F238E27FC236}">
                <a16:creationId xmlns:a16="http://schemas.microsoft.com/office/drawing/2014/main" id="{5CFE2C29-BF9B-4E9F-A898-1F59A0ED9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217" y="706779"/>
            <a:ext cx="7047054" cy="4863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urofeedback in the Treatment of Developmental Trauma | Sebern Fisher">
            <a:extLst>
              <a:ext uri="{FF2B5EF4-FFF2-40B4-BE49-F238E27FC236}">
                <a16:creationId xmlns:a16="http://schemas.microsoft.com/office/drawing/2014/main" id="{C035C371-3C58-4F52-AF1F-7865E5D2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04" y="406561"/>
            <a:ext cx="385762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ABE3E86-9423-BED8-151F-FB0C81145CA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01484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5A18BB-7B48-BEA4-3085-AF9B87A42012}"/>
              </a:ext>
            </a:extLst>
          </p:cNvPr>
          <p:cNvSpPr txBox="1"/>
          <p:nvPr/>
        </p:nvSpPr>
        <p:spPr>
          <a:xfrm>
            <a:off x="0" y="0"/>
            <a:ext cx="12192000" cy="7232749"/>
          </a:xfrm>
          <a:prstGeom prst="rect">
            <a:avLst/>
          </a:prstGeom>
          <a:noFill/>
        </p:spPr>
        <p:txBody>
          <a:bodyPr wrap="square">
            <a:spAutoFit/>
          </a:bodyPr>
          <a:lstStyle/>
          <a:p>
            <a:pPr>
              <a:buNone/>
            </a:pPr>
            <a:r>
              <a:rPr lang="en-US" sz="3200" b="1" dirty="0">
                <a:solidFill>
                  <a:schemeClr val="bg1"/>
                </a:solidFill>
              </a:rPr>
              <a:t>                                                NEUROFEEDBACK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Neurofeedback is a non-invasive, brain-based intervention used in trauma treatment to help people regulate dysregulated neural patterns associated with chronic stress and PTSD.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Core idea in neurofeedback is that Trauma can leave the brain stuck in patterns of hyperarousal (fight/flight), hypoarousal (shutdown), or unstable switching between the two. Neurofeedback provides real-time feedback on brain activity (via EEG), allowing the brain to gradually learn more stable and regulated states.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Neurofeedback involves:</a:t>
            </a:r>
          </a:p>
          <a:p>
            <a:pPr>
              <a:buFont typeface="Arial" panose="020B0604020202020204" pitchFamily="34" charset="0"/>
              <a:buChar char="•"/>
            </a:pPr>
            <a:r>
              <a:rPr lang="en-US" dirty="0">
                <a:latin typeface="Arial" panose="020B0604020202020204" pitchFamily="34" charset="0"/>
                <a:cs typeface="Arial" panose="020B0604020202020204" pitchFamily="34" charset="0"/>
              </a:rPr>
              <a:t>EEG sensors monitor brainwave activity</a:t>
            </a:r>
          </a:p>
          <a:p>
            <a:pPr>
              <a:buFont typeface="Arial" panose="020B0604020202020204" pitchFamily="34" charset="0"/>
              <a:buChar char="•"/>
            </a:pPr>
            <a:r>
              <a:rPr lang="en-US" dirty="0">
                <a:latin typeface="Arial" panose="020B0604020202020204" pitchFamily="34" charset="0"/>
                <a:cs typeface="Arial" panose="020B0604020202020204" pitchFamily="34" charset="0"/>
              </a:rPr>
              <a:t>The client receives immediate feedback (e.g., visual or auditory cues)</a:t>
            </a:r>
          </a:p>
          <a:p>
            <a:pPr>
              <a:buFont typeface="Arial" panose="020B0604020202020204" pitchFamily="34" charset="0"/>
              <a:buChar char="•"/>
            </a:pPr>
            <a:r>
              <a:rPr lang="en-US" dirty="0">
                <a:latin typeface="Arial" panose="020B0604020202020204" pitchFamily="34" charset="0"/>
                <a:cs typeface="Arial" panose="020B0604020202020204" pitchFamily="34" charset="0"/>
              </a:rPr>
              <a:t>When the brain shifts toward healthier patterns, it is “rewarded”</a:t>
            </a:r>
          </a:p>
          <a:p>
            <a:pPr>
              <a:buFont typeface="Arial" panose="020B0604020202020204" pitchFamily="34" charset="0"/>
              <a:buChar char="•"/>
            </a:pPr>
            <a:r>
              <a:rPr lang="en-US" dirty="0">
                <a:latin typeface="Arial" panose="020B0604020202020204" pitchFamily="34" charset="0"/>
                <a:cs typeface="Arial" panose="020B0604020202020204" pitchFamily="34" charset="0"/>
              </a:rPr>
              <a:t>Over repeated sessions, the nervous system learns improved self-regulation</a:t>
            </a:r>
          </a:p>
          <a:p>
            <a:pPr>
              <a:buFont typeface="Arial" panose="020B0604020202020204" pitchFamily="34" charset="0"/>
              <a:buChar char="•"/>
            </a:pPr>
            <a:r>
              <a:rPr lang="en-US" dirty="0">
                <a:latin typeface="Arial" panose="020B0604020202020204" pitchFamily="34" charset="0"/>
                <a:cs typeface="Arial" panose="020B0604020202020204" pitchFamily="34" charset="0"/>
              </a:rPr>
              <a:t> It targets: Hypervigilance and startle response. Emotional reactivity and mood instability. Sleep disturbance. Dissociation or shutdown. Impaired affect regulation</a:t>
            </a:r>
          </a:p>
          <a:p>
            <a:pPr>
              <a:buFont typeface="Arial" panose="020B0604020202020204" pitchFamily="34" charset="0"/>
              <a:buChar char="•"/>
            </a:pPr>
            <a:r>
              <a:rPr lang="en-US" dirty="0">
                <a:latin typeface="Arial" panose="020B0604020202020204" pitchFamily="34" charset="0"/>
                <a:cs typeface="Arial" panose="020B0604020202020204" pitchFamily="34" charset="0"/>
              </a:rPr>
              <a:t> In trauma treatment it is often used as a bottom-up approach. Can be especially helpful for clients who are overwhelmed by verbal or exposure-based therapies. Frequently used as a stabilization or adjunct to trauma therapies such as PE, EMDR, or IFS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Evidence: Growing but mixed evidence base. Strong clinical support for improving arousal regulation. Less robust evidence than PE or EMDR for core PTSD symptom resolution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Strengths: Nonverbal and experiential. Can increase emotional tolerance and window of affect. Helpful for complex trauma and developmental trauma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Limitations: Requires many sessions. Access, cost, and protocol variability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Best viewed as complementary, not standalone, trauma treatment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short: neurofeedback helps trauma survivors by training the nervous system to feel safe again, making deeper psychological work more possible.</a:t>
            </a:r>
          </a:p>
        </p:txBody>
      </p:sp>
      <p:sp>
        <p:nvSpPr>
          <p:cNvPr id="2" name="Oval 1">
            <a:extLst>
              <a:ext uri="{FF2B5EF4-FFF2-40B4-BE49-F238E27FC236}">
                <a16:creationId xmlns:a16="http://schemas.microsoft.com/office/drawing/2014/main" id="{A967B53E-D509-902D-9A73-2F0BFA9FFC3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495299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5D4885E-DC12-1F55-E4B0-C76E19AF9E64}"/>
              </a:ext>
            </a:extLst>
          </p:cNvPr>
          <p:cNvPicPr>
            <a:picLocks noChangeAspect="1"/>
          </p:cNvPicPr>
          <p:nvPr/>
        </p:nvPicPr>
        <p:blipFill>
          <a:blip r:embed="rId3"/>
          <a:stretch>
            <a:fillRect/>
          </a:stretch>
        </p:blipFill>
        <p:spPr>
          <a:xfrm>
            <a:off x="2751826" y="327804"/>
            <a:ext cx="9257046" cy="6461185"/>
          </a:xfrm>
          <a:prstGeom prst="rect">
            <a:avLst/>
          </a:prstGeom>
        </p:spPr>
      </p:pic>
      <p:sp>
        <p:nvSpPr>
          <p:cNvPr id="3" name="TextBox 2">
            <a:extLst>
              <a:ext uri="{FF2B5EF4-FFF2-40B4-BE49-F238E27FC236}">
                <a16:creationId xmlns:a16="http://schemas.microsoft.com/office/drawing/2014/main" id="{40338531-0A25-581F-8D75-3DCAF281094F}"/>
              </a:ext>
            </a:extLst>
          </p:cNvPr>
          <p:cNvSpPr txBox="1"/>
          <p:nvPr/>
        </p:nvSpPr>
        <p:spPr>
          <a:xfrm>
            <a:off x="79794" y="2200538"/>
            <a:ext cx="2672032" cy="4524315"/>
          </a:xfrm>
          <a:prstGeom prst="rect">
            <a:avLst/>
          </a:prstGeom>
          <a:noFill/>
        </p:spPr>
        <p:txBody>
          <a:bodyPr wrap="square">
            <a:spAutoFit/>
          </a:bodyPr>
          <a:lstStyle/>
          <a:p>
            <a:pPr marL="285750" indent="-285750">
              <a:buFont typeface="Arial" panose="020B0604020202020204" pitchFamily="34" charset="0"/>
              <a:buChar char="•"/>
            </a:pPr>
            <a:r>
              <a:rPr lang="en-US" dirty="0"/>
              <a:t>Therapeutic alliance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Stabilization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Psychoeducation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Emotional regulation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Exposure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Finding meaning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Processing memories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Mobilizing resources</a:t>
            </a:r>
            <a:endParaRPr lang="en-CA" dirty="0"/>
          </a:p>
        </p:txBody>
      </p:sp>
    </p:spTree>
    <p:extLst>
      <p:ext uri="{BB962C8B-B14F-4D97-AF65-F5344CB8AC3E}">
        <p14:creationId xmlns:p14="http://schemas.microsoft.com/office/powerpoint/2010/main" val="3996499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eatment of Complex Traumatic Stress Disorders - ppt video online download">
            <a:extLst>
              <a:ext uri="{FF2B5EF4-FFF2-40B4-BE49-F238E27FC236}">
                <a16:creationId xmlns:a16="http://schemas.microsoft.com/office/drawing/2014/main" id="{9E688938-A65D-41D9-B78D-0C9064CAA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344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B91F0-24C2-E950-D218-99730393FF3D}"/>
              </a:ext>
            </a:extLst>
          </p:cNvPr>
          <p:cNvSpPr txBox="1"/>
          <p:nvPr/>
        </p:nvSpPr>
        <p:spPr>
          <a:xfrm>
            <a:off x="0" y="974200"/>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treatment of Dissociative Identity Disorder (DID) is typically long-term, psychotherapy-based, and guided by a phase-oriented model rather than rapid trauma exposure.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Core principles of  DID therapy: Treatment focuses less on eliminating “parts” and more on improving cooperation, safety, and integration of experience. It follows The three phases of treatment model 1. Stabilization and safety (often the longest phase) 2. Trauma processing 3. Integration and rehabilitation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Goals: Greater continuity of identity, memory, and affect. Increased flexibility and shared functioning. Improved relational, occupational, and life functioning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Integration may mean: Full fusion into one identity </a:t>
            </a:r>
            <a:r>
              <a:rPr lang="en-US" sz="2000" i="1" dirty="0">
                <a:latin typeface="Arial" panose="020B0604020202020204" pitchFamily="34" charset="0"/>
                <a:cs typeface="Arial" panose="020B0604020202020204" pitchFamily="34" charset="0"/>
              </a:rPr>
              <a:t>or </a:t>
            </a:r>
            <a:r>
              <a:rPr lang="en-US" sz="2000" dirty="0">
                <a:latin typeface="Arial" panose="020B0604020202020204" pitchFamily="34" charset="0"/>
                <a:cs typeface="Arial" panose="020B0604020202020204" pitchFamily="34" charset="0"/>
              </a:rPr>
              <a:t>Stable, cooperative multiplicity with minimal dissociation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Role of medication: No medication treats DID itself. Medications may help comorbid conditions (PTSD, depression, anxiety, sleep disturbance) Careful monitoring is essential due to dissociative sensitivity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What distinguishes DID treatment: Avoids early exposure-based therapy. Emphasizes safety, pacing, and relational containment. Accepts dissociation as adaptive before helping it soften. Requires therapist consistency and long-term commitment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short Treatment of DID is about helping a severely traumatized system move from fragmentation toward coherence, from internal fear toward internal cooperation, and from survival toward living—slowly, safely, and relationally.</a:t>
            </a:r>
          </a:p>
        </p:txBody>
      </p:sp>
      <p:sp>
        <p:nvSpPr>
          <p:cNvPr id="5" name="TextBox 4">
            <a:extLst>
              <a:ext uri="{FF2B5EF4-FFF2-40B4-BE49-F238E27FC236}">
                <a16:creationId xmlns:a16="http://schemas.microsoft.com/office/drawing/2014/main" id="{D4718EBD-17F2-3311-0C34-ECDE4893FEFD}"/>
              </a:ext>
            </a:extLst>
          </p:cNvPr>
          <p:cNvSpPr txBox="1"/>
          <p:nvPr/>
        </p:nvSpPr>
        <p:spPr>
          <a:xfrm>
            <a:off x="1179095" y="251489"/>
            <a:ext cx="11634537" cy="584775"/>
          </a:xfrm>
          <a:prstGeom prst="rect">
            <a:avLst/>
          </a:prstGeom>
          <a:noFill/>
        </p:spPr>
        <p:txBody>
          <a:bodyPr wrap="square">
            <a:spAutoFit/>
          </a:bodyPr>
          <a:lstStyle/>
          <a:p>
            <a:r>
              <a:rPr lang="en-US" sz="3200" dirty="0">
                <a:solidFill>
                  <a:schemeClr val="bg1"/>
                </a:solidFill>
              </a:rPr>
              <a:t>THE TREATMENT OF DISSOCIATIVE IDENTITY DISORDER </a:t>
            </a:r>
            <a:endParaRPr lang="en-CA" sz="3200" dirty="0">
              <a:solidFill>
                <a:schemeClr val="bg1"/>
              </a:solidFill>
            </a:endParaRPr>
          </a:p>
        </p:txBody>
      </p:sp>
      <p:sp>
        <p:nvSpPr>
          <p:cNvPr id="2" name="Oval 1">
            <a:extLst>
              <a:ext uri="{FF2B5EF4-FFF2-40B4-BE49-F238E27FC236}">
                <a16:creationId xmlns:a16="http://schemas.microsoft.com/office/drawing/2014/main" id="{9B767C80-0E76-6FD6-BFCA-B77C92646844}"/>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99259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66C9B1FD-7799-48B8-8A18-DAF36F92EF37}"/>
              </a:ext>
            </a:extLst>
          </p:cNvPr>
          <p:cNvPicPr/>
          <p:nvPr/>
        </p:nvPicPr>
        <p:blipFill>
          <a:blip r:embed="rId4" r:link="rId5">
            <a:extLst>
              <a:ext uri="{28A0092B-C50C-407E-A947-70E740481C1C}">
                <a14:useLocalDpi xmlns:a14="http://schemas.microsoft.com/office/drawing/2010/main" val="0"/>
              </a:ext>
            </a:extLst>
          </a:blip>
          <a:stretch>
            <a:fillRect/>
          </a:stretch>
        </p:blipFill>
        <p:spPr bwMode="auto">
          <a:xfrm>
            <a:off x="-3175" y="0"/>
            <a:ext cx="12195175" cy="6858000"/>
          </a:xfrm>
          <a:prstGeom prst="rect">
            <a:avLst/>
          </a:prstGeom>
          <a:noFill/>
        </p:spPr>
      </p:pic>
    </p:spTree>
    <p:extLst>
      <p:ext uri="{BB962C8B-B14F-4D97-AF65-F5344CB8AC3E}">
        <p14:creationId xmlns:p14="http://schemas.microsoft.com/office/powerpoint/2010/main" val="32292178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A0436-FA2E-6609-F11E-7B6293A87E33}"/>
              </a:ext>
            </a:extLst>
          </p:cNvPr>
          <p:cNvSpPr txBox="1"/>
          <p:nvPr/>
        </p:nvSpPr>
        <p:spPr>
          <a:xfrm>
            <a:off x="669222" y="597386"/>
            <a:ext cx="11237495" cy="1200329"/>
          </a:xfrm>
          <a:prstGeom prst="rect">
            <a:avLst/>
          </a:prstGeom>
          <a:noFill/>
        </p:spPr>
        <p:txBody>
          <a:bodyPr wrap="square">
            <a:spAutoFit/>
          </a:bodyPr>
          <a:lstStyle/>
          <a:p>
            <a:pPr algn="ctr"/>
            <a:r>
              <a:rPr lang="en-CA" sz="3600" dirty="0">
                <a:solidFill>
                  <a:schemeClr val="bg1"/>
                </a:solidFill>
              </a:rPr>
              <a:t>HOW SIMPLE ADDRESSES THE THREE STAGES OF TRAUMA THERAPY</a:t>
            </a:r>
          </a:p>
        </p:txBody>
      </p:sp>
      <p:sp>
        <p:nvSpPr>
          <p:cNvPr id="5" name="TextBox 4">
            <a:extLst>
              <a:ext uri="{FF2B5EF4-FFF2-40B4-BE49-F238E27FC236}">
                <a16:creationId xmlns:a16="http://schemas.microsoft.com/office/drawing/2014/main" id="{82CA17A8-43F4-F0F8-8C4D-9F940EBB3C9F}"/>
              </a:ext>
            </a:extLst>
          </p:cNvPr>
          <p:cNvSpPr txBox="1"/>
          <p:nvPr/>
        </p:nvSpPr>
        <p:spPr>
          <a:xfrm>
            <a:off x="3576386" y="2053207"/>
            <a:ext cx="6093994" cy="461665"/>
          </a:xfrm>
          <a:prstGeom prst="rect">
            <a:avLst/>
          </a:prstGeom>
          <a:noFill/>
        </p:spPr>
        <p:txBody>
          <a:bodyPr wrap="square">
            <a:spAutoFit/>
          </a:bodyPr>
          <a:lstStyle/>
          <a:p>
            <a:r>
              <a:rPr lang="en-US" sz="2400" dirty="0"/>
              <a:t>Is simple a stage I, II, and III therapy ?</a:t>
            </a:r>
            <a:endParaRPr lang="en-CA" sz="2400" dirty="0"/>
          </a:p>
        </p:txBody>
      </p:sp>
      <p:sp>
        <p:nvSpPr>
          <p:cNvPr id="2" name="Oval 1">
            <a:extLst>
              <a:ext uri="{FF2B5EF4-FFF2-40B4-BE49-F238E27FC236}">
                <a16:creationId xmlns:a16="http://schemas.microsoft.com/office/drawing/2014/main" id="{18E9CCC4-ECEF-551B-4782-BF5684811FB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4012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552870"/>
            <a:ext cx="4174808" cy="4995863"/>
          </a:xfrm>
        </p:spPr>
        <p:txBody>
          <a:bodyPr>
            <a:normAutofit/>
          </a:bodyPr>
          <a:lstStyle/>
          <a:p>
            <a:pPr algn="ctr"/>
            <a:r>
              <a:rPr lang="en-US" dirty="0">
                <a:solidFill>
                  <a:schemeClr val="bg1"/>
                </a:solidFill>
              </a:rPr>
              <a:t>Homework </a:t>
            </a:r>
            <a:r>
              <a:rPr lang="en-US">
                <a:solidFill>
                  <a:schemeClr val="bg1"/>
                </a:solidFill>
              </a:rPr>
              <a:t>for next </a:t>
            </a:r>
            <a:r>
              <a:rPr lang="en-US" dirty="0">
                <a:solidFill>
                  <a:schemeClr val="bg1"/>
                </a:solidFill>
              </a:rPr>
              <a:t>week</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685F6961-FE6A-4871-AE9F-5C191C706D9D}"/>
              </a:ext>
            </a:extLst>
          </p:cNvPr>
          <p:cNvGraphicFramePr>
            <a:graphicFrameLocks noGrp="1"/>
          </p:cNvGraphicFramePr>
          <p:nvPr>
            <p:ph idx="4294967295"/>
          </p:nvPr>
        </p:nvGraphicFramePr>
        <p:xfrm>
          <a:off x="4174808" y="197721"/>
          <a:ext cx="7793779" cy="6462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1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1153FEC-2D1D-499D-92B9-C7B5D30F58A2}"/>
              </a:ext>
            </a:extLst>
          </p:cNvPr>
          <p:cNvSpPr>
            <a:spLocks noGrp="1"/>
          </p:cNvSpPr>
          <p:nvPr>
            <p:ph type="title" idx="4294967295"/>
          </p:nvPr>
        </p:nvSpPr>
        <p:spPr>
          <a:xfrm>
            <a:off x="900900" y="-194130"/>
            <a:ext cx="12085674" cy="1323976"/>
          </a:xfrm>
        </p:spPr>
        <p:txBody>
          <a:bodyPr>
            <a:normAutofit/>
          </a:bodyPr>
          <a:lstStyle/>
          <a:p>
            <a:r>
              <a:rPr lang="en-CA" sz="2800" dirty="0">
                <a:solidFill>
                  <a:schemeClr val="bg1"/>
                </a:solidFill>
              </a:rPr>
              <a:t>Simple addresses all three stages of trauma therapy</a:t>
            </a:r>
          </a:p>
        </p:txBody>
      </p:sp>
      <p:pic>
        <p:nvPicPr>
          <p:cNvPr id="7" name="Content Placeholder 6">
            <a:extLst>
              <a:ext uri="{FF2B5EF4-FFF2-40B4-BE49-F238E27FC236}">
                <a16:creationId xmlns:a16="http://schemas.microsoft.com/office/drawing/2014/main" id="{19A8A4D9-B90C-450A-8AFF-47630DC5978E}"/>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196000" y="1129846"/>
            <a:ext cx="4246604" cy="4969029"/>
          </a:xfrm>
          <a:prstGeom prst="rect">
            <a:avLst/>
          </a:prstGeom>
          <a:noFill/>
        </p:spPr>
      </p:pic>
      <p:sp>
        <p:nvSpPr>
          <p:cNvPr id="11" name="Content Placeholder 10">
            <a:extLst>
              <a:ext uri="{FF2B5EF4-FFF2-40B4-BE49-F238E27FC236}">
                <a16:creationId xmlns:a16="http://schemas.microsoft.com/office/drawing/2014/main" id="{24F351D0-3C38-4D41-AD12-E5BD49B332A2}"/>
              </a:ext>
            </a:extLst>
          </p:cNvPr>
          <p:cNvSpPr>
            <a:spLocks noGrp="1"/>
          </p:cNvSpPr>
          <p:nvPr>
            <p:ph sz="quarter" idx="4294967295"/>
          </p:nvPr>
        </p:nvSpPr>
        <p:spPr>
          <a:xfrm>
            <a:off x="4632385" y="1034956"/>
            <a:ext cx="7559615" cy="5823044"/>
          </a:xfrm>
        </p:spPr>
        <p:txBody>
          <a:bodyPr>
            <a:normAutofit/>
          </a:bodyPr>
          <a:lstStyle/>
          <a:p>
            <a:r>
              <a:rPr lang="en-CA" sz="2000" dirty="0">
                <a:solidFill>
                  <a:schemeClr val="bg1"/>
                </a:solidFill>
                <a:latin typeface="Arial" panose="020B0604020202020204" pitchFamily="34" charset="0"/>
                <a:cs typeface="Arial" panose="020B0604020202020204" pitchFamily="34" charset="0"/>
              </a:rPr>
              <a:t>Stage I and II </a:t>
            </a:r>
            <a:r>
              <a:rPr lang="en-CA" sz="2000" dirty="0">
                <a:latin typeface="Arial" panose="020B0604020202020204" pitchFamily="34" charset="0"/>
                <a:cs typeface="Arial" panose="020B0604020202020204" pitchFamily="34" charset="0"/>
              </a:rPr>
              <a:t>work focus on the bottom half of Maslow’s pyramid : meeting physiological and safety needs and staying safely in the window of tolerance. In simple we spend a lot of time discussing emotional regulation and building resources.</a:t>
            </a:r>
          </a:p>
          <a:p>
            <a:r>
              <a:rPr lang="en-CA" sz="2000" dirty="0">
                <a:solidFill>
                  <a:schemeClr val="bg1"/>
                </a:solidFill>
                <a:latin typeface="Arial" panose="020B0604020202020204" pitchFamily="34" charset="0"/>
                <a:cs typeface="Arial" panose="020B0604020202020204" pitchFamily="34" charset="0"/>
              </a:rPr>
              <a:t>Stage III </a:t>
            </a:r>
            <a:r>
              <a:rPr lang="en-CA" sz="2000" dirty="0">
                <a:latin typeface="Arial" panose="020B0604020202020204" pitchFamily="34" charset="0"/>
                <a:cs typeface="Arial" panose="020B0604020202020204" pitchFamily="34" charset="0"/>
              </a:rPr>
              <a:t>work focuses on top half of pyramid : Developing connections, self-esteem and a sense of meaning.</a:t>
            </a:r>
          </a:p>
          <a:p>
            <a:r>
              <a:rPr lang="en-CA" sz="2000" dirty="0">
                <a:latin typeface="Arial" panose="020B0604020202020204" pitchFamily="34" charset="0"/>
                <a:cs typeface="Arial" panose="020B0604020202020204" pitchFamily="34" charset="0"/>
              </a:rPr>
              <a:t>The goals diary card procedure outlines our various needs, helps us assess which are and aren’t met, and sets out a systematic approach to pursuing our need for connection.</a:t>
            </a:r>
          </a:p>
          <a:p>
            <a:r>
              <a:rPr lang="en-CA" sz="2000" dirty="0">
                <a:latin typeface="Arial" panose="020B0604020202020204" pitchFamily="34" charset="0"/>
                <a:cs typeface="Arial" panose="020B0604020202020204" pitchFamily="34" charset="0"/>
              </a:rPr>
              <a:t>Stage three work pursues establishing a meaningful life through connections. It focuses on the upper half of Maslow’s pyramid or love and belonging, self-esteem, and self-actualization</a:t>
            </a:r>
          </a:p>
          <a:p>
            <a:r>
              <a:rPr lang="en-CA" sz="2000" dirty="0">
                <a:latin typeface="Arial" panose="020B0604020202020204" pitchFamily="34" charset="0"/>
                <a:cs typeface="Arial" panose="020B0604020202020204" pitchFamily="34" charset="0"/>
              </a:rPr>
              <a:t>Stage three  fosters psychosocial growth through Erikson’s stages of achieving a healthy identity, the capacity for true intimacy, the desire to give back to the world, and to find meaning in life.</a:t>
            </a:r>
          </a:p>
          <a:p>
            <a:r>
              <a:rPr lang="en-CA" sz="2000" dirty="0">
                <a:latin typeface="Arial" panose="020B0604020202020204" pitchFamily="34" charset="0"/>
                <a:cs typeface="Arial" panose="020B0604020202020204" pitchFamily="34" charset="0"/>
              </a:rPr>
              <a:t>This requires stages I and II work first.</a:t>
            </a:r>
          </a:p>
          <a:p>
            <a:endParaRPr lang="en-CA" sz="2000" dirty="0"/>
          </a:p>
          <a:p>
            <a:pPr marL="0" indent="0">
              <a:buNone/>
            </a:pPr>
            <a:endParaRPr lang="en-CA" sz="2000" dirty="0"/>
          </a:p>
          <a:p>
            <a:pPr marL="0" indent="0">
              <a:buNone/>
            </a:pPr>
            <a:endParaRPr lang="en-CA" sz="2000" dirty="0"/>
          </a:p>
        </p:txBody>
      </p:sp>
      <p:sp>
        <p:nvSpPr>
          <p:cNvPr id="2" name="Oval 1">
            <a:extLst>
              <a:ext uri="{FF2B5EF4-FFF2-40B4-BE49-F238E27FC236}">
                <a16:creationId xmlns:a16="http://schemas.microsoft.com/office/drawing/2014/main" id="{AE2A66D8-BC7B-7CA5-B8CA-91BFCB63A4E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068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2A1AA6-2AAE-EC12-136F-D5092073FA3A}"/>
              </a:ext>
            </a:extLst>
          </p:cNvPr>
          <p:cNvSpPr txBox="1"/>
          <p:nvPr/>
        </p:nvSpPr>
        <p:spPr>
          <a:xfrm>
            <a:off x="184886" y="760214"/>
            <a:ext cx="12155101" cy="646331"/>
          </a:xfrm>
          <a:prstGeom prst="rect">
            <a:avLst/>
          </a:prstGeom>
          <a:noFill/>
        </p:spPr>
        <p:txBody>
          <a:bodyPr wrap="square">
            <a:spAutoFit/>
          </a:bodyPr>
          <a:lstStyle/>
          <a:p>
            <a:r>
              <a:rPr lang="en-CA" sz="3600" dirty="0">
                <a:solidFill>
                  <a:schemeClr val="bg1"/>
                </a:solidFill>
              </a:rPr>
              <a:t>SPECIAL CONSIDERATIONS IN THE TREATMENT OF TRAUMA</a:t>
            </a:r>
          </a:p>
        </p:txBody>
      </p:sp>
      <p:sp>
        <p:nvSpPr>
          <p:cNvPr id="5" name="TextBox 4">
            <a:extLst>
              <a:ext uri="{FF2B5EF4-FFF2-40B4-BE49-F238E27FC236}">
                <a16:creationId xmlns:a16="http://schemas.microsoft.com/office/drawing/2014/main" id="{0F18BAA4-A230-F98C-CE93-005E836529D5}"/>
              </a:ext>
            </a:extLst>
          </p:cNvPr>
          <p:cNvSpPr txBox="1"/>
          <p:nvPr/>
        </p:nvSpPr>
        <p:spPr>
          <a:xfrm>
            <a:off x="1431758" y="1920587"/>
            <a:ext cx="9661358" cy="1200329"/>
          </a:xfrm>
          <a:prstGeom prst="rect">
            <a:avLst/>
          </a:prstGeom>
          <a:noFill/>
        </p:spPr>
        <p:txBody>
          <a:bodyPr wrap="square">
            <a:spAutoFit/>
          </a:bodyPr>
          <a:lstStyle/>
          <a:p>
            <a:r>
              <a:rPr lang="en-US" sz="2400" dirty="0"/>
              <a:t>Clearly the treatment of the trauma related disorders is complex. Is there anything else we might have left out that you think is important for us to know?</a:t>
            </a:r>
            <a:endParaRPr lang="en-CA" sz="2400" dirty="0"/>
          </a:p>
        </p:txBody>
      </p:sp>
      <p:sp>
        <p:nvSpPr>
          <p:cNvPr id="2" name="Oval 1">
            <a:extLst>
              <a:ext uri="{FF2B5EF4-FFF2-40B4-BE49-F238E27FC236}">
                <a16:creationId xmlns:a16="http://schemas.microsoft.com/office/drawing/2014/main" id="{1D50DD85-5DF8-E5FC-4752-7194425F060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08436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2F562B-BD82-BC33-D1FB-0EF33FA6F5F5}"/>
              </a:ext>
            </a:extLst>
          </p:cNvPr>
          <p:cNvSpPr txBox="1"/>
          <p:nvPr/>
        </p:nvSpPr>
        <p:spPr>
          <a:xfrm>
            <a:off x="256829" y="320160"/>
            <a:ext cx="3907766" cy="584775"/>
          </a:xfrm>
          <a:prstGeom prst="rect">
            <a:avLst/>
          </a:prstGeom>
          <a:noFill/>
        </p:spPr>
        <p:txBody>
          <a:bodyPr wrap="square">
            <a:spAutoFit/>
          </a:bodyPr>
          <a:lstStyle/>
          <a:p>
            <a:r>
              <a:rPr lang="en-CA" sz="3200" dirty="0">
                <a:solidFill>
                  <a:schemeClr val="bg1"/>
                </a:solidFill>
              </a:rPr>
              <a:t>SHAME AND GUILT</a:t>
            </a:r>
          </a:p>
        </p:txBody>
      </p:sp>
      <p:sp>
        <p:nvSpPr>
          <p:cNvPr id="8" name="TextBox 7">
            <a:extLst>
              <a:ext uri="{FF2B5EF4-FFF2-40B4-BE49-F238E27FC236}">
                <a16:creationId xmlns:a16="http://schemas.microsoft.com/office/drawing/2014/main" id="{C0D089C6-59F8-2083-D958-4A49BA8C8623}"/>
              </a:ext>
            </a:extLst>
          </p:cNvPr>
          <p:cNvSpPr txBox="1"/>
          <p:nvPr/>
        </p:nvSpPr>
        <p:spPr>
          <a:xfrm>
            <a:off x="4080009" y="302359"/>
            <a:ext cx="7894795"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Guilt is the feeling that we have </a:t>
            </a:r>
            <a:r>
              <a:rPr lang="en-US" sz="2000" dirty="0">
                <a:solidFill>
                  <a:schemeClr val="bg1"/>
                </a:solidFill>
                <a:latin typeface="Arial" panose="020B0604020202020204" pitchFamily="34" charset="0"/>
                <a:cs typeface="Arial" panose="020B0604020202020204" pitchFamily="34" charset="0"/>
              </a:rPr>
              <a:t>done something </a:t>
            </a:r>
            <a:r>
              <a:rPr lang="en-US" sz="2000" dirty="0">
                <a:latin typeface="Arial" panose="020B0604020202020204" pitchFamily="34" charset="0"/>
                <a:cs typeface="Arial" panose="020B0604020202020204" pitchFamily="34" charset="0"/>
              </a:rPr>
              <a:t>wrong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Shame, in contrast, is the feeling we have when we evaluate our actions, feelings, and behaviors and conclude that </a:t>
            </a:r>
            <a:r>
              <a:rPr lang="en-US" sz="2000" dirty="0">
                <a:solidFill>
                  <a:schemeClr val="bg1"/>
                </a:solidFill>
                <a:latin typeface="Arial" panose="020B0604020202020204" pitchFamily="34" charset="0"/>
                <a:cs typeface="Arial" panose="020B0604020202020204" pitchFamily="34" charset="0"/>
              </a:rPr>
              <a:t>we are </a:t>
            </a:r>
            <a:r>
              <a:rPr lang="en-US" sz="2000" dirty="0">
                <a:latin typeface="Arial" panose="020B0604020202020204" pitchFamily="34" charset="0"/>
                <a:cs typeface="Arial" panose="020B0604020202020204" pitchFamily="34" charset="0"/>
              </a:rPr>
              <a:t>inadequate or deficient. Shame encompasses the whole of ourselves; it generates a wish to hide, to disappear or even to die. Shame is the feeling of inferiority.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Shame is the belief in one's inferior status or the feeling that one does not conform to social norms and expectations.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Shame is frequently associated with complex PTSD. Enduring prolonged abuse, whether it be by a caregiver, partner, relative, or coworker, leaves the person with a false internalized belief that they are innately bad, defective, and not good enough.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Shame is associated with trust issues, being a people pleaser, self sabotage, feeling undeserving of love, never feeling safe, feeling as if you must be perfect, constantly feeling like you've done something wrong, and a chronic sense of worthlessness and not being good enough.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People experience external shame in the form of thoughts and feelings about how they exist in the mind of others and internal shame or self-directed evaluations, thoughts and feelings about inadequacies and flaws.</a:t>
            </a:r>
            <a:endParaRPr lang="en-CA" sz="2000" dirty="0">
              <a:latin typeface="Arial" panose="020B0604020202020204" pitchFamily="34" charset="0"/>
              <a:cs typeface="Arial" panose="020B0604020202020204" pitchFamily="34" charset="0"/>
            </a:endParaRPr>
          </a:p>
        </p:txBody>
      </p:sp>
      <p:pic>
        <p:nvPicPr>
          <p:cNvPr id="12" name="Picture 2" descr="The Difference Between Shame and Guilt - NICABM">
            <a:extLst>
              <a:ext uri="{FF2B5EF4-FFF2-40B4-BE49-F238E27FC236}">
                <a16:creationId xmlns:a16="http://schemas.microsoft.com/office/drawing/2014/main" id="{5E2F7097-EE49-7EBE-280C-1C2827A87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9" y="1034906"/>
            <a:ext cx="3597995" cy="550293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F8D4713-1F74-2F5B-49D8-5E6C2EADF5FF}"/>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36679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understand PTSD | Atrapamente">
            <a:extLst>
              <a:ext uri="{FF2B5EF4-FFF2-40B4-BE49-F238E27FC236}">
                <a16:creationId xmlns:a16="http://schemas.microsoft.com/office/drawing/2014/main" id="{3FDD55DB-F3DD-4DC4-A248-46931BF16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08" y="683056"/>
            <a:ext cx="3287139" cy="5578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0C3FF1-AAC4-02BC-35D6-CE5F69DF17FC}"/>
              </a:ext>
            </a:extLst>
          </p:cNvPr>
          <p:cNvSpPr txBox="1"/>
          <p:nvPr/>
        </p:nvSpPr>
        <p:spPr>
          <a:xfrm>
            <a:off x="318108" y="0"/>
            <a:ext cx="11948732" cy="523220"/>
          </a:xfrm>
          <a:prstGeom prst="rect">
            <a:avLst/>
          </a:prstGeom>
          <a:noFill/>
        </p:spPr>
        <p:txBody>
          <a:bodyPr wrap="square">
            <a:spAutoFit/>
          </a:bodyPr>
          <a:lstStyle/>
          <a:p>
            <a:r>
              <a:rPr lang="en-CA" sz="2800" dirty="0">
                <a:solidFill>
                  <a:schemeClr val="bg1"/>
                </a:solidFill>
              </a:rPr>
              <a:t>SHAME: A FEATURE OF ATTACHMENT ISSUES AND CAREGIVER TRAUMA</a:t>
            </a:r>
          </a:p>
        </p:txBody>
      </p:sp>
      <p:sp>
        <p:nvSpPr>
          <p:cNvPr id="8" name="TextBox 7">
            <a:extLst>
              <a:ext uri="{FF2B5EF4-FFF2-40B4-BE49-F238E27FC236}">
                <a16:creationId xmlns:a16="http://schemas.microsoft.com/office/drawing/2014/main" id="{5EE93537-FA54-93B3-2E3C-E88D943410E2}"/>
              </a:ext>
            </a:extLst>
          </p:cNvPr>
          <p:cNvSpPr txBox="1"/>
          <p:nvPr/>
        </p:nvSpPr>
        <p:spPr>
          <a:xfrm>
            <a:off x="3929421" y="629743"/>
            <a:ext cx="7785567" cy="6186309"/>
          </a:xfrm>
          <a:prstGeom prst="rect">
            <a:avLst/>
          </a:prstGeom>
          <a:noFill/>
        </p:spPr>
        <p:txBody>
          <a:bodyPr wrap="square">
            <a:spAutoFit/>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most of us think of an abused child, we rationally know the child does not deserve the abuse. We consider the abuser to be entirely at fault for the abuse.</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If, however, as adults, we are in an abusive relationship, over time, we often come to believe that the problem is with us.(gaslighting-Stockholm syndrome.)</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That is because we come to feel the situation from emotional mind and emotional mind dominates rational mind.</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The emotional mind is fully developed at birth, the rational mind isn’t, it starts to develop at age 3-4 and is only fully developed by our mid 20’s.</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abused child doesn’t have the capacity to think rationally about their situation. They can only “feel” the situation. The model that forms in their mind is that of </a:t>
            </a:r>
            <a:r>
              <a:rPr lang="en-US" dirty="0">
                <a:solidFill>
                  <a:schemeClr val="bg1"/>
                </a:solidFill>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an all-knowing, all-powerful adult who is angry at them and repeatedly holds them at fault, and </a:t>
            </a:r>
            <a:r>
              <a:rPr lang="en-US" dirty="0">
                <a:solidFill>
                  <a:schemeClr val="bg1"/>
                </a:solidFill>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their frightened, or despairing/abandoned selves .</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Shame, the feeling that there is something fundamentally wrong, evil, unlovable, not good enough, or different and that I will be abandoned, in danger, unhappy and that it is my fault is born in this caregiver child dynamic. This deep-rooted feeling is resistant to change by rational mind re-framing. </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kind of shame is extremely common in people with attachment and developmental trauma issues.     </a:t>
            </a:r>
            <a:endParaRPr lang="en-CA"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426C6426-059A-D6C0-E1E5-60C47C53895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60056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0F025F-8525-6A2E-4474-3610704D1BD3}"/>
              </a:ext>
            </a:extLst>
          </p:cNvPr>
          <p:cNvSpPr txBox="1"/>
          <p:nvPr/>
        </p:nvSpPr>
        <p:spPr>
          <a:xfrm>
            <a:off x="4813738" y="612844"/>
            <a:ext cx="7220003" cy="5632311"/>
          </a:xfrm>
          <a:prstGeom prst="rect">
            <a:avLst/>
          </a:prstGeom>
          <a:noFill/>
        </p:spPr>
        <p:txBody>
          <a:bodyPr wrap="square">
            <a:spAutoFit/>
          </a:bodyPr>
          <a:lstStyle/>
          <a:p>
            <a:pPr marL="285750" indent="-285750">
              <a:buFont typeface="Arial" panose="020B0604020202020204" pitchFamily="34" charset="0"/>
              <a:buChar char="•"/>
            </a:pPr>
            <a:r>
              <a:rPr lang="en-US" sz="2400" dirty="0"/>
              <a:t>Shame often result in people stopping or never engaging in treatment.</a:t>
            </a:r>
          </a:p>
          <a:p>
            <a:pPr marL="285750" indent="-285750">
              <a:buFont typeface="Arial" panose="020B0604020202020204" pitchFamily="34" charset="0"/>
              <a:buChar char="•"/>
            </a:pPr>
            <a:r>
              <a:rPr lang="en-US" sz="2400" dirty="0"/>
              <a:t>Shame impedes social connection and cuts the individual off from the support and soothing that may come from others including therapists.</a:t>
            </a:r>
          </a:p>
          <a:p>
            <a:pPr marL="285750" indent="-285750">
              <a:buFont typeface="Arial" panose="020B0604020202020204" pitchFamily="34" charset="0"/>
              <a:buChar char="•"/>
            </a:pPr>
            <a:r>
              <a:rPr lang="en-US" sz="2400" dirty="0"/>
              <a:t>The power imbalance between patient and therapist, and the unilateral exposure of the patients most intimate thoughts and feelings can further contribute to a feeling of shame in therapy.</a:t>
            </a:r>
          </a:p>
          <a:p>
            <a:pPr marL="285750" indent="-285750">
              <a:buFont typeface="Arial" panose="020B0604020202020204" pitchFamily="34" charset="0"/>
              <a:buChar char="•"/>
            </a:pPr>
            <a:r>
              <a:rPr lang="en-US" sz="2400" dirty="0"/>
              <a:t>The lack of trust present in complex PTSD starts with early attachment issues and the failure to negotiate Erickson's stage of trust versus mistrust. </a:t>
            </a:r>
          </a:p>
          <a:p>
            <a:pPr marL="285750" indent="-285750">
              <a:buFont typeface="Arial" panose="020B0604020202020204" pitchFamily="34" charset="0"/>
              <a:buChar char="•"/>
            </a:pPr>
            <a:r>
              <a:rPr lang="en-US" sz="2400" dirty="0"/>
              <a:t>The development of a trusting and secure relationship whether it be with a mentor, friend, partner, or therapist is key in the repair of shame.</a:t>
            </a:r>
            <a:endParaRPr lang="en-CA" sz="2400" dirty="0"/>
          </a:p>
        </p:txBody>
      </p:sp>
      <p:pic>
        <p:nvPicPr>
          <p:cNvPr id="12" name="Picture 2" descr="Chronic Shame and Depression: A Vicious Cycle | Rewire">
            <a:extLst>
              <a:ext uri="{FF2B5EF4-FFF2-40B4-BE49-F238E27FC236}">
                <a16:creationId xmlns:a16="http://schemas.microsoft.com/office/drawing/2014/main" id="{93B0B671-23A6-5AFE-A3C0-8B9A71194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73" y="1545771"/>
            <a:ext cx="4231689" cy="3344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64A53D-B2A9-844D-4136-3B7C563F0F97}"/>
              </a:ext>
            </a:extLst>
          </p:cNvPr>
          <p:cNvSpPr txBox="1"/>
          <p:nvPr/>
        </p:nvSpPr>
        <p:spPr>
          <a:xfrm>
            <a:off x="617412" y="776548"/>
            <a:ext cx="3799792" cy="584775"/>
          </a:xfrm>
          <a:prstGeom prst="rect">
            <a:avLst/>
          </a:prstGeom>
          <a:noFill/>
        </p:spPr>
        <p:txBody>
          <a:bodyPr wrap="square">
            <a:spAutoFit/>
          </a:bodyPr>
          <a:lstStyle/>
          <a:p>
            <a:r>
              <a:rPr lang="en-US" sz="3200" dirty="0">
                <a:solidFill>
                  <a:schemeClr val="bg1"/>
                </a:solidFill>
              </a:rPr>
              <a:t>SHAME IN THERAPY</a:t>
            </a:r>
            <a:endParaRPr lang="en-CA" sz="3200" dirty="0">
              <a:solidFill>
                <a:schemeClr val="bg1"/>
              </a:solidFill>
            </a:endParaRPr>
          </a:p>
        </p:txBody>
      </p:sp>
      <p:sp>
        <p:nvSpPr>
          <p:cNvPr id="2" name="Oval 1">
            <a:extLst>
              <a:ext uri="{FF2B5EF4-FFF2-40B4-BE49-F238E27FC236}">
                <a16:creationId xmlns:a16="http://schemas.microsoft.com/office/drawing/2014/main" id="{F9E8A836-F6BC-A9F4-9BD9-C686248569F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147919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hat is Trauma-Informed Care? - University at Buffalo School of Social Work  - University at Buffalo">
            <a:extLst>
              <a:ext uri="{FF2B5EF4-FFF2-40B4-BE49-F238E27FC236}">
                <a16:creationId xmlns:a16="http://schemas.microsoft.com/office/drawing/2014/main" id="{449FDB89-B301-48AE-9345-AE2B221105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521" y="707886"/>
            <a:ext cx="5075625" cy="5899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57A333-BBCD-9886-953D-E7E1BD08FCCC}"/>
              </a:ext>
            </a:extLst>
          </p:cNvPr>
          <p:cNvSpPr txBox="1"/>
          <p:nvPr/>
        </p:nvSpPr>
        <p:spPr>
          <a:xfrm>
            <a:off x="1206693" y="124801"/>
            <a:ext cx="4026817" cy="523220"/>
          </a:xfrm>
          <a:prstGeom prst="rect">
            <a:avLst/>
          </a:prstGeom>
          <a:noFill/>
        </p:spPr>
        <p:txBody>
          <a:bodyPr wrap="square">
            <a:spAutoFit/>
          </a:bodyPr>
          <a:lstStyle/>
          <a:p>
            <a:r>
              <a:rPr lang="en-CA" sz="2800" dirty="0">
                <a:solidFill>
                  <a:schemeClr val="bg1"/>
                </a:solidFill>
              </a:rPr>
              <a:t>RE-TRAUMATIZATION</a:t>
            </a:r>
          </a:p>
        </p:txBody>
      </p:sp>
      <p:sp>
        <p:nvSpPr>
          <p:cNvPr id="3" name="TextBox 2">
            <a:extLst>
              <a:ext uri="{FF2B5EF4-FFF2-40B4-BE49-F238E27FC236}">
                <a16:creationId xmlns:a16="http://schemas.microsoft.com/office/drawing/2014/main" id="{8C4FD574-2707-5D40-0C85-2E5790F806B0}"/>
              </a:ext>
            </a:extLst>
          </p:cNvPr>
          <p:cNvSpPr txBox="1"/>
          <p:nvPr/>
        </p:nvSpPr>
        <p:spPr>
          <a:xfrm>
            <a:off x="5555412" y="648021"/>
            <a:ext cx="6464332"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Re-traumatization happens when a person suffering from a trauma related disorder is exposed to people, incidents, or environments that cause them to relive the previous trauma, almost as if it were occurring again.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Because we are drawn not to relationships that are good for us but to those that are familiar, re-traumatization is common.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a therapeutic setting transference and countertransference can result in re-traumatization.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Re-traumatization often affects vulnerable people in contact with healthcare settings.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Re-traumatization can be prevented through trauma informed care.</a:t>
            </a:r>
            <a:endParaRPr lang="en-CA" sz="24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2468295F-6CDE-554E-1400-E429E1ACA6A5}"/>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53313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hat is Trauma-Informed Care? - University at Buffalo School of Social Work  - University at Buffalo">
            <a:extLst>
              <a:ext uri="{FF2B5EF4-FFF2-40B4-BE49-F238E27FC236}">
                <a16:creationId xmlns:a16="http://schemas.microsoft.com/office/drawing/2014/main" id="{CBB50907-7E9A-499D-8720-04CAC2E9358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512" y="800006"/>
            <a:ext cx="11232682" cy="5730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3ABE1D-6B7D-4DF8-BFD2-D332DADCFFD9}"/>
              </a:ext>
            </a:extLst>
          </p:cNvPr>
          <p:cNvSpPr txBox="1"/>
          <p:nvPr/>
        </p:nvSpPr>
        <p:spPr>
          <a:xfrm>
            <a:off x="2846181" y="153676"/>
            <a:ext cx="6499638" cy="523220"/>
          </a:xfrm>
          <a:prstGeom prst="rect">
            <a:avLst/>
          </a:prstGeom>
          <a:noFill/>
        </p:spPr>
        <p:txBody>
          <a:bodyPr wrap="square">
            <a:spAutoFit/>
          </a:bodyPr>
          <a:lstStyle/>
          <a:p>
            <a:r>
              <a:rPr lang="en-CA" sz="2800" dirty="0">
                <a:solidFill>
                  <a:schemeClr val="bg1"/>
                </a:solidFill>
              </a:rPr>
              <a:t>TRAUMA INFORMED CARE: WHAT HELPS</a:t>
            </a:r>
          </a:p>
        </p:txBody>
      </p:sp>
    </p:spTree>
    <p:extLst>
      <p:ext uri="{BB962C8B-B14F-4D97-AF65-F5344CB8AC3E}">
        <p14:creationId xmlns:p14="http://schemas.microsoft.com/office/powerpoint/2010/main" val="21882048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80089FF-E33F-4C9A-9202-043F4A3E6869}"/>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591046" y="802547"/>
            <a:ext cx="3182168" cy="5251118"/>
          </a:xfrm>
          <a:prstGeom prst="rect">
            <a:avLst/>
          </a:prstGeom>
          <a:noFill/>
        </p:spPr>
      </p:pic>
      <p:pic>
        <p:nvPicPr>
          <p:cNvPr id="2050" name="Picture 2" descr="The Complex PTSD Workbook: A Mind-Body Approach to Regaining Emotional  Control and Becoming Whole: Schwartz PhD, Arielle, Knipe PhD, Jim:  9781623158248: Books - Amazon.ca">
            <a:extLst>
              <a:ext uri="{FF2B5EF4-FFF2-40B4-BE49-F238E27FC236}">
                <a16:creationId xmlns:a16="http://schemas.microsoft.com/office/drawing/2014/main" id="{1D09C3F1-6B7F-4BAA-AF82-172DD239B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855" y="802546"/>
            <a:ext cx="3182168" cy="5251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ody Keeps the Score: Brain, Mind, and Body in the Healing of Trauma:  van der Kolk M.D., Bessel: 9780670785933: Psychiatry: Amazon Canada">
            <a:extLst>
              <a:ext uri="{FF2B5EF4-FFF2-40B4-BE49-F238E27FC236}">
                <a16:creationId xmlns:a16="http://schemas.microsoft.com/office/drawing/2014/main" id="{5B167590-D7F3-1076-9068-6B45451A27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0664" y="635162"/>
            <a:ext cx="3185343" cy="563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095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12B7-0FDD-F6F3-8CBC-6130D5C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7" y="185351"/>
            <a:ext cx="6668165" cy="6487297"/>
          </a:xfrm>
          <a:prstGeom prst="rect">
            <a:avLst/>
          </a:prstGeom>
        </p:spPr>
      </p:pic>
      <p:sp>
        <p:nvSpPr>
          <p:cNvPr id="4" name="TextBox 3">
            <a:extLst>
              <a:ext uri="{FF2B5EF4-FFF2-40B4-BE49-F238E27FC236}">
                <a16:creationId xmlns:a16="http://schemas.microsoft.com/office/drawing/2014/main" id="{FE6F4EAB-C8CE-226F-8DB2-EEC55F12146A}"/>
              </a:ext>
            </a:extLst>
          </p:cNvPr>
          <p:cNvSpPr txBox="1"/>
          <p:nvPr/>
        </p:nvSpPr>
        <p:spPr>
          <a:xfrm>
            <a:off x="7158790" y="1107863"/>
            <a:ext cx="4747661" cy="4528291"/>
          </a:xfrm>
          <a:prstGeom prst="rect">
            <a:avLst/>
          </a:prstGeom>
          <a:noFill/>
        </p:spPr>
        <p:txBody>
          <a:bodyPr wrap="square">
            <a:spAutoFit/>
          </a:bodyPr>
          <a:lstStyle/>
          <a:p>
            <a:pPr>
              <a:lnSpc>
                <a:spcPct val="107000"/>
              </a:lnSpc>
              <a:spcAft>
                <a:spcPts val="800"/>
              </a:spcAft>
              <a:buNone/>
            </a:pPr>
            <a:r>
              <a:rPr lang="en-CA" sz="2400" b="1" kern="0" dirty="0">
                <a:effectLst/>
                <a:latin typeface="Arial" panose="020B0604020202020204" pitchFamily="34" charset="0"/>
                <a:ea typeface="Times New Roman" panose="02020603050405020304" pitchFamily="18" charset="0"/>
                <a:cs typeface="Arial" panose="020B0604020202020204" pitchFamily="34" charset="0"/>
              </a:rPr>
              <a:t>         5 TAKEAWAYS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Dissociation is adaptive before it becomes problematic.</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Trauma dissociates or splits survival parts EP’s from daily life parts ANP’s </a:t>
            </a:r>
            <a:r>
              <a:rPr lang="en-CA" sz="2400" kern="0">
                <a:effectLst/>
                <a:latin typeface="Arial" panose="020B0604020202020204" pitchFamily="34" charset="0"/>
                <a:ea typeface="Times New Roman" panose="02020603050405020304" pitchFamily="18" charset="0"/>
                <a:cs typeface="Arial" panose="020B0604020202020204" pitchFamily="34" charset="0"/>
              </a:rPr>
              <a:t>across time.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Avoidance keeps trauma alive.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Healing happens in phases.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No shortcut replaces safety and integration.</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960176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5121E0-A9B6-44A1-9846-2CA9021184DF}"/>
              </a:ext>
            </a:extLst>
          </p:cNvPr>
          <p:cNvSpPr>
            <a:spLocks noGrp="1"/>
          </p:cNvSpPr>
          <p:nvPr>
            <p:ph type="title"/>
          </p:nvPr>
        </p:nvSpPr>
        <p:spPr>
          <a:xfrm>
            <a:off x="114304" y="0"/>
            <a:ext cx="11675619" cy="1410511"/>
          </a:xfrm>
        </p:spPr>
        <p:txBody>
          <a:bodyPr>
            <a:normAutofit/>
          </a:bodyPr>
          <a:lstStyle/>
          <a:p>
            <a:pPr algn="ctr"/>
            <a:r>
              <a:rPr lang="en-CA" sz="2800" dirty="0">
                <a:solidFill>
                  <a:schemeClr val="bg1"/>
                </a:solidFill>
              </a:rPr>
              <a:t>FOR THOSE WHO DON’T HAVE THE SECOND EDITION OF THE DBT Skills training workbook HERE’S WHAT WE’LL COVER NEXT WEEK</a:t>
            </a:r>
            <a:br>
              <a:rPr lang="en-CA" sz="2800" dirty="0">
                <a:solidFill>
                  <a:schemeClr val="bg1"/>
                </a:solidFill>
              </a:rPr>
            </a:br>
            <a:r>
              <a:rPr lang="en-CA" sz="2800" dirty="0">
                <a:solidFill>
                  <a:schemeClr val="bg1"/>
                </a:solidFill>
              </a:rPr>
              <a:t>p. 207-241 interpersonal skills</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FD5883-9ACA-42B9-9243-C59ED56D0C8E}"/>
              </a:ext>
            </a:extLst>
          </p:cNvPr>
          <p:cNvSpPr>
            <a:spLocks noGrp="1"/>
          </p:cNvSpPr>
          <p:nvPr>
            <p:ph idx="1"/>
          </p:nvPr>
        </p:nvSpPr>
        <p:spPr>
          <a:xfrm>
            <a:off x="6297039" y="1586415"/>
            <a:ext cx="5514776" cy="5400720"/>
          </a:xfrm>
        </p:spPr>
        <p:txBody>
          <a:bodyPr>
            <a:normAutofit fontScale="70000" lnSpcReduction="20000"/>
          </a:bodyPr>
          <a:lstStyle/>
          <a:p>
            <a:r>
              <a:rPr lang="en-CA" sz="2900" dirty="0"/>
              <a:t>This section of the workbook covers seven topics</a:t>
            </a:r>
          </a:p>
          <a:p>
            <a:r>
              <a:rPr lang="en-CA" sz="2900" dirty="0"/>
              <a:t>1. Mindful attention</a:t>
            </a:r>
          </a:p>
          <a:p>
            <a:r>
              <a:rPr lang="en-CA" sz="2900" dirty="0"/>
              <a:t>2. Compassion for others</a:t>
            </a:r>
          </a:p>
          <a:p>
            <a:r>
              <a:rPr lang="en-CA" sz="2900" dirty="0"/>
              <a:t>3. Passive vs. aggressive behavior</a:t>
            </a:r>
          </a:p>
          <a:p>
            <a:r>
              <a:rPr lang="en-CA" sz="2900" dirty="0"/>
              <a:t>4. I want-they want ratio</a:t>
            </a:r>
          </a:p>
          <a:p>
            <a:r>
              <a:rPr lang="en-CA" sz="2900" dirty="0"/>
              <a:t>5. I want-I should ratio</a:t>
            </a:r>
          </a:p>
          <a:p>
            <a:r>
              <a:rPr lang="en-CA" sz="2900" dirty="0"/>
              <a:t>6. Key interpersonal skills</a:t>
            </a:r>
          </a:p>
          <a:p>
            <a:r>
              <a:rPr lang="en-CA" sz="2900" dirty="0"/>
              <a:t>7. Blocks to using interpersonal skills</a:t>
            </a:r>
          </a:p>
          <a:p>
            <a:r>
              <a:rPr lang="en-CA" sz="2900" dirty="0"/>
              <a:t>8. Knowing what you want</a:t>
            </a:r>
          </a:p>
          <a:p>
            <a:r>
              <a:rPr lang="en-CA" sz="2900" dirty="0"/>
              <a:t>9. Modulating the intensity of a request</a:t>
            </a:r>
          </a:p>
          <a:p>
            <a:r>
              <a:rPr lang="en-CA" sz="2900" dirty="0"/>
              <a:t>10. Making a simple request</a:t>
            </a:r>
          </a:p>
          <a:p>
            <a:r>
              <a:rPr lang="en-CA" sz="2900" dirty="0"/>
              <a:t>11. Designing basic assertiveness scripts and</a:t>
            </a:r>
          </a:p>
          <a:p>
            <a:r>
              <a:rPr lang="en-CA" sz="2900" dirty="0"/>
              <a:t>12. Assertive listening</a:t>
            </a:r>
          </a:p>
          <a:p>
            <a:endParaRPr lang="en-CA" sz="2400" dirty="0"/>
          </a:p>
        </p:txBody>
      </p:sp>
      <p:pic>
        <p:nvPicPr>
          <p:cNvPr id="7" name="Picture 6" descr="Diagram&#10;&#10;Description automatically generated">
            <a:extLst>
              <a:ext uri="{FF2B5EF4-FFF2-40B4-BE49-F238E27FC236}">
                <a16:creationId xmlns:a16="http://schemas.microsoft.com/office/drawing/2014/main" id="{C605FF61-1676-4958-9673-D76B3B8A0EA1}"/>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9469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F8D5-EB2D-A752-4853-8F6A483A594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AB1164D-48CC-F6E2-4813-EA7FC6F49105}"/>
              </a:ext>
            </a:extLst>
          </p:cNvPr>
          <p:cNvSpPr>
            <a:spLocks noGrp="1"/>
          </p:cNvSpPr>
          <p:nvPr>
            <p:ph type="subTitle" idx="1"/>
          </p:nvPr>
        </p:nvSpPr>
        <p:spPr/>
        <p:txBody>
          <a:bodyPr/>
          <a:lstStyle/>
          <a:p>
            <a:endParaRPr lang="en-CA"/>
          </a:p>
        </p:txBody>
      </p:sp>
      <p:pic>
        <p:nvPicPr>
          <p:cNvPr id="4" name="Picture 3" descr="Empty red chairs in cinema with popcorn and drinks">
            <a:extLst>
              <a:ext uri="{FF2B5EF4-FFF2-40B4-BE49-F238E27FC236}">
                <a16:creationId xmlns:a16="http://schemas.microsoft.com/office/drawing/2014/main" id="{0159BDC2-4F2F-9F83-DC93-E0A734D68456}"/>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60506D2-0BD4-266B-F39F-D3F8CD179C03}"/>
              </a:ext>
            </a:extLst>
          </p:cNvPr>
          <p:cNvSpPr txBox="1"/>
          <p:nvPr/>
        </p:nvSpPr>
        <p:spPr>
          <a:xfrm>
            <a:off x="1524000" y="613869"/>
            <a:ext cx="6177394" cy="707886"/>
          </a:xfrm>
          <a:prstGeom prst="rect">
            <a:avLst/>
          </a:prstGeom>
          <a:noFill/>
        </p:spPr>
        <p:txBody>
          <a:bodyPr wrap="square">
            <a:spAutoFit/>
          </a:bodyPr>
          <a:lstStyle/>
          <a:p>
            <a:pPr marL="0" indent="0">
              <a:buNone/>
            </a:pPr>
            <a:r>
              <a:rPr lang="en-CA" sz="4000" dirty="0"/>
              <a:t>VIDEO Week 19 of simple</a:t>
            </a:r>
          </a:p>
        </p:txBody>
      </p:sp>
    </p:spTree>
    <p:extLst>
      <p:ext uri="{BB962C8B-B14F-4D97-AF65-F5344CB8AC3E}">
        <p14:creationId xmlns:p14="http://schemas.microsoft.com/office/powerpoint/2010/main" val="16356331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Breathing Space With Kindness Meditation: Compassion Focused Therapy (5 minutes)">
            <a:hlinkClick r:id="" action="ppaction://media"/>
            <a:extLst>
              <a:ext uri="{FF2B5EF4-FFF2-40B4-BE49-F238E27FC236}">
                <a16:creationId xmlns:a16="http://schemas.microsoft.com/office/drawing/2014/main" id="{3A06DCA6-28B6-5A4B-82B7-31FBDD621D8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98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EA9C-E806-95C9-FD56-CC5E321C72E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5094F1D2-72E2-6782-055C-D64E74C1929A}"/>
              </a:ext>
            </a:extLst>
          </p:cNvPr>
          <p:cNvSpPr>
            <a:spLocks noGrp="1"/>
          </p:cNvSpPr>
          <p:nvPr>
            <p:ph type="subTitle" idx="1"/>
          </p:nvPr>
        </p:nvSpPr>
        <p:spPr/>
        <p:txBody>
          <a:bodyPr/>
          <a:lstStyle/>
          <a:p>
            <a:endParaRPr lang="en-CA"/>
          </a:p>
        </p:txBody>
      </p:sp>
      <p:pic>
        <p:nvPicPr>
          <p:cNvPr id="4" name="Online Media 3" title="It's simple on You Tube session 22">
            <a:hlinkClick r:id="" action="ppaction://media"/>
            <a:extLst>
              <a:ext uri="{FF2B5EF4-FFF2-40B4-BE49-F238E27FC236}">
                <a16:creationId xmlns:a16="http://schemas.microsoft.com/office/drawing/2014/main" id="{9B10A430-86FC-66EB-06E5-2F87D6C465E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480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issociative disorders - causes, symptoms, diagnosis, treatment, pathology">
            <a:hlinkClick r:id="" action="ppaction://media"/>
            <a:extLst>
              <a:ext uri="{FF2B5EF4-FFF2-40B4-BE49-F238E27FC236}">
                <a16:creationId xmlns:a16="http://schemas.microsoft.com/office/drawing/2014/main" id="{D37540D4-8475-BA10-3891-20988A8B879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83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9F86-AEB7-4386-95CC-F3632F44F14C}"/>
              </a:ext>
            </a:extLst>
          </p:cNvPr>
          <p:cNvSpPr>
            <a:spLocks noGrp="1"/>
          </p:cNvSpPr>
          <p:nvPr>
            <p:ph type="title"/>
          </p:nvPr>
        </p:nvSpPr>
        <p:spPr/>
        <p:txBody>
          <a:bodyPr/>
          <a:lstStyle/>
          <a:p>
            <a:endParaRPr lang="en-CA"/>
          </a:p>
        </p:txBody>
      </p:sp>
      <p:pic>
        <p:nvPicPr>
          <p:cNvPr id="6" name="Online Media 5" title="What Is Dissociation?">
            <a:hlinkClick r:id="" action="ppaction://media"/>
            <a:extLst>
              <a:ext uri="{FF2B5EF4-FFF2-40B4-BE49-F238E27FC236}">
                <a16:creationId xmlns:a16="http://schemas.microsoft.com/office/drawing/2014/main" id="{52E9862A-312C-4896-A071-4A4BC6D4F3CE}"/>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459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5122-D81E-4C0D-B08B-34603E527822}"/>
              </a:ext>
            </a:extLst>
          </p:cNvPr>
          <p:cNvSpPr>
            <a:spLocks noGrp="1"/>
          </p:cNvSpPr>
          <p:nvPr>
            <p:ph type="title"/>
          </p:nvPr>
        </p:nvSpPr>
        <p:spPr/>
        <p:txBody>
          <a:bodyPr/>
          <a:lstStyle/>
          <a:p>
            <a:endParaRPr lang="en-CA"/>
          </a:p>
        </p:txBody>
      </p:sp>
      <p:pic>
        <p:nvPicPr>
          <p:cNvPr id="4" name="Online Media 3" title="9 Signs You Have Unhealed Trauma">
            <a:hlinkClick r:id="" action="ppaction://media"/>
            <a:extLst>
              <a:ext uri="{FF2B5EF4-FFF2-40B4-BE49-F238E27FC236}">
                <a16:creationId xmlns:a16="http://schemas.microsoft.com/office/drawing/2014/main" id="{46CDBB2C-EEA5-4577-AC95-3C166FA4076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26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Truth About Dissociation And Trauma">
            <a:hlinkClick r:id="" action="ppaction://media"/>
            <a:extLst>
              <a:ext uri="{FF2B5EF4-FFF2-40B4-BE49-F238E27FC236}">
                <a16:creationId xmlns:a16="http://schemas.microsoft.com/office/drawing/2014/main" id="{27FFE1FB-7D02-D24D-3F83-E376DB566B6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1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5 signs of complex PTSD that most people miss">
            <a:hlinkClick r:id="" action="ppaction://media"/>
            <a:extLst>
              <a:ext uri="{FF2B5EF4-FFF2-40B4-BE49-F238E27FC236}">
                <a16:creationId xmlns:a16="http://schemas.microsoft.com/office/drawing/2014/main" id="{AD0D476A-6E71-5D8A-2F96-68898FE1459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86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TOP: A Short Mindfulness Practice">
            <a:hlinkClick r:id="" action="ppaction://media"/>
            <a:extLst>
              <a:ext uri="{FF2B5EF4-FFF2-40B4-BE49-F238E27FC236}">
                <a16:creationId xmlns:a16="http://schemas.microsoft.com/office/drawing/2014/main" id="{0DC4D43C-D1B4-4DE4-BEB3-C7E0CCFC321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93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E5D5CD68-62D8-439A-AED8-335BB140E24A}"/>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0874" y="2022475"/>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Tree>
    <p:extLst>
      <p:ext uri="{BB962C8B-B14F-4D97-AF65-F5344CB8AC3E}">
        <p14:creationId xmlns:p14="http://schemas.microsoft.com/office/powerpoint/2010/main" val="34954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7"/>
                                        </p:tgtEl>
                                        <p:attrNameLst>
                                          <p:attrName>style.visibility</p:attrName>
                                        </p:attrNameLst>
                                      </p:cBhvr>
                                      <p:to>
                                        <p:strVal val="visible"/>
                                      </p:to>
                                    </p:set>
                                    <p:animEffect transition="in" filter="fade">
                                      <p:cBhvr>
                                        <p:cTn id="13"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254631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77EF-8741-9A07-1288-9E32EEA6CEDC}"/>
              </a:ext>
            </a:extLst>
          </p:cNvPr>
          <p:cNvSpPr>
            <a:spLocks noGrp="1"/>
          </p:cNvSpPr>
          <p:nvPr>
            <p:ph type="ctrTitle" idx="4294967295"/>
          </p:nvPr>
        </p:nvSpPr>
        <p:spPr>
          <a:xfrm>
            <a:off x="264975" y="-315311"/>
            <a:ext cx="11821921" cy="1738312"/>
          </a:xfrm>
        </p:spPr>
        <p:txBody>
          <a:bodyPr>
            <a:normAutofit/>
          </a:bodyPr>
          <a:lstStyle/>
          <a:p>
            <a:r>
              <a:rPr lang="en-CA" sz="3600" cap="none" dirty="0">
                <a:solidFill>
                  <a:schemeClr val="bg1"/>
                </a:solidFill>
              </a:rPr>
              <a:t>what if life gets so busy you don’t have time to use the tools ?</a:t>
            </a:r>
          </a:p>
        </p:txBody>
      </p:sp>
      <p:sp>
        <p:nvSpPr>
          <p:cNvPr id="6" name="TextBox 5">
            <a:extLst>
              <a:ext uri="{FF2B5EF4-FFF2-40B4-BE49-F238E27FC236}">
                <a16:creationId xmlns:a16="http://schemas.microsoft.com/office/drawing/2014/main" id="{5FAC981B-E7EA-11F3-C080-FAEAE4D08D03}"/>
              </a:ext>
            </a:extLst>
          </p:cNvPr>
          <p:cNvSpPr txBox="1"/>
          <p:nvPr/>
        </p:nvSpPr>
        <p:spPr>
          <a:xfrm>
            <a:off x="105104" y="981567"/>
            <a:ext cx="11981792" cy="563231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I have a rational mind and a wise mind response to this very important and common question. </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The rational mind </a:t>
            </a:r>
            <a:r>
              <a:rPr lang="en-US" sz="2000" dirty="0">
                <a:latin typeface="Arial" panose="020B0604020202020204" pitchFamily="34" charset="0"/>
              </a:rPr>
              <a:t>has to do with the </a:t>
            </a:r>
            <a:r>
              <a:rPr lang="en-US" sz="2000" b="0" i="0" dirty="0">
                <a:effectLst/>
                <a:latin typeface="Arial" panose="020B0604020202020204" pitchFamily="34" charset="0"/>
              </a:rPr>
              <a:t>back-end</a:t>
            </a:r>
            <a:r>
              <a:rPr lang="en-US" sz="2000" dirty="0">
                <a:latin typeface="Arial" panose="020B0604020202020204" pitchFamily="34" charset="0"/>
              </a:rPr>
              <a:t> vs. the</a:t>
            </a:r>
            <a:r>
              <a:rPr lang="en-US" sz="2000" b="0" i="0" dirty="0">
                <a:effectLst/>
                <a:latin typeface="Arial" panose="020B0604020202020204" pitchFamily="34" charset="0"/>
              </a:rPr>
              <a:t> front-end time commitment. </a:t>
            </a:r>
          </a:p>
          <a:p>
            <a:pPr marL="285750" indent="-285750">
              <a:buFont typeface="Arial" panose="020B0604020202020204" pitchFamily="34" charset="0"/>
              <a:buChar char="•"/>
            </a:pPr>
            <a:r>
              <a:rPr lang="en-US" sz="2000" b="0" i="0" dirty="0">
                <a:effectLst/>
                <a:latin typeface="Arial" panose="020B0604020202020204" pitchFamily="34" charset="0"/>
              </a:rPr>
              <a:t>Using the skills tools and strategies </a:t>
            </a:r>
            <a:r>
              <a:rPr lang="en-US" sz="2000" dirty="0">
                <a:latin typeface="Arial" panose="020B0604020202020204" pitchFamily="34" charset="0"/>
              </a:rPr>
              <a:t>would be a good goal in that it can help with physiological, safety, psychological and spiritual needs. Every goal you set will require that you use skills and tools. If you are struggling to find goals start with setting time aside to use skills and tools every week. Even 15 minutes twice weekly will make big difference. The important thing is being accountable.</a:t>
            </a:r>
          </a:p>
          <a:p>
            <a:pPr marL="285750" indent="-285750">
              <a:buFont typeface="Arial" panose="020B0604020202020204" pitchFamily="34" charset="0"/>
              <a:buChar char="•"/>
            </a:pPr>
            <a:r>
              <a:rPr lang="en-US" sz="2000" b="0" i="0" dirty="0">
                <a:effectLst/>
                <a:latin typeface="Arial" panose="020B0604020202020204" pitchFamily="34" charset="0"/>
              </a:rPr>
              <a:t>Doing somet</a:t>
            </a:r>
            <a:r>
              <a:rPr lang="en-US" sz="2000" dirty="0">
                <a:latin typeface="Arial" panose="020B0604020202020204" pitchFamily="34" charset="0"/>
              </a:rPr>
              <a:t>hing inefficiently (or if you keep falling into holes) takes so much more time than doing it efficiently.</a:t>
            </a:r>
            <a:endParaRPr lang="en-US" sz="2000" b="0" i="0" dirty="0">
              <a:effectLst/>
              <a:latin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The wise mind response has to do with our unconscious resists change. </a:t>
            </a:r>
            <a:r>
              <a:rPr lang="en-US" sz="2000" dirty="0">
                <a:latin typeface="Arial" panose="020B0604020202020204" pitchFamily="34" charset="0"/>
              </a:rPr>
              <a:t>H</a:t>
            </a:r>
            <a:r>
              <a:rPr lang="en-US" sz="2000" b="0" i="0" dirty="0">
                <a:effectLst/>
                <a:latin typeface="Arial" panose="020B0604020202020204" pitchFamily="34" charset="0"/>
              </a:rPr>
              <a:t>ow much time do we spend on social media or watching TV each day? It takes wise mind to do the hard thing when the hard thing is the right thing to do.</a:t>
            </a:r>
          </a:p>
          <a:p>
            <a:pPr marL="285750" indent="-285750">
              <a:buFont typeface="Arial" panose="020B0604020202020204" pitchFamily="34" charset="0"/>
              <a:buChar char="•"/>
            </a:pPr>
            <a:r>
              <a:rPr lang="en-US" sz="2000" b="0" i="0" dirty="0">
                <a:effectLst/>
                <a:latin typeface="Arial" panose="020B0604020202020204" pitchFamily="34" charset="0"/>
              </a:rPr>
              <a:t> We live in an attention economy, and our attention is drawn to certain things and not to others. It is drawn to things that providing </a:t>
            </a:r>
            <a:r>
              <a:rPr lang="en-US" sz="2000" dirty="0">
                <a:latin typeface="Arial" panose="020B0604020202020204" pitchFamily="34" charset="0"/>
              </a:rPr>
              <a:t>us immediate</a:t>
            </a:r>
            <a:r>
              <a:rPr lang="en-US" sz="2000" b="0" i="0" dirty="0">
                <a:effectLst/>
                <a:latin typeface="Arial" panose="020B0604020202020204" pitchFamily="34" charset="0"/>
              </a:rPr>
              <a:t> gratification and high emotional intensity. </a:t>
            </a:r>
          </a:p>
          <a:p>
            <a:pPr marL="285750" indent="-285750">
              <a:buFont typeface="Arial" panose="020B0604020202020204" pitchFamily="34" charset="0"/>
              <a:buChar char="•"/>
            </a:pPr>
            <a:r>
              <a:rPr lang="en-US" sz="2000" dirty="0">
                <a:latin typeface="Arial" panose="020B0604020202020204" pitchFamily="34" charset="0"/>
              </a:rPr>
              <a:t>People are also drawn to chaos as its familiar its repetition compulsion, it distracts us from our pain, and it validates our view of the world.</a:t>
            </a:r>
          </a:p>
          <a:p>
            <a:pPr marL="285750" indent="-285750">
              <a:buFont typeface="Arial" panose="020B0604020202020204" pitchFamily="34" charset="0"/>
              <a:buChar char="•"/>
            </a:pPr>
            <a:r>
              <a:rPr lang="en-US" sz="2000" b="0" i="0" dirty="0">
                <a:effectLst/>
                <a:latin typeface="Arial" panose="020B0604020202020204" pitchFamily="34" charset="0"/>
              </a:rPr>
              <a:t>Our parts resist change.</a:t>
            </a:r>
            <a:endParaRPr lang="en-CA" sz="2000" dirty="0"/>
          </a:p>
        </p:txBody>
      </p:sp>
    </p:spTree>
    <p:extLst>
      <p:ext uri="{BB962C8B-B14F-4D97-AF65-F5344CB8AC3E}">
        <p14:creationId xmlns:p14="http://schemas.microsoft.com/office/powerpoint/2010/main" val="14043329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0E007-87B6-CD86-EE28-5E56AB465226}"/>
              </a:ext>
            </a:extLst>
          </p:cNvPr>
          <p:cNvSpPr txBox="1"/>
          <p:nvPr/>
        </p:nvSpPr>
        <p:spPr>
          <a:xfrm>
            <a:off x="34505" y="359341"/>
            <a:ext cx="12122989" cy="3139321"/>
          </a:xfrm>
          <a:prstGeom prst="rect">
            <a:avLst/>
          </a:prstGeom>
          <a:noFill/>
        </p:spPr>
        <p:txBody>
          <a:bodyPr wrap="square">
            <a:spAutoFit/>
          </a:bodyPr>
          <a:lstStyle/>
          <a:p>
            <a:r>
              <a:rPr lang="en-US" b="0" i="0" dirty="0">
                <a:effectLst/>
                <a:latin typeface="Arial" panose="020B0604020202020204" pitchFamily="34" charset="0"/>
              </a:rPr>
              <a:t>(1)Structural dissociation theory is a psychological theory that was developed by </a:t>
            </a:r>
            <a:r>
              <a:rPr lang="en-US" b="0" i="0" dirty="0" err="1">
                <a:effectLst/>
                <a:latin typeface="Arial" panose="020B0604020202020204" pitchFamily="34" charset="0"/>
              </a:rPr>
              <a:t>Onno</a:t>
            </a:r>
            <a:r>
              <a:rPr lang="en-US" b="0" i="0" dirty="0">
                <a:effectLst/>
                <a:latin typeface="Arial" panose="020B0604020202020204" pitchFamily="34" charset="0"/>
              </a:rPr>
              <a:t> van der Hart, </a:t>
            </a:r>
            <a:r>
              <a:rPr lang="en-US" b="0" i="0" dirty="0" err="1">
                <a:effectLst/>
                <a:latin typeface="Arial" panose="020B0604020202020204" pitchFamily="34" charset="0"/>
              </a:rPr>
              <a:t>Ellert</a:t>
            </a:r>
            <a:r>
              <a:rPr lang="en-US" b="0" i="0" dirty="0">
                <a:effectLst/>
                <a:latin typeface="Arial" panose="020B0604020202020204" pitchFamily="34" charset="0"/>
              </a:rPr>
              <a:t> </a:t>
            </a:r>
            <a:r>
              <a:rPr lang="en-US" b="0" i="0" dirty="0" err="1">
                <a:effectLst/>
                <a:latin typeface="Arial" panose="020B0604020202020204" pitchFamily="34" charset="0"/>
              </a:rPr>
              <a:t>Nijenhuis</a:t>
            </a:r>
            <a:r>
              <a:rPr lang="en-US" b="0" i="0" dirty="0">
                <a:effectLst/>
                <a:latin typeface="Arial" panose="020B0604020202020204" pitchFamily="34" charset="0"/>
              </a:rPr>
              <a:t>, and Kathy Steele. It is based on the idea that the mind is structured into different parts or self-states, each with its own thoughts, feelings, and memories. According to this theory, dissociation is a normal and adaptive response to trauma, where the mind separates different parts of the self in order to cope with overwhelming experiences.</a:t>
            </a:r>
            <a:br>
              <a:rPr lang="en-US" dirty="0"/>
            </a:br>
            <a:r>
              <a:rPr lang="en-US" b="0" i="0" dirty="0">
                <a:effectLst/>
                <a:latin typeface="Arial" panose="020B0604020202020204" pitchFamily="34" charset="0"/>
              </a:rPr>
              <a:t>In structural dissociation theory, there are two main parts of the self: the apparently normal part (ANP) and the emotional part (EP). The ANP is responsible for day-to-day functioning and is often unaware of traumatic memories, while the EP holds the emotional and traumatic memories. When a person experiences trauma, these parts of the self can become fragmented and disconnected, leading to symptoms of dissociation and other psychological disorders.</a:t>
            </a:r>
            <a:br>
              <a:rPr lang="en-US" dirty="0"/>
            </a:br>
            <a:r>
              <a:rPr lang="en-US" b="0" i="0" dirty="0">
                <a:effectLst/>
                <a:latin typeface="Arial" panose="020B0604020202020204" pitchFamily="34" charset="0"/>
              </a:rPr>
              <a:t>Therapy based on structural dissociation theory aims to help individuals integrate these different parts of the self, so that they can process and heal from traumatic experiences. By understanding and working with these different self-states, individuals can develop a more cohesive sense of self and reduce symptoms of dissociation.</a:t>
            </a:r>
            <a:endParaRPr lang="en-CA" dirty="0"/>
          </a:p>
        </p:txBody>
      </p:sp>
    </p:spTree>
    <p:extLst>
      <p:ext uri="{BB962C8B-B14F-4D97-AF65-F5344CB8AC3E}">
        <p14:creationId xmlns:p14="http://schemas.microsoft.com/office/powerpoint/2010/main" val="9068082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CEB0B7-D136-B466-4556-27A76F7544AF}"/>
              </a:ext>
            </a:extLst>
          </p:cNvPr>
          <p:cNvSpPr txBox="1"/>
          <p:nvPr/>
        </p:nvSpPr>
        <p:spPr>
          <a:xfrm>
            <a:off x="123645" y="123567"/>
            <a:ext cx="12068355" cy="4247317"/>
          </a:xfrm>
          <a:prstGeom prst="rect">
            <a:avLst/>
          </a:prstGeom>
          <a:noFill/>
        </p:spPr>
        <p:txBody>
          <a:bodyPr wrap="square">
            <a:spAutoFit/>
          </a:bodyPr>
          <a:lstStyle/>
          <a:p>
            <a:r>
              <a:rPr lang="en-US" b="0" i="0" dirty="0">
                <a:effectLst/>
                <a:latin typeface="Arial" panose="020B0604020202020204" pitchFamily="34" charset="0"/>
              </a:rPr>
              <a:t>(2)Flashbacks are a common symptom of post-traumatic stress disorder (PTSD) and can be distressing experiences where a person feels as though they are reliving a traumatic event. There are several different types of flashbacks that individuals may experience:</a:t>
            </a:r>
            <a:br>
              <a:rPr lang="en-US" dirty="0"/>
            </a:br>
            <a:r>
              <a:rPr lang="en-US" b="0" i="0" dirty="0">
                <a:effectLst/>
                <a:latin typeface="Arial" panose="020B0604020202020204" pitchFamily="34" charset="0"/>
              </a:rPr>
              <a:t>1. Visual flashbacks: These involve vivid images or scenes from the traumatic event that play out in the person's mind as if they are happening in the present moment.</a:t>
            </a:r>
            <a:br>
              <a:rPr lang="en-US" dirty="0"/>
            </a:br>
            <a:r>
              <a:rPr lang="en-US" b="0" i="0" dirty="0">
                <a:effectLst/>
                <a:latin typeface="Arial" panose="020B0604020202020204" pitchFamily="34" charset="0"/>
              </a:rPr>
              <a:t>2. Emotional flashbacks: These involve intense emotions or feelings related to the traumatic event, such as fear, sadness, or anger, that can be triggered by certain stimuli or reminders.</a:t>
            </a:r>
            <a:br>
              <a:rPr lang="en-US" dirty="0"/>
            </a:br>
            <a:r>
              <a:rPr lang="en-US" b="0" i="0" dirty="0">
                <a:effectLst/>
                <a:latin typeface="Arial" panose="020B0604020202020204" pitchFamily="34" charset="0"/>
              </a:rPr>
              <a:t>3. Sensory flashbacks: These involve sensations or physical feelings associated with the traumatic event, such as pain, smells, sounds, or tastes, that can be triggered by sensory cues in the environment.</a:t>
            </a:r>
            <a:br>
              <a:rPr lang="en-US" dirty="0"/>
            </a:br>
            <a:r>
              <a:rPr lang="en-US" b="0" i="0" dirty="0">
                <a:effectLst/>
                <a:latin typeface="Arial" panose="020B0604020202020204" pitchFamily="34" charset="0"/>
              </a:rPr>
              <a:t>4. Dissociative flashbacks: These involve a sense of detachment or disconnection from reality, where the person may feel like they are outside of their body or watching themselves from a distance.</a:t>
            </a:r>
            <a:br>
              <a:rPr lang="en-US" dirty="0"/>
            </a:br>
            <a:r>
              <a:rPr lang="en-US" b="0" i="0" dirty="0">
                <a:effectLst/>
                <a:latin typeface="Arial" panose="020B0604020202020204" pitchFamily="34" charset="0"/>
              </a:rPr>
              <a:t>It's important to note that flashbacks can vary in intensity and duration, and may be triggered by specific cues or reminders of the traumatic event. It's also important for individuals experiencing flashbacks to seek support from mental health professionals to learn coping strategies and techniques to manage and reduce the impact of these distressing experiences.</a:t>
            </a:r>
            <a:endParaRPr lang="en-CA" dirty="0"/>
          </a:p>
        </p:txBody>
      </p:sp>
    </p:spTree>
    <p:extLst>
      <p:ext uri="{BB962C8B-B14F-4D97-AF65-F5344CB8AC3E}">
        <p14:creationId xmlns:p14="http://schemas.microsoft.com/office/powerpoint/2010/main" val="13614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4995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132717" y="2235476"/>
            <a:ext cx="6805627" cy="1938992"/>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W</a:t>
            </a:r>
            <a:r>
              <a:rPr lang="en-CA" sz="4000" dirty="0">
                <a:latin typeface="Arial" panose="020B0604020202020204" pitchFamily="34" charset="0"/>
                <a:cs typeface="Arial" panose="020B0604020202020204" pitchFamily="34" charset="0"/>
              </a:rPr>
              <a:t>e think we my have fixed the zooming in and out problem. Please let us know.</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18</a:t>
            </a:fld>
            <a:endParaRPr lang="en-CA"/>
          </a:p>
        </p:txBody>
      </p:sp>
    </p:spTree>
    <p:extLst>
      <p:ext uri="{BB962C8B-B14F-4D97-AF65-F5344CB8AC3E}">
        <p14:creationId xmlns:p14="http://schemas.microsoft.com/office/powerpoint/2010/main" val="373132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AB8B6-3993-97A7-4EEB-17E3A5A5C27A}"/>
              </a:ext>
            </a:extLst>
          </p:cNvPr>
          <p:cNvSpPr>
            <a:spLocks noGrp="1"/>
          </p:cNvSpPr>
          <p:nvPr>
            <p:ph type="sldNum" sz="quarter" idx="12"/>
          </p:nvPr>
        </p:nvSpPr>
        <p:spPr/>
        <p:txBody>
          <a:bodyPr/>
          <a:lstStyle/>
          <a:p>
            <a:fld id="{D5F19236-814F-4AAD-A4AC-CC9247FC12C4}" type="slidenum">
              <a:rPr lang="en-CA" smtClean="0"/>
              <a:t>19</a:t>
            </a:fld>
            <a:endParaRPr lang="en-CA"/>
          </a:p>
        </p:txBody>
      </p:sp>
      <p:sp>
        <p:nvSpPr>
          <p:cNvPr id="4" name="TextBox 3">
            <a:extLst>
              <a:ext uri="{FF2B5EF4-FFF2-40B4-BE49-F238E27FC236}">
                <a16:creationId xmlns:a16="http://schemas.microsoft.com/office/drawing/2014/main" id="{769AC6DF-4959-93F4-BFB4-7016EC358D87}"/>
              </a:ext>
            </a:extLst>
          </p:cNvPr>
          <p:cNvSpPr txBox="1"/>
          <p:nvPr/>
        </p:nvSpPr>
        <p:spPr>
          <a:xfrm>
            <a:off x="35957" y="566796"/>
            <a:ext cx="12107917"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 February 9’s</a:t>
            </a:r>
            <a:r>
              <a:rPr lang="en-US" sz="1800" dirty="0">
                <a:latin typeface="Arial" panose="020B0604020202020204" pitchFamily="34" charset="0"/>
                <a:cs typeface="Arial" panose="020B0604020202020204" pitchFamily="34" charset="0"/>
              </a:rPr>
              <a:t>  boing group we had a great discussion about what some people are struggling with in the course.</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ur personality is what it is because what it is </a:t>
            </a:r>
            <a:r>
              <a:rPr lang="en-US" dirty="0">
                <a:latin typeface="Arial" panose="020B0604020202020204" pitchFamily="34" charset="0"/>
                <a:cs typeface="Arial" panose="020B0604020202020204" pitchFamily="34" charset="0"/>
              </a:rPr>
              <a:t>has helped us</a:t>
            </a:r>
            <a:r>
              <a:rPr lang="en-US" sz="1800" dirty="0">
                <a:latin typeface="Arial" panose="020B0604020202020204" pitchFamily="34" charset="0"/>
                <a:cs typeface="Arial" panose="020B0604020202020204" pitchFamily="34" charset="0"/>
              </a:rPr>
              <a:t> to survive in the world. To ask </a:t>
            </a:r>
            <a:r>
              <a:rPr lang="en-US" dirty="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to change something which has helped us survive is akin to asking us to jump off a tall building while reassuring </a:t>
            </a:r>
            <a:r>
              <a:rPr lang="en-US" dirty="0">
                <a:latin typeface="Arial" panose="020B0604020202020204" pitchFamily="34" charset="0"/>
                <a:cs typeface="Arial" panose="020B0604020202020204" pitchFamily="34" charset="0"/>
              </a:rPr>
              <a:t>us that we’ll be alright</a:t>
            </a:r>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Emotionally it’s extremely difficult</a:t>
            </a:r>
            <a:r>
              <a:rPr lang="en-US" sz="1800" dirty="0">
                <a:latin typeface="Arial" panose="020B0604020202020204" pitchFamily="34" charset="0"/>
                <a:cs typeface="Arial" panose="020B0604020202020204" pitchFamily="34" charset="0"/>
              </a:rPr>
              <a:t> to believe</a:t>
            </a:r>
            <a:r>
              <a:rPr lang="en-US" dirty="0">
                <a:latin typeface="Arial" panose="020B0604020202020204" pitchFamily="34" charset="0"/>
                <a:cs typeface="Arial" panose="020B0604020202020204" pitchFamily="34" charset="0"/>
              </a:rPr>
              <a:t> and to do it we need a lot of “handholding” or coaching.</a:t>
            </a: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brings us to the main problem with this course. It</a:t>
            </a:r>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gives us</a:t>
            </a:r>
            <a:r>
              <a:rPr lang="en-US" sz="1800" dirty="0">
                <a:latin typeface="Arial" panose="020B0604020202020204" pitchFamily="34" charset="0"/>
                <a:cs typeface="Arial" panose="020B0604020202020204" pitchFamily="34" charset="0"/>
              </a:rPr>
              <a:t> theory and provides </a:t>
            </a:r>
            <a:r>
              <a:rPr lang="en-US" dirty="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with tools and skills, but it falls short</a:t>
            </a:r>
            <a:r>
              <a:rPr lang="en-US" dirty="0">
                <a:latin typeface="Arial" panose="020B0604020202020204" pitchFamily="34" charset="0"/>
                <a:cs typeface="Arial" panose="020B0604020202020204" pitchFamily="34" charset="0"/>
              </a:rPr>
              <a:t> on</a:t>
            </a:r>
            <a:r>
              <a:rPr lang="en-US" sz="1800" dirty="0">
                <a:latin typeface="Arial" panose="020B0604020202020204" pitchFamily="34" charset="0"/>
                <a:cs typeface="Arial" panose="020B0604020202020204" pitchFamily="34" charset="0"/>
              </a:rPr>
              <a:t> coaching </a:t>
            </a:r>
            <a:r>
              <a:rPr lang="en-US" dirty="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individually on how to practically use th</a:t>
            </a:r>
            <a:r>
              <a:rPr lang="en-US" dirty="0">
                <a:latin typeface="Arial" panose="020B0604020202020204" pitchFamily="34" charset="0"/>
                <a:cs typeface="Arial" panose="020B0604020202020204" pitchFamily="34" charset="0"/>
              </a:rPr>
              <a:t>at</a:t>
            </a:r>
            <a:r>
              <a:rPr lang="en-US" sz="1800" dirty="0">
                <a:latin typeface="Arial" panose="020B0604020202020204" pitchFamily="34" charset="0"/>
                <a:cs typeface="Arial" panose="020B0604020202020204" pitchFamily="34" charset="0"/>
              </a:rPr>
              <a:t> theory, tools and skills. It’s </a:t>
            </a:r>
            <a:r>
              <a:rPr lang="en-US" dirty="0">
                <a:latin typeface="Arial" panose="020B0604020202020204" pitchFamily="34" charset="0"/>
                <a:cs typeface="Arial" panose="020B0604020202020204" pitchFamily="34" charset="0"/>
              </a:rPr>
              <a:t>as if were learning</a:t>
            </a:r>
            <a:r>
              <a:rPr lang="en-US" sz="1800" dirty="0">
                <a:latin typeface="Arial" panose="020B0604020202020204" pitchFamily="34" charset="0"/>
                <a:cs typeface="Arial" panose="020B0604020202020204" pitchFamily="34" charset="0"/>
              </a:rPr>
              <a:t> the theory of carpentry but never applied our tools and skills to a real woodworking project.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We also talked about how the course can be quite activating. From an IFS perspective</a:t>
            </a:r>
            <a:r>
              <a:rPr lang="en-US" dirty="0">
                <a:latin typeface="Arial" panose="020B0604020202020204" pitchFamily="34" charset="0"/>
                <a:cs typeface="Arial" panose="020B0604020202020204" pitchFamily="34" charset="0"/>
              </a:rPr>
              <a:t> it may activate</a:t>
            </a:r>
            <a:r>
              <a:rPr lang="en-US" sz="1800" dirty="0">
                <a:latin typeface="Arial" panose="020B0604020202020204" pitchFamily="34" charset="0"/>
                <a:cs typeface="Arial" panose="020B0604020202020204" pitchFamily="34" charset="0"/>
              </a:rPr>
              <a:t> parts of us that feel shame, are anxious, procrastinate or are perfectionistic. When </a:t>
            </a:r>
            <a:r>
              <a:rPr lang="en-US" dirty="0">
                <a:latin typeface="Arial" panose="020B0604020202020204" pitchFamily="34" charset="0"/>
                <a:cs typeface="Arial" panose="020B0604020202020204" pitchFamily="34" charset="0"/>
              </a:rPr>
              <a:t>such parts are activated, we may be inadvertently</a:t>
            </a:r>
            <a:r>
              <a:rPr lang="en-US" sz="1800" dirty="0">
                <a:latin typeface="Arial" panose="020B0604020202020204" pitchFamily="34" charset="0"/>
                <a:cs typeface="Arial" panose="020B0604020202020204" pitchFamily="34" charset="0"/>
              </a:rPr>
              <a:t> repeating patterns from </a:t>
            </a:r>
            <a:r>
              <a:rPr lang="en-US" dirty="0">
                <a:latin typeface="Arial" panose="020B0604020202020204" pitchFamily="34" charset="0"/>
                <a:cs typeface="Arial" panose="020B0604020202020204" pitchFamily="34" charset="0"/>
              </a:rPr>
              <a:t>our past.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One of the suggestions that came out of that boing group is for the co-leaders to summarize both at the beginning and at the end of the session the key points to retain from the session.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We agreed that it’s so very important to be able to put our thoughts and feelings such as these into words and feel safe doing it.</a:t>
            </a:r>
            <a:r>
              <a:rPr lang="en-US" dirty="0">
                <a:latin typeface="Arial" panose="020B0604020202020204" pitchFamily="34" charset="0"/>
                <a:cs typeface="Arial" panose="020B0604020202020204" pitchFamily="34" charset="0"/>
              </a:rPr>
              <a:t> We concluded that w</a:t>
            </a:r>
            <a:r>
              <a:rPr lang="en-US" sz="1800" dirty="0">
                <a:latin typeface="Arial" panose="020B0604020202020204" pitchFamily="34" charset="0"/>
                <a:cs typeface="Arial" panose="020B0604020202020204" pitchFamily="34" charset="0"/>
              </a:rPr>
              <a:t>hat is most important is to be kind and compassionate </a:t>
            </a:r>
            <a:r>
              <a:rPr lang="en-US" dirty="0">
                <a:latin typeface="Arial" panose="020B0604020202020204" pitchFamily="34" charset="0"/>
                <a:cs typeface="Arial" panose="020B0604020202020204" pitchFamily="34" charset="0"/>
              </a:rPr>
              <a:t>with</a:t>
            </a:r>
            <a:r>
              <a:rPr lang="en-US" sz="1800" dirty="0">
                <a:latin typeface="Arial" panose="020B0604020202020204" pitchFamily="34" charset="0"/>
                <a:cs typeface="Arial" panose="020B0604020202020204" pitchFamily="34" charset="0"/>
              </a:rPr>
              <a:t> ourselves and with each other.</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Thank you to all those who </a:t>
            </a:r>
            <a:r>
              <a:rPr lang="en-US" dirty="0">
                <a:latin typeface="Arial" panose="020B0604020202020204" pitchFamily="34" charset="0"/>
                <a:cs typeface="Arial" panose="020B0604020202020204" pitchFamily="34" charset="0"/>
              </a:rPr>
              <a:t>contributed to this important</a:t>
            </a:r>
            <a:r>
              <a:rPr lang="en-US" sz="1800" dirty="0">
                <a:latin typeface="Arial" panose="020B0604020202020204" pitchFamily="34" charset="0"/>
                <a:cs typeface="Arial" panose="020B0604020202020204" pitchFamily="34" charset="0"/>
              </a:rPr>
              <a:t> discussion </a:t>
            </a:r>
            <a:r>
              <a:rPr lang="en-US" dirty="0">
                <a:latin typeface="Arial" panose="020B0604020202020204" pitchFamily="34" charset="0"/>
                <a:cs typeface="Arial" panose="020B0604020202020204" pitchFamily="34" charset="0"/>
              </a:rPr>
              <a:t>and</a:t>
            </a:r>
            <a:r>
              <a:rPr lang="en-US" sz="1800" dirty="0">
                <a:latin typeface="Arial" panose="020B0604020202020204" pitchFamily="34" charset="0"/>
                <a:cs typeface="Arial" panose="020B0604020202020204" pitchFamily="34" charset="0"/>
              </a:rPr>
              <a:t> to everyone who continues to attend the course.</a:t>
            </a:r>
            <a:endParaRPr lang="en-CA"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F5EF319-12C6-A6E7-E7C6-6D09EDF8BAAB}"/>
              </a:ext>
            </a:extLst>
          </p:cNvPr>
          <p:cNvSpPr txBox="1"/>
          <p:nvPr/>
        </p:nvSpPr>
        <p:spPr>
          <a:xfrm>
            <a:off x="4443220" y="-17979"/>
            <a:ext cx="6117020"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 THANK YOU</a:t>
            </a:r>
            <a:endParaRPr lang="en-CA" sz="3200" dirty="0">
              <a:solidFill>
                <a:schemeClr val="bg1"/>
              </a:solidFill>
            </a:endParaRPr>
          </a:p>
        </p:txBody>
      </p:sp>
    </p:spTree>
    <p:extLst>
      <p:ext uri="{BB962C8B-B14F-4D97-AF65-F5344CB8AC3E}">
        <p14:creationId xmlns:p14="http://schemas.microsoft.com/office/powerpoint/2010/main" val="21281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60F-92B3-0246-BF8F-1E3AA271F9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1B0CFC-3C76-468B-4A1E-8ECA86DFC695}"/>
              </a:ext>
            </a:extLst>
          </p:cNvPr>
          <p:cNvSpPr txBox="1"/>
          <p:nvPr/>
        </p:nvSpPr>
        <p:spPr>
          <a:xfrm>
            <a:off x="0" y="-71919"/>
            <a:ext cx="12192000" cy="5940088"/>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p.148-206 of dbt workbook. our fifth practice session-the goals diary card procedure- session 21 of manual</a:t>
            </a:r>
          </a:p>
          <a:p>
            <a:r>
              <a:rPr lang="en-US" sz="3600" dirty="0">
                <a:solidFill>
                  <a:schemeClr val="bg1"/>
                </a:solidFill>
                <a:latin typeface="Corbel" panose="020B0503020204020204" pitchFamily="34" charset="0"/>
              </a:rPr>
              <a:t>week 19- dissociation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22- </a:t>
            </a:r>
            <a:r>
              <a:rPr lang="en-US" sz="2800" b="0" i="0" dirty="0">
                <a:effectLst/>
                <a:latin typeface="Corbel" panose="020B0503020204020204" pitchFamily="34" charset="0"/>
              </a:rPr>
              <a:t>S</a:t>
            </a:r>
            <a:r>
              <a:rPr lang="en-US" sz="2800" dirty="0">
                <a:latin typeface="Corbel" panose="020B0503020204020204" pitchFamily="34" charset="0"/>
              </a:rPr>
              <a:t>pirituality, religion, and  health- session 26 of manual. </a:t>
            </a: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57745B7-D34A-0FCF-4EF7-EBAB2AD57E21}"/>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398098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20</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21</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0" y="176805"/>
            <a:ext cx="11751966"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Until we find a better way, we’ll post answers that we think may be of interest to most people but unfortunately because of time we cannot read all of them in the sessions. We will therefor arbitrarily read out only a few of the many excellent questions you’ve asked. </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We’ll however read out all the questions and invite everyone to go to the website’s PowerPoint presentations and go over the answers with more time.</a:t>
            </a:r>
          </a:p>
          <a:p>
            <a:endParaRPr lang="en-CA" sz="2800" kern="0" dirty="0">
              <a:solidFill>
                <a:schemeClr val="bg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7352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EDDA8-3D09-CF58-2A22-D3B8D215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171" y="259492"/>
            <a:ext cx="5747657" cy="6400800"/>
          </a:xfrm>
          <a:prstGeom prst="rect">
            <a:avLst/>
          </a:prstGeom>
        </p:spPr>
      </p:pic>
    </p:spTree>
    <p:extLst>
      <p:ext uri="{BB962C8B-B14F-4D97-AF65-F5344CB8AC3E}">
        <p14:creationId xmlns:p14="http://schemas.microsoft.com/office/powerpoint/2010/main" val="290963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643CE8-82EA-4CC3-8A2D-C15A8EEC024B}"/>
              </a:ext>
            </a:extLst>
          </p:cNvPr>
          <p:cNvSpPr>
            <a:spLocks noGrp="1"/>
          </p:cNvSpPr>
          <p:nvPr>
            <p:ph idx="4294967295"/>
          </p:nvPr>
        </p:nvSpPr>
        <p:spPr>
          <a:xfrm>
            <a:off x="5797550" y="1124198"/>
            <a:ext cx="6394450" cy="6329471"/>
          </a:xfrm>
        </p:spPr>
        <p:txBody>
          <a:bodyPr>
            <a:normAutofit/>
          </a:bodyPr>
          <a:lstStyle/>
          <a:p>
            <a:r>
              <a:rPr lang="en-CA" sz="2400" dirty="0"/>
              <a:t>Stress and the stress response</a:t>
            </a:r>
          </a:p>
          <a:p>
            <a:r>
              <a:rPr lang="en-CA" sz="2400" dirty="0"/>
              <a:t>Adult, developmental, and attachment trauma</a:t>
            </a:r>
          </a:p>
          <a:p>
            <a:r>
              <a:rPr lang="en-CA" sz="2400" dirty="0"/>
              <a:t>How to assess trauma</a:t>
            </a:r>
          </a:p>
          <a:p>
            <a:r>
              <a:rPr lang="en-CA" sz="2400" dirty="0"/>
              <a:t>The consequences of trauma </a:t>
            </a:r>
          </a:p>
          <a:p>
            <a:r>
              <a:rPr lang="en-CA" sz="2400" dirty="0"/>
              <a:t>The Adverse Childhood Events studies</a:t>
            </a:r>
          </a:p>
          <a:p>
            <a:r>
              <a:rPr lang="en-CA" sz="2400" dirty="0"/>
              <a:t>Trauma as a disorder of implicit memory</a:t>
            </a:r>
          </a:p>
          <a:p>
            <a:r>
              <a:rPr lang="en-CA" sz="2400" dirty="0"/>
              <a:t>How understanding the states of autonomic activation is key to understanding the trauma related disorders</a:t>
            </a:r>
          </a:p>
          <a:p>
            <a:r>
              <a:rPr lang="en-CA" sz="2400" dirty="0"/>
              <a:t>Psychiatry's blind spot for trauma</a:t>
            </a:r>
          </a:p>
          <a:p>
            <a:r>
              <a:rPr lang="en-CA" sz="2400" dirty="0"/>
              <a:t>Trauma informed care</a:t>
            </a:r>
          </a:p>
        </p:txBody>
      </p:sp>
      <p:pic>
        <p:nvPicPr>
          <p:cNvPr id="1026" name="Picture 2" descr="All about dissociative disorders | How to get support | Kids Helpline">
            <a:extLst>
              <a:ext uri="{FF2B5EF4-FFF2-40B4-BE49-F238E27FC236}">
                <a16:creationId xmlns:a16="http://schemas.microsoft.com/office/drawing/2014/main" id="{758390FE-E324-4CC7-89CC-7E8A0F2E1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512"/>
            <a:ext cx="5317108" cy="4005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14D151-79AE-3B30-6EB3-269A4C0D3DA2}"/>
              </a:ext>
            </a:extLst>
          </p:cNvPr>
          <p:cNvSpPr txBox="1"/>
          <p:nvPr/>
        </p:nvSpPr>
        <p:spPr>
          <a:xfrm>
            <a:off x="548855" y="4894767"/>
            <a:ext cx="4768253" cy="1815882"/>
          </a:xfrm>
          <a:prstGeom prst="rect">
            <a:avLst/>
          </a:prstGeom>
          <a:noFill/>
        </p:spPr>
        <p:txBody>
          <a:bodyPr wrap="square">
            <a:spAutoFit/>
          </a:bodyPr>
          <a:lstStyle/>
          <a:p>
            <a:r>
              <a:rPr lang="en-CA" sz="2800" dirty="0"/>
              <a:t>“Talking about your trauma doesn’t make you a victim. Making your trauma your identity does.”</a:t>
            </a:r>
          </a:p>
        </p:txBody>
      </p:sp>
      <p:sp>
        <p:nvSpPr>
          <p:cNvPr id="4" name="TextBox 3">
            <a:extLst>
              <a:ext uri="{FF2B5EF4-FFF2-40B4-BE49-F238E27FC236}">
                <a16:creationId xmlns:a16="http://schemas.microsoft.com/office/drawing/2014/main" id="{2B8D60BE-68F0-3102-AF70-2D2FDBA48D42}"/>
              </a:ext>
            </a:extLst>
          </p:cNvPr>
          <p:cNvSpPr txBox="1"/>
          <p:nvPr/>
        </p:nvSpPr>
        <p:spPr>
          <a:xfrm>
            <a:off x="629250" y="147351"/>
            <a:ext cx="10751419" cy="523220"/>
          </a:xfrm>
          <a:prstGeom prst="rect">
            <a:avLst/>
          </a:prstGeom>
          <a:noFill/>
        </p:spPr>
        <p:txBody>
          <a:bodyPr wrap="square">
            <a:spAutoFit/>
          </a:bodyPr>
          <a:lstStyle/>
          <a:p>
            <a:pPr marL="0" indent="0" algn="ctr">
              <a:buNone/>
            </a:pPr>
            <a:r>
              <a:rPr lang="en-US" sz="2800" b="1" dirty="0">
                <a:solidFill>
                  <a:schemeClr val="bg1"/>
                </a:solidFill>
              </a:rPr>
              <a:t>IN OUR EXPLORATION OF TRAUMA, WE HAVE SO FAR DISCUSSED </a:t>
            </a:r>
          </a:p>
        </p:txBody>
      </p:sp>
    </p:spTree>
    <p:extLst>
      <p:ext uri="{BB962C8B-B14F-4D97-AF65-F5344CB8AC3E}">
        <p14:creationId xmlns:p14="http://schemas.microsoft.com/office/powerpoint/2010/main" val="4227114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567151" y="-181051"/>
            <a:ext cx="11057697" cy="1058863"/>
          </a:xfrm>
        </p:spPr>
        <p:txBody>
          <a:bodyPr>
            <a:normAutofit/>
          </a:bodyPr>
          <a:lstStyle/>
          <a:p>
            <a:pPr algn="ctr"/>
            <a:r>
              <a:rPr lang="en-CA" sz="3600" dirty="0">
                <a:solidFill>
                  <a:schemeClr val="bg1"/>
                </a:solidFill>
              </a:rPr>
              <a:t>WHY ARE WE TALKING ABOUT DISSOCIATION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6332646" y="1356360"/>
            <a:ext cx="5773737" cy="6135688"/>
          </a:xfrm>
        </p:spPr>
        <p:txBody>
          <a:bodyPr>
            <a:normAutofit/>
          </a:bodyPr>
          <a:lstStyle/>
          <a:p>
            <a:endParaRPr lang="en-CA" dirty="0"/>
          </a:p>
          <a:p>
            <a:pPr marL="0" indent="0">
              <a:buNone/>
            </a:pPr>
            <a:endParaRPr lang="en-CA" dirty="0"/>
          </a:p>
        </p:txBody>
      </p:sp>
      <p:pic>
        <p:nvPicPr>
          <p:cNvPr id="3" name="Picture 2" descr="A silhouette of a person's head with a square opening&#10;&#10;Description automatically generated">
            <a:extLst>
              <a:ext uri="{FF2B5EF4-FFF2-40B4-BE49-F238E27FC236}">
                <a16:creationId xmlns:a16="http://schemas.microsoft.com/office/drawing/2014/main" id="{F191C112-587D-F557-383F-431461DF2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6" y="1315779"/>
            <a:ext cx="3042088" cy="4130212"/>
          </a:xfrm>
          <a:prstGeom prst="rect">
            <a:avLst/>
          </a:prstGeom>
        </p:spPr>
      </p:pic>
      <p:sp>
        <p:nvSpPr>
          <p:cNvPr id="6" name="TextBox 5">
            <a:extLst>
              <a:ext uri="{FF2B5EF4-FFF2-40B4-BE49-F238E27FC236}">
                <a16:creationId xmlns:a16="http://schemas.microsoft.com/office/drawing/2014/main" id="{00456066-8A6E-312F-199B-814112C4BA77}"/>
              </a:ext>
            </a:extLst>
          </p:cNvPr>
          <p:cNvSpPr txBox="1"/>
          <p:nvPr/>
        </p:nvSpPr>
        <p:spPr>
          <a:xfrm>
            <a:off x="3369852" y="781962"/>
            <a:ext cx="8533390" cy="593861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It’s been said that trauma spectrum disorders are a disorder of time. Part of you knows it’s 2026. You go to work. You function. You try to live your life. But another part of you is still reacting as if it’s the moment of danger. That part isn’t just remembering the trauma, it’s reliving it. </a:t>
            </a:r>
            <a:endParaRPr lang="en-CA" sz="16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100" dirty="0">
                <a:latin typeface="Arial" panose="020B0604020202020204" pitchFamily="34" charset="0"/>
                <a:ea typeface="Aptos" panose="020B0004020202020204" pitchFamily="34" charset="0"/>
                <a:cs typeface="Times New Roman" panose="02020603050405020304" pitchFamily="18" charset="0"/>
              </a:rPr>
              <a:t>In our </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minds trauma creates a time dissociation. One part</a:t>
            </a:r>
            <a:r>
              <a:rPr lang="en-CA" kern="100" dirty="0">
                <a:latin typeface="Arial" panose="020B0604020202020204" pitchFamily="34" charset="0"/>
                <a:ea typeface="Aptos" panose="020B0004020202020204" pitchFamily="34" charset="0"/>
                <a:cs typeface="Times New Roman" panose="02020603050405020304" pitchFamily="18" charset="0"/>
              </a:rPr>
              <a:t> of us tries to </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move forward, another part </a:t>
            </a:r>
            <a:r>
              <a:rPr lang="en-CA" kern="100" dirty="0">
                <a:latin typeface="Arial" panose="020B0604020202020204" pitchFamily="34" charset="0"/>
                <a:ea typeface="Aptos" panose="020B0004020202020204" pitchFamily="34" charset="0"/>
                <a:cs typeface="Times New Roman" panose="02020603050405020304" pitchFamily="18" charset="0"/>
              </a:rPr>
              <a:t>remains</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 behind frozen in the moments of the trauma.</a:t>
            </a:r>
          </a:p>
          <a:p>
            <a:pPr marL="285750" indent="-285750">
              <a:lnSpc>
                <a:spcPct val="107000"/>
              </a:lnSpc>
              <a:spcAft>
                <a:spcPts val="800"/>
              </a:spcAft>
              <a:buFont typeface="Arial" panose="020B0604020202020204" pitchFamily="34" charset="0"/>
              <a:buChar char="•"/>
            </a:pPr>
            <a:r>
              <a:rPr lang="en-CA" kern="100" dirty="0">
                <a:latin typeface="Arial" panose="020B0604020202020204" pitchFamily="34" charset="0"/>
                <a:ea typeface="Aptos" panose="020B0004020202020204" pitchFamily="34" charset="0"/>
                <a:cs typeface="Times New Roman" panose="02020603050405020304" pitchFamily="18" charset="0"/>
              </a:rPr>
              <a:t>The t</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reatment of the trauma spectrum disorders isn’t about erasing the past. It’s about helping the part that’s stuck in trauma time learn that the danger is over.</a:t>
            </a:r>
          </a:p>
          <a:p>
            <a:pPr marL="285750" indent="-285750">
              <a:lnSpc>
                <a:spcPct val="107000"/>
              </a:lnSpc>
              <a:spcAft>
                <a:spcPts val="800"/>
              </a:spcAft>
              <a:buFont typeface="Arial" panose="020B0604020202020204" pitchFamily="34" charset="0"/>
              <a:buChar char="•"/>
            </a:pPr>
            <a:r>
              <a:rPr lang="en-CA" kern="100" dirty="0">
                <a:latin typeface="Arial" panose="020B0604020202020204" pitchFamily="34" charset="0"/>
                <a:ea typeface="Aptos" panose="020B0004020202020204" pitchFamily="34" charset="0"/>
                <a:cs typeface="Times New Roman" panose="02020603050405020304" pitchFamily="18" charset="0"/>
              </a:rPr>
              <a:t>T</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reatment of trauma is typically divided into three phases:</a:t>
            </a:r>
            <a:endParaRPr lang="en-CA" sz="16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Phase one helps us feel safe enough in the present. That’s the goal of DBT, expanding the window of tolerance.</a:t>
            </a:r>
          </a:p>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Phase two helps the stuck part update its clock, moving the memory from ‘happening now’ to ‘something that happened. That’s the goal of IFS.</a:t>
            </a:r>
            <a:endParaRPr lang="en-CA" sz="16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Phase three helps all parts of </a:t>
            </a:r>
            <a:r>
              <a:rPr lang="en-CA" kern="100" dirty="0">
                <a:latin typeface="Arial" panose="020B0604020202020204" pitchFamily="34" charset="0"/>
                <a:ea typeface="Aptos" panose="020B0004020202020204" pitchFamily="34" charset="0"/>
                <a:cs typeface="Times New Roman" panose="02020603050405020304" pitchFamily="18" charset="0"/>
              </a:rPr>
              <a:t>resume a full life</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Healing happens when no part of you is left alone in the past.</a:t>
            </a:r>
            <a:endParaRPr lang="en-CA" sz="16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Structural dissociation theory explains the fragmentation of the self. The three stages of treatment describe the pathway back toward integration.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98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575402" y="431321"/>
            <a:ext cx="7048692" cy="1059180"/>
          </a:xfrm>
        </p:spPr>
        <p:txBody>
          <a:bodyPr>
            <a:normAutofit/>
          </a:bodyPr>
          <a:lstStyle/>
          <a:p>
            <a:pPr algn="ctr"/>
            <a:r>
              <a:rPr lang="en-CA" sz="4800" dirty="0">
                <a:solidFill>
                  <a:schemeClr val="bg1"/>
                </a:solidFill>
              </a:rPr>
              <a:t>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73518" y="-101600"/>
            <a:ext cx="6587409" cy="6858000"/>
          </a:xfrm>
        </p:spPr>
        <p:txBody>
          <a:bodyPr>
            <a:normAutofit fontScale="92500" lnSpcReduction="20000"/>
          </a:bodyPr>
          <a:lstStyle/>
          <a:p>
            <a:pPr marL="0" indent="0">
              <a:buNone/>
            </a:pPr>
            <a:endParaRPr lang="en-CA" sz="2400" dirty="0"/>
          </a:p>
          <a:p>
            <a:r>
              <a:rPr lang="en-CA" sz="2400" dirty="0">
                <a:latin typeface="Arial" panose="020B0604020202020204" pitchFamily="34" charset="0"/>
                <a:cs typeface="Arial" panose="020B0604020202020204" pitchFamily="34" charset="0"/>
              </a:rPr>
              <a:t>What is dissociation?</a:t>
            </a:r>
          </a:p>
          <a:p>
            <a:r>
              <a:rPr lang="en-CA" sz="2400" dirty="0">
                <a:latin typeface="Arial" panose="020B0604020202020204" pitchFamily="34" charset="0"/>
                <a:cs typeface="Arial" panose="020B0604020202020204" pitchFamily="34" charset="0"/>
              </a:rPr>
              <a:t>Neodissociation theory</a:t>
            </a:r>
          </a:p>
          <a:p>
            <a:r>
              <a:rPr lang="en-CA" sz="2400" dirty="0">
                <a:latin typeface="Arial" panose="020B0604020202020204" pitchFamily="34" charset="0"/>
                <a:cs typeface="Arial" panose="020B0604020202020204" pitchFamily="34" charset="0"/>
              </a:rPr>
              <a:t>Structural dissociation theory</a:t>
            </a:r>
          </a:p>
          <a:p>
            <a:r>
              <a:rPr lang="en-CA" sz="2400" dirty="0">
                <a:latin typeface="Arial" panose="020B0604020202020204" pitchFamily="34" charset="0"/>
                <a:cs typeface="Arial" panose="020B0604020202020204" pitchFamily="34" charset="0"/>
              </a:rPr>
              <a:t>How dissociation arises from trauma</a:t>
            </a:r>
          </a:p>
          <a:p>
            <a:r>
              <a:rPr lang="en-CA" sz="2400" dirty="0">
                <a:latin typeface="Arial" panose="020B0604020202020204" pitchFamily="34" charset="0"/>
                <a:cs typeface="Arial" panose="020B0604020202020204" pitchFamily="34" charset="0"/>
              </a:rPr>
              <a:t>Primary structural dissociation</a:t>
            </a:r>
          </a:p>
          <a:p>
            <a:r>
              <a:rPr lang="en-CA" sz="2400" dirty="0">
                <a:latin typeface="Arial" panose="020B0604020202020204" pitchFamily="34" charset="0"/>
                <a:cs typeface="Arial" panose="020B0604020202020204" pitchFamily="34" charset="0"/>
              </a:rPr>
              <a:t>Types of flashbacks</a:t>
            </a:r>
          </a:p>
          <a:p>
            <a:r>
              <a:rPr lang="en-CA" sz="2400" dirty="0">
                <a:latin typeface="Arial" panose="020B0604020202020204" pitchFamily="34" charset="0"/>
                <a:cs typeface="Arial" panose="020B0604020202020204" pitchFamily="34" charset="0"/>
              </a:rPr>
              <a:t>Features of PTSD</a:t>
            </a:r>
          </a:p>
          <a:p>
            <a:r>
              <a:rPr lang="en-CA" sz="2400" dirty="0">
                <a:latin typeface="Arial" panose="020B0604020202020204" pitchFamily="34" charset="0"/>
                <a:cs typeface="Arial" panose="020B0604020202020204" pitchFamily="34" charset="0"/>
              </a:rPr>
              <a:t>Secondary structural dissociation</a:t>
            </a:r>
          </a:p>
          <a:p>
            <a:r>
              <a:rPr lang="en-CA" sz="2400" dirty="0">
                <a:latin typeface="Arial" panose="020B0604020202020204" pitchFamily="34" charset="0"/>
                <a:cs typeface="Arial" panose="020B0604020202020204" pitchFamily="34" charset="0"/>
              </a:rPr>
              <a:t>Tertiary structural dissociation</a:t>
            </a:r>
          </a:p>
          <a:p>
            <a:r>
              <a:rPr lang="en-CA" sz="2400" dirty="0">
                <a:latin typeface="Arial" panose="020B0604020202020204" pitchFamily="34" charset="0"/>
                <a:cs typeface="Arial" panose="020B0604020202020204" pitchFamily="34" charset="0"/>
              </a:rPr>
              <a:t>Neodissociation vs. structural dissociation theories</a:t>
            </a:r>
          </a:p>
          <a:p>
            <a:r>
              <a:rPr lang="en-CA" sz="2400" dirty="0">
                <a:latin typeface="Arial" panose="020B0604020202020204" pitchFamily="34" charset="0"/>
                <a:cs typeface="Arial" panose="020B0604020202020204" pitchFamily="34" charset="0"/>
              </a:rPr>
              <a:t>Controversies in the diagnosis of dissociative identity disorder</a:t>
            </a:r>
          </a:p>
          <a:p>
            <a:r>
              <a:rPr lang="en-CA" sz="2400" dirty="0">
                <a:latin typeface="Arial" panose="020B0604020202020204" pitchFamily="34" charset="0"/>
                <a:cs typeface="Arial" panose="020B0604020202020204" pitchFamily="34" charset="0"/>
              </a:rPr>
              <a:t>Treatment of the trauma spectrum disorders</a:t>
            </a:r>
          </a:p>
          <a:p>
            <a:r>
              <a:rPr lang="en-CA" sz="2400" dirty="0">
                <a:latin typeface="Arial" panose="020B0604020202020204" pitchFamily="34" charset="0"/>
                <a:cs typeface="Arial" panose="020B0604020202020204" pitchFamily="34" charset="0"/>
              </a:rPr>
              <a:t>How simple addresses the three stages of trauma therapy</a:t>
            </a:r>
          </a:p>
          <a:p>
            <a:r>
              <a:rPr lang="en-CA" sz="2400" dirty="0">
                <a:latin typeface="Arial" panose="020B0604020202020204" pitchFamily="34" charset="0"/>
                <a:cs typeface="Arial" panose="020B0604020202020204" pitchFamily="34" charset="0"/>
              </a:rPr>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8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1A538D-B2CF-49DC-95D6-45DAB48838E8}"/>
              </a:ext>
            </a:extLst>
          </p:cNvPr>
          <p:cNvSpPr txBox="1"/>
          <p:nvPr/>
        </p:nvSpPr>
        <p:spPr>
          <a:xfrm>
            <a:off x="2450146" y="1073673"/>
            <a:ext cx="7608254" cy="1107932"/>
          </a:xfrm>
          <a:prstGeom prst="rect">
            <a:avLst/>
          </a:prstGeom>
          <a:noFill/>
        </p:spPr>
        <p:txBody>
          <a:bodyPr wrap="square">
            <a:spAutoFit/>
          </a:bodyPr>
          <a:lstStyle/>
          <a:p>
            <a:pPr algn="ct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PART 1 WHAT DISSOCIATION FEELS LIKE AND WHY IT HAPPENS</a:t>
            </a: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2593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3368-AE8F-77DA-0851-0B3A4A5D9455}"/>
              </a:ext>
            </a:extLst>
          </p:cNvPr>
          <p:cNvSpPr txBox="1"/>
          <p:nvPr/>
        </p:nvSpPr>
        <p:spPr>
          <a:xfrm>
            <a:off x="3400396" y="1495775"/>
            <a:ext cx="6097904" cy="646331"/>
          </a:xfrm>
          <a:prstGeom prst="rect">
            <a:avLst/>
          </a:prstGeom>
          <a:noFill/>
        </p:spPr>
        <p:txBody>
          <a:bodyPr wrap="square">
            <a:spAutoFit/>
          </a:bodyPr>
          <a:lstStyle/>
          <a:p>
            <a:r>
              <a:rPr lang="en-CA" sz="3600" dirty="0">
                <a:solidFill>
                  <a:schemeClr val="bg1"/>
                </a:solidFill>
                <a:latin typeface="Arial" panose="020B0604020202020204" pitchFamily="34" charset="0"/>
                <a:cs typeface="Arial" panose="020B0604020202020204" pitchFamily="34" charset="0"/>
              </a:rPr>
              <a:t>WHAT IS DISSOCIATION?</a:t>
            </a:r>
          </a:p>
        </p:txBody>
      </p:sp>
    </p:spTree>
    <p:extLst>
      <p:ext uri="{BB962C8B-B14F-4D97-AF65-F5344CB8AC3E}">
        <p14:creationId xmlns:p14="http://schemas.microsoft.com/office/powerpoint/2010/main" val="4251860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432AA3-687A-6637-B93E-949108A35637}"/>
              </a:ext>
            </a:extLst>
          </p:cNvPr>
          <p:cNvSpPr txBox="1"/>
          <p:nvPr/>
        </p:nvSpPr>
        <p:spPr>
          <a:xfrm>
            <a:off x="67377" y="1911479"/>
            <a:ext cx="12195208" cy="3565400"/>
          </a:xfrm>
          <a:prstGeom prst="rect">
            <a:avLst/>
          </a:prstGeom>
          <a:noFill/>
        </p:spPr>
        <p:txBody>
          <a:bodyPr wrap="square">
            <a:spAutoFit/>
          </a:bodyPr>
          <a:lstStyle/>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Level                                                      Examples                                                    Function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Mature defenses                           Sublimation, humor, suppression               Regulate while staying integrated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Neurotic defenses                             Repression, intellectualization                    Keep conflict out of awareness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Immature defenses                             Projection, splitting, denial                       Distort reality to reduce anxiety</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Dissociative defenses                                                                                           Disconnect from experience itself    </a:t>
            </a:r>
            <a:endParaRPr lang="en-CA" dirty="0"/>
          </a:p>
        </p:txBody>
      </p:sp>
      <p:sp>
        <p:nvSpPr>
          <p:cNvPr id="5" name="TextBox 4">
            <a:extLst>
              <a:ext uri="{FF2B5EF4-FFF2-40B4-BE49-F238E27FC236}">
                <a16:creationId xmlns:a16="http://schemas.microsoft.com/office/drawing/2014/main" id="{B7EEFE5D-8B8B-D2AD-9DA1-A5A7409F48FF}"/>
              </a:ext>
            </a:extLst>
          </p:cNvPr>
          <p:cNvSpPr txBox="1"/>
          <p:nvPr/>
        </p:nvSpPr>
        <p:spPr>
          <a:xfrm>
            <a:off x="67377" y="118529"/>
            <a:ext cx="12124623" cy="523220"/>
          </a:xfrm>
          <a:prstGeom prst="rect">
            <a:avLst/>
          </a:prstGeom>
          <a:noFill/>
        </p:spPr>
        <p:txBody>
          <a:bodyPr wrap="square">
            <a:spAutoFit/>
          </a:bodyPr>
          <a:lstStyle/>
          <a:p>
            <a:r>
              <a:rPr lang="en-CA" sz="2800" dirty="0">
                <a:solidFill>
                  <a:schemeClr val="bg1"/>
                </a:solidFill>
                <a:latin typeface="Arial" panose="020B0604020202020204" pitchFamily="34" charset="0"/>
                <a:cs typeface="Arial" panose="020B0604020202020204" pitchFamily="34" charset="0"/>
              </a:rPr>
              <a:t>DISSOCIATION AS A DEFENSE AGAINST OVERWHEMING STRESSORS</a:t>
            </a:r>
            <a:endParaRPr lang="en-CA"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1E8BB5C-BD45-2738-B426-E3C0269D3559}"/>
              </a:ext>
            </a:extLst>
          </p:cNvPr>
          <p:cNvSpPr txBox="1"/>
          <p:nvPr/>
        </p:nvSpPr>
        <p:spPr>
          <a:xfrm>
            <a:off x="67377" y="894084"/>
            <a:ext cx="11944951" cy="923330"/>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Dissociation is a psychological defense mechanism. Defense mechanisms are automatic psychological strategies the mind uses to reduce the stress or anxiety created by internal or external stressors. They protect us from feeling overwhelmed, ashamed, frightened, or conflicted.</a:t>
            </a:r>
            <a:endParaRPr lang="en-CA" dirty="0"/>
          </a:p>
        </p:txBody>
      </p:sp>
      <p:sp>
        <p:nvSpPr>
          <p:cNvPr id="9" name="TextBox 8">
            <a:extLst>
              <a:ext uri="{FF2B5EF4-FFF2-40B4-BE49-F238E27FC236}">
                <a16:creationId xmlns:a16="http://schemas.microsoft.com/office/drawing/2014/main" id="{E2CB5BFD-315C-D9F1-38BD-BA276E703B0C}"/>
              </a:ext>
            </a:extLst>
          </p:cNvPr>
          <p:cNvSpPr txBox="1"/>
          <p:nvPr/>
        </p:nvSpPr>
        <p:spPr>
          <a:xfrm>
            <a:off x="67377" y="5838788"/>
            <a:ext cx="11417969" cy="64633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Most defenses distort experience. Dissociation removes experience from awareness.</a:t>
            </a:r>
            <a:r>
              <a:rPr lang="en-US" dirty="0">
                <a:latin typeface="Arial" panose="020B0604020202020204" pitchFamily="34" charset="0"/>
                <a:cs typeface="Arial" panose="020B0604020202020204" pitchFamily="34" charset="0"/>
              </a:rPr>
              <a:t> It is the nervous system’s last-ditch protection when other defenses fail.</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95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solidFill>
                  <a:schemeClr val="bg1"/>
                </a:solidFill>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45507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rees in a field&#10;&#10;Description automatically generated">
            <a:extLst>
              <a:ext uri="{FF2B5EF4-FFF2-40B4-BE49-F238E27FC236}">
                <a16:creationId xmlns:a16="http://schemas.microsoft.com/office/drawing/2014/main" id="{43F720EB-441B-EC8F-B6D3-0A335FC1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66" y="2915480"/>
            <a:ext cx="2673780" cy="1218490"/>
          </a:xfrm>
          <a:prstGeom prst="rect">
            <a:avLst/>
          </a:prstGeom>
        </p:spPr>
      </p:pic>
      <p:pic>
        <p:nvPicPr>
          <p:cNvPr id="5" name="Picture 4" descr="A tree on a hill&#10;&#10;Description automatically generated">
            <a:extLst>
              <a:ext uri="{FF2B5EF4-FFF2-40B4-BE49-F238E27FC236}">
                <a16:creationId xmlns:a16="http://schemas.microsoft.com/office/drawing/2014/main" id="{344667C8-EE28-1C5E-8D80-05E47CB4F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466" y="5504131"/>
            <a:ext cx="2673781" cy="1218489"/>
          </a:xfrm>
          <a:prstGeom prst="rect">
            <a:avLst/>
          </a:prstGeom>
        </p:spPr>
      </p:pic>
      <p:sp>
        <p:nvSpPr>
          <p:cNvPr id="7" name="TextBox 6">
            <a:extLst>
              <a:ext uri="{FF2B5EF4-FFF2-40B4-BE49-F238E27FC236}">
                <a16:creationId xmlns:a16="http://schemas.microsoft.com/office/drawing/2014/main" id="{D08A50F1-7581-83D4-CACE-3A7EA0317318}"/>
              </a:ext>
            </a:extLst>
          </p:cNvPr>
          <p:cNvSpPr txBox="1"/>
          <p:nvPr/>
        </p:nvSpPr>
        <p:spPr>
          <a:xfrm>
            <a:off x="4124628" y="62239"/>
            <a:ext cx="8067372" cy="6924973"/>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Definition: </a:t>
            </a:r>
            <a:r>
              <a:rPr lang="en-US" sz="2000" dirty="0">
                <a:latin typeface="Arial" panose="020B0604020202020204" pitchFamily="34" charset="0"/>
                <a:cs typeface="Arial" panose="020B0604020202020204" pitchFamily="34" charset="0"/>
              </a:rPr>
              <a:t>in its common usage, the term “dissociation” refers to a disconnection between things usually associated with each other.</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 psychology, dissociation refers to a wide array of psychological experiences, ranging from a mild emotional detachment from our immediate surroundings, such as happens when we’re driving long distances, to a more severe disconnection from our physical and emotional experiences. </a:t>
            </a:r>
          </a:p>
          <a:p>
            <a:pPr marL="285750" indent="-285750">
              <a:lnSpc>
                <a:spcPct val="9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Spectrum</a:t>
            </a:r>
            <a:r>
              <a:rPr lang="en-US" sz="2000" dirty="0">
                <a:latin typeface="Arial" panose="020B0604020202020204" pitchFamily="34" charset="0"/>
                <a:cs typeface="Arial" panose="020B0604020202020204" pitchFamily="34" charset="0"/>
              </a:rPr>
              <a:t>: Individual instances of dissociation are best understood as lying on a spectrum. In </a:t>
            </a:r>
            <a:r>
              <a:rPr lang="en-US" sz="2000" dirty="0">
                <a:solidFill>
                  <a:schemeClr val="bg1"/>
                </a:solidFill>
                <a:latin typeface="Arial" panose="020B0604020202020204" pitchFamily="34" charset="0"/>
                <a:cs typeface="Arial" panose="020B0604020202020204" pitchFamily="34" charset="0"/>
              </a:rPr>
              <a:t>mild</a:t>
            </a:r>
            <a:r>
              <a:rPr lang="en-US" sz="2000" dirty="0">
                <a:latin typeface="Arial" panose="020B0604020202020204" pitchFamily="34" charset="0"/>
                <a:cs typeface="Arial" panose="020B0604020202020204" pitchFamily="34" charset="0"/>
              </a:rPr>
              <a:t> cases, dissociation can, in the presence of stress, be a healthy coping mechanism or defense. Daydreaming is a benign example of mild dissociation. Towards the </a:t>
            </a:r>
            <a:r>
              <a:rPr lang="en-US" sz="2000" dirty="0">
                <a:solidFill>
                  <a:schemeClr val="bg1"/>
                </a:solidFill>
                <a:latin typeface="Arial" panose="020B0604020202020204" pitchFamily="34" charset="0"/>
                <a:cs typeface="Arial" panose="020B0604020202020204" pitchFamily="34" charset="0"/>
              </a:rPr>
              <a:t>pathological</a:t>
            </a:r>
            <a:r>
              <a:rPr lang="en-US" sz="2000" dirty="0">
                <a:latin typeface="Arial" panose="020B0604020202020204" pitchFamily="34" charset="0"/>
                <a:cs typeface="Arial" panose="020B0604020202020204" pitchFamily="34" charset="0"/>
              </a:rPr>
              <a:t> end of the dissociative spectrum are the DSM dissociative disorders.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Metaphor</a:t>
            </a:r>
            <a:r>
              <a:rPr lang="en-US" sz="2000" dirty="0">
                <a:latin typeface="Arial" panose="020B0604020202020204" pitchFamily="34" charset="0"/>
                <a:cs typeface="Arial" panose="020B0604020202020204" pitchFamily="34" charset="0"/>
              </a:rPr>
              <a:t>: As do Humans, trees adapt to the</a:t>
            </a:r>
            <a:r>
              <a:rPr lang="en-US" sz="2000" dirty="0">
                <a:solidFill>
                  <a:schemeClr val="bg1"/>
                </a:solidFill>
                <a:latin typeface="Arial" panose="020B0604020202020204" pitchFamily="34" charset="0"/>
                <a:cs typeface="Arial" panose="020B0604020202020204" pitchFamily="34" charset="0"/>
              </a:rPr>
              <a:t> stress </a:t>
            </a:r>
            <a:r>
              <a:rPr lang="en-US" sz="2000" dirty="0">
                <a:latin typeface="Arial" panose="020B0604020202020204" pitchFamily="34" charset="0"/>
                <a:cs typeface="Arial" panose="020B0604020202020204" pitchFamily="34" charset="0"/>
              </a:rPr>
              <a:t>of wind by bending. Every tree has a breaking point (traumatic stress) at which rather than bending branches will break.</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After a windstorm, a few or many, small or large tree branches may break.(spectrum of dissociative disorders)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degree of damage a tree sustains depends on the severity of the wind, the resilience of the tree and other resources or protective factors such as other trees sheltering each other from the wind.</a:t>
            </a:r>
          </a:p>
        </p:txBody>
      </p:sp>
      <p:sp>
        <p:nvSpPr>
          <p:cNvPr id="9" name="TextBox 8">
            <a:extLst>
              <a:ext uri="{FF2B5EF4-FFF2-40B4-BE49-F238E27FC236}">
                <a16:creationId xmlns:a16="http://schemas.microsoft.com/office/drawing/2014/main" id="{A82EFA74-EE82-DD39-3E9D-F9D318BCD618}"/>
              </a:ext>
            </a:extLst>
          </p:cNvPr>
          <p:cNvSpPr txBox="1"/>
          <p:nvPr/>
        </p:nvSpPr>
        <p:spPr>
          <a:xfrm>
            <a:off x="113958" y="135380"/>
            <a:ext cx="4928804" cy="523220"/>
          </a:xfrm>
          <a:prstGeom prst="rect">
            <a:avLst/>
          </a:prstGeom>
          <a:noFill/>
        </p:spPr>
        <p:txBody>
          <a:bodyPr wrap="square">
            <a:spAutoFit/>
          </a:bodyPr>
          <a:lstStyle/>
          <a:p>
            <a:r>
              <a:rPr lang="en-CA" sz="2800" dirty="0">
                <a:solidFill>
                  <a:schemeClr val="bg1"/>
                </a:solidFill>
              </a:rPr>
              <a:t>WHAT IS DISSOCIATION?</a:t>
            </a:r>
          </a:p>
        </p:txBody>
      </p:sp>
      <p:pic>
        <p:nvPicPr>
          <p:cNvPr id="11" name="Picture 10" descr="Close-up of a branch with a broken branch&#10;&#10;Description automatically generated">
            <a:extLst>
              <a:ext uri="{FF2B5EF4-FFF2-40B4-BE49-F238E27FC236}">
                <a16:creationId xmlns:a16="http://schemas.microsoft.com/office/drawing/2014/main" id="{B81A933A-EC21-B36A-523E-4241FEB26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5" y="4266184"/>
            <a:ext cx="2673780" cy="1105732"/>
          </a:xfrm>
          <a:prstGeom prst="rect">
            <a:avLst/>
          </a:prstGeom>
        </p:spPr>
      </p:pic>
      <p:pic>
        <p:nvPicPr>
          <p:cNvPr id="4" name="Picture 3" descr="A diagram of a disociation&#10;&#10;Description automatically generated">
            <a:extLst>
              <a:ext uri="{FF2B5EF4-FFF2-40B4-BE49-F238E27FC236}">
                <a16:creationId xmlns:a16="http://schemas.microsoft.com/office/drawing/2014/main" id="{FAF493E2-3C2D-F53A-15C6-1DFA2C06C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58" y="862339"/>
            <a:ext cx="3915250" cy="1959219"/>
          </a:xfrm>
          <a:prstGeom prst="rect">
            <a:avLst/>
          </a:prstGeom>
        </p:spPr>
      </p:pic>
    </p:spTree>
    <p:extLst>
      <p:ext uri="{BB962C8B-B14F-4D97-AF65-F5344CB8AC3E}">
        <p14:creationId xmlns:p14="http://schemas.microsoft.com/office/powerpoint/2010/main" val="3671560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767B31-945E-4042-A150-D043DCF8B6D2}"/>
              </a:ext>
            </a:extLst>
          </p:cNvPr>
          <p:cNvSpPr>
            <a:spLocks noGrp="1"/>
          </p:cNvSpPr>
          <p:nvPr>
            <p:ph type="title" idx="4294967295"/>
          </p:nvPr>
        </p:nvSpPr>
        <p:spPr>
          <a:xfrm>
            <a:off x="192045" y="0"/>
            <a:ext cx="4026272" cy="1052513"/>
          </a:xfrm>
        </p:spPr>
        <p:txBody>
          <a:bodyPr>
            <a:normAutofit/>
          </a:bodyPr>
          <a:lstStyle/>
          <a:p>
            <a:pPr algn="ctr"/>
            <a:r>
              <a:rPr lang="en-CA" sz="2800" dirty="0">
                <a:solidFill>
                  <a:schemeClr val="bg1"/>
                </a:solidFill>
              </a:rPr>
              <a:t>DISSOCIATION related </a:t>
            </a:r>
            <a:r>
              <a:rPr lang="en-CA" sz="2800" u="sng" dirty="0">
                <a:solidFill>
                  <a:schemeClr val="bg1"/>
                </a:solidFill>
              </a:rPr>
              <a:t>diagnosis</a:t>
            </a:r>
          </a:p>
        </p:txBody>
      </p:sp>
      <p:sp>
        <p:nvSpPr>
          <p:cNvPr id="5" name="Content Placeholder 4">
            <a:extLst>
              <a:ext uri="{FF2B5EF4-FFF2-40B4-BE49-F238E27FC236}">
                <a16:creationId xmlns:a16="http://schemas.microsoft.com/office/drawing/2014/main" id="{EDB34654-AB57-4932-881D-285B0C5D33DE}"/>
              </a:ext>
            </a:extLst>
          </p:cNvPr>
          <p:cNvSpPr>
            <a:spLocks noGrp="1"/>
          </p:cNvSpPr>
          <p:nvPr>
            <p:ph idx="4294967295"/>
          </p:nvPr>
        </p:nvSpPr>
        <p:spPr>
          <a:xfrm>
            <a:off x="4416634" y="401016"/>
            <a:ext cx="7775366" cy="6923809"/>
          </a:xfrm>
        </p:spPr>
        <p:txBody>
          <a:bodyPr>
            <a:normAutofit/>
          </a:bodyPr>
          <a:lstStyle/>
          <a:p>
            <a:pPr>
              <a:lnSpc>
                <a:spcPct val="90000"/>
              </a:lnSpc>
            </a:pPr>
            <a:r>
              <a:rPr lang="en-US" sz="2400" dirty="0">
                <a:latin typeface="Arial" panose="020B0604020202020204" pitchFamily="34" charset="0"/>
                <a:cs typeface="Arial" panose="020B0604020202020204" pitchFamily="34" charset="0"/>
              </a:rPr>
              <a:t>The major characteristic of all dissociative phenomena is a </a:t>
            </a:r>
            <a:r>
              <a:rPr lang="en-US" sz="2400" dirty="0">
                <a:solidFill>
                  <a:schemeClr val="bg1"/>
                </a:solidFill>
                <a:latin typeface="Arial" panose="020B0604020202020204" pitchFamily="34" charset="0"/>
                <a:cs typeface="Arial" panose="020B0604020202020204" pitchFamily="34" charset="0"/>
              </a:rPr>
              <a:t>detachment</a:t>
            </a:r>
            <a:r>
              <a:rPr lang="en-US" sz="2400" dirty="0">
                <a:latin typeface="Arial" panose="020B0604020202020204" pitchFamily="34" charset="0"/>
                <a:cs typeface="Arial" panose="020B0604020202020204" pitchFamily="34" charset="0"/>
              </a:rPr>
              <a:t> from reality, rather than a </a:t>
            </a:r>
            <a:r>
              <a:rPr lang="en-US" sz="2400" dirty="0">
                <a:solidFill>
                  <a:schemeClr val="bg1"/>
                </a:solidFill>
                <a:latin typeface="Arial" panose="020B0604020202020204" pitchFamily="34" charset="0"/>
                <a:cs typeface="Arial" panose="020B0604020202020204" pitchFamily="34" charset="0"/>
              </a:rPr>
              <a:t>loss of reality</a:t>
            </a:r>
            <a:r>
              <a:rPr lang="en-US" sz="2400" dirty="0">
                <a:latin typeface="Arial" panose="020B0604020202020204" pitchFamily="34" charset="0"/>
                <a:cs typeface="Arial" panose="020B0604020202020204" pitchFamily="34" charset="0"/>
              </a:rPr>
              <a:t> as is the case in psychosis. (sometimes it’s difficult to tell dissociation and psychosis apart and sometimes the two merge)</a:t>
            </a:r>
          </a:p>
          <a:p>
            <a:r>
              <a:rPr lang="en-US" sz="2400" dirty="0">
                <a:solidFill>
                  <a:schemeClr val="bg1"/>
                </a:solidFill>
                <a:latin typeface="Arial" panose="020B0604020202020204" pitchFamily="34" charset="0"/>
                <a:cs typeface="Arial" panose="020B0604020202020204" pitchFamily="34" charset="0"/>
              </a:rPr>
              <a:t>The DSM 5 </a:t>
            </a:r>
            <a:r>
              <a:rPr lang="en-US" sz="2400" dirty="0">
                <a:latin typeface="Arial" panose="020B0604020202020204" pitchFamily="34" charset="0"/>
                <a:cs typeface="Arial" panose="020B0604020202020204" pitchFamily="34" charset="0"/>
              </a:rPr>
              <a:t>lists five dissociative disorders:</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dissociative identity disorder,</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dissociative amnesia including dissociative fugue </a:t>
            </a:r>
          </a:p>
          <a:p>
            <a:r>
              <a:rPr lang="en-US" sz="2400" dirty="0">
                <a:solidFill>
                  <a:schemeClr val="bg1"/>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depersonalization derealization disorder. </a:t>
            </a:r>
          </a:p>
          <a:p>
            <a:r>
              <a:rPr lang="en-US" sz="2400" dirty="0">
                <a:solidFill>
                  <a:schemeClr val="bg1"/>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other specified dissociative disorder and</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unspecified dissociative disorder. </a:t>
            </a:r>
          </a:p>
          <a:p>
            <a:r>
              <a:rPr lang="en-US" sz="2400" dirty="0">
                <a:latin typeface="Arial" panose="020B0604020202020204" pitchFamily="34" charset="0"/>
                <a:cs typeface="Arial" panose="020B0604020202020204" pitchFamily="34" charset="0"/>
              </a:rPr>
              <a:t>The DSM doesn’t make an explicit  link between dissociation and the trauma spectrum disorders.</a:t>
            </a:r>
          </a:p>
          <a:p>
            <a:pPr>
              <a:lnSpc>
                <a:spcPct val="90000"/>
              </a:lnSpc>
            </a:pPr>
            <a:endParaRPr lang="en-CA" sz="1300" dirty="0"/>
          </a:p>
        </p:txBody>
      </p:sp>
      <p:pic>
        <p:nvPicPr>
          <p:cNvPr id="3" name="Picture 2" descr="A table of medical information&#10;&#10;Description automatically generated">
            <a:extLst>
              <a:ext uri="{FF2B5EF4-FFF2-40B4-BE49-F238E27FC236}">
                <a16:creationId xmlns:a16="http://schemas.microsoft.com/office/drawing/2014/main" id="{E0529EB1-B3B3-B60D-CB1D-E0489DE4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5" y="1052513"/>
            <a:ext cx="4125921" cy="5245546"/>
          </a:xfrm>
          <a:prstGeom prst="rect">
            <a:avLst/>
          </a:prstGeom>
        </p:spPr>
      </p:pic>
    </p:spTree>
    <p:extLst>
      <p:ext uri="{BB962C8B-B14F-4D97-AF65-F5344CB8AC3E}">
        <p14:creationId xmlns:p14="http://schemas.microsoft.com/office/powerpoint/2010/main" val="42499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06304-272D-1BEC-88B1-735C030B2E1A}"/>
              </a:ext>
            </a:extLst>
          </p:cNvPr>
          <p:cNvSpPr txBox="1"/>
          <p:nvPr/>
        </p:nvSpPr>
        <p:spPr>
          <a:xfrm>
            <a:off x="3254540" y="1667188"/>
            <a:ext cx="6420853" cy="1249125"/>
          </a:xfrm>
          <a:prstGeom prst="rect">
            <a:avLst/>
          </a:prstGeom>
          <a:noFill/>
        </p:spPr>
        <p:txBody>
          <a:bodyPr wrap="square">
            <a:spAutoFit/>
          </a:bodyPr>
          <a:lstStyle/>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I’m not going to </a:t>
            </a:r>
            <a:r>
              <a:rPr lang="en-CA" sz="2400" kern="0" dirty="0">
                <a:latin typeface="Arial" panose="020B0604020202020204" pitchFamily="34" charset="0"/>
                <a:ea typeface="Times New Roman" panose="02020603050405020304" pitchFamily="18" charset="0"/>
                <a:cs typeface="Arial" panose="020B0604020202020204" pitchFamily="34" charset="0"/>
              </a:rPr>
              <a:t>go </a:t>
            </a:r>
            <a:r>
              <a:rPr lang="en-CA" sz="2400" kern="0" dirty="0">
                <a:effectLst/>
                <a:latin typeface="Arial" panose="020B0604020202020204" pitchFamily="34" charset="0"/>
                <a:ea typeface="Times New Roman" panose="02020603050405020304" pitchFamily="18" charset="0"/>
                <a:cs typeface="Arial" panose="020B0604020202020204" pitchFamily="34" charset="0"/>
              </a:rPr>
              <a:t>through this slide in the session</a:t>
            </a:r>
            <a:r>
              <a:rPr lang="en-CA" sz="2400" kern="0" dirty="0">
                <a:latin typeface="Arial" panose="020B0604020202020204" pitchFamily="34" charset="0"/>
                <a:ea typeface="Times New Roman" panose="02020603050405020304" pitchFamily="18" charset="0"/>
                <a:cs typeface="Arial" panose="020B0604020202020204" pitchFamily="34" charset="0"/>
              </a:rPr>
              <a:t>, I encourage you to go to</a:t>
            </a:r>
            <a:r>
              <a:rPr lang="en-CA" sz="2400" kern="0" dirty="0">
                <a:effectLst/>
                <a:latin typeface="Arial" panose="020B0604020202020204" pitchFamily="34" charset="0"/>
                <a:ea typeface="Times New Roman" panose="02020603050405020304" pitchFamily="18" charset="0"/>
                <a:cs typeface="Arial" panose="020B0604020202020204" pitchFamily="34" charset="0"/>
              </a:rPr>
              <a:t> the website if you want to explore it further.</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DB817D2B-122C-C685-D2F7-00C336111CA6}"/>
              </a:ext>
            </a:extLst>
          </p:cNvPr>
          <p:cNvSpPr/>
          <p:nvPr/>
        </p:nvSpPr>
        <p:spPr>
          <a:xfrm>
            <a:off x="2310419" y="220842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34F73AFD-F5AB-2589-F21F-57E7E8BE7B32}"/>
              </a:ext>
            </a:extLst>
          </p:cNvPr>
          <p:cNvSpPr txBox="1"/>
          <p:nvPr/>
        </p:nvSpPr>
        <p:spPr>
          <a:xfrm>
            <a:off x="2516607" y="1953095"/>
            <a:ext cx="2315275" cy="707886"/>
          </a:xfrm>
          <a:prstGeom prst="rect">
            <a:avLst/>
          </a:prstGeom>
          <a:noFill/>
        </p:spPr>
        <p:txBody>
          <a:bodyPr wrap="square">
            <a:spAutoFit/>
          </a:bodyPr>
          <a:lstStyle/>
          <a:p>
            <a:r>
              <a:rPr lang="en-CA" sz="4000" kern="0" dirty="0">
                <a:effectLst/>
                <a:latin typeface="Arial" panose="020B0604020202020204" pitchFamily="34" charset="0"/>
                <a:ea typeface="Times New Roman" panose="02020603050405020304" pitchFamily="18" charset="0"/>
                <a:cs typeface="Arial" panose="020B0604020202020204" pitchFamily="34" charset="0"/>
              </a:rPr>
              <a:t>=</a:t>
            </a:r>
            <a:endParaRPr lang="en-CA" sz="4000" dirty="0"/>
          </a:p>
        </p:txBody>
      </p:sp>
    </p:spTree>
    <p:extLst>
      <p:ext uri="{BB962C8B-B14F-4D97-AF65-F5344CB8AC3E}">
        <p14:creationId xmlns:p14="http://schemas.microsoft.com/office/powerpoint/2010/main" val="3535413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217AB-3425-328F-DFFE-EEEC590A74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2ADB1A-30DE-EDCA-3383-551B9FFA1B44}"/>
              </a:ext>
            </a:extLst>
          </p:cNvPr>
          <p:cNvSpPr>
            <a:spLocks noGrp="1"/>
          </p:cNvSpPr>
          <p:nvPr>
            <p:ph type="title" idx="4294967295"/>
          </p:nvPr>
        </p:nvSpPr>
        <p:spPr>
          <a:xfrm>
            <a:off x="192045" y="0"/>
            <a:ext cx="4026272" cy="1052513"/>
          </a:xfrm>
        </p:spPr>
        <p:txBody>
          <a:bodyPr>
            <a:normAutofit/>
          </a:bodyPr>
          <a:lstStyle/>
          <a:p>
            <a:pPr algn="ctr"/>
            <a:r>
              <a:rPr lang="en-CA" sz="2800" dirty="0">
                <a:solidFill>
                  <a:schemeClr val="bg1"/>
                </a:solidFill>
              </a:rPr>
              <a:t>DISSOCIATION related </a:t>
            </a:r>
            <a:r>
              <a:rPr lang="en-CA" sz="2800" u="sng" dirty="0">
                <a:solidFill>
                  <a:schemeClr val="bg1"/>
                </a:solidFill>
              </a:rPr>
              <a:t>diagnosis</a:t>
            </a:r>
          </a:p>
        </p:txBody>
      </p:sp>
      <p:sp>
        <p:nvSpPr>
          <p:cNvPr id="5" name="Content Placeholder 4">
            <a:extLst>
              <a:ext uri="{FF2B5EF4-FFF2-40B4-BE49-F238E27FC236}">
                <a16:creationId xmlns:a16="http://schemas.microsoft.com/office/drawing/2014/main" id="{608EBE2B-8939-93E9-2DB9-3F967B1047E4}"/>
              </a:ext>
            </a:extLst>
          </p:cNvPr>
          <p:cNvSpPr>
            <a:spLocks noGrp="1"/>
          </p:cNvSpPr>
          <p:nvPr>
            <p:ph idx="4294967295"/>
          </p:nvPr>
        </p:nvSpPr>
        <p:spPr>
          <a:xfrm>
            <a:off x="4416634" y="680148"/>
            <a:ext cx="7775366" cy="6923809"/>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ICD-10</a:t>
            </a:r>
            <a:r>
              <a:rPr lang="en-US" sz="2400" dirty="0">
                <a:latin typeface="Arial" panose="020B0604020202020204" pitchFamily="34" charset="0"/>
                <a:cs typeface="Arial" panose="020B0604020202020204" pitchFamily="34" charset="0"/>
              </a:rPr>
              <a:t>, the International classification of disease 11th edition, also lists, in addition to the five DSM’s  dissociative disorders described above: </a:t>
            </a:r>
          </a:p>
          <a:p>
            <a:r>
              <a:rPr lang="en-US" sz="2400" dirty="0">
                <a:solidFill>
                  <a:schemeClr val="bg1"/>
                </a:solidFill>
                <a:latin typeface="Arial" panose="020B0604020202020204" pitchFamily="34" charset="0"/>
                <a:cs typeface="Arial" panose="020B0604020202020204" pitchFamily="34" charset="0"/>
              </a:rPr>
              <a:t>6. </a:t>
            </a:r>
            <a:r>
              <a:rPr lang="en-US" sz="2400" dirty="0">
                <a:latin typeface="Arial" panose="020B0604020202020204" pitchFamily="34" charset="0"/>
                <a:cs typeface="Arial" panose="020B0604020202020204" pitchFamily="34" charset="0"/>
              </a:rPr>
              <a:t>dissociative neurological symptom disorder which includes psychogenic paralysis, unexplained pain and other sensations, and pseudo seizures. </a:t>
            </a:r>
          </a:p>
          <a:p>
            <a:r>
              <a:rPr lang="en-US" sz="2400" dirty="0">
                <a:solidFill>
                  <a:schemeClr val="bg1"/>
                </a:solidFill>
                <a:latin typeface="Arial" panose="020B0604020202020204" pitchFamily="34" charset="0"/>
                <a:cs typeface="Arial" panose="020B0604020202020204" pitchFamily="34" charset="0"/>
              </a:rPr>
              <a:t>7</a:t>
            </a:r>
            <a:r>
              <a:rPr lang="en-US" sz="2400" dirty="0">
                <a:latin typeface="Arial" panose="020B0604020202020204" pitchFamily="34" charset="0"/>
                <a:cs typeface="Arial" panose="020B0604020202020204" pitchFamily="34" charset="0"/>
              </a:rPr>
              <a:t>. trance disorder</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possession trance disorder and </a:t>
            </a:r>
          </a:p>
          <a:p>
            <a:r>
              <a:rPr lang="en-US" sz="2400" dirty="0">
                <a:solidFill>
                  <a:schemeClr val="bg1"/>
                </a:solidFill>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 complex dissociative intrusion disorder</a:t>
            </a:r>
          </a:p>
          <a:p>
            <a:r>
              <a:rPr lang="en-US" sz="2400" dirty="0">
                <a:latin typeface="Arial" panose="020B0604020202020204" pitchFamily="34" charset="0"/>
                <a:cs typeface="Arial" panose="020B0604020202020204" pitchFamily="34" charset="0"/>
              </a:rPr>
              <a:t>As we will see when we consider dissociative identity disorder, dissociative experiences are sometimes not integrated into the usual sense of self resulting, for people experiencing them, in discontinuities of conscious awareness and memory.</a:t>
            </a:r>
          </a:p>
          <a:p>
            <a:pPr>
              <a:lnSpc>
                <a:spcPct val="90000"/>
              </a:lnSpc>
            </a:pPr>
            <a:endParaRPr lang="en-US" dirty="0"/>
          </a:p>
          <a:p>
            <a:pPr>
              <a:lnSpc>
                <a:spcPct val="90000"/>
              </a:lnSpc>
            </a:pPr>
            <a:endParaRPr lang="en-CA" sz="1300" dirty="0"/>
          </a:p>
        </p:txBody>
      </p:sp>
      <p:pic>
        <p:nvPicPr>
          <p:cNvPr id="3" name="Picture 2" descr="A table of medical information&#10;&#10;Description automatically generated">
            <a:extLst>
              <a:ext uri="{FF2B5EF4-FFF2-40B4-BE49-F238E27FC236}">
                <a16:creationId xmlns:a16="http://schemas.microsoft.com/office/drawing/2014/main" id="{1BCC9F41-3C5B-F9DF-8C26-616B08FE8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5" y="1052513"/>
            <a:ext cx="4125921" cy="5245546"/>
          </a:xfrm>
          <a:prstGeom prst="rect">
            <a:avLst/>
          </a:prstGeom>
        </p:spPr>
      </p:pic>
      <p:sp>
        <p:nvSpPr>
          <p:cNvPr id="2" name="Oval 1">
            <a:extLst>
              <a:ext uri="{FF2B5EF4-FFF2-40B4-BE49-F238E27FC236}">
                <a16:creationId xmlns:a16="http://schemas.microsoft.com/office/drawing/2014/main" id="{BA9A106E-377F-3E51-E013-BC15661AF62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990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DFD20-C888-424C-BFE1-4DDA1444EAF3}"/>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261668" y="1214178"/>
            <a:ext cx="4281456" cy="5413561"/>
          </a:xfrm>
          <a:prstGeom prst="rect">
            <a:avLst/>
          </a:prstGeom>
          <a:noFill/>
        </p:spPr>
      </p:pic>
      <p:sp>
        <p:nvSpPr>
          <p:cNvPr id="10" name="TextBox 9">
            <a:extLst>
              <a:ext uri="{FF2B5EF4-FFF2-40B4-BE49-F238E27FC236}">
                <a16:creationId xmlns:a16="http://schemas.microsoft.com/office/drawing/2014/main" id="{98FC7A2C-DBDD-4409-83D6-D52542C22E74}"/>
              </a:ext>
            </a:extLst>
          </p:cNvPr>
          <p:cNvSpPr txBox="1"/>
          <p:nvPr/>
        </p:nvSpPr>
        <p:spPr>
          <a:xfrm>
            <a:off x="0" y="151179"/>
            <a:ext cx="4546916" cy="954107"/>
          </a:xfrm>
          <a:prstGeom prst="rect">
            <a:avLst/>
          </a:prstGeom>
          <a:noFill/>
        </p:spPr>
        <p:txBody>
          <a:bodyPr wrap="square">
            <a:spAutoFit/>
          </a:bodyPr>
          <a:lstStyle/>
          <a:p>
            <a:pPr algn="ctr"/>
            <a:r>
              <a:rPr lang="en-CA" sz="2800" dirty="0">
                <a:solidFill>
                  <a:schemeClr val="bg1"/>
                </a:solidFill>
                <a:latin typeface="Arial" panose="020B0604020202020204" pitchFamily="34" charset="0"/>
                <a:cs typeface="Arial" panose="020B0604020202020204" pitchFamily="34" charset="0"/>
              </a:rPr>
              <a:t>THE 5 </a:t>
            </a:r>
            <a:r>
              <a:rPr lang="en-CA" sz="2800" b="1" dirty="0">
                <a:solidFill>
                  <a:schemeClr val="bg1"/>
                </a:solidFill>
                <a:latin typeface="Arial" panose="020B0604020202020204" pitchFamily="34" charset="0"/>
                <a:cs typeface="Arial" panose="020B0604020202020204" pitchFamily="34" charset="0"/>
              </a:rPr>
              <a:t>CORE FEATURES </a:t>
            </a:r>
            <a:r>
              <a:rPr lang="en-CA" sz="2800" dirty="0">
                <a:solidFill>
                  <a:schemeClr val="bg1"/>
                </a:solidFill>
                <a:latin typeface="Arial" panose="020B0604020202020204" pitchFamily="34" charset="0"/>
                <a:cs typeface="Arial" panose="020B0604020202020204" pitchFamily="34" charset="0"/>
              </a:rPr>
              <a:t>OF  DISSOCIATION</a:t>
            </a:r>
          </a:p>
        </p:txBody>
      </p:sp>
      <p:sp>
        <p:nvSpPr>
          <p:cNvPr id="3" name="TextBox 2">
            <a:extLst>
              <a:ext uri="{FF2B5EF4-FFF2-40B4-BE49-F238E27FC236}">
                <a16:creationId xmlns:a16="http://schemas.microsoft.com/office/drawing/2014/main" id="{A042C5F3-2D4C-D633-FAD4-EEF7663CCFF0}"/>
              </a:ext>
            </a:extLst>
          </p:cNvPr>
          <p:cNvSpPr txBox="1"/>
          <p:nvPr/>
        </p:nvSpPr>
        <p:spPr>
          <a:xfrm>
            <a:off x="4808584" y="478438"/>
            <a:ext cx="7121748" cy="5632311"/>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Derealization (feeling disconnected from the world around you)</a:t>
            </a:r>
            <a:r>
              <a:rPr lang="en-US" sz="2400" dirty="0">
                <a:latin typeface="Arial" panose="020B0604020202020204" pitchFamily="34" charset="0"/>
                <a:cs typeface="Arial" panose="020B0604020202020204" pitchFamily="34" charset="0"/>
              </a:rPr>
              <a:t> is an alteration in the perception of the external world, causing those with the condition to perceive it as unreal, distant, distorted or falsified. Other symptoms include feeling as if one's environment is lacking in spontaneity, emotional coloring, and depth.</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Depersonalization (feeling disconnected from your own body, mind or self)</a:t>
            </a:r>
            <a:r>
              <a:rPr lang="en-US" sz="2400" dirty="0">
                <a:latin typeface="Arial" panose="020B0604020202020204" pitchFamily="34" charset="0"/>
                <a:cs typeface="Arial" panose="020B0604020202020204" pitchFamily="34" charset="0"/>
              </a:rPr>
              <a:t> can consist of a detachment within the self, regarding one's mind or body or being a detached observer of oneself. It can be described as feeling like one is on "autopilot" and that the person's sense of individuality or selfhood has been hindered or suppressed</a:t>
            </a:r>
          </a:p>
        </p:txBody>
      </p:sp>
    </p:spTree>
    <p:extLst>
      <p:ext uri="{BB962C8B-B14F-4D97-AF65-F5344CB8AC3E}">
        <p14:creationId xmlns:p14="http://schemas.microsoft.com/office/powerpoint/2010/main" val="2552857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34FA3-DD94-669C-FF54-47DDBF1A3C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4C57CD-C709-697F-64BC-B6630EB3CE86}"/>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261668" y="1214178"/>
            <a:ext cx="4281456" cy="5413561"/>
          </a:xfrm>
          <a:prstGeom prst="rect">
            <a:avLst/>
          </a:prstGeom>
          <a:noFill/>
        </p:spPr>
      </p:pic>
      <p:sp>
        <p:nvSpPr>
          <p:cNvPr id="10" name="TextBox 9">
            <a:extLst>
              <a:ext uri="{FF2B5EF4-FFF2-40B4-BE49-F238E27FC236}">
                <a16:creationId xmlns:a16="http://schemas.microsoft.com/office/drawing/2014/main" id="{30C84373-85E7-21DC-C011-9F8131FBE504}"/>
              </a:ext>
            </a:extLst>
          </p:cNvPr>
          <p:cNvSpPr txBox="1"/>
          <p:nvPr/>
        </p:nvSpPr>
        <p:spPr>
          <a:xfrm>
            <a:off x="0" y="151179"/>
            <a:ext cx="4546916" cy="954107"/>
          </a:xfrm>
          <a:prstGeom prst="rect">
            <a:avLst/>
          </a:prstGeom>
          <a:noFill/>
        </p:spPr>
        <p:txBody>
          <a:bodyPr wrap="square">
            <a:spAutoFit/>
          </a:bodyPr>
          <a:lstStyle/>
          <a:p>
            <a:pPr algn="ctr"/>
            <a:r>
              <a:rPr lang="en-CA" sz="2800" dirty="0">
                <a:solidFill>
                  <a:schemeClr val="bg1"/>
                </a:solidFill>
                <a:latin typeface="Arial" panose="020B0604020202020204" pitchFamily="34" charset="0"/>
                <a:cs typeface="Arial" panose="020B0604020202020204" pitchFamily="34" charset="0"/>
              </a:rPr>
              <a:t>THE 5 </a:t>
            </a:r>
            <a:r>
              <a:rPr lang="en-CA" sz="2800" b="1" dirty="0">
                <a:solidFill>
                  <a:schemeClr val="bg1"/>
                </a:solidFill>
                <a:latin typeface="Arial" panose="020B0604020202020204" pitchFamily="34" charset="0"/>
                <a:cs typeface="Arial" panose="020B0604020202020204" pitchFamily="34" charset="0"/>
              </a:rPr>
              <a:t>CORE FEATURES </a:t>
            </a:r>
            <a:r>
              <a:rPr lang="en-CA" sz="2800" dirty="0">
                <a:solidFill>
                  <a:schemeClr val="bg1"/>
                </a:solidFill>
                <a:latin typeface="Arial" panose="020B0604020202020204" pitchFamily="34" charset="0"/>
                <a:cs typeface="Arial" panose="020B0604020202020204" pitchFamily="34" charset="0"/>
              </a:rPr>
              <a:t>OF  DISSOCIATION</a:t>
            </a:r>
          </a:p>
        </p:txBody>
      </p:sp>
      <p:sp>
        <p:nvSpPr>
          <p:cNvPr id="3" name="TextBox 2">
            <a:extLst>
              <a:ext uri="{FF2B5EF4-FFF2-40B4-BE49-F238E27FC236}">
                <a16:creationId xmlns:a16="http://schemas.microsoft.com/office/drawing/2014/main" id="{FCCA1A01-CC4C-7E4D-FF82-8A63052C9E34}"/>
              </a:ext>
            </a:extLst>
          </p:cNvPr>
          <p:cNvSpPr txBox="1"/>
          <p:nvPr/>
        </p:nvSpPr>
        <p:spPr>
          <a:xfrm>
            <a:off x="4808584" y="243512"/>
            <a:ext cx="7121748" cy="6370975"/>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 Identity confusion (inner struggle about one’s sense of identity or self) </a:t>
            </a:r>
            <a:r>
              <a:rPr lang="en-US" sz="2400" dirty="0">
                <a:latin typeface="Arial" panose="020B0604020202020204" pitchFamily="34" charset="0"/>
                <a:cs typeface="Arial" panose="020B0604020202020204" pitchFamily="34" charset="0"/>
              </a:rPr>
              <a:t>is a pronounced difficulty achieving a cohesive sense of self. Someone with identity confusion may constantly wrestle with separate often adversarial identities that are engaged in a battle for control of the person's mind and body.</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4. Dissociative amnesia (memory loss often described as losing time) </a:t>
            </a:r>
            <a:r>
              <a:rPr lang="en-US" sz="2400" dirty="0">
                <a:latin typeface="Arial" panose="020B0604020202020204" pitchFamily="34" charset="0"/>
                <a:cs typeface="Arial" panose="020B0604020202020204" pitchFamily="34" charset="0"/>
              </a:rPr>
              <a:t>is characterized by retrospectively reported memory gaps. These gaps involve an inability to recall personal information, usually of a traumatic or stressful nature.</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5. Identity alteration (sense of acting like a different person some of the time) </a:t>
            </a:r>
            <a:r>
              <a:rPr lang="en-US" sz="2400" dirty="0">
                <a:latin typeface="Arial" panose="020B0604020202020204" pitchFamily="34" charset="0"/>
                <a:cs typeface="Arial" panose="020B0604020202020204" pitchFamily="34" charset="0"/>
              </a:rPr>
              <a:t>involves pronounced changes in behavior, memory and thinking over periods of time.</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952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0D26DD-3FD5-79D1-D133-C3B9A1D808AE}"/>
              </a:ext>
            </a:extLst>
          </p:cNvPr>
          <p:cNvSpPr txBox="1"/>
          <p:nvPr/>
        </p:nvSpPr>
        <p:spPr>
          <a:xfrm>
            <a:off x="357823" y="382012"/>
            <a:ext cx="11170762" cy="3046988"/>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In this session we’ll present </a:t>
            </a:r>
            <a:r>
              <a:rPr lang="en-US" sz="3200" dirty="0">
                <a:solidFill>
                  <a:schemeClr val="bg1"/>
                </a:solidFill>
                <a:latin typeface="Arial" panose="020B0604020202020204" pitchFamily="34" charset="0"/>
                <a:cs typeface="Arial" panose="020B0604020202020204" pitchFamily="34" charset="0"/>
              </a:rPr>
              <a:t>two theories that seek to explain dissociation </a:t>
            </a:r>
            <a:r>
              <a:rPr lang="en-US" sz="3200" dirty="0">
                <a:latin typeface="Arial" panose="020B0604020202020204" pitchFamily="34" charset="0"/>
                <a:cs typeface="Arial" panose="020B0604020202020204" pitchFamily="34" charset="0"/>
              </a:rPr>
              <a:t>and then we’ll compare and contrast them:</a:t>
            </a:r>
          </a:p>
          <a:p>
            <a:endParaRPr lang="en-US" sz="3200" dirty="0">
              <a:latin typeface="Arial" panose="020B0604020202020204" pitchFamily="34" charset="0"/>
              <a:cs typeface="Arial" panose="020B0604020202020204" pitchFamily="34" charset="0"/>
            </a:endParaRPr>
          </a:p>
          <a:p>
            <a:pPr marL="514350" indent="-514350">
              <a:buAutoNum type="arabicPeriod"/>
            </a:pPr>
            <a:r>
              <a:rPr lang="en-US" sz="3200" dirty="0">
                <a:latin typeface="Arial" panose="020B0604020202020204" pitchFamily="34" charset="0"/>
                <a:cs typeface="Arial" panose="020B0604020202020204" pitchFamily="34" charset="0"/>
              </a:rPr>
              <a:t>Neodissociation theory</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2. Structural dissociation theory</a:t>
            </a:r>
            <a:endParaRPr lang="en-CA" sz="3200" dirty="0"/>
          </a:p>
        </p:txBody>
      </p:sp>
    </p:spTree>
    <p:extLst>
      <p:ext uri="{BB962C8B-B14F-4D97-AF65-F5344CB8AC3E}">
        <p14:creationId xmlns:p14="http://schemas.microsoft.com/office/powerpoint/2010/main" val="126230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5C2A20-657D-3F66-0872-106C8A3FD254}"/>
              </a:ext>
            </a:extLst>
          </p:cNvPr>
          <p:cNvSpPr txBox="1"/>
          <p:nvPr/>
        </p:nvSpPr>
        <p:spPr>
          <a:xfrm>
            <a:off x="3075458" y="1364356"/>
            <a:ext cx="6820382" cy="646331"/>
          </a:xfrm>
          <a:prstGeom prst="rect">
            <a:avLst/>
          </a:prstGeom>
          <a:noFill/>
        </p:spPr>
        <p:txBody>
          <a:bodyPr wrap="square">
            <a:spAutoFit/>
          </a:bodyPr>
          <a:lstStyle/>
          <a:p>
            <a:r>
              <a:rPr lang="en-CA" sz="3600" dirty="0">
                <a:solidFill>
                  <a:schemeClr val="bg1"/>
                </a:solidFill>
              </a:rPr>
              <a:t>1. NEODISSOCIATION THEORY</a:t>
            </a:r>
          </a:p>
        </p:txBody>
      </p:sp>
    </p:spTree>
    <p:extLst>
      <p:ext uri="{BB962C8B-B14F-4D97-AF65-F5344CB8AC3E}">
        <p14:creationId xmlns:p14="http://schemas.microsoft.com/office/powerpoint/2010/main" val="1145826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9D188-822D-A1CE-BBD5-FA2E4E930D1C}"/>
              </a:ext>
            </a:extLst>
          </p:cNvPr>
          <p:cNvSpPr txBox="1"/>
          <p:nvPr/>
        </p:nvSpPr>
        <p:spPr>
          <a:xfrm>
            <a:off x="0" y="651978"/>
            <a:ext cx="12113443" cy="6086603"/>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Neodissociation theory proposes that consciousness is made up of semi-independent mental systems such as attention, memory, perception, and self-monitoring that usually work together. Under certain conditions these mental systems can become functionally disconnected.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Neodissociation theory comes out of experimental psychology and hypnosis research.</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It proposes that: </a:t>
            </a:r>
          </a:p>
          <a:p>
            <a:pPr marL="342900" lvl="0" indent="-342900">
              <a:lnSpc>
                <a:spcPct val="115000"/>
              </a:lnSpc>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Arial" panose="020B0604020202020204" pitchFamily="34" charset="0"/>
              </a:rPr>
              <a:t>The mind is modular.</a:t>
            </a:r>
          </a:p>
          <a:p>
            <a:pPr marL="342900" lvl="0" indent="-342900">
              <a:lnSpc>
                <a:spcPct val="115000"/>
              </a:lnSpc>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Arial" panose="020B0604020202020204" pitchFamily="34" charset="0"/>
              </a:rPr>
              <a:t>Dissociation is a state-based separation of mind functions. </a:t>
            </a:r>
          </a:p>
          <a:p>
            <a:pPr marL="342900" lvl="0" indent="-342900">
              <a:lnSpc>
                <a:spcPct val="115000"/>
              </a:lnSpc>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Arial" panose="020B0604020202020204" pitchFamily="34" charset="0"/>
              </a:rPr>
              <a:t>Dissociated processes can continue operating outside awareness.</a:t>
            </a:r>
          </a:p>
          <a:p>
            <a:pPr marL="342900" lvl="0" indent="-342900">
              <a:lnSpc>
                <a:spcPct val="115000"/>
              </a:lnSpc>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Arial" panose="020B0604020202020204" pitchFamily="34" charset="0"/>
              </a:rPr>
              <a:t>There is still one person, one self, just poor internal communication.</a:t>
            </a:r>
          </a:p>
          <a:p>
            <a:pPr marL="914400">
              <a:lnSpc>
                <a:spcPct val="115000"/>
              </a:lnSpc>
              <a:buNone/>
            </a:pPr>
            <a:r>
              <a:rPr lang="en-CA" sz="2000" kern="10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 Examples of such disconnection of mental functions include:</a:t>
            </a:r>
          </a:p>
          <a:p>
            <a:pPr marL="457200">
              <a:lnSpc>
                <a:spcPct val="115000"/>
              </a:lnSpc>
              <a:buNone/>
            </a:pPr>
            <a:r>
              <a:rPr lang="en-CA" sz="2000" kern="10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15000"/>
              </a:lnSpc>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Arial" panose="020B0604020202020204" pitchFamily="34" charset="0"/>
              </a:rPr>
              <a:t>Hypnotic analgesia where pain processing occurs, but awareness of it is blocked and </a:t>
            </a:r>
          </a:p>
          <a:p>
            <a:pPr marL="342900" lvl="0" indent="-342900">
              <a:lnSpc>
                <a:spcPct val="115000"/>
              </a:lnSpc>
              <a:buFont typeface="Wingdings" panose="05000000000000000000" pitchFamily="2" charset="2"/>
              <a:buChar char="ü"/>
            </a:pPr>
            <a:r>
              <a:rPr lang="en-CA" sz="2000" kern="100" dirty="0">
                <a:latin typeface="Arial" panose="020B0604020202020204" pitchFamily="34" charset="0"/>
                <a:ea typeface="Calibri" panose="020F0502020204030204" pitchFamily="34" charset="0"/>
                <a:cs typeface="Arial" panose="020B0604020202020204" pitchFamily="34" charset="0"/>
              </a:rPr>
              <a:t>A</a:t>
            </a:r>
            <a:r>
              <a:rPr lang="en-CA" sz="2000" kern="100" dirty="0">
                <a:effectLst/>
                <a:latin typeface="Arial" panose="020B0604020202020204" pitchFamily="34" charset="0"/>
                <a:ea typeface="Calibri" panose="020F0502020204030204" pitchFamily="34" charset="0"/>
                <a:cs typeface="Arial" panose="020B0604020202020204" pitchFamily="34" charset="0"/>
              </a:rPr>
              <a:t>utomatic behaviors (“I don’t know why I did that”) </a:t>
            </a:r>
          </a:p>
          <a:p>
            <a:pPr marL="457200">
              <a:lnSpc>
                <a:spcPct val="115000"/>
              </a:lnSpc>
              <a:buNone/>
            </a:pPr>
            <a:r>
              <a:rPr lang="en-CA" sz="2000" kern="10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15000"/>
              </a:lnSpc>
              <a:spcAft>
                <a:spcPts val="800"/>
              </a:spcAft>
              <a:buFont typeface="Symbol" panose="05050102010706020507" pitchFamily="18" charset="2"/>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The emphasis in Neodissociation theory research is on determining which functions are offline, what triggers this and how can integration be restored.</a:t>
            </a:r>
          </a:p>
        </p:txBody>
      </p:sp>
      <p:sp>
        <p:nvSpPr>
          <p:cNvPr id="7" name="TextBox 6">
            <a:extLst>
              <a:ext uri="{FF2B5EF4-FFF2-40B4-BE49-F238E27FC236}">
                <a16:creationId xmlns:a16="http://schemas.microsoft.com/office/drawing/2014/main" id="{29F2EC8F-7062-1800-05A2-5635D32B6BBF}"/>
              </a:ext>
            </a:extLst>
          </p:cNvPr>
          <p:cNvSpPr txBox="1"/>
          <p:nvPr/>
        </p:nvSpPr>
        <p:spPr>
          <a:xfrm>
            <a:off x="3740085" y="119419"/>
            <a:ext cx="6122708" cy="523220"/>
          </a:xfrm>
          <a:prstGeom prst="rect">
            <a:avLst/>
          </a:prstGeom>
          <a:noFill/>
        </p:spPr>
        <p:txBody>
          <a:bodyPr wrap="square">
            <a:spAutoFit/>
          </a:bodyPr>
          <a:lstStyle/>
          <a:p>
            <a:r>
              <a:rPr lang="en-CA" sz="2800" dirty="0">
                <a:solidFill>
                  <a:schemeClr val="bg1"/>
                </a:solidFill>
              </a:rPr>
              <a:t>NEODISSOCIATION THEORY</a:t>
            </a:r>
          </a:p>
        </p:txBody>
      </p:sp>
    </p:spTree>
    <p:extLst>
      <p:ext uri="{BB962C8B-B14F-4D97-AF65-F5344CB8AC3E}">
        <p14:creationId xmlns:p14="http://schemas.microsoft.com/office/powerpoint/2010/main" val="2497380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D24AFF-1DD8-2266-802C-E299E69AE940}"/>
              </a:ext>
            </a:extLst>
          </p:cNvPr>
          <p:cNvSpPr txBox="1"/>
          <p:nvPr/>
        </p:nvSpPr>
        <p:spPr>
          <a:xfrm>
            <a:off x="2021305" y="1633852"/>
            <a:ext cx="9683015" cy="646331"/>
          </a:xfrm>
          <a:prstGeom prst="rect">
            <a:avLst/>
          </a:prstGeom>
          <a:noFill/>
        </p:spPr>
        <p:txBody>
          <a:bodyPr wrap="square">
            <a:spAutoFit/>
          </a:bodyPr>
          <a:lstStyle/>
          <a:p>
            <a:r>
              <a:rPr lang="en-CA" sz="3600" dirty="0">
                <a:solidFill>
                  <a:schemeClr val="bg1"/>
                </a:solidFill>
              </a:rPr>
              <a:t>2. STRUCTURAL DISSOCIATION THEORY</a:t>
            </a:r>
          </a:p>
        </p:txBody>
      </p:sp>
      <p:sp>
        <p:nvSpPr>
          <p:cNvPr id="5" name="TextBox 4">
            <a:extLst>
              <a:ext uri="{FF2B5EF4-FFF2-40B4-BE49-F238E27FC236}">
                <a16:creationId xmlns:a16="http://schemas.microsoft.com/office/drawing/2014/main" id="{FDF36A71-6D13-DC7C-C37F-6BAE70EF3C80}"/>
              </a:ext>
            </a:extLst>
          </p:cNvPr>
          <p:cNvSpPr txBox="1"/>
          <p:nvPr/>
        </p:nvSpPr>
        <p:spPr>
          <a:xfrm>
            <a:off x="3254952" y="2465015"/>
            <a:ext cx="6094268" cy="461665"/>
          </a:xfrm>
          <a:prstGeom prst="rect">
            <a:avLst/>
          </a:prstGeom>
          <a:noFill/>
        </p:spPr>
        <p:txBody>
          <a:bodyPr wrap="square">
            <a:spAutoFit/>
          </a:bodyPr>
          <a:lstStyle/>
          <a:p>
            <a:r>
              <a:rPr lang="en-US" sz="2400" dirty="0"/>
              <a:t>What is structural dissociation theory ?</a:t>
            </a:r>
            <a:endParaRPr lang="en-CA" sz="2400" dirty="0"/>
          </a:p>
        </p:txBody>
      </p:sp>
    </p:spTree>
    <p:extLst>
      <p:ext uri="{BB962C8B-B14F-4D97-AF65-F5344CB8AC3E}">
        <p14:creationId xmlns:p14="http://schemas.microsoft.com/office/powerpoint/2010/main" val="218062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4</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448EB-DE7C-4F2F-9968-B485D2E6D252}"/>
              </a:ext>
            </a:extLst>
          </p:cNvPr>
          <p:cNvSpPr>
            <a:spLocks noGrp="1"/>
          </p:cNvSpPr>
          <p:nvPr>
            <p:ph type="title" idx="4294967295"/>
          </p:nvPr>
        </p:nvSpPr>
        <p:spPr>
          <a:xfrm>
            <a:off x="147204" y="-170390"/>
            <a:ext cx="11897591" cy="925513"/>
          </a:xfrm>
        </p:spPr>
        <p:txBody>
          <a:bodyPr vert="horz" lIns="91440" tIns="45720" rIns="91440" bIns="45720" rtlCol="0" anchor="ctr">
            <a:normAutofit/>
          </a:bodyPr>
          <a:lstStyle/>
          <a:p>
            <a:pPr algn="ctr">
              <a:lnSpc>
                <a:spcPct val="90000"/>
              </a:lnSpc>
            </a:pPr>
            <a:r>
              <a:rPr lang="en-US" sz="3200" dirty="0">
                <a:solidFill>
                  <a:schemeClr val="bg1"/>
                </a:solidFill>
              </a:rPr>
              <a:t>THE </a:t>
            </a:r>
            <a:r>
              <a:rPr lang="en-US" sz="3200" b="1" dirty="0">
                <a:solidFill>
                  <a:schemeClr val="bg1"/>
                </a:solidFill>
              </a:rPr>
              <a:t>ORIGINs</a:t>
            </a:r>
            <a:r>
              <a:rPr lang="en-US" sz="3200" dirty="0">
                <a:solidFill>
                  <a:schemeClr val="bg1"/>
                </a:solidFill>
              </a:rPr>
              <a:t> OF structural dissociation theory</a:t>
            </a:r>
          </a:p>
        </p:txBody>
      </p:sp>
      <p:pic>
        <p:nvPicPr>
          <p:cNvPr id="7" name="Content Placeholder 6">
            <a:extLst>
              <a:ext uri="{FF2B5EF4-FFF2-40B4-BE49-F238E27FC236}">
                <a16:creationId xmlns:a16="http://schemas.microsoft.com/office/drawing/2014/main" id="{B103439B-D8B9-4359-871C-AD42EDB18455}"/>
              </a:ext>
            </a:extLst>
          </p:cNvPr>
          <p:cNvPicPr>
            <a:picLocks noGrp="1"/>
          </p:cNvPicPr>
          <p:nvPr>
            <p:ph sz="half" idx="4294967295"/>
          </p:nvPr>
        </p:nvPicPr>
        <p:blipFill rotWithShape="1">
          <a:blip r:embed="rId3" r:link="rId4">
            <a:extLst>
              <a:ext uri="{28A0092B-C50C-407E-A947-70E740481C1C}">
                <a14:useLocalDpi xmlns:a14="http://schemas.microsoft.com/office/drawing/2010/main" val="0"/>
              </a:ext>
            </a:extLst>
          </a:blip>
          <a:stretch>
            <a:fillRect/>
          </a:stretch>
        </p:blipFill>
        <p:spPr bwMode="auto">
          <a:xfrm>
            <a:off x="287546" y="1109663"/>
            <a:ext cx="3998703" cy="5176837"/>
          </a:xfrm>
          <a:prstGeom prst="rect">
            <a:avLst/>
          </a:prstGeom>
          <a:noFill/>
        </p:spPr>
      </p:pic>
      <p:sp>
        <p:nvSpPr>
          <p:cNvPr id="5" name="Content Placeholder 4">
            <a:extLst>
              <a:ext uri="{FF2B5EF4-FFF2-40B4-BE49-F238E27FC236}">
                <a16:creationId xmlns:a16="http://schemas.microsoft.com/office/drawing/2014/main" id="{37691572-7108-4C24-9188-DE10CE58ECE6}"/>
              </a:ext>
            </a:extLst>
          </p:cNvPr>
          <p:cNvSpPr>
            <a:spLocks noGrp="1"/>
          </p:cNvSpPr>
          <p:nvPr>
            <p:ph sz="half" idx="4294967295"/>
          </p:nvPr>
        </p:nvSpPr>
        <p:spPr>
          <a:xfrm>
            <a:off x="4504624" y="686311"/>
            <a:ext cx="7399830" cy="6023539"/>
          </a:xfrm>
        </p:spPr>
        <p:txBody>
          <a:bodyPr>
            <a:normAutofit lnSpcReduction="10000"/>
          </a:bodyPr>
          <a:lstStyle/>
          <a:p>
            <a:r>
              <a:rPr lang="en-CA" sz="2000" dirty="0">
                <a:latin typeface="Arial" panose="020B0604020202020204" pitchFamily="34" charset="0"/>
                <a:cs typeface="Arial" panose="020B0604020202020204" pitchFamily="34" charset="0"/>
              </a:rPr>
              <a:t>Pierre Marie Felix Janet was a pioneering French psychologist, physician, philosopher and psychotherapist who coined the term  dissociation and described its importance in mental health by postulating a theory called “structural dissociation”.</a:t>
            </a:r>
          </a:p>
          <a:p>
            <a:r>
              <a:rPr lang="en-CA" sz="2000" dirty="0">
                <a:latin typeface="Arial" panose="020B0604020202020204" pitchFamily="34" charset="0"/>
                <a:cs typeface="Arial" panose="020B0604020202020204" pitchFamily="34" charset="0"/>
              </a:rPr>
              <a:t>Pierre Janet was 3 years younger than Freud.</a:t>
            </a:r>
          </a:p>
          <a:p>
            <a:r>
              <a:rPr lang="en-CA" sz="2000" dirty="0">
                <a:latin typeface="Arial" panose="020B0604020202020204" pitchFamily="34" charset="0"/>
                <a:cs typeface="Arial" panose="020B0604020202020204" pitchFamily="34" charset="0"/>
              </a:rPr>
              <a:t>He studied under Jean-Martin Charcot at Paris’s Hospital La Salpetriere where in 1885 Freud also spent 3 months learning about “hysteria”.</a:t>
            </a:r>
          </a:p>
          <a:p>
            <a:r>
              <a:rPr lang="en-CA" sz="2000" dirty="0">
                <a:latin typeface="Arial" panose="020B0604020202020204" pitchFamily="34" charset="0"/>
                <a:cs typeface="Arial" panose="020B0604020202020204" pitchFamily="34" charset="0"/>
              </a:rPr>
              <a:t>Janet was one of the first psychologists to draw a clear connection between a person’s past trauma and symptoms presenting later in life. Unlike Freud he never abandoned this idea.</a:t>
            </a:r>
          </a:p>
          <a:p>
            <a:pPr algn="just"/>
            <a:r>
              <a:rPr lang="en-CA" sz="2000" dirty="0">
                <a:latin typeface="Arial" panose="020B0604020202020204" pitchFamily="34" charset="0"/>
                <a:cs typeface="Arial" panose="020B0604020202020204" pitchFamily="34" charset="0"/>
              </a:rPr>
              <a:t>Freud acknowledged his debt to Janet. Janet doesn’t have as high a profile in modern psychology as Freud possibly because unlike the later he was humble and avoided the spotlight .</a:t>
            </a:r>
          </a:p>
          <a:p>
            <a:pPr algn="just"/>
            <a:r>
              <a:rPr lang="en-CA" sz="2000" dirty="0">
                <a:latin typeface="Arial" panose="020B0604020202020204" pitchFamily="34" charset="0"/>
                <a:cs typeface="Arial" panose="020B0604020202020204" pitchFamily="34" charset="0"/>
              </a:rPr>
              <a:t>In the late 1980’s </a:t>
            </a:r>
            <a:r>
              <a:rPr lang="en-CA" sz="2000" dirty="0" err="1">
                <a:latin typeface="Arial" panose="020B0604020202020204" pitchFamily="34" charset="0"/>
                <a:cs typeface="Arial" panose="020B0604020202020204" pitchFamily="34" charset="0"/>
              </a:rPr>
              <a:t>Ellert</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Nijenhuis</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Onno</a:t>
            </a:r>
            <a:r>
              <a:rPr lang="en-CA" sz="2000" dirty="0">
                <a:latin typeface="Arial" panose="020B0604020202020204" pitchFamily="34" charset="0"/>
                <a:cs typeface="Arial" panose="020B0604020202020204" pitchFamily="34" charset="0"/>
              </a:rPr>
              <a:t> van der Hart, and Kathy Steele built on Janet’s work and expanded structural dissociation theory into its present-day form</a:t>
            </a:r>
          </a:p>
        </p:txBody>
      </p:sp>
      <p:sp>
        <p:nvSpPr>
          <p:cNvPr id="8" name="TextBox 7">
            <a:extLst>
              <a:ext uri="{FF2B5EF4-FFF2-40B4-BE49-F238E27FC236}">
                <a16:creationId xmlns:a16="http://schemas.microsoft.com/office/drawing/2014/main" id="{B391029C-5448-44BF-F1ED-91C58E8C7608}"/>
              </a:ext>
            </a:extLst>
          </p:cNvPr>
          <p:cNvSpPr txBox="1"/>
          <p:nvPr/>
        </p:nvSpPr>
        <p:spPr>
          <a:xfrm>
            <a:off x="2034496" y="5917168"/>
            <a:ext cx="2795381" cy="369332"/>
          </a:xfrm>
          <a:prstGeom prst="rect">
            <a:avLst/>
          </a:prstGeom>
          <a:noFill/>
        </p:spPr>
        <p:txBody>
          <a:bodyPr wrap="square">
            <a:spAutoFit/>
          </a:bodyPr>
          <a:lstStyle/>
          <a:p>
            <a:r>
              <a:rPr lang="en-US" sz="1800" dirty="0"/>
              <a:t>Pierre Janet 1859-1947 </a:t>
            </a:r>
            <a:endParaRPr lang="en-CA" dirty="0"/>
          </a:p>
        </p:txBody>
      </p:sp>
    </p:spTree>
    <p:extLst>
      <p:ext uri="{BB962C8B-B14F-4D97-AF65-F5344CB8AC3E}">
        <p14:creationId xmlns:p14="http://schemas.microsoft.com/office/powerpoint/2010/main" val="1859369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FC4AD-02AF-4071-8E11-B4C50D5DB21F}"/>
              </a:ext>
            </a:extLst>
          </p:cNvPr>
          <p:cNvSpPr>
            <a:spLocks noGrp="1"/>
          </p:cNvSpPr>
          <p:nvPr>
            <p:ph type="title" idx="4294967295"/>
          </p:nvPr>
        </p:nvSpPr>
        <p:spPr>
          <a:xfrm>
            <a:off x="-579497" y="242469"/>
            <a:ext cx="6054126" cy="582612"/>
          </a:xfrm>
        </p:spPr>
        <p:txBody>
          <a:bodyPr vert="horz" lIns="91440" tIns="45720" rIns="91440" bIns="45720" rtlCol="0" anchor="ctr">
            <a:noAutofit/>
          </a:bodyPr>
          <a:lstStyle/>
          <a:p>
            <a:pPr algn="ctr">
              <a:lnSpc>
                <a:spcPct val="90000"/>
              </a:lnSpc>
            </a:pPr>
            <a:r>
              <a:rPr lang="en-US" sz="2800" dirty="0">
                <a:solidFill>
                  <a:schemeClr val="bg1"/>
                </a:solidFill>
              </a:rPr>
              <a:t>WHAT IS Structural </a:t>
            </a:r>
            <a:br>
              <a:rPr lang="en-US" sz="2800" dirty="0">
                <a:solidFill>
                  <a:schemeClr val="bg1"/>
                </a:solidFill>
              </a:rPr>
            </a:br>
            <a:r>
              <a:rPr lang="en-US" sz="2800" dirty="0">
                <a:solidFill>
                  <a:schemeClr val="bg1"/>
                </a:solidFill>
              </a:rPr>
              <a:t>dissociation theory?</a:t>
            </a:r>
          </a:p>
        </p:txBody>
      </p:sp>
      <p:sp>
        <p:nvSpPr>
          <p:cNvPr id="5" name="Content Placeholder 4">
            <a:extLst>
              <a:ext uri="{FF2B5EF4-FFF2-40B4-BE49-F238E27FC236}">
                <a16:creationId xmlns:a16="http://schemas.microsoft.com/office/drawing/2014/main" id="{10ED1D7E-3DE3-4BA4-8D53-F8D576EB0990}"/>
              </a:ext>
            </a:extLst>
          </p:cNvPr>
          <p:cNvSpPr>
            <a:spLocks noGrp="1"/>
          </p:cNvSpPr>
          <p:nvPr>
            <p:ph idx="4294967295"/>
          </p:nvPr>
        </p:nvSpPr>
        <p:spPr>
          <a:xfrm>
            <a:off x="4753155" y="825081"/>
            <a:ext cx="7438845" cy="5344160"/>
          </a:xfrm>
        </p:spPr>
        <p:txBody>
          <a:bodyPr vert="horz" lIns="91440" tIns="45720" rIns="91440" bIns="45720" rtlCol="0" anchor="ctr">
            <a:normAutofit fontScale="85000" lnSpcReduction="20000"/>
          </a:bodyPr>
          <a:lstStyle/>
          <a:p>
            <a:pPr>
              <a:spcBef>
                <a:spcPts val="600"/>
              </a:spcBef>
              <a:spcAft>
                <a:spcPts val="600"/>
              </a:spcAft>
            </a:pPr>
            <a:r>
              <a:rPr lang="en-US" sz="3300" dirty="0">
                <a:latin typeface="Arial" panose="020B0604020202020204" pitchFamily="34" charset="0"/>
                <a:cs typeface="Arial" panose="020B0604020202020204" pitchFamily="34" charset="0"/>
              </a:rPr>
              <a:t>Structural dissociation theory describes </a:t>
            </a:r>
            <a:r>
              <a:rPr lang="en-US" sz="3300" dirty="0">
                <a:solidFill>
                  <a:schemeClr val="bg1"/>
                </a:solidFill>
                <a:latin typeface="Arial" panose="020B0604020202020204" pitchFamily="34" charset="0"/>
                <a:cs typeface="Arial" panose="020B0604020202020204" pitchFamily="34" charset="0"/>
              </a:rPr>
              <a:t>three types </a:t>
            </a:r>
            <a:r>
              <a:rPr lang="en-US" sz="3300" dirty="0">
                <a:latin typeface="Arial" panose="020B0604020202020204" pitchFamily="34" charset="0"/>
                <a:cs typeface="Arial" panose="020B0604020202020204" pitchFamily="34" charset="0"/>
              </a:rPr>
              <a:t>of psychopathological dissociation:</a:t>
            </a:r>
            <a:r>
              <a:rPr lang="en-US" sz="3300" dirty="0">
                <a:solidFill>
                  <a:schemeClr val="bg1"/>
                </a:solidFill>
                <a:latin typeface="Arial" panose="020B0604020202020204" pitchFamily="34" charset="0"/>
                <a:cs typeface="Arial" panose="020B0604020202020204" pitchFamily="34" charset="0"/>
              </a:rPr>
              <a:t> </a:t>
            </a:r>
          </a:p>
          <a:p>
            <a:pPr>
              <a:spcBef>
                <a:spcPts val="600"/>
              </a:spcBef>
              <a:spcAft>
                <a:spcPts val="600"/>
              </a:spcAft>
            </a:pPr>
            <a:r>
              <a:rPr lang="en-US" sz="3300" dirty="0">
                <a:solidFill>
                  <a:schemeClr val="bg1"/>
                </a:solidFill>
                <a:latin typeface="Arial" panose="020B0604020202020204" pitchFamily="34" charset="0"/>
                <a:cs typeface="Arial" panose="020B0604020202020204" pitchFamily="34" charset="0"/>
              </a:rPr>
              <a:t>primary, secondary and tertiary structural dissociation. </a:t>
            </a:r>
          </a:p>
          <a:p>
            <a:pPr>
              <a:spcBef>
                <a:spcPts val="600"/>
              </a:spcBef>
              <a:spcAft>
                <a:spcPts val="600"/>
              </a:spcAft>
            </a:pPr>
            <a:r>
              <a:rPr lang="en-US" sz="3300" dirty="0">
                <a:latin typeface="Arial" panose="020B0604020202020204" pitchFamily="34" charset="0"/>
                <a:cs typeface="Arial" panose="020B0604020202020204" pitchFamily="34" charset="0"/>
              </a:rPr>
              <a:t>Structural dissociation theory proposes that people with these trauma related disorders experience a dissociation of their personality into </a:t>
            </a:r>
            <a:r>
              <a:rPr lang="en-US" sz="3300" dirty="0">
                <a:solidFill>
                  <a:schemeClr val="bg1"/>
                </a:solidFill>
                <a:latin typeface="Arial" panose="020B0604020202020204" pitchFamily="34" charset="0"/>
                <a:cs typeface="Arial" panose="020B0604020202020204" pitchFamily="34" charset="0"/>
              </a:rPr>
              <a:t>separate parts, </a:t>
            </a:r>
            <a:r>
              <a:rPr lang="en-US" sz="3300" dirty="0">
                <a:latin typeface="Arial" panose="020B0604020202020204" pitchFamily="34" charset="0"/>
                <a:cs typeface="Arial" panose="020B0604020202020204" pitchFamily="34" charset="0"/>
              </a:rPr>
              <a:t>each part having its own psychobiological characteristics.</a:t>
            </a:r>
            <a:r>
              <a:rPr lang="en-CA" sz="3300" dirty="0">
                <a:latin typeface="Arial" panose="020B0604020202020204" pitchFamily="34" charset="0"/>
                <a:cs typeface="Arial" panose="020B0604020202020204" pitchFamily="34" charset="0"/>
              </a:rPr>
              <a:t> </a:t>
            </a:r>
          </a:p>
          <a:p>
            <a:pPr>
              <a:spcBef>
                <a:spcPts val="600"/>
              </a:spcBef>
              <a:spcAft>
                <a:spcPts val="600"/>
              </a:spcAft>
            </a:pPr>
            <a:r>
              <a:rPr lang="en-CA" sz="3300" dirty="0">
                <a:latin typeface="Arial" panose="020B0604020202020204" pitchFamily="34" charset="0"/>
                <a:cs typeface="Arial" panose="020B0604020202020204" pitchFamily="34" charset="0"/>
              </a:rPr>
              <a:t>Although the theory describes three types of dissociation, there is no clear demarcation between the three and they are thought to be on a continuum or spectrum of severity</a:t>
            </a:r>
            <a:r>
              <a:rPr lang="en-CA" sz="4600" dirty="0">
                <a:latin typeface="Arial" panose="020B0604020202020204" pitchFamily="34" charset="0"/>
                <a:cs typeface="Arial" panose="020B0604020202020204" pitchFamily="34" charset="0"/>
              </a:rPr>
              <a:t>. </a:t>
            </a:r>
            <a:endParaRPr lang="en-US" dirty="0"/>
          </a:p>
        </p:txBody>
      </p:sp>
      <p:pic>
        <p:nvPicPr>
          <p:cNvPr id="7" name="Picture 6" descr="Growing plant">
            <a:extLst>
              <a:ext uri="{FF2B5EF4-FFF2-40B4-BE49-F238E27FC236}">
                <a16:creationId xmlns:a16="http://schemas.microsoft.com/office/drawing/2014/main" id="{2B16A5D9-3305-4352-9912-4C61A610F257}"/>
              </a:ext>
            </a:extLst>
          </p:cNvPr>
          <p:cNvPicPr>
            <a:picLocks noChangeAspect="1"/>
          </p:cNvPicPr>
          <p:nvPr/>
        </p:nvPicPr>
        <p:blipFill rotWithShape="1">
          <a:blip r:embed="rId2"/>
          <a:srcRect l="15483" r="15269" b="2"/>
          <a:stretch/>
        </p:blipFill>
        <p:spPr>
          <a:xfrm>
            <a:off x="262747" y="1087290"/>
            <a:ext cx="4369638"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280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CD3D9-D86F-0B1F-66F8-721E30F37F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8C9E7B-77ED-F66B-54F8-0B81D7E9C706}"/>
              </a:ext>
            </a:extLst>
          </p:cNvPr>
          <p:cNvSpPr>
            <a:spLocks noGrp="1"/>
          </p:cNvSpPr>
          <p:nvPr>
            <p:ph type="title" idx="4294967295"/>
          </p:nvPr>
        </p:nvSpPr>
        <p:spPr>
          <a:xfrm>
            <a:off x="-579497" y="242469"/>
            <a:ext cx="6054126" cy="582612"/>
          </a:xfrm>
        </p:spPr>
        <p:txBody>
          <a:bodyPr vert="horz" lIns="91440" tIns="45720" rIns="91440" bIns="45720" rtlCol="0" anchor="ctr">
            <a:noAutofit/>
          </a:bodyPr>
          <a:lstStyle/>
          <a:p>
            <a:pPr algn="ctr">
              <a:lnSpc>
                <a:spcPct val="90000"/>
              </a:lnSpc>
            </a:pPr>
            <a:r>
              <a:rPr lang="en-US" sz="2800" dirty="0">
                <a:solidFill>
                  <a:schemeClr val="bg1"/>
                </a:solidFill>
              </a:rPr>
              <a:t>WHAT IS Structural </a:t>
            </a:r>
            <a:br>
              <a:rPr lang="en-US" sz="2800" dirty="0">
                <a:solidFill>
                  <a:schemeClr val="bg1"/>
                </a:solidFill>
              </a:rPr>
            </a:br>
            <a:r>
              <a:rPr lang="en-US" sz="2800" dirty="0">
                <a:solidFill>
                  <a:schemeClr val="bg1"/>
                </a:solidFill>
              </a:rPr>
              <a:t>dissociation theory?</a:t>
            </a:r>
          </a:p>
        </p:txBody>
      </p:sp>
      <p:sp>
        <p:nvSpPr>
          <p:cNvPr id="5" name="Content Placeholder 4">
            <a:extLst>
              <a:ext uri="{FF2B5EF4-FFF2-40B4-BE49-F238E27FC236}">
                <a16:creationId xmlns:a16="http://schemas.microsoft.com/office/drawing/2014/main" id="{9F6EC645-DD39-A88A-FE3B-45317C476ABF}"/>
              </a:ext>
            </a:extLst>
          </p:cNvPr>
          <p:cNvSpPr>
            <a:spLocks noGrp="1"/>
          </p:cNvSpPr>
          <p:nvPr>
            <p:ph idx="4294967295"/>
          </p:nvPr>
        </p:nvSpPr>
        <p:spPr>
          <a:xfrm>
            <a:off x="4753155" y="533775"/>
            <a:ext cx="7438845" cy="6973767"/>
          </a:xfrm>
        </p:spPr>
        <p:txBody>
          <a:bodyPr vert="horz" lIns="91440" tIns="45720" rIns="91440" bIns="45720" rtlCol="0" anchor="ctr">
            <a:normAutofit fontScale="62500" lnSpcReduction="20000"/>
          </a:bodyPr>
          <a:lstStyle/>
          <a:p>
            <a:r>
              <a:rPr lang="en-CA" sz="4600" dirty="0">
                <a:latin typeface="Arial" panose="020B0604020202020204" pitchFamily="34" charset="0"/>
                <a:cs typeface="Arial" panose="020B0604020202020204" pitchFamily="34" charset="0"/>
              </a:rPr>
              <a:t>These three types of dissociation correspond to traditional diagnostic categories: </a:t>
            </a:r>
          </a:p>
          <a:p>
            <a:pPr>
              <a:buFont typeface="Arial" panose="020B0604020202020204" pitchFamily="34" charset="0"/>
              <a:buChar char="•"/>
            </a:pPr>
            <a:r>
              <a:rPr lang="en-CA" sz="4600" dirty="0">
                <a:solidFill>
                  <a:schemeClr val="bg1"/>
                </a:solidFill>
                <a:latin typeface="Arial" panose="020B0604020202020204" pitchFamily="34" charset="0"/>
                <a:cs typeface="Arial" panose="020B0604020202020204" pitchFamily="34" charset="0"/>
              </a:rPr>
              <a:t>1. </a:t>
            </a:r>
            <a:r>
              <a:rPr lang="en-CA" sz="4600" dirty="0">
                <a:latin typeface="Arial" panose="020B0604020202020204" pitchFamily="34" charset="0"/>
                <a:cs typeface="Arial" panose="020B0604020202020204" pitchFamily="34" charset="0"/>
              </a:rPr>
              <a:t>Primary structural dissociation = PTSD</a:t>
            </a:r>
          </a:p>
          <a:p>
            <a:pPr>
              <a:buFont typeface="Arial" panose="020B0604020202020204" pitchFamily="34" charset="0"/>
              <a:buChar char="•"/>
            </a:pPr>
            <a:r>
              <a:rPr lang="en-CA" sz="4600" dirty="0">
                <a:solidFill>
                  <a:schemeClr val="bg1"/>
                </a:solidFill>
                <a:latin typeface="Arial" panose="020B0604020202020204" pitchFamily="34" charset="0"/>
                <a:cs typeface="Arial" panose="020B0604020202020204" pitchFamily="34" charset="0"/>
              </a:rPr>
              <a:t>2. </a:t>
            </a:r>
            <a:r>
              <a:rPr lang="en-CA" sz="4600" dirty="0">
                <a:latin typeface="Arial" panose="020B0604020202020204" pitchFamily="34" charset="0"/>
                <a:cs typeface="Arial" panose="020B0604020202020204" pitchFamily="34" charset="0"/>
              </a:rPr>
              <a:t>Secondary structural dissociation = Complex PTSD </a:t>
            </a:r>
          </a:p>
          <a:p>
            <a:pPr>
              <a:buFont typeface="Arial" panose="020B0604020202020204" pitchFamily="34" charset="0"/>
              <a:buChar char="•"/>
            </a:pPr>
            <a:r>
              <a:rPr lang="en-CA" sz="4600" dirty="0">
                <a:solidFill>
                  <a:schemeClr val="bg1"/>
                </a:solidFill>
                <a:latin typeface="Arial" panose="020B0604020202020204" pitchFamily="34" charset="0"/>
                <a:cs typeface="Arial" panose="020B0604020202020204" pitchFamily="34" charset="0"/>
              </a:rPr>
              <a:t>3. </a:t>
            </a:r>
            <a:r>
              <a:rPr lang="en-CA" sz="4600" dirty="0">
                <a:latin typeface="Arial" panose="020B0604020202020204" pitchFamily="34" charset="0"/>
                <a:cs typeface="Arial" panose="020B0604020202020204" pitchFamily="34" charset="0"/>
              </a:rPr>
              <a:t>Tertiary structural dissociation = dissociative identity disorder</a:t>
            </a:r>
          </a:p>
          <a:p>
            <a:pPr>
              <a:buFont typeface="Arial" panose="020B0604020202020204" pitchFamily="34" charset="0"/>
              <a:buChar char="•"/>
            </a:pPr>
            <a:r>
              <a:rPr lang="en-CA" sz="4600" dirty="0">
                <a:latin typeface="Arial" panose="020B0604020202020204" pitchFamily="34" charset="0"/>
                <a:cs typeface="Arial" panose="020B0604020202020204" pitchFamily="34" charset="0"/>
              </a:rPr>
              <a:t>A person with a trauma related disorder can experience a combination of symptoms from any of these three. Ex. Someone with predominantly PTSD can present with some DID symptoms.</a:t>
            </a:r>
          </a:p>
          <a:p>
            <a:pPr>
              <a:buFont typeface="Arial" panose="020B0604020202020204" pitchFamily="34" charset="0"/>
              <a:buChar char="•"/>
            </a:pPr>
            <a:r>
              <a:rPr lang="en-CA" sz="4600" dirty="0">
                <a:latin typeface="Arial" panose="020B0604020202020204" pitchFamily="34" charset="0"/>
                <a:cs typeface="Arial" panose="020B0604020202020204" pitchFamily="34" charset="0"/>
              </a:rPr>
              <a:t>The type of dissociation a person develops depends on the balance between the duration and severity of the trauma and the person’s  coping resources.</a:t>
            </a:r>
          </a:p>
          <a:p>
            <a:endParaRPr lang="en-US" sz="2100" dirty="0"/>
          </a:p>
          <a:p>
            <a:endParaRPr lang="en-US" sz="2100" dirty="0"/>
          </a:p>
          <a:p>
            <a:endParaRPr lang="en-US" dirty="0"/>
          </a:p>
        </p:txBody>
      </p:sp>
      <p:pic>
        <p:nvPicPr>
          <p:cNvPr id="7" name="Picture 6" descr="Growing plant">
            <a:extLst>
              <a:ext uri="{FF2B5EF4-FFF2-40B4-BE49-F238E27FC236}">
                <a16:creationId xmlns:a16="http://schemas.microsoft.com/office/drawing/2014/main" id="{4805036E-4E28-BC86-763E-014914A37159}"/>
              </a:ext>
            </a:extLst>
          </p:cNvPr>
          <p:cNvPicPr>
            <a:picLocks noChangeAspect="1"/>
          </p:cNvPicPr>
          <p:nvPr/>
        </p:nvPicPr>
        <p:blipFill rotWithShape="1">
          <a:blip r:embed="rId2"/>
          <a:srcRect l="15483" r="15269" b="2"/>
          <a:stretch/>
        </p:blipFill>
        <p:spPr>
          <a:xfrm>
            <a:off x="262747" y="1087290"/>
            <a:ext cx="4369638"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85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5627E9-747E-F1AA-14CB-DD0752781C76}"/>
              </a:ext>
            </a:extLst>
          </p:cNvPr>
          <p:cNvSpPr txBox="1"/>
          <p:nvPr/>
        </p:nvSpPr>
        <p:spPr>
          <a:xfrm>
            <a:off x="1527723" y="1369352"/>
            <a:ext cx="9136553" cy="646331"/>
          </a:xfrm>
          <a:prstGeom prst="rect">
            <a:avLst/>
          </a:prstGeom>
          <a:noFill/>
        </p:spPr>
        <p:txBody>
          <a:bodyPr wrap="square">
            <a:spAutoFit/>
          </a:bodyPr>
          <a:lstStyle/>
          <a:p>
            <a:r>
              <a:rPr lang="en-CA" sz="3600" dirty="0">
                <a:solidFill>
                  <a:schemeClr val="bg1"/>
                </a:solidFill>
              </a:rPr>
              <a:t>HOW DISSOCIATION ARISES FROM TRAUMA</a:t>
            </a:r>
          </a:p>
        </p:txBody>
      </p:sp>
      <p:sp>
        <p:nvSpPr>
          <p:cNvPr id="5" name="TextBox 4">
            <a:extLst>
              <a:ext uri="{FF2B5EF4-FFF2-40B4-BE49-F238E27FC236}">
                <a16:creationId xmlns:a16="http://schemas.microsoft.com/office/drawing/2014/main" id="{78332A7F-592C-BE61-F0AA-CEF67E4F1E75}"/>
              </a:ext>
            </a:extLst>
          </p:cNvPr>
          <p:cNvSpPr txBox="1"/>
          <p:nvPr/>
        </p:nvSpPr>
        <p:spPr>
          <a:xfrm>
            <a:off x="2460480" y="2466171"/>
            <a:ext cx="7271038" cy="461665"/>
          </a:xfrm>
          <a:prstGeom prst="rect">
            <a:avLst/>
          </a:prstGeom>
          <a:noFill/>
        </p:spPr>
        <p:txBody>
          <a:bodyPr wrap="square">
            <a:spAutoFit/>
          </a:bodyPr>
          <a:lstStyle/>
          <a:p>
            <a:r>
              <a:rPr lang="en-US" sz="2400" dirty="0"/>
              <a:t>Can we review how dissociation results from trauma?</a:t>
            </a:r>
            <a:endParaRPr lang="en-CA" sz="2400" dirty="0"/>
          </a:p>
        </p:txBody>
      </p:sp>
    </p:spTree>
    <p:extLst>
      <p:ext uri="{BB962C8B-B14F-4D97-AF65-F5344CB8AC3E}">
        <p14:creationId xmlns:p14="http://schemas.microsoft.com/office/powerpoint/2010/main" val="803853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AF36B-8DAC-4EB2-BFB6-9AD520C454A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77012" y="2569944"/>
            <a:ext cx="11237976" cy="4288055"/>
          </a:xfrm>
          <a:prstGeom prst="rect">
            <a:avLst/>
          </a:prstGeom>
          <a:noFill/>
        </p:spPr>
      </p:pic>
      <p:sp>
        <p:nvSpPr>
          <p:cNvPr id="9" name="TextBox 8">
            <a:extLst>
              <a:ext uri="{FF2B5EF4-FFF2-40B4-BE49-F238E27FC236}">
                <a16:creationId xmlns:a16="http://schemas.microsoft.com/office/drawing/2014/main" id="{4FD95A07-76FA-4DEA-9AB5-B04C7761CFCB}"/>
              </a:ext>
            </a:extLst>
          </p:cNvPr>
          <p:cNvSpPr txBox="1"/>
          <p:nvPr/>
        </p:nvSpPr>
        <p:spPr>
          <a:xfrm>
            <a:off x="1541537" y="-79349"/>
            <a:ext cx="10173452" cy="646331"/>
          </a:xfrm>
          <a:prstGeom prst="rect">
            <a:avLst/>
          </a:prstGeom>
          <a:noFill/>
        </p:spPr>
        <p:txBody>
          <a:bodyPr wrap="square">
            <a:spAutoFit/>
          </a:bodyPr>
          <a:lstStyle/>
          <a:p>
            <a:r>
              <a:rPr lang="en-CA" sz="3600" dirty="0">
                <a:solidFill>
                  <a:schemeClr val="bg1"/>
                </a:solidFill>
              </a:rPr>
              <a:t>THE ORIGINS OF DISSOCIATION IN 3 STEPS</a:t>
            </a:r>
          </a:p>
        </p:txBody>
      </p:sp>
      <p:sp>
        <p:nvSpPr>
          <p:cNvPr id="10" name="TextBox 9">
            <a:extLst>
              <a:ext uri="{FF2B5EF4-FFF2-40B4-BE49-F238E27FC236}">
                <a16:creationId xmlns:a16="http://schemas.microsoft.com/office/drawing/2014/main" id="{2B4EC146-938C-457E-BDA6-54887A7E215A}"/>
              </a:ext>
            </a:extLst>
          </p:cNvPr>
          <p:cNvSpPr txBox="1"/>
          <p:nvPr/>
        </p:nvSpPr>
        <p:spPr>
          <a:xfrm>
            <a:off x="7802879" y="2721114"/>
            <a:ext cx="3551017" cy="707886"/>
          </a:xfrm>
          <a:prstGeom prst="rect">
            <a:avLst/>
          </a:prstGeom>
          <a:noFill/>
        </p:spPr>
        <p:txBody>
          <a:bodyPr wrap="square">
            <a:spAutoFit/>
          </a:bodyPr>
          <a:lstStyle/>
          <a:p>
            <a:pPr algn="ctr"/>
            <a:r>
              <a:rPr lang="en-CA" sz="2000" b="1" dirty="0">
                <a:solidFill>
                  <a:srgbClr val="FFC000"/>
                </a:solidFill>
              </a:rPr>
              <a:t>REALM OF DISSOCIATIVE EXPERIENCES</a:t>
            </a:r>
          </a:p>
        </p:txBody>
      </p:sp>
      <p:sp>
        <p:nvSpPr>
          <p:cNvPr id="3" name="TextBox 2">
            <a:extLst>
              <a:ext uri="{FF2B5EF4-FFF2-40B4-BE49-F238E27FC236}">
                <a16:creationId xmlns:a16="http://schemas.microsoft.com/office/drawing/2014/main" id="{9223EBDA-DACA-01F8-FCD4-C3AF23F34864}"/>
              </a:ext>
            </a:extLst>
          </p:cNvPr>
          <p:cNvSpPr txBox="1"/>
          <p:nvPr/>
        </p:nvSpPr>
        <p:spPr>
          <a:xfrm>
            <a:off x="72736" y="497386"/>
            <a:ext cx="12011891" cy="1938992"/>
          </a:xfrm>
          <a:prstGeom prst="rect">
            <a:avLst/>
          </a:prstGeom>
          <a:noFill/>
        </p:spPr>
        <p:txBody>
          <a:bodyPr wrap="square">
            <a:spAutoFit/>
          </a:bodyPr>
          <a:lstStyle/>
          <a:p>
            <a:r>
              <a:rPr lang="en-CA" sz="2000" dirty="0">
                <a:solidFill>
                  <a:schemeClr val="bg1"/>
                </a:solidFill>
                <a:latin typeface="Arial" panose="020B0604020202020204" pitchFamily="34" charset="0"/>
                <a:cs typeface="Arial" panose="020B0604020202020204" pitchFamily="34" charset="0"/>
              </a:rPr>
              <a:t>Step 1)</a:t>
            </a:r>
            <a:r>
              <a:rPr lang="en-CA" sz="2000" dirty="0">
                <a:latin typeface="Arial" panose="020B0604020202020204" pitchFamily="34" charset="0"/>
                <a:cs typeface="Arial" panose="020B0604020202020204" pitchFamily="34" charset="0"/>
              </a:rPr>
              <a:t>When faced with a </a:t>
            </a:r>
            <a:r>
              <a:rPr lang="en-CA" sz="2000" dirty="0">
                <a:solidFill>
                  <a:schemeClr val="bg1"/>
                </a:solidFill>
                <a:latin typeface="Arial" panose="020B0604020202020204" pitchFamily="34" charset="0"/>
                <a:cs typeface="Arial" panose="020B0604020202020204" pitchFamily="34" charset="0"/>
              </a:rPr>
              <a:t>life-threatening danger</a:t>
            </a:r>
            <a:r>
              <a:rPr lang="en-CA" sz="2000" dirty="0">
                <a:latin typeface="Arial" panose="020B0604020202020204" pitchFamily="34" charset="0"/>
                <a:cs typeface="Arial" panose="020B0604020202020204" pitchFamily="34" charset="0"/>
              </a:rPr>
              <a:t>, an organism first goes into a fight or flight state of activation.</a:t>
            </a:r>
          </a:p>
          <a:p>
            <a:r>
              <a:rPr lang="en-CA" sz="2000" dirty="0">
                <a:latin typeface="Arial" panose="020B0604020202020204" pitchFamily="34" charset="0"/>
                <a:cs typeface="Arial" panose="020B0604020202020204" pitchFamily="34" charset="0"/>
              </a:rPr>
              <a:t> </a:t>
            </a:r>
          </a:p>
          <a:p>
            <a:r>
              <a:rPr lang="en-CA" sz="2000" dirty="0">
                <a:solidFill>
                  <a:schemeClr val="bg1"/>
                </a:solidFill>
                <a:latin typeface="Arial" panose="020B0604020202020204" pitchFamily="34" charset="0"/>
                <a:cs typeface="Arial" panose="020B0604020202020204" pitchFamily="34" charset="0"/>
              </a:rPr>
              <a:t>Step 2) </a:t>
            </a:r>
            <a:r>
              <a:rPr lang="en-CA" sz="2000" dirty="0">
                <a:latin typeface="Arial" panose="020B0604020202020204" pitchFamily="34" charset="0"/>
                <a:cs typeface="Arial" panose="020B0604020202020204" pitchFamily="34" charset="0"/>
              </a:rPr>
              <a:t>When the organism perceives that life-threatening danger as physically</a:t>
            </a:r>
            <a:r>
              <a:rPr lang="en-CA" sz="2000" dirty="0">
                <a:solidFill>
                  <a:schemeClr val="bg1"/>
                </a:solidFill>
                <a:latin typeface="Arial" panose="020B0604020202020204" pitchFamily="34" charset="0"/>
                <a:cs typeface="Arial" panose="020B0604020202020204" pitchFamily="34" charset="0"/>
              </a:rPr>
              <a:t> inescapable</a:t>
            </a:r>
            <a:r>
              <a:rPr lang="en-CA" sz="2000" dirty="0">
                <a:latin typeface="Arial" panose="020B0604020202020204" pitchFamily="34" charset="0"/>
                <a:cs typeface="Arial" panose="020B0604020202020204" pitchFamily="34" charset="0"/>
              </a:rPr>
              <a:t>, it leaves or psychologically dissociates from the situation by going into a freeze state of activation. (Tonic to collapsed immobility is when the branch of the metaphorical tree breaks. Dorsal parasympathetic brake)</a:t>
            </a:r>
          </a:p>
        </p:txBody>
      </p:sp>
    </p:spTree>
    <p:extLst>
      <p:ext uri="{BB962C8B-B14F-4D97-AF65-F5344CB8AC3E}">
        <p14:creationId xmlns:p14="http://schemas.microsoft.com/office/powerpoint/2010/main" val="147710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alpha val="39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11A421-7195-40E1-9524-EC140CC10B30}"/>
              </a:ext>
            </a:extLst>
          </p:cNvPr>
          <p:cNvCxnSpPr/>
          <p:nvPr/>
        </p:nvCxnSpPr>
        <p:spPr>
          <a:xfrm>
            <a:off x="1319392"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7D5C97-3524-41B6-AE90-818A6D072CE4}"/>
              </a:ext>
            </a:extLst>
          </p:cNvPr>
          <p:cNvCxnSpPr>
            <a:cxnSpLocks/>
          </p:cNvCxnSpPr>
          <p:nvPr/>
        </p:nvCxnSpPr>
        <p:spPr>
          <a:xfrm>
            <a:off x="1447636" y="5561441"/>
            <a:ext cx="100036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AE17E4A-9B91-4545-8B4E-A2FDFA64617B}"/>
              </a:ext>
            </a:extLst>
          </p:cNvPr>
          <p:cNvCxnSpPr/>
          <p:nvPr/>
        </p:nvCxnSpPr>
        <p:spPr>
          <a:xfrm>
            <a:off x="6506199"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E463BD-901C-49F3-AC6E-D53FC869E83B}"/>
              </a:ext>
            </a:extLst>
          </p:cNvPr>
          <p:cNvSpPr txBox="1"/>
          <p:nvPr/>
        </p:nvSpPr>
        <p:spPr>
          <a:xfrm>
            <a:off x="71021" y="4749553"/>
            <a:ext cx="1227900" cy="369332"/>
          </a:xfrm>
          <a:prstGeom prst="rect">
            <a:avLst/>
          </a:prstGeom>
          <a:noFill/>
        </p:spPr>
        <p:txBody>
          <a:bodyPr wrap="none" rtlCol="0">
            <a:spAutoFit/>
          </a:bodyPr>
          <a:lstStyle/>
          <a:p>
            <a:r>
              <a:rPr lang="en-CA">
                <a:solidFill>
                  <a:schemeClr val="bg1"/>
                </a:solidFill>
              </a:rPr>
              <a:t>hypofreeze</a:t>
            </a:r>
          </a:p>
        </p:txBody>
      </p:sp>
      <p:sp>
        <p:nvSpPr>
          <p:cNvPr id="24" name="TextBox 23">
            <a:extLst>
              <a:ext uri="{FF2B5EF4-FFF2-40B4-BE49-F238E27FC236}">
                <a16:creationId xmlns:a16="http://schemas.microsoft.com/office/drawing/2014/main" id="{DC916328-CA91-4F46-9671-17CB28E70968}"/>
              </a:ext>
            </a:extLst>
          </p:cNvPr>
          <p:cNvSpPr txBox="1"/>
          <p:nvPr/>
        </p:nvSpPr>
        <p:spPr>
          <a:xfrm>
            <a:off x="60862" y="3918696"/>
            <a:ext cx="628377" cy="369332"/>
          </a:xfrm>
          <a:prstGeom prst="rect">
            <a:avLst/>
          </a:prstGeom>
          <a:noFill/>
        </p:spPr>
        <p:txBody>
          <a:bodyPr wrap="none" rtlCol="0">
            <a:spAutoFit/>
          </a:bodyPr>
          <a:lstStyle/>
          <a:p>
            <a:r>
              <a:rPr lang="en-CA">
                <a:solidFill>
                  <a:schemeClr val="bg1"/>
                </a:solidFill>
              </a:rPr>
              <a:t>calm</a:t>
            </a:r>
          </a:p>
        </p:txBody>
      </p:sp>
      <p:sp>
        <p:nvSpPr>
          <p:cNvPr id="8" name="TextBox 7">
            <a:extLst>
              <a:ext uri="{FF2B5EF4-FFF2-40B4-BE49-F238E27FC236}">
                <a16:creationId xmlns:a16="http://schemas.microsoft.com/office/drawing/2014/main" id="{84170FE0-FCC0-4F8B-9B0F-9A30117679A5}"/>
              </a:ext>
            </a:extLst>
          </p:cNvPr>
          <p:cNvSpPr txBox="1"/>
          <p:nvPr/>
        </p:nvSpPr>
        <p:spPr>
          <a:xfrm>
            <a:off x="17754" y="3318602"/>
            <a:ext cx="1043876" cy="369332"/>
          </a:xfrm>
          <a:prstGeom prst="rect">
            <a:avLst/>
          </a:prstGeom>
          <a:noFill/>
        </p:spPr>
        <p:txBody>
          <a:bodyPr wrap="none" rtlCol="0">
            <a:spAutoFit/>
          </a:bodyPr>
          <a:lstStyle/>
          <a:p>
            <a:r>
              <a:rPr lang="en-CA">
                <a:solidFill>
                  <a:schemeClr val="bg1"/>
                </a:solidFill>
              </a:rPr>
              <a:t>activated</a:t>
            </a:r>
          </a:p>
        </p:txBody>
      </p:sp>
      <p:sp>
        <p:nvSpPr>
          <p:cNvPr id="10" name="TextBox 9">
            <a:extLst>
              <a:ext uri="{FF2B5EF4-FFF2-40B4-BE49-F238E27FC236}">
                <a16:creationId xmlns:a16="http://schemas.microsoft.com/office/drawing/2014/main" id="{18B7851E-0289-4C7D-811A-A57430245C75}"/>
              </a:ext>
            </a:extLst>
          </p:cNvPr>
          <p:cNvSpPr txBox="1"/>
          <p:nvPr/>
        </p:nvSpPr>
        <p:spPr>
          <a:xfrm>
            <a:off x="-51502" y="2418461"/>
            <a:ext cx="1301638" cy="369332"/>
          </a:xfrm>
          <a:prstGeom prst="rect">
            <a:avLst/>
          </a:prstGeom>
          <a:noFill/>
        </p:spPr>
        <p:txBody>
          <a:bodyPr wrap="none" rtlCol="0">
            <a:spAutoFit/>
          </a:bodyPr>
          <a:lstStyle/>
          <a:p>
            <a:r>
              <a:rPr lang="en-CA">
                <a:solidFill>
                  <a:schemeClr val="bg1"/>
                </a:solidFill>
              </a:rPr>
              <a:t>hyperfreeze</a:t>
            </a:r>
          </a:p>
        </p:txBody>
      </p:sp>
      <p:sp>
        <p:nvSpPr>
          <p:cNvPr id="18" name="TextBox 17">
            <a:extLst>
              <a:ext uri="{FF2B5EF4-FFF2-40B4-BE49-F238E27FC236}">
                <a16:creationId xmlns:a16="http://schemas.microsoft.com/office/drawing/2014/main" id="{2355CFDA-073E-4277-A76A-5877DC0330D1}"/>
              </a:ext>
            </a:extLst>
          </p:cNvPr>
          <p:cNvSpPr txBox="1"/>
          <p:nvPr/>
        </p:nvSpPr>
        <p:spPr>
          <a:xfrm>
            <a:off x="5330773" y="202315"/>
            <a:ext cx="2782096" cy="523220"/>
          </a:xfrm>
          <a:prstGeom prst="rect">
            <a:avLst/>
          </a:prstGeom>
          <a:noFill/>
          <a:ln>
            <a:solidFill>
              <a:schemeClr val="bg1"/>
            </a:solidFill>
          </a:ln>
        </p:spPr>
        <p:txBody>
          <a:bodyPr wrap="square" rtlCol="0">
            <a:spAutoFit/>
          </a:bodyPr>
          <a:lstStyle/>
          <a:p>
            <a:r>
              <a:rPr lang="en-CA" sz="2800">
                <a:solidFill>
                  <a:schemeClr val="bg1"/>
                </a:solidFill>
              </a:rPr>
              <a:t>Activation curves</a:t>
            </a:r>
          </a:p>
        </p:txBody>
      </p:sp>
      <p:sp>
        <p:nvSpPr>
          <p:cNvPr id="2" name="TextBox 1">
            <a:extLst>
              <a:ext uri="{FF2B5EF4-FFF2-40B4-BE49-F238E27FC236}">
                <a16:creationId xmlns:a16="http://schemas.microsoft.com/office/drawing/2014/main" id="{D2E6700F-5E68-4C2E-A1BA-6302D024258A}"/>
              </a:ext>
            </a:extLst>
          </p:cNvPr>
          <p:cNvSpPr txBox="1"/>
          <p:nvPr/>
        </p:nvSpPr>
        <p:spPr>
          <a:xfrm>
            <a:off x="1876899" y="925389"/>
            <a:ext cx="3701783" cy="369332"/>
          </a:xfrm>
          <a:prstGeom prst="rect">
            <a:avLst/>
          </a:prstGeom>
          <a:noFill/>
          <a:ln>
            <a:solidFill>
              <a:schemeClr val="bg1"/>
            </a:solidFill>
          </a:ln>
        </p:spPr>
        <p:txBody>
          <a:bodyPr wrap="none" rtlCol="0">
            <a:spAutoFit/>
          </a:bodyPr>
          <a:lstStyle/>
          <a:p>
            <a:r>
              <a:rPr lang="en-CA" dirty="0">
                <a:solidFill>
                  <a:schemeClr val="bg1"/>
                </a:solidFill>
              </a:rPr>
              <a:t>Traumatic stress not resulting in PTSD</a:t>
            </a:r>
          </a:p>
        </p:txBody>
      </p:sp>
      <p:sp>
        <p:nvSpPr>
          <p:cNvPr id="3" name="TextBox 2">
            <a:extLst>
              <a:ext uri="{FF2B5EF4-FFF2-40B4-BE49-F238E27FC236}">
                <a16:creationId xmlns:a16="http://schemas.microsoft.com/office/drawing/2014/main" id="{502599F6-4618-4750-B073-0B1E938F6157}"/>
              </a:ext>
            </a:extLst>
          </p:cNvPr>
          <p:cNvSpPr txBox="1"/>
          <p:nvPr/>
        </p:nvSpPr>
        <p:spPr>
          <a:xfrm>
            <a:off x="7023370" y="925389"/>
            <a:ext cx="4473982" cy="369332"/>
          </a:xfrm>
          <a:prstGeom prst="rect">
            <a:avLst/>
          </a:prstGeom>
          <a:noFill/>
          <a:ln>
            <a:solidFill>
              <a:schemeClr val="bg1"/>
            </a:solidFill>
          </a:ln>
        </p:spPr>
        <p:txBody>
          <a:bodyPr wrap="none" rtlCol="0">
            <a:spAutoFit/>
          </a:bodyPr>
          <a:lstStyle/>
          <a:p>
            <a:r>
              <a:rPr lang="en-CA" dirty="0">
                <a:solidFill>
                  <a:schemeClr val="bg1"/>
                </a:solidFill>
              </a:rPr>
              <a:t>Inescapable traumatic stress resulting in PTSD</a:t>
            </a:r>
          </a:p>
        </p:txBody>
      </p:sp>
      <p:sp>
        <p:nvSpPr>
          <p:cNvPr id="12" name="Freeform: Shape 11">
            <a:extLst>
              <a:ext uri="{FF2B5EF4-FFF2-40B4-BE49-F238E27FC236}">
                <a16:creationId xmlns:a16="http://schemas.microsoft.com/office/drawing/2014/main" id="{FEF18A09-8D5E-4D85-A43E-023F97BE46FE}"/>
              </a:ext>
            </a:extLst>
          </p:cNvPr>
          <p:cNvSpPr/>
          <p:nvPr/>
        </p:nvSpPr>
        <p:spPr>
          <a:xfrm>
            <a:off x="1322962" y="2360958"/>
            <a:ext cx="5126476" cy="2622519"/>
          </a:xfrm>
          <a:custGeom>
            <a:avLst/>
            <a:gdLst>
              <a:gd name="connsiteX0" fmla="*/ 0 w 5126476"/>
              <a:gd name="connsiteY0" fmla="*/ 1812208 h 2622519"/>
              <a:gd name="connsiteX1" fmla="*/ 1196502 w 5126476"/>
              <a:gd name="connsiteY1" fmla="*/ 12591 h 2622519"/>
              <a:gd name="connsiteX2" fmla="*/ 2305455 w 5126476"/>
              <a:gd name="connsiteY2" fmla="*/ 2619604 h 2622519"/>
              <a:gd name="connsiteX3" fmla="*/ 3142034 w 5126476"/>
              <a:gd name="connsiteY3" fmla="*/ 537885 h 2622519"/>
              <a:gd name="connsiteX4" fmla="*/ 5126476 w 5126476"/>
              <a:gd name="connsiteY4" fmla="*/ 1072906 h 2622519"/>
              <a:gd name="connsiteX5" fmla="*/ 5126476 w 5126476"/>
              <a:gd name="connsiteY5" fmla="*/ 1072906 h 26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6" h="2622519">
                <a:moveTo>
                  <a:pt x="0" y="1812208"/>
                </a:moveTo>
                <a:cubicBezTo>
                  <a:pt x="406130" y="845116"/>
                  <a:pt x="812260" y="-121975"/>
                  <a:pt x="1196502" y="12591"/>
                </a:cubicBezTo>
                <a:cubicBezTo>
                  <a:pt x="1580744" y="147157"/>
                  <a:pt x="1981200" y="2532055"/>
                  <a:pt x="2305455" y="2619604"/>
                </a:cubicBezTo>
                <a:cubicBezTo>
                  <a:pt x="2629710" y="2707153"/>
                  <a:pt x="2671864" y="795668"/>
                  <a:pt x="3142034" y="537885"/>
                </a:cubicBezTo>
                <a:cubicBezTo>
                  <a:pt x="3612204" y="280102"/>
                  <a:pt x="5126476" y="1072906"/>
                  <a:pt x="5126476" y="1072906"/>
                </a:cubicBezTo>
                <a:lnTo>
                  <a:pt x="5126476" y="107290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Shape 13">
            <a:extLst>
              <a:ext uri="{FF2B5EF4-FFF2-40B4-BE49-F238E27FC236}">
                <a16:creationId xmlns:a16="http://schemas.microsoft.com/office/drawing/2014/main" id="{FC05AA34-E757-40FA-BF1E-3005CC78C31C}"/>
              </a:ext>
            </a:extLst>
          </p:cNvPr>
          <p:cNvSpPr/>
          <p:nvPr/>
        </p:nvSpPr>
        <p:spPr>
          <a:xfrm>
            <a:off x="6517532" y="2230112"/>
            <a:ext cx="1780162" cy="1923599"/>
          </a:xfrm>
          <a:custGeom>
            <a:avLst/>
            <a:gdLst>
              <a:gd name="connsiteX0" fmla="*/ 0 w 1780162"/>
              <a:gd name="connsiteY0" fmla="*/ 1923599 h 1923599"/>
              <a:gd name="connsiteX1" fmla="*/ 963038 w 1780162"/>
              <a:gd name="connsiteY1" fmla="*/ 123982 h 1923599"/>
              <a:gd name="connsiteX2" fmla="*/ 1780162 w 1780162"/>
              <a:gd name="connsiteY2" fmla="*/ 153165 h 1923599"/>
              <a:gd name="connsiteX3" fmla="*/ 1780162 w 1780162"/>
              <a:gd name="connsiteY3" fmla="*/ 153165 h 1923599"/>
              <a:gd name="connsiteX4" fmla="*/ 1780162 w 1780162"/>
              <a:gd name="connsiteY4" fmla="*/ 153165 h 192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162" h="1923599">
                <a:moveTo>
                  <a:pt x="0" y="1923599"/>
                </a:moveTo>
                <a:cubicBezTo>
                  <a:pt x="333172" y="1171326"/>
                  <a:pt x="666344" y="419054"/>
                  <a:pt x="963038" y="123982"/>
                </a:cubicBezTo>
                <a:cubicBezTo>
                  <a:pt x="1259732" y="-171090"/>
                  <a:pt x="1780162" y="153165"/>
                  <a:pt x="1780162" y="153165"/>
                </a:cubicBezTo>
                <a:lnTo>
                  <a:pt x="1780162" y="153165"/>
                </a:lnTo>
                <a:lnTo>
                  <a:pt x="1780162" y="15316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FEF2EF57-90A5-4484-8647-2F49B734CCBF}"/>
              </a:ext>
            </a:extLst>
          </p:cNvPr>
          <p:cNvSpPr txBox="1"/>
          <p:nvPr/>
        </p:nvSpPr>
        <p:spPr>
          <a:xfrm>
            <a:off x="8561718" y="2206929"/>
            <a:ext cx="2935634" cy="369332"/>
          </a:xfrm>
          <a:prstGeom prst="rect">
            <a:avLst/>
          </a:prstGeom>
          <a:noFill/>
        </p:spPr>
        <p:txBody>
          <a:bodyPr wrap="square" rtlCol="0">
            <a:spAutoFit/>
          </a:bodyPr>
          <a:lstStyle/>
          <a:p>
            <a:r>
              <a:rPr lang="en-CA" dirty="0">
                <a:solidFill>
                  <a:schemeClr val="bg1"/>
                </a:solidFill>
              </a:rPr>
              <a:t>No escape (Tonic immobility)</a:t>
            </a:r>
          </a:p>
        </p:txBody>
      </p:sp>
      <p:sp>
        <p:nvSpPr>
          <p:cNvPr id="21" name="Oval 20">
            <a:extLst>
              <a:ext uri="{FF2B5EF4-FFF2-40B4-BE49-F238E27FC236}">
                <a16:creationId xmlns:a16="http://schemas.microsoft.com/office/drawing/2014/main" id="{F8BC2012-6A3C-4097-988D-88344A1E756C}"/>
              </a:ext>
            </a:extLst>
          </p:cNvPr>
          <p:cNvSpPr/>
          <p:nvPr/>
        </p:nvSpPr>
        <p:spPr>
          <a:xfrm>
            <a:off x="7376955" y="2418461"/>
            <a:ext cx="920735" cy="2565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E0D44AA-EB74-456A-B150-445D35E72408}"/>
              </a:ext>
            </a:extLst>
          </p:cNvPr>
          <p:cNvSpPr txBox="1"/>
          <p:nvPr/>
        </p:nvSpPr>
        <p:spPr>
          <a:xfrm>
            <a:off x="8297690" y="4153711"/>
            <a:ext cx="2830903" cy="646331"/>
          </a:xfrm>
          <a:prstGeom prst="rect">
            <a:avLst/>
          </a:prstGeom>
          <a:noFill/>
        </p:spPr>
        <p:txBody>
          <a:bodyPr wrap="none" rtlCol="0">
            <a:spAutoFit/>
          </a:bodyPr>
          <a:lstStyle/>
          <a:p>
            <a:r>
              <a:rPr lang="en-CA" dirty="0">
                <a:solidFill>
                  <a:schemeClr val="bg1"/>
                </a:solidFill>
                <a:sym typeface="Wingdings" panose="05000000000000000000" pitchFamily="2" charset="2"/>
              </a:rPr>
              <a:t> </a:t>
            </a:r>
            <a:r>
              <a:rPr lang="en-CA" dirty="0">
                <a:solidFill>
                  <a:schemeClr val="bg1"/>
                </a:solidFill>
              </a:rPr>
              <a:t>Dissociated unprocessed </a:t>
            </a:r>
          </a:p>
          <a:p>
            <a:r>
              <a:rPr lang="en-CA" dirty="0">
                <a:solidFill>
                  <a:schemeClr val="bg1"/>
                </a:solidFill>
              </a:rPr>
              <a:t>          emotional memory</a:t>
            </a:r>
          </a:p>
        </p:txBody>
      </p:sp>
      <p:sp>
        <p:nvSpPr>
          <p:cNvPr id="20" name="TextBox 19">
            <a:extLst>
              <a:ext uri="{FF2B5EF4-FFF2-40B4-BE49-F238E27FC236}">
                <a16:creationId xmlns:a16="http://schemas.microsoft.com/office/drawing/2014/main" id="{1145FD91-6F7A-4ADC-A817-B966AE75A5C7}"/>
              </a:ext>
            </a:extLst>
          </p:cNvPr>
          <p:cNvSpPr txBox="1"/>
          <p:nvPr/>
        </p:nvSpPr>
        <p:spPr>
          <a:xfrm>
            <a:off x="156720" y="5642652"/>
            <a:ext cx="11878560" cy="1200329"/>
          </a:xfrm>
          <a:prstGeom prst="rect">
            <a:avLst/>
          </a:prstGeom>
          <a:noFill/>
        </p:spPr>
        <p:txBody>
          <a:bodyPr wrap="square">
            <a:spAutoFit/>
          </a:bodyPr>
          <a:lstStyle/>
          <a:p>
            <a:r>
              <a:rPr lang="en-CA" dirty="0">
                <a:solidFill>
                  <a:schemeClr val="bg1"/>
                </a:solidFill>
              </a:rPr>
              <a:t>Step 3) The unprocessed dissociated memory of the traumatic situation is then encoded in its original form with accompanying activation states, physical sensations, emotions, and visual images in the somatic, emotional, and rational memory systems. To  use a computer metaphor, a traumatic dissociated experience is like a document or file that is saved into the computer memory and no longer present as an open window. Triggers however reopen the document or file. </a:t>
            </a:r>
          </a:p>
        </p:txBody>
      </p:sp>
      <p:sp>
        <p:nvSpPr>
          <p:cNvPr id="16" name="TextBox 15">
            <a:extLst>
              <a:ext uri="{FF2B5EF4-FFF2-40B4-BE49-F238E27FC236}">
                <a16:creationId xmlns:a16="http://schemas.microsoft.com/office/drawing/2014/main" id="{A7F741DD-C73F-955C-0E17-C931F318340D}"/>
              </a:ext>
            </a:extLst>
          </p:cNvPr>
          <p:cNvSpPr txBox="1"/>
          <p:nvPr/>
        </p:nvSpPr>
        <p:spPr>
          <a:xfrm>
            <a:off x="8219667" y="2141786"/>
            <a:ext cx="566518" cy="707886"/>
          </a:xfrm>
          <a:prstGeom prst="rect">
            <a:avLst/>
          </a:prstGeom>
          <a:noFill/>
        </p:spPr>
        <p:txBody>
          <a:bodyPr wrap="square">
            <a:spAutoFit/>
          </a:bodyPr>
          <a:lstStyle/>
          <a:p>
            <a:r>
              <a:rPr lang="en-CA" sz="4000" dirty="0">
                <a:solidFill>
                  <a:srgbClr val="FF0000"/>
                </a:solidFill>
              </a:rPr>
              <a:t>X</a:t>
            </a:r>
          </a:p>
        </p:txBody>
      </p:sp>
      <p:sp>
        <p:nvSpPr>
          <p:cNvPr id="4" name="Arrow: Curved Left 3">
            <a:extLst>
              <a:ext uri="{FF2B5EF4-FFF2-40B4-BE49-F238E27FC236}">
                <a16:creationId xmlns:a16="http://schemas.microsoft.com/office/drawing/2014/main" id="{F4304079-C98A-94D4-BFE2-7841866F377C}"/>
              </a:ext>
            </a:extLst>
          </p:cNvPr>
          <p:cNvSpPr/>
          <p:nvPr/>
        </p:nvSpPr>
        <p:spPr>
          <a:xfrm>
            <a:off x="8408882" y="2702451"/>
            <a:ext cx="731520" cy="1216152"/>
          </a:xfrm>
          <a:prstGeom prst="curved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574BB479-896F-5395-FBCC-BDB31F4B69C6}"/>
              </a:ext>
            </a:extLst>
          </p:cNvPr>
          <p:cNvSpPr txBox="1"/>
          <p:nvPr/>
        </p:nvSpPr>
        <p:spPr>
          <a:xfrm>
            <a:off x="9491568" y="2947694"/>
            <a:ext cx="2543712" cy="369332"/>
          </a:xfrm>
          <a:prstGeom prst="rect">
            <a:avLst/>
          </a:prstGeom>
          <a:noFill/>
        </p:spPr>
        <p:txBody>
          <a:bodyPr wrap="square">
            <a:spAutoFit/>
          </a:bodyPr>
          <a:lstStyle/>
          <a:p>
            <a:r>
              <a:rPr lang="en-CA" dirty="0">
                <a:solidFill>
                  <a:schemeClr val="bg1"/>
                </a:solidFill>
              </a:rPr>
              <a:t>(Collapsed immobility)</a:t>
            </a:r>
            <a:endParaRPr lang="en-CA" dirty="0"/>
          </a:p>
        </p:txBody>
      </p:sp>
      <p:sp>
        <p:nvSpPr>
          <p:cNvPr id="13" name="Arrow: Down 12">
            <a:extLst>
              <a:ext uri="{FF2B5EF4-FFF2-40B4-BE49-F238E27FC236}">
                <a16:creationId xmlns:a16="http://schemas.microsoft.com/office/drawing/2014/main" id="{0BD76127-C5DF-0E27-153E-E3DFF422A9D6}"/>
              </a:ext>
            </a:extLst>
          </p:cNvPr>
          <p:cNvSpPr/>
          <p:nvPr/>
        </p:nvSpPr>
        <p:spPr>
          <a:xfrm>
            <a:off x="10405192" y="2576261"/>
            <a:ext cx="166255" cy="37143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950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9A41-55BC-7472-C6AD-5230556D0F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40C3CC6-7DB5-B1E2-F8E7-6F7F93CDDDFA}"/>
              </a:ext>
            </a:extLst>
          </p:cNvPr>
          <p:cNvSpPr txBox="1"/>
          <p:nvPr/>
        </p:nvSpPr>
        <p:spPr>
          <a:xfrm>
            <a:off x="2464068" y="1560843"/>
            <a:ext cx="7585595" cy="646331"/>
          </a:xfrm>
          <a:prstGeom prst="rect">
            <a:avLst/>
          </a:prstGeom>
          <a:noFill/>
        </p:spPr>
        <p:txBody>
          <a:bodyPr wrap="square">
            <a:spAutoFit/>
          </a:bodyPr>
          <a:lstStyle/>
          <a:p>
            <a:r>
              <a:rPr lang="en-CA" sz="3600" dirty="0">
                <a:solidFill>
                  <a:schemeClr val="bg1"/>
                </a:solidFill>
              </a:rPr>
              <a:t>HOW IS DISSOCIATION DIAGNOSED?</a:t>
            </a:r>
          </a:p>
        </p:txBody>
      </p:sp>
    </p:spTree>
    <p:extLst>
      <p:ext uri="{BB962C8B-B14F-4D97-AF65-F5344CB8AC3E}">
        <p14:creationId xmlns:p14="http://schemas.microsoft.com/office/powerpoint/2010/main" val="1968138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40DE2-6F8A-7688-66AF-05991BB79628}"/>
              </a:ext>
            </a:extLst>
          </p:cNvPr>
          <p:cNvSpPr>
            <a:spLocks noChangeArrowheads="1"/>
          </p:cNvSpPr>
          <p:nvPr/>
        </p:nvSpPr>
        <p:spPr bwMode="auto">
          <a:xfrm>
            <a:off x="17929" y="342072"/>
            <a:ext cx="12192000" cy="740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 assessment and diagnosis of dissociative disorders typically involves a combination of clinical interviews, structured diagnostic instruments, and self-report questionnaires. These tools help clinicians identify the presence and severity of dissociative symptoms, distinguish between different types of dissociative disorders (e.g., DID, dissociative amnesia, depersonalization/derealization disorder), and differentiate dissociation from other conditions such as psychosis or PTSD. </a:t>
            </a:r>
            <a:r>
              <a:rPr lang="en-US" altLang="en-US" dirty="0"/>
              <a:t>T</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he most commonly used and validated assessment tools and scales are:</a:t>
            </a: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Structured Interviews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1. Structured Clinical Interview for DSM-5 Dissociative Disorders (SCID-D)</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Gold standard for diagnosing dissociative disorders. Assesses five core dissociative symptoms: amnesia, depersonalization, derealization, identity confusion, and identity alteration.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Requires trained clinicians.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2. Dissociative Disorders Interview Schedule (DDIS)</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Semi-structured interview developed by Dr. Colin Ross. Assesses dissociative symptoms, trauma history, and comorbidities (e.g., somatization, borderline traits).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Suitable for research and clinical use.</a:t>
            </a: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Self-Report Measures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hlinkClick r:id="rId2"/>
              </a:rPr>
              <a:t>3. Dissociative Experiences Scale (DES)</a:t>
            </a:r>
            <a:r>
              <a:rPr lang="en-US" altLang="en-US" dirty="0">
                <a:solidFill>
                  <a:schemeClr val="bg1"/>
                </a:solidFill>
                <a:latin typeface="Arial" panose="020B0604020202020204" pitchFamily="34" charset="0"/>
                <a:cs typeface="Arial" panose="020B0604020202020204" pitchFamily="34" charset="0"/>
                <a:hlinkClick r:id="rId2"/>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28-item self-report screening tool.</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Measures a wide range of dissociative symptoms (e.g., absorption, amnesia, depersonalization).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 DES score &gt;30 is suggestive of a dissociative disorder, though not diagnostic on its own.</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4. Multidimensional Inventory of Dissociation (MID)</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Comprehensive 218-item self-report instrument developed by Paul Dell.</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Assesses 23 dissociative symptom clusters and provides detailed profiles.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Used in clinical and research settings, often for complex dissociative presentations.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5. Somatoform Dissociation Questionnaire (SDQ-20)</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20-item self-report questionnaire.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Focuses on somatoform dissociation, such as pain, paralysis, or anesthesia without organic cause.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Particularly useful in evaluating dissociation in trauma survivors with physical symptoms.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rPr>
              <a:t>  </a:t>
            </a:r>
            <a:r>
              <a:rPr kumimoji="0" lang="en-US" altLang="en-US" sz="4300" b="0" i="0" u="none" strike="noStrike" cap="none" normalizeH="0" baseline="0" dirty="0">
                <a:ln>
                  <a:noFill/>
                </a:ln>
                <a:effectLst/>
                <a:latin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effectLst/>
              <a:latin typeface="Arial" panose="020B0604020202020204" pitchFamily="34" charset="0"/>
            </a:endParaRPr>
          </a:p>
        </p:txBody>
      </p:sp>
      <p:sp>
        <p:nvSpPr>
          <p:cNvPr id="4" name="TextBox 3">
            <a:extLst>
              <a:ext uri="{FF2B5EF4-FFF2-40B4-BE49-F238E27FC236}">
                <a16:creationId xmlns:a16="http://schemas.microsoft.com/office/drawing/2014/main" id="{9AD730C4-E787-A9A8-FB20-6C73FBA9D49D}"/>
              </a:ext>
            </a:extLst>
          </p:cNvPr>
          <p:cNvSpPr txBox="1"/>
          <p:nvPr/>
        </p:nvSpPr>
        <p:spPr>
          <a:xfrm>
            <a:off x="2001370" y="0"/>
            <a:ext cx="8189259"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ASSESSMENT OF DISSOCIATIVE DISORDERS </a:t>
            </a:r>
            <a:endParaRPr lang="en-CA" sz="2800" dirty="0"/>
          </a:p>
        </p:txBody>
      </p:sp>
      <p:sp>
        <p:nvSpPr>
          <p:cNvPr id="3" name="Oval 2">
            <a:extLst>
              <a:ext uri="{FF2B5EF4-FFF2-40B4-BE49-F238E27FC236}">
                <a16:creationId xmlns:a16="http://schemas.microsoft.com/office/drawing/2014/main" id="{68C3B06B-72E1-C204-7863-B243D66A0AF4}"/>
              </a:ext>
            </a:extLst>
          </p:cNvPr>
          <p:cNvSpPr/>
          <p:nvPr/>
        </p:nvSpPr>
        <p:spPr>
          <a:xfrm>
            <a:off x="86982" y="198592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24818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9614-86D2-6D4E-A880-08633FDBF4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7BB1DB-DD5D-4773-F7AE-40A402A246C9}"/>
              </a:ext>
            </a:extLst>
          </p:cNvPr>
          <p:cNvSpPr txBox="1"/>
          <p:nvPr/>
        </p:nvSpPr>
        <p:spPr>
          <a:xfrm>
            <a:off x="3147462" y="1175832"/>
            <a:ext cx="7585595" cy="646331"/>
          </a:xfrm>
          <a:prstGeom prst="rect">
            <a:avLst/>
          </a:prstGeom>
          <a:noFill/>
        </p:spPr>
        <p:txBody>
          <a:bodyPr wrap="square">
            <a:spAutoFit/>
          </a:bodyPr>
          <a:lstStyle/>
          <a:p>
            <a:r>
              <a:rPr lang="en-CA" sz="3600" dirty="0">
                <a:solidFill>
                  <a:schemeClr val="bg1"/>
                </a:solidFill>
              </a:rPr>
              <a:t>THE 3 TYPES OF DISSOCIATION</a:t>
            </a:r>
          </a:p>
        </p:txBody>
      </p:sp>
    </p:spTree>
    <p:extLst>
      <p:ext uri="{BB962C8B-B14F-4D97-AF65-F5344CB8AC3E}">
        <p14:creationId xmlns:p14="http://schemas.microsoft.com/office/powerpoint/2010/main" val="792801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874387-30F0-7FAD-2459-604A10A9F6CA}"/>
              </a:ext>
            </a:extLst>
          </p:cNvPr>
          <p:cNvSpPr txBox="1"/>
          <p:nvPr/>
        </p:nvSpPr>
        <p:spPr>
          <a:xfrm>
            <a:off x="2112659" y="1428659"/>
            <a:ext cx="7966682" cy="646331"/>
          </a:xfrm>
          <a:prstGeom prst="rect">
            <a:avLst/>
          </a:prstGeom>
          <a:noFill/>
        </p:spPr>
        <p:txBody>
          <a:bodyPr wrap="square">
            <a:spAutoFit/>
          </a:bodyPr>
          <a:lstStyle/>
          <a:p>
            <a:r>
              <a:rPr lang="en-CA" sz="3600" dirty="0">
                <a:solidFill>
                  <a:schemeClr val="bg1"/>
                </a:solidFill>
              </a:rPr>
              <a:t>PRIMARY STRUCTURAL DISSOCIATION</a:t>
            </a:r>
          </a:p>
        </p:txBody>
      </p:sp>
    </p:spTree>
    <p:extLst>
      <p:ext uri="{BB962C8B-B14F-4D97-AF65-F5344CB8AC3E}">
        <p14:creationId xmlns:p14="http://schemas.microsoft.com/office/powerpoint/2010/main" val="151452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MG_4033[3100]">
            <a:extLst>
              <a:ext uri="{FF2B5EF4-FFF2-40B4-BE49-F238E27FC236}">
                <a16:creationId xmlns:a16="http://schemas.microsoft.com/office/drawing/2014/main" id="{83F1D15E-468C-4155-9E2F-405650572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64" y="306289"/>
            <a:ext cx="4802973" cy="569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7D2DDE6F-6C29-4883-BE3A-2D297E40E3A4}"/>
              </a:ext>
            </a:extLst>
          </p:cNvPr>
          <p:cNvSpPr>
            <a:spLocks noGrp="1"/>
          </p:cNvSpPr>
          <p:nvPr>
            <p:ph type="body" idx="4294967295"/>
          </p:nvPr>
        </p:nvSpPr>
        <p:spPr>
          <a:xfrm>
            <a:off x="1699989" y="6143169"/>
            <a:ext cx="2663706" cy="681135"/>
          </a:xfrm>
        </p:spPr>
        <p:txBody>
          <a:bodyPr>
            <a:normAutofit/>
          </a:bodyPr>
          <a:lstStyle/>
          <a:p>
            <a:pPr marL="0" indent="0">
              <a:buNone/>
            </a:pPr>
            <a:r>
              <a:rPr lang="en-CA" sz="3200" dirty="0">
                <a:solidFill>
                  <a:schemeClr val="bg1"/>
                </a:solidFill>
              </a:rPr>
              <a:t>A.K.A. PTSD</a:t>
            </a:r>
          </a:p>
        </p:txBody>
      </p:sp>
      <p:sp>
        <p:nvSpPr>
          <p:cNvPr id="7" name="Content Placeholder 6">
            <a:extLst>
              <a:ext uri="{FF2B5EF4-FFF2-40B4-BE49-F238E27FC236}">
                <a16:creationId xmlns:a16="http://schemas.microsoft.com/office/drawing/2014/main" id="{D4AEFF95-0B98-45A8-B40E-152070839F32}"/>
              </a:ext>
            </a:extLst>
          </p:cNvPr>
          <p:cNvSpPr>
            <a:spLocks noGrp="1"/>
          </p:cNvSpPr>
          <p:nvPr>
            <p:ph sz="half" idx="4294967295"/>
          </p:nvPr>
        </p:nvSpPr>
        <p:spPr>
          <a:xfrm>
            <a:off x="5335298" y="338340"/>
            <a:ext cx="6347925" cy="6181320"/>
          </a:xfrm>
        </p:spPr>
        <p:txBody>
          <a:bodyPr>
            <a:normAutofit fontScale="92500" lnSpcReduction="20000"/>
          </a:bodyPr>
          <a:lstStyle/>
          <a:p>
            <a:r>
              <a:rPr lang="en-CA" sz="2400" dirty="0">
                <a:latin typeface="Arial" panose="020B0604020202020204" pitchFamily="34" charset="0"/>
                <a:cs typeface="Arial" panose="020B0604020202020204" pitchFamily="34" charset="0"/>
              </a:rPr>
              <a:t>Structural dissociation (SDT) theory considers that humans have a rational and an emotional mind/brain which normally function in an integrated fashion.(recall DMM’s three information centers and the triune brain)</a:t>
            </a:r>
          </a:p>
          <a:p>
            <a:r>
              <a:rPr lang="en-CA" sz="2400" dirty="0">
                <a:latin typeface="Arial" panose="020B0604020202020204" pitchFamily="34" charset="0"/>
                <a:cs typeface="Arial" panose="020B0604020202020204" pitchFamily="34" charset="0"/>
              </a:rPr>
              <a:t>It then postulates that in PTSD or primary structural dissociation the mind dis-integrates or </a:t>
            </a:r>
            <a:r>
              <a:rPr lang="en-CA" sz="2400" dirty="0">
                <a:solidFill>
                  <a:schemeClr val="bg1"/>
                </a:solidFill>
                <a:latin typeface="Arial" panose="020B0604020202020204" pitchFamily="34" charset="0"/>
                <a:cs typeface="Arial" panose="020B0604020202020204" pitchFamily="34" charset="0"/>
              </a:rPr>
              <a:t>splits into two parts</a:t>
            </a:r>
            <a:r>
              <a:rPr lang="en-CA" sz="2400" dirty="0">
                <a:latin typeface="Arial" panose="020B0604020202020204" pitchFamily="34" charset="0"/>
                <a:cs typeface="Arial" panose="020B0604020202020204" pitchFamily="34" charset="0"/>
              </a:rPr>
              <a:t>:</a:t>
            </a:r>
          </a:p>
          <a:p>
            <a:r>
              <a:rPr lang="en-CA" sz="2400" dirty="0">
                <a:solidFill>
                  <a:schemeClr val="bg1"/>
                </a:solidFill>
                <a:latin typeface="Arial" panose="020B0604020202020204" pitchFamily="34" charset="0"/>
                <a:cs typeface="Arial" panose="020B0604020202020204" pitchFamily="34" charset="0"/>
              </a:rPr>
              <a:t>1. An apparently normal part </a:t>
            </a:r>
            <a:r>
              <a:rPr lang="en-CA" sz="2400" dirty="0">
                <a:latin typeface="Arial" panose="020B0604020202020204" pitchFamily="34" charset="0"/>
                <a:cs typeface="Arial" panose="020B0604020202020204" pitchFamily="34" charset="0"/>
              </a:rPr>
              <a:t>or</a:t>
            </a:r>
            <a:r>
              <a:rPr lang="en-CA" sz="2400" dirty="0">
                <a:solidFill>
                  <a:schemeClr val="bg1"/>
                </a:solidFill>
                <a:latin typeface="Arial" panose="020B0604020202020204" pitchFamily="34" charset="0"/>
                <a:cs typeface="Arial" panose="020B0604020202020204" pitchFamily="34" charset="0"/>
              </a:rPr>
              <a:t> </a:t>
            </a:r>
            <a:r>
              <a:rPr lang="en-CA" sz="2400" dirty="0">
                <a:solidFill>
                  <a:srgbClr val="FF0000"/>
                </a:solidFill>
                <a:latin typeface="Arial" panose="020B0604020202020204" pitchFamily="34" charset="0"/>
                <a:cs typeface="Arial" panose="020B0604020202020204" pitchFamily="34" charset="0"/>
              </a:rPr>
              <a:t>ANP</a:t>
            </a:r>
            <a:r>
              <a:rPr lang="en-CA" sz="2400" dirty="0">
                <a:latin typeface="Arial" panose="020B0604020202020204" pitchFamily="34" charset="0"/>
                <a:cs typeface="Arial" panose="020B0604020202020204" pitchFamily="34" charset="0"/>
              </a:rPr>
              <a:t> that tries to carry on with the usual business of life… and</a:t>
            </a:r>
          </a:p>
          <a:p>
            <a:r>
              <a:rPr lang="en-CA" sz="2400" dirty="0">
                <a:solidFill>
                  <a:schemeClr val="bg1"/>
                </a:solidFill>
                <a:latin typeface="Arial" panose="020B0604020202020204" pitchFamily="34" charset="0"/>
                <a:cs typeface="Arial" panose="020B0604020202020204" pitchFamily="34" charset="0"/>
              </a:rPr>
              <a:t>2. </a:t>
            </a:r>
            <a:r>
              <a:rPr lang="en-CA" sz="2400" dirty="0">
                <a:latin typeface="Arial" panose="020B0604020202020204" pitchFamily="34" charset="0"/>
                <a:cs typeface="Arial" panose="020B0604020202020204" pitchFamily="34" charset="0"/>
              </a:rPr>
              <a:t>A dissociated </a:t>
            </a:r>
            <a:r>
              <a:rPr lang="en-CA" sz="2400" dirty="0">
                <a:solidFill>
                  <a:schemeClr val="bg1"/>
                </a:solidFill>
                <a:latin typeface="Arial" panose="020B0604020202020204" pitchFamily="34" charset="0"/>
                <a:cs typeface="Arial" panose="020B0604020202020204" pitchFamily="34" charset="0"/>
              </a:rPr>
              <a:t>emotional part </a:t>
            </a:r>
            <a:r>
              <a:rPr lang="en-CA" sz="2400" dirty="0">
                <a:latin typeface="Arial" panose="020B0604020202020204" pitchFamily="34" charset="0"/>
                <a:cs typeface="Arial" panose="020B0604020202020204" pitchFamily="34" charset="0"/>
              </a:rPr>
              <a:t>or </a:t>
            </a:r>
            <a:r>
              <a:rPr lang="en-CA" sz="2400" dirty="0">
                <a:solidFill>
                  <a:srgbClr val="FF0000"/>
                </a:solidFill>
                <a:latin typeface="Arial" panose="020B0604020202020204" pitchFamily="34" charset="0"/>
                <a:cs typeface="Arial" panose="020B0604020202020204" pitchFamily="34" charset="0"/>
              </a:rPr>
              <a:t>EP</a:t>
            </a:r>
            <a:r>
              <a:rPr lang="en-CA" sz="2400" dirty="0">
                <a:latin typeface="Arial" panose="020B0604020202020204" pitchFamily="34" charset="0"/>
                <a:cs typeface="Arial" panose="020B0604020202020204" pitchFamily="34" charset="0"/>
              </a:rPr>
              <a:t>, whose primary concern is defence and survival. This part carries the unprocessed dissociated traumatic memories that occasionally resurface and manifest as flashbacks, dysregulated emotions, and the physiological arousal states of fight, flight, freeze, and fawn.</a:t>
            </a:r>
          </a:p>
          <a:p>
            <a:r>
              <a:rPr lang="en-CA" sz="2400" dirty="0">
                <a:latin typeface="Arial" panose="020B0604020202020204" pitchFamily="34" charset="0"/>
                <a:cs typeface="Arial" panose="020B0604020202020204" pitchFamily="34" charset="0"/>
              </a:rPr>
              <a:t>At times, the person with PTSD functions mostly in their apparently normal part</a:t>
            </a:r>
            <a:r>
              <a:rPr lang="en-CA" sz="2400" dirty="0">
                <a:solidFill>
                  <a:srgbClr val="FF0000"/>
                </a:solidFill>
                <a:latin typeface="Arial" panose="020B0604020202020204" pitchFamily="34" charset="0"/>
                <a:cs typeface="Arial" panose="020B0604020202020204" pitchFamily="34" charset="0"/>
              </a:rPr>
              <a:t> ANP, </a:t>
            </a:r>
            <a:r>
              <a:rPr lang="en-CA" sz="2400" dirty="0">
                <a:latin typeface="Arial" panose="020B0604020202020204" pitchFamily="34" charset="0"/>
                <a:cs typeface="Arial" panose="020B0604020202020204" pitchFamily="34" charset="0"/>
              </a:rPr>
              <a:t>while at other times the traumatized dissociated emotional part </a:t>
            </a:r>
            <a:r>
              <a:rPr lang="en-CA" sz="2400" dirty="0">
                <a:solidFill>
                  <a:srgbClr val="FF0000"/>
                </a:solidFill>
                <a:latin typeface="Arial" panose="020B0604020202020204" pitchFamily="34" charset="0"/>
                <a:cs typeface="Arial" panose="020B0604020202020204" pitchFamily="34" charset="0"/>
              </a:rPr>
              <a:t>EP</a:t>
            </a:r>
            <a:r>
              <a:rPr lang="en-CA" sz="2400" dirty="0">
                <a:solidFill>
                  <a:schemeClr val="bg1"/>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is triggered and takes over.</a:t>
            </a:r>
          </a:p>
          <a:p>
            <a:pPr marL="0" indent="0">
              <a:buNone/>
            </a:pPr>
            <a:endParaRPr lang="en-CA" dirty="0"/>
          </a:p>
          <a:p>
            <a:endParaRPr lang="en-CA" dirty="0"/>
          </a:p>
        </p:txBody>
      </p:sp>
      <p:sp>
        <p:nvSpPr>
          <p:cNvPr id="8" name="TextBox 7">
            <a:extLst>
              <a:ext uri="{FF2B5EF4-FFF2-40B4-BE49-F238E27FC236}">
                <a16:creationId xmlns:a16="http://schemas.microsoft.com/office/drawing/2014/main" id="{8EF012D0-86AB-4FF3-B423-DF8193F8D15C}"/>
              </a:ext>
            </a:extLst>
          </p:cNvPr>
          <p:cNvSpPr txBox="1"/>
          <p:nvPr/>
        </p:nvSpPr>
        <p:spPr>
          <a:xfrm>
            <a:off x="680544" y="1194560"/>
            <a:ext cx="6094070" cy="584775"/>
          </a:xfrm>
          <a:prstGeom prst="rect">
            <a:avLst/>
          </a:prstGeom>
          <a:noFill/>
        </p:spPr>
        <p:txBody>
          <a:bodyPr wrap="square">
            <a:spAutoFit/>
          </a:bodyPr>
          <a:lstStyle/>
          <a:p>
            <a:r>
              <a:rPr lang="en-CA" sz="3200" dirty="0"/>
              <a:t>1.                         2.</a:t>
            </a:r>
          </a:p>
        </p:txBody>
      </p:sp>
    </p:spTree>
    <p:extLst>
      <p:ext uri="{BB962C8B-B14F-4D97-AF65-F5344CB8AC3E}">
        <p14:creationId xmlns:p14="http://schemas.microsoft.com/office/powerpoint/2010/main" val="35185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E4B9-1E2D-82E4-4907-B558DA8D61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81F254-2351-A264-D1AC-3AAFCDCD7B93}"/>
              </a:ext>
            </a:extLst>
          </p:cNvPr>
          <p:cNvSpPr txBox="1"/>
          <p:nvPr/>
        </p:nvSpPr>
        <p:spPr>
          <a:xfrm>
            <a:off x="1110114" y="486477"/>
            <a:ext cx="9971772" cy="1200329"/>
          </a:xfrm>
          <a:prstGeom prst="rect">
            <a:avLst/>
          </a:prstGeom>
          <a:noFill/>
        </p:spPr>
        <p:txBody>
          <a:bodyPr wrap="square">
            <a:spAutoFit/>
          </a:bodyPr>
          <a:lstStyle/>
          <a:p>
            <a:r>
              <a:rPr lang="en-US" sz="3600" dirty="0"/>
              <a:t>How are the apparently normal part or ANP and the emotional part or EP different?</a:t>
            </a:r>
            <a:endParaRPr lang="en-CA" sz="3600" dirty="0"/>
          </a:p>
        </p:txBody>
      </p:sp>
    </p:spTree>
    <p:extLst>
      <p:ext uri="{BB962C8B-B14F-4D97-AF65-F5344CB8AC3E}">
        <p14:creationId xmlns:p14="http://schemas.microsoft.com/office/powerpoint/2010/main" val="3041876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2254A6-76BD-4475-9942-E0D955EB5E84}"/>
              </a:ext>
            </a:extLst>
          </p:cNvPr>
          <p:cNvSpPr>
            <a:spLocks noGrp="1"/>
          </p:cNvSpPr>
          <p:nvPr>
            <p:ph type="title" idx="4294967295"/>
          </p:nvPr>
        </p:nvSpPr>
        <p:spPr>
          <a:xfrm>
            <a:off x="2428475" y="0"/>
            <a:ext cx="7586793" cy="835741"/>
          </a:xfrm>
        </p:spPr>
        <p:txBody>
          <a:bodyPr>
            <a:normAutofit/>
          </a:bodyPr>
          <a:lstStyle/>
          <a:p>
            <a:r>
              <a:rPr lang="en-CA" sz="2800" dirty="0">
                <a:solidFill>
                  <a:schemeClr val="bg1"/>
                </a:solidFill>
              </a:rPr>
              <a:t>Functions of  the </a:t>
            </a:r>
            <a:r>
              <a:rPr lang="en-CA" sz="2800" dirty="0">
                <a:solidFill>
                  <a:schemeClr val="tx1"/>
                </a:solidFill>
              </a:rPr>
              <a:t>ANP</a:t>
            </a:r>
            <a:r>
              <a:rPr lang="en-CA" sz="2800" dirty="0">
                <a:solidFill>
                  <a:schemeClr val="bg1"/>
                </a:solidFill>
              </a:rPr>
              <a:t> and </a:t>
            </a:r>
            <a:r>
              <a:rPr lang="en-CA" sz="2800" dirty="0">
                <a:solidFill>
                  <a:schemeClr val="tx1"/>
                </a:solidFill>
              </a:rPr>
              <a:t>ep</a:t>
            </a:r>
            <a:r>
              <a:rPr lang="en-CA" sz="2800" dirty="0">
                <a:solidFill>
                  <a:schemeClr val="bg1"/>
                </a:solidFill>
              </a:rPr>
              <a:t> in ptsd</a:t>
            </a:r>
          </a:p>
        </p:txBody>
      </p:sp>
      <p:sp>
        <p:nvSpPr>
          <p:cNvPr id="7" name="Text Placeholder 6">
            <a:extLst>
              <a:ext uri="{FF2B5EF4-FFF2-40B4-BE49-F238E27FC236}">
                <a16:creationId xmlns:a16="http://schemas.microsoft.com/office/drawing/2014/main" id="{0556C17B-4624-4353-BEBB-7E06AB13D436}"/>
              </a:ext>
            </a:extLst>
          </p:cNvPr>
          <p:cNvSpPr>
            <a:spLocks noGrp="1"/>
          </p:cNvSpPr>
          <p:nvPr>
            <p:ph type="body" idx="4294967295"/>
          </p:nvPr>
        </p:nvSpPr>
        <p:spPr>
          <a:xfrm>
            <a:off x="1009593" y="944824"/>
            <a:ext cx="4100050" cy="629266"/>
          </a:xfrm>
        </p:spPr>
        <p:txBody>
          <a:bodyPr>
            <a:normAutofit fontScale="85000" lnSpcReduction="10000"/>
          </a:bodyPr>
          <a:lstStyle/>
          <a:p>
            <a:pPr marL="0" indent="0">
              <a:buNone/>
            </a:pPr>
            <a:r>
              <a:rPr lang="en-CA" sz="2800" dirty="0">
                <a:solidFill>
                  <a:schemeClr val="bg1"/>
                </a:solidFill>
              </a:rPr>
              <a:t>APPARENTLY NORMAL PART </a:t>
            </a:r>
          </a:p>
        </p:txBody>
      </p:sp>
      <p:sp>
        <p:nvSpPr>
          <p:cNvPr id="12" name="Text Placeholder 11">
            <a:extLst>
              <a:ext uri="{FF2B5EF4-FFF2-40B4-BE49-F238E27FC236}">
                <a16:creationId xmlns:a16="http://schemas.microsoft.com/office/drawing/2014/main" id="{C18AA8A0-8690-4897-9B65-1BB6E1EF2089}"/>
              </a:ext>
            </a:extLst>
          </p:cNvPr>
          <p:cNvSpPr>
            <a:spLocks noGrp="1"/>
          </p:cNvSpPr>
          <p:nvPr>
            <p:ph type="body" sz="quarter" idx="4294967295"/>
          </p:nvPr>
        </p:nvSpPr>
        <p:spPr>
          <a:xfrm>
            <a:off x="7556956" y="935600"/>
            <a:ext cx="3346450" cy="536575"/>
          </a:xfrm>
        </p:spPr>
        <p:txBody>
          <a:bodyPr>
            <a:normAutofit/>
          </a:bodyPr>
          <a:lstStyle/>
          <a:p>
            <a:pPr marL="0" indent="0">
              <a:buNone/>
            </a:pPr>
            <a:r>
              <a:rPr lang="en-CA" sz="2400" dirty="0">
                <a:solidFill>
                  <a:schemeClr val="bg1"/>
                </a:solidFill>
              </a:rPr>
              <a:t> EMOTIONAL PART </a:t>
            </a:r>
          </a:p>
        </p:txBody>
      </p:sp>
      <p:pic>
        <p:nvPicPr>
          <p:cNvPr id="9" name="Picture 2" descr="IMG_4033[3100]">
            <a:extLst>
              <a:ext uri="{FF2B5EF4-FFF2-40B4-BE49-F238E27FC236}">
                <a16:creationId xmlns:a16="http://schemas.microsoft.com/office/drawing/2014/main" id="{4E65E234-438A-4F08-BE88-84CB68AE2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466491" cy="9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143F26-58B8-23EF-1942-0C6E8730E24A}"/>
              </a:ext>
            </a:extLst>
          </p:cNvPr>
          <p:cNvSpPr txBox="1"/>
          <p:nvPr/>
        </p:nvSpPr>
        <p:spPr>
          <a:xfrm>
            <a:off x="283667" y="5704279"/>
            <a:ext cx="11624666"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a:t>
            </a:r>
            <a:r>
              <a:rPr lang="en-US" sz="1800" dirty="0">
                <a:latin typeface="Arial" panose="020B0604020202020204" pitchFamily="34" charset="0"/>
                <a:cs typeface="Arial" panose="020B0604020202020204" pitchFamily="34" charset="0"/>
              </a:rPr>
              <a:t>tructural dissociation theory’s emotional part is the “computer file or document" that's created by the trauma and stored in the somatic </a:t>
            </a:r>
            <a:r>
              <a:rPr lang="en-US" dirty="0">
                <a:latin typeface="Arial" panose="020B0604020202020204" pitchFamily="34" charset="0"/>
                <a:cs typeface="Arial" panose="020B0604020202020204" pitchFamily="34" charset="0"/>
              </a:rPr>
              <a:t>and</a:t>
            </a:r>
            <a:r>
              <a:rPr lang="en-US" sz="1800" dirty="0">
                <a:latin typeface="Arial" panose="020B0604020202020204" pitchFamily="34" charset="0"/>
                <a:cs typeface="Arial" panose="020B0604020202020204" pitchFamily="34" charset="0"/>
              </a:rPr>
              <a:t> emotional memory systems. </a:t>
            </a:r>
            <a:r>
              <a:rPr lang="en-US" dirty="0">
                <a:latin typeface="Arial" panose="020B0604020202020204" pitchFamily="34" charset="0"/>
                <a:cs typeface="Arial" panose="020B0604020202020204" pitchFamily="34" charset="0"/>
              </a:rPr>
              <a:t>It </a:t>
            </a:r>
            <a:r>
              <a:rPr lang="en-US" sz="1800" dirty="0">
                <a:latin typeface="Arial" panose="020B0604020202020204" pitchFamily="34" charset="0"/>
                <a:cs typeface="Arial" panose="020B0604020202020204" pitchFamily="34" charset="0"/>
              </a:rPr>
              <a:t>occasionally, and sometimes unpredictably, resurfaces into the computer </a:t>
            </a:r>
            <a:r>
              <a:rPr lang="en-US" dirty="0">
                <a:latin typeface="Arial" panose="020B0604020202020204" pitchFamily="34" charset="0"/>
                <a:cs typeface="Arial" panose="020B0604020202020204" pitchFamily="34" charset="0"/>
              </a:rPr>
              <a:t>“window”</a:t>
            </a:r>
            <a:r>
              <a:rPr lang="en-US" sz="1800" dirty="0">
                <a:latin typeface="Arial" panose="020B0604020202020204" pitchFamily="34" charset="0"/>
                <a:cs typeface="Arial" panose="020B0604020202020204" pitchFamily="34" charset="0"/>
              </a:rPr>
              <a:t> of everyday life as a flashback</a:t>
            </a:r>
            <a:endParaRPr lang="en-CA"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5F4D17-7408-F01B-BC83-C87B91468B56}"/>
              </a:ext>
            </a:extLst>
          </p:cNvPr>
          <p:cNvSpPr txBox="1"/>
          <p:nvPr/>
        </p:nvSpPr>
        <p:spPr>
          <a:xfrm>
            <a:off x="794682" y="1572034"/>
            <a:ext cx="4529871" cy="341632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Is also known as the daily </a:t>
            </a:r>
            <a:r>
              <a:rPr lang="en-US" dirty="0">
                <a:solidFill>
                  <a:schemeClr val="bg1"/>
                </a:solidFill>
                <a:latin typeface="Arial" panose="020B0604020202020204" pitchFamily="34" charset="0"/>
                <a:cs typeface="Arial" panose="020B0604020202020204" pitchFamily="34" charset="0"/>
              </a:rPr>
              <a:t>life action system</a:t>
            </a:r>
            <a:r>
              <a:rPr lang="en-US" dirty="0">
                <a:latin typeface="Arial" panose="020B0604020202020204" pitchFamily="34" charset="0"/>
                <a:cs typeface="Arial" panose="020B0604020202020204" pitchFamily="34" charset="0"/>
              </a:rPr>
              <a:t>. It carries on actions that are concerned with the survival of the species:</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exploration (work, study)</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play</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energy management: sleep, eating, preparing food, housecleaning etc.</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attachment</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Socializing</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Reproduction</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Caretaking</a:t>
            </a:r>
            <a:endParaRPr lang="en-CA"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03BA563-9371-F4CD-823B-004DA885BBDB}"/>
              </a:ext>
            </a:extLst>
          </p:cNvPr>
          <p:cNvSpPr txBox="1"/>
          <p:nvPr/>
        </p:nvSpPr>
        <p:spPr>
          <a:xfrm>
            <a:off x="6658983" y="1472175"/>
            <a:ext cx="5249350" cy="369331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Is also known as the </a:t>
            </a:r>
            <a:r>
              <a:rPr lang="en-US" dirty="0">
                <a:solidFill>
                  <a:schemeClr val="bg1"/>
                </a:solidFill>
                <a:latin typeface="Arial" panose="020B0604020202020204" pitchFamily="34" charset="0"/>
                <a:cs typeface="Arial" panose="020B0604020202020204" pitchFamily="34" charset="0"/>
              </a:rPr>
              <a:t>defensive action system</a:t>
            </a:r>
            <a:r>
              <a:rPr lang="en-US" dirty="0">
                <a:latin typeface="Arial" panose="020B0604020202020204" pitchFamily="34" charset="0"/>
                <a:cs typeface="Arial" panose="020B0604020202020204" pitchFamily="34" charset="0"/>
              </a:rPr>
              <a:t>. It carries on actions that are concerned with the survival of the individual.</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Fight</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flight</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freeze</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total submission/collapse</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social submission</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attachment cry</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Recuperation following the threat: rest, isolation, wound care, and gradual return to daily activities.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326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CBF32-50F9-2FD7-5B7B-FBA573EA6A17}"/>
              </a:ext>
            </a:extLst>
          </p:cNvPr>
          <p:cNvSpPr txBox="1"/>
          <p:nvPr/>
        </p:nvSpPr>
        <p:spPr>
          <a:xfrm>
            <a:off x="1203158" y="830798"/>
            <a:ext cx="10096901" cy="584775"/>
          </a:xfrm>
          <a:prstGeom prst="rect">
            <a:avLst/>
          </a:prstGeom>
          <a:noFill/>
        </p:spPr>
        <p:txBody>
          <a:bodyPr wrap="square">
            <a:spAutoFit/>
          </a:bodyPr>
          <a:lstStyle/>
          <a:p>
            <a:r>
              <a:rPr lang="en-CA" sz="3200" kern="0" dirty="0">
                <a:effectLst/>
                <a:latin typeface="Arial" panose="020B0604020202020204" pitchFamily="34" charset="0"/>
                <a:ea typeface="Times New Roman" panose="02020603050405020304" pitchFamily="18" charset="0"/>
                <a:cs typeface="Arial" panose="020B0604020202020204" pitchFamily="34" charset="0"/>
              </a:rPr>
              <a:t>When you feel suddenly hijacked that may be your EP</a:t>
            </a:r>
            <a:endParaRPr lang="en-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943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907BE-DDCE-6542-39C8-7CBC613EAE0F}"/>
              </a:ext>
            </a:extLst>
          </p:cNvPr>
          <p:cNvSpPr txBox="1"/>
          <p:nvPr/>
        </p:nvSpPr>
        <p:spPr>
          <a:xfrm>
            <a:off x="3479505" y="1165386"/>
            <a:ext cx="6094268" cy="646331"/>
          </a:xfrm>
          <a:prstGeom prst="rect">
            <a:avLst/>
          </a:prstGeom>
          <a:noFill/>
        </p:spPr>
        <p:txBody>
          <a:bodyPr wrap="square">
            <a:spAutoFit/>
          </a:bodyPr>
          <a:lstStyle/>
          <a:p>
            <a:r>
              <a:rPr lang="en-CA" sz="3600" dirty="0">
                <a:solidFill>
                  <a:schemeClr val="bg1"/>
                </a:solidFill>
              </a:rPr>
              <a:t>TYPES OF FLASHBACKS</a:t>
            </a:r>
          </a:p>
        </p:txBody>
      </p:sp>
      <p:sp>
        <p:nvSpPr>
          <p:cNvPr id="5" name="TextBox 4">
            <a:extLst>
              <a:ext uri="{FF2B5EF4-FFF2-40B4-BE49-F238E27FC236}">
                <a16:creationId xmlns:a16="http://schemas.microsoft.com/office/drawing/2014/main" id="{CBC1DF08-F800-AB52-0572-957D7782B675}"/>
              </a:ext>
            </a:extLst>
          </p:cNvPr>
          <p:cNvSpPr txBox="1"/>
          <p:nvPr/>
        </p:nvSpPr>
        <p:spPr>
          <a:xfrm>
            <a:off x="2444817" y="2157117"/>
            <a:ext cx="7615250" cy="461665"/>
          </a:xfrm>
          <a:prstGeom prst="rect">
            <a:avLst/>
          </a:prstGeom>
          <a:noFill/>
        </p:spPr>
        <p:txBody>
          <a:bodyPr wrap="square">
            <a:spAutoFit/>
          </a:bodyPr>
          <a:lstStyle/>
          <a:p>
            <a:r>
              <a:rPr lang="en-US" sz="2400" dirty="0"/>
              <a:t>How does structural dissociation explain PTSD flashbacks </a:t>
            </a:r>
            <a:r>
              <a:rPr lang="en-US" sz="1800" dirty="0"/>
              <a:t>?</a:t>
            </a:r>
            <a:endParaRPr lang="en-CA" sz="1800" dirty="0"/>
          </a:p>
        </p:txBody>
      </p:sp>
    </p:spTree>
    <p:extLst>
      <p:ext uri="{BB962C8B-B14F-4D97-AF65-F5344CB8AC3E}">
        <p14:creationId xmlns:p14="http://schemas.microsoft.com/office/powerpoint/2010/main" val="1727923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CE8A7-F5D0-7483-CD34-03A168E583BB}"/>
              </a:ext>
            </a:extLst>
          </p:cNvPr>
          <p:cNvSpPr txBox="1"/>
          <p:nvPr/>
        </p:nvSpPr>
        <p:spPr>
          <a:xfrm>
            <a:off x="5464631" y="978212"/>
            <a:ext cx="6097656" cy="369332"/>
          </a:xfrm>
          <a:prstGeom prst="rect">
            <a:avLst/>
          </a:prstGeom>
          <a:noFill/>
        </p:spPr>
        <p:txBody>
          <a:bodyPr wrap="square">
            <a:spAutoFit/>
          </a:bodyPr>
          <a:lstStyle/>
          <a:p>
            <a:r>
              <a:rPr lang="en-CA" sz="1800" dirty="0"/>
              <a:t> </a:t>
            </a:r>
            <a:endParaRPr lang="en-CA" dirty="0"/>
          </a:p>
        </p:txBody>
      </p:sp>
      <p:sp>
        <p:nvSpPr>
          <p:cNvPr id="9" name="TextBox 8">
            <a:extLst>
              <a:ext uri="{FF2B5EF4-FFF2-40B4-BE49-F238E27FC236}">
                <a16:creationId xmlns:a16="http://schemas.microsoft.com/office/drawing/2014/main" id="{77F5B62C-BF38-83F1-3E2F-34661795E1C7}"/>
              </a:ext>
            </a:extLst>
          </p:cNvPr>
          <p:cNvSpPr txBox="1"/>
          <p:nvPr/>
        </p:nvSpPr>
        <p:spPr>
          <a:xfrm>
            <a:off x="4673842" y="1347544"/>
            <a:ext cx="7479102"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Flashbacks are a common experience in people with trauma related disorders and can be thought of as the </a:t>
            </a:r>
            <a:r>
              <a:rPr lang="en-US" sz="2400" dirty="0">
                <a:solidFill>
                  <a:schemeClr val="bg1"/>
                </a:solidFill>
                <a:latin typeface="Arial" panose="020B0604020202020204" pitchFamily="34" charset="0"/>
                <a:cs typeface="Arial" panose="020B0604020202020204" pitchFamily="34" charset="0"/>
              </a:rPr>
              <a:t>surfacing of the EP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a:t>
            </a:r>
            <a:r>
              <a:rPr lang="en-US" sz="2400" dirty="0">
                <a:solidFill>
                  <a:schemeClr val="bg1"/>
                </a:solidFill>
                <a:latin typeface="Arial" panose="020B0604020202020204" pitchFamily="34" charset="0"/>
                <a:cs typeface="Arial" panose="020B0604020202020204" pitchFamily="34" charset="0"/>
              </a:rPr>
              <a:t>pop psychology understanding </a:t>
            </a:r>
            <a:r>
              <a:rPr lang="en-US" sz="2400" dirty="0">
                <a:latin typeface="Arial" panose="020B0604020202020204" pitchFamily="34" charset="0"/>
                <a:cs typeface="Arial" panose="020B0604020202020204" pitchFamily="34" charset="0"/>
              </a:rPr>
              <a:t>of a flashback is that it is the reexperiencing of the trauma as a </a:t>
            </a:r>
            <a:r>
              <a:rPr lang="en-US" sz="2400" dirty="0">
                <a:solidFill>
                  <a:schemeClr val="bg1"/>
                </a:solidFill>
                <a:latin typeface="Arial" panose="020B0604020202020204" pitchFamily="34" charset="0"/>
                <a:cs typeface="Arial" panose="020B0604020202020204" pitchFamily="34" charset="0"/>
              </a:rPr>
              <a:t>visual image with an auditory component.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Such images and sounds are however only the conscious or rational mind memory of the trauma.</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There are at least </a:t>
            </a:r>
            <a:r>
              <a:rPr lang="en-US" sz="2400" dirty="0">
                <a:solidFill>
                  <a:schemeClr val="bg1"/>
                </a:solidFill>
                <a:latin typeface="Arial" panose="020B0604020202020204" pitchFamily="34" charset="0"/>
                <a:cs typeface="Arial" panose="020B0604020202020204" pitchFamily="34" charset="0"/>
              </a:rPr>
              <a:t>three distinct types of flashbacks </a:t>
            </a:r>
            <a:r>
              <a:rPr lang="en-US" sz="2400" dirty="0">
                <a:latin typeface="Arial" panose="020B0604020202020204" pitchFamily="34" charset="0"/>
                <a:cs typeface="Arial" panose="020B0604020202020204" pitchFamily="34" charset="0"/>
              </a:rPr>
              <a:t>each associated with one of the three information processing centers we talked about when we discussed Patricia Crittenden’s DMM.</a:t>
            </a:r>
          </a:p>
        </p:txBody>
      </p:sp>
      <p:sp>
        <p:nvSpPr>
          <p:cNvPr id="11" name="AutoShape 2" descr="The Difference Between Emotional Flashbacks &amp; Flashbacks - Illustrated -  LindsayBraman.com">
            <a:extLst>
              <a:ext uri="{FF2B5EF4-FFF2-40B4-BE49-F238E27FC236}">
                <a16:creationId xmlns:a16="http://schemas.microsoft.com/office/drawing/2014/main" id="{DB14C971-B314-63F5-F9FF-161C4C370CE6}"/>
              </a:ext>
            </a:extLst>
          </p:cNvPr>
          <p:cNvSpPr>
            <a:spLocks noChangeAspect="1" noChangeArrowheads="1"/>
          </p:cNvSpPr>
          <p:nvPr/>
        </p:nvSpPr>
        <p:spPr bwMode="auto">
          <a:xfrm>
            <a:off x="3409122" y="32726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 name="AutoShape 4" descr="The Difference Between Emotional Flashbacks &amp; Flashbacks - Illustrated -  LindsayBraman.com">
            <a:extLst>
              <a:ext uri="{FF2B5EF4-FFF2-40B4-BE49-F238E27FC236}">
                <a16:creationId xmlns:a16="http://schemas.microsoft.com/office/drawing/2014/main" id="{8971E186-9A47-1438-3ACF-49DEF631EB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6" name="Picture 15">
            <a:extLst>
              <a:ext uri="{FF2B5EF4-FFF2-40B4-BE49-F238E27FC236}">
                <a16:creationId xmlns:a16="http://schemas.microsoft.com/office/drawing/2014/main" id="{AAE02D88-1F25-7787-7D2B-E06A24B36198}"/>
              </a:ext>
            </a:extLst>
          </p:cNvPr>
          <p:cNvPicPr>
            <a:picLocks noChangeAspect="1"/>
          </p:cNvPicPr>
          <p:nvPr/>
        </p:nvPicPr>
        <p:blipFill>
          <a:blip r:embed="rId3"/>
          <a:stretch>
            <a:fillRect/>
          </a:stretch>
        </p:blipFill>
        <p:spPr>
          <a:xfrm>
            <a:off x="154195" y="1347544"/>
            <a:ext cx="4409180" cy="5271465"/>
          </a:xfrm>
          <a:prstGeom prst="rect">
            <a:avLst/>
          </a:prstGeom>
        </p:spPr>
      </p:pic>
      <p:sp>
        <p:nvSpPr>
          <p:cNvPr id="18" name="TextBox 17">
            <a:extLst>
              <a:ext uri="{FF2B5EF4-FFF2-40B4-BE49-F238E27FC236}">
                <a16:creationId xmlns:a16="http://schemas.microsoft.com/office/drawing/2014/main" id="{14077AD1-ECDF-DEBE-94EE-C681FA5E9738}"/>
              </a:ext>
            </a:extLst>
          </p:cNvPr>
          <p:cNvSpPr txBox="1"/>
          <p:nvPr/>
        </p:nvSpPr>
        <p:spPr>
          <a:xfrm>
            <a:off x="-157901" y="-22452"/>
            <a:ext cx="4831743" cy="954107"/>
          </a:xfrm>
          <a:prstGeom prst="rect">
            <a:avLst/>
          </a:prstGeom>
          <a:noFill/>
        </p:spPr>
        <p:txBody>
          <a:bodyPr wrap="square">
            <a:spAutoFit/>
          </a:bodyPr>
          <a:lstStyle/>
          <a:p>
            <a:pPr algn="ctr"/>
            <a:endParaRPr lang="en-US" sz="2800" dirty="0">
              <a:solidFill>
                <a:schemeClr val="bg1"/>
              </a:solidFill>
            </a:endParaRPr>
          </a:p>
          <a:p>
            <a:pPr algn="ctr"/>
            <a:r>
              <a:rPr lang="en-US" sz="2800" dirty="0">
                <a:solidFill>
                  <a:schemeClr val="bg1"/>
                </a:solidFill>
              </a:rPr>
              <a:t>TYPES OF FLASHBACKS</a:t>
            </a:r>
            <a:r>
              <a:rPr lang="en-CA" sz="2800" dirty="0">
                <a:solidFill>
                  <a:schemeClr val="bg1"/>
                </a:solidFill>
              </a:rPr>
              <a:t> </a:t>
            </a:r>
          </a:p>
        </p:txBody>
      </p:sp>
    </p:spTree>
    <p:extLst>
      <p:ext uri="{BB962C8B-B14F-4D97-AF65-F5344CB8AC3E}">
        <p14:creationId xmlns:p14="http://schemas.microsoft.com/office/powerpoint/2010/main" val="2897230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E0ABE-389B-B0AD-1D21-B2722417EE6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85D662-0E85-AD02-9E14-CDDA9B7F7308}"/>
              </a:ext>
            </a:extLst>
          </p:cNvPr>
          <p:cNvSpPr txBox="1"/>
          <p:nvPr/>
        </p:nvSpPr>
        <p:spPr>
          <a:xfrm>
            <a:off x="5464631" y="978212"/>
            <a:ext cx="6097656" cy="369332"/>
          </a:xfrm>
          <a:prstGeom prst="rect">
            <a:avLst/>
          </a:prstGeom>
          <a:noFill/>
        </p:spPr>
        <p:txBody>
          <a:bodyPr wrap="square">
            <a:spAutoFit/>
          </a:bodyPr>
          <a:lstStyle/>
          <a:p>
            <a:r>
              <a:rPr lang="en-CA" sz="1800" dirty="0"/>
              <a:t> </a:t>
            </a:r>
            <a:endParaRPr lang="en-CA" dirty="0"/>
          </a:p>
        </p:txBody>
      </p:sp>
      <p:sp>
        <p:nvSpPr>
          <p:cNvPr id="9" name="TextBox 8">
            <a:extLst>
              <a:ext uri="{FF2B5EF4-FFF2-40B4-BE49-F238E27FC236}">
                <a16:creationId xmlns:a16="http://schemas.microsoft.com/office/drawing/2014/main" id="{2990EAD1-8DCA-87C4-9AEF-6D171FDF2B73}"/>
              </a:ext>
            </a:extLst>
          </p:cNvPr>
          <p:cNvSpPr txBox="1"/>
          <p:nvPr/>
        </p:nvSpPr>
        <p:spPr>
          <a:xfrm>
            <a:off x="4626716" y="54881"/>
            <a:ext cx="7479102" cy="6186309"/>
          </a:xfrm>
          <a:prstGeom prst="rect">
            <a:avLst/>
          </a:prstGeom>
          <a:noFill/>
        </p:spPr>
        <p:txBody>
          <a:bodyPr wrap="square">
            <a:spAutoFit/>
          </a:bodyPr>
          <a:lstStyle/>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1) cognitive flashbacks </a:t>
            </a:r>
            <a:r>
              <a:rPr lang="en-US" sz="2200" dirty="0">
                <a:latin typeface="Arial" panose="020B0604020202020204" pitchFamily="34" charset="0"/>
                <a:cs typeface="Arial" panose="020B0604020202020204" pitchFamily="34" charset="0"/>
              </a:rPr>
              <a:t>in which the traumatic memory is reexperienced as a visual or auditory experience. The pop psychology version.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2) emotional flashbacks</a:t>
            </a:r>
            <a:r>
              <a:rPr lang="en-US" sz="2200" dirty="0">
                <a:latin typeface="Arial" panose="020B0604020202020204" pitchFamily="34" charset="0"/>
                <a:cs typeface="Arial" panose="020B0604020202020204" pitchFamily="34" charset="0"/>
              </a:rPr>
              <a:t> in which the intense emotions felt during the trauma are reexperienced and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3) somatic flashbacks </a:t>
            </a:r>
            <a:r>
              <a:rPr lang="en-US" sz="2200" dirty="0">
                <a:latin typeface="Arial" panose="020B0604020202020204" pitchFamily="34" charset="0"/>
                <a:cs typeface="Arial" panose="020B0604020202020204" pitchFamily="34" charset="0"/>
              </a:rPr>
              <a:t>in which the pain and bodily sensations felt during the trauma are reexperienced</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 While people with trauma related disorders readily associate their visual and auditory flashbacks with their trauma, they may not as readily associate somatic or emotional flashbacks with the trauma.</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fact, people are often at a loss as to how to explain somatic and emotional  flashbacks when they occur independent of cognitive memories of the trauma.</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They often attribute the somatic sensations and emotional reactions to something happening in the present rather than to their trauma.</a:t>
            </a:r>
            <a:r>
              <a:rPr lang="en-CA" sz="2200" dirty="0">
                <a:latin typeface="Arial" panose="020B0604020202020204" pitchFamily="34" charset="0"/>
                <a:cs typeface="Arial" panose="020B0604020202020204" pitchFamily="34" charset="0"/>
              </a:rPr>
              <a:t> </a:t>
            </a:r>
          </a:p>
        </p:txBody>
      </p:sp>
      <p:sp>
        <p:nvSpPr>
          <p:cNvPr id="11" name="AutoShape 2" descr="The Difference Between Emotional Flashbacks &amp; Flashbacks - Illustrated -  LindsayBraman.com">
            <a:extLst>
              <a:ext uri="{FF2B5EF4-FFF2-40B4-BE49-F238E27FC236}">
                <a16:creationId xmlns:a16="http://schemas.microsoft.com/office/drawing/2014/main" id="{A9251AC5-E6FF-B5C0-4D9B-AC987B288265}"/>
              </a:ext>
            </a:extLst>
          </p:cNvPr>
          <p:cNvSpPr>
            <a:spLocks noChangeAspect="1" noChangeArrowheads="1"/>
          </p:cNvSpPr>
          <p:nvPr/>
        </p:nvSpPr>
        <p:spPr bwMode="auto">
          <a:xfrm>
            <a:off x="3409122" y="32726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 name="AutoShape 4" descr="The Difference Between Emotional Flashbacks &amp; Flashbacks - Illustrated -  LindsayBraman.com">
            <a:extLst>
              <a:ext uri="{FF2B5EF4-FFF2-40B4-BE49-F238E27FC236}">
                <a16:creationId xmlns:a16="http://schemas.microsoft.com/office/drawing/2014/main" id="{8292FBB8-43F2-7AE4-222F-C1460B00B9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6" name="Picture 15">
            <a:extLst>
              <a:ext uri="{FF2B5EF4-FFF2-40B4-BE49-F238E27FC236}">
                <a16:creationId xmlns:a16="http://schemas.microsoft.com/office/drawing/2014/main" id="{AE4B38EF-4718-B441-F11F-F774E3BF3999}"/>
              </a:ext>
            </a:extLst>
          </p:cNvPr>
          <p:cNvPicPr>
            <a:picLocks noChangeAspect="1"/>
          </p:cNvPicPr>
          <p:nvPr/>
        </p:nvPicPr>
        <p:blipFill>
          <a:blip r:embed="rId3"/>
          <a:stretch>
            <a:fillRect/>
          </a:stretch>
        </p:blipFill>
        <p:spPr>
          <a:xfrm>
            <a:off x="154195" y="1347544"/>
            <a:ext cx="4409180" cy="5271465"/>
          </a:xfrm>
          <a:prstGeom prst="rect">
            <a:avLst/>
          </a:prstGeom>
        </p:spPr>
      </p:pic>
      <p:sp>
        <p:nvSpPr>
          <p:cNvPr id="18" name="TextBox 17">
            <a:extLst>
              <a:ext uri="{FF2B5EF4-FFF2-40B4-BE49-F238E27FC236}">
                <a16:creationId xmlns:a16="http://schemas.microsoft.com/office/drawing/2014/main" id="{2ED114EA-A80D-C313-310C-B7CCB82D8897}"/>
              </a:ext>
            </a:extLst>
          </p:cNvPr>
          <p:cNvSpPr txBox="1"/>
          <p:nvPr/>
        </p:nvSpPr>
        <p:spPr>
          <a:xfrm>
            <a:off x="-157901" y="-22452"/>
            <a:ext cx="4831743" cy="954107"/>
          </a:xfrm>
          <a:prstGeom prst="rect">
            <a:avLst/>
          </a:prstGeom>
          <a:noFill/>
        </p:spPr>
        <p:txBody>
          <a:bodyPr wrap="square">
            <a:spAutoFit/>
          </a:bodyPr>
          <a:lstStyle/>
          <a:p>
            <a:pPr algn="ctr"/>
            <a:endParaRPr lang="en-US" sz="2800" dirty="0">
              <a:solidFill>
                <a:schemeClr val="bg1"/>
              </a:solidFill>
            </a:endParaRPr>
          </a:p>
          <a:p>
            <a:pPr algn="ctr"/>
            <a:r>
              <a:rPr lang="en-US" sz="2800" dirty="0">
                <a:solidFill>
                  <a:schemeClr val="bg1"/>
                </a:solidFill>
              </a:rPr>
              <a:t>3 TYPES OF FLASHBACKS</a:t>
            </a:r>
            <a:r>
              <a:rPr lang="en-CA" sz="2800" dirty="0">
                <a:solidFill>
                  <a:schemeClr val="bg1"/>
                </a:solidFill>
              </a:rPr>
              <a:t> </a:t>
            </a:r>
          </a:p>
        </p:txBody>
      </p:sp>
    </p:spTree>
    <p:extLst>
      <p:ext uri="{BB962C8B-B14F-4D97-AF65-F5344CB8AC3E}">
        <p14:creationId xmlns:p14="http://schemas.microsoft.com/office/powerpoint/2010/main" val="2559562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9E833B-665E-4C95-48F3-EF1501DD7DDE}"/>
              </a:ext>
            </a:extLst>
          </p:cNvPr>
          <p:cNvSpPr txBox="1"/>
          <p:nvPr/>
        </p:nvSpPr>
        <p:spPr>
          <a:xfrm>
            <a:off x="3460883" y="1251904"/>
            <a:ext cx="6093994" cy="646331"/>
          </a:xfrm>
          <a:prstGeom prst="rect">
            <a:avLst/>
          </a:prstGeom>
          <a:noFill/>
        </p:spPr>
        <p:txBody>
          <a:bodyPr wrap="square">
            <a:spAutoFit/>
          </a:bodyPr>
          <a:lstStyle/>
          <a:p>
            <a:r>
              <a:rPr lang="en-CA" sz="3600" dirty="0">
                <a:solidFill>
                  <a:schemeClr val="bg1"/>
                </a:solidFill>
              </a:rPr>
              <a:t>FEATURES OF PTSD</a:t>
            </a:r>
          </a:p>
        </p:txBody>
      </p:sp>
      <p:sp>
        <p:nvSpPr>
          <p:cNvPr id="5" name="TextBox 4">
            <a:extLst>
              <a:ext uri="{FF2B5EF4-FFF2-40B4-BE49-F238E27FC236}">
                <a16:creationId xmlns:a16="http://schemas.microsoft.com/office/drawing/2014/main" id="{92A205BC-1D4A-579A-9551-573F08E43AA1}"/>
              </a:ext>
            </a:extLst>
          </p:cNvPr>
          <p:cNvSpPr txBox="1"/>
          <p:nvPr/>
        </p:nvSpPr>
        <p:spPr>
          <a:xfrm>
            <a:off x="994610" y="2317629"/>
            <a:ext cx="10202779" cy="1200329"/>
          </a:xfrm>
          <a:prstGeom prst="rect">
            <a:avLst/>
          </a:prstGeom>
          <a:noFill/>
        </p:spPr>
        <p:txBody>
          <a:bodyPr wrap="square">
            <a:spAutoFit/>
          </a:bodyPr>
          <a:lstStyle/>
          <a:p>
            <a:r>
              <a:rPr lang="en-US" sz="2400" dirty="0"/>
              <a:t>I know we already covered this on our session on trauma, but can we quickly review the symptoms that people with primary structural dissociation or PTSD experience?</a:t>
            </a:r>
            <a:endParaRPr lang="en-CA" sz="2400" dirty="0"/>
          </a:p>
        </p:txBody>
      </p:sp>
    </p:spTree>
    <p:extLst>
      <p:ext uri="{BB962C8B-B14F-4D97-AF65-F5344CB8AC3E}">
        <p14:creationId xmlns:p14="http://schemas.microsoft.com/office/powerpoint/2010/main" val="1294825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MG_3686[2423]">
            <a:extLst>
              <a:ext uri="{FF2B5EF4-FFF2-40B4-BE49-F238E27FC236}">
                <a16:creationId xmlns:a16="http://schemas.microsoft.com/office/drawing/2014/main" id="{3C14E213-14A5-4538-A75E-C7CE86D1AA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3140" y="800006"/>
            <a:ext cx="8842075" cy="5859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DF6C0ED-18FC-4AEA-BD66-3E758B89F364}"/>
              </a:ext>
            </a:extLst>
          </p:cNvPr>
          <p:cNvSpPr txBox="1"/>
          <p:nvPr/>
        </p:nvSpPr>
        <p:spPr>
          <a:xfrm>
            <a:off x="2010673" y="30565"/>
            <a:ext cx="8568187" cy="769441"/>
          </a:xfrm>
          <a:prstGeom prst="rect">
            <a:avLst/>
          </a:prstGeom>
          <a:noFill/>
        </p:spPr>
        <p:txBody>
          <a:bodyPr wrap="square">
            <a:spAutoFit/>
          </a:bodyPr>
          <a:lstStyle/>
          <a:p>
            <a:r>
              <a:rPr lang="en-CA" sz="4400" dirty="0">
                <a:solidFill>
                  <a:schemeClr val="bg1"/>
                </a:solidFill>
              </a:rPr>
              <a:t>REVIEW OF SYMPTOMS IN PTSD</a:t>
            </a:r>
          </a:p>
        </p:txBody>
      </p:sp>
      <p:sp>
        <p:nvSpPr>
          <p:cNvPr id="2" name="Oval 1">
            <a:extLst>
              <a:ext uri="{FF2B5EF4-FFF2-40B4-BE49-F238E27FC236}">
                <a16:creationId xmlns:a16="http://schemas.microsoft.com/office/drawing/2014/main" id="{63295451-66F9-72F9-1410-E844FFD19B39}"/>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43631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G_4052[3203]">
            <a:extLst>
              <a:ext uri="{FF2B5EF4-FFF2-40B4-BE49-F238E27FC236}">
                <a16:creationId xmlns:a16="http://schemas.microsoft.com/office/drawing/2014/main" id="{FB296FC6-C605-4141-B6E7-663F6627D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34" y="853914"/>
            <a:ext cx="3818551" cy="565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9E00559-EDA6-F17B-546D-3F9C4D55A213}"/>
              </a:ext>
            </a:extLst>
          </p:cNvPr>
          <p:cNvSpPr txBox="1"/>
          <p:nvPr/>
        </p:nvSpPr>
        <p:spPr>
          <a:xfrm>
            <a:off x="4768290" y="618558"/>
            <a:ext cx="742371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People who have experienced trauma are at a much greater risk for other issues such as substance abuse, suicide, depression, sexually transmitted diseases, and unemployment.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some ways PTSD presents differently in men and women.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10% of all women develop diagnosable PTSD compared to only 4% of all men.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Women are at a much greater risk of sexual assault or abuse, child abuse, and domestic violence.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Risk factors for developing PTSD include genetic predispositions, lack of social support, neurological impairments, previous trauma, pre-existing mental health conditions, and significant life stressors.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posttraumatic stress disorders are often misdiagnosed as mood, anxiety and personality disorders.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There is a significant overlap between symptoms of the posttraumatic stress disorders and of ADHD. Both can present with easy distractibility, difficulty listening, disorganization, hyperactivity, restlessness and difficulty sleeping.</a:t>
            </a:r>
            <a:endParaRPr lang="en-CA"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1F228F5-9F71-554B-3A5B-F5D25DC11F81}"/>
              </a:ext>
            </a:extLst>
          </p:cNvPr>
          <p:cNvSpPr txBox="1"/>
          <p:nvPr/>
        </p:nvSpPr>
        <p:spPr>
          <a:xfrm>
            <a:off x="23124" y="-27773"/>
            <a:ext cx="11286560" cy="646331"/>
          </a:xfrm>
          <a:prstGeom prst="rect">
            <a:avLst/>
          </a:prstGeom>
          <a:noFill/>
        </p:spPr>
        <p:txBody>
          <a:bodyPr wrap="square">
            <a:spAutoFit/>
          </a:bodyPr>
          <a:lstStyle/>
          <a:p>
            <a:pPr algn="ctr"/>
            <a:r>
              <a:rPr lang="en-US" sz="3600" dirty="0">
                <a:solidFill>
                  <a:schemeClr val="bg1"/>
                </a:solidFill>
              </a:rPr>
              <a:t>SOME FEATURES OF PTSD A REVIEW</a:t>
            </a:r>
            <a:endParaRPr lang="en-CA" sz="3600" dirty="0">
              <a:solidFill>
                <a:schemeClr val="bg1"/>
              </a:solidFill>
            </a:endParaRPr>
          </a:p>
        </p:txBody>
      </p:sp>
      <p:sp>
        <p:nvSpPr>
          <p:cNvPr id="4" name="Arrow: Left 3">
            <a:extLst>
              <a:ext uri="{FF2B5EF4-FFF2-40B4-BE49-F238E27FC236}">
                <a16:creationId xmlns:a16="http://schemas.microsoft.com/office/drawing/2014/main" id="{57075992-AA52-33B4-01E2-3EE63218923F}"/>
              </a:ext>
            </a:extLst>
          </p:cNvPr>
          <p:cNvSpPr/>
          <p:nvPr/>
        </p:nvSpPr>
        <p:spPr>
          <a:xfrm>
            <a:off x="4232785" y="1172556"/>
            <a:ext cx="641958" cy="25997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67F3C256-F43B-EC9E-6F06-CA8585DBCC9D}"/>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270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B9B13-A77A-C700-CCFD-45D65D7EB315}"/>
              </a:ext>
            </a:extLst>
          </p:cNvPr>
          <p:cNvSpPr txBox="1"/>
          <p:nvPr/>
        </p:nvSpPr>
        <p:spPr>
          <a:xfrm>
            <a:off x="0" y="0"/>
            <a:ext cx="12192000" cy="6340197"/>
          </a:xfrm>
          <a:prstGeom prst="rect">
            <a:avLst/>
          </a:prstGeom>
          <a:noFill/>
        </p:spPr>
        <p:txBody>
          <a:bodyPr wrap="square">
            <a:spAutoFit/>
          </a:bodyPr>
          <a:lstStyle/>
          <a:p>
            <a:pPr>
              <a:buNone/>
            </a:pPr>
            <a:r>
              <a:rPr lang="en-US" sz="2800" b="1" dirty="0">
                <a:solidFill>
                  <a:schemeClr val="bg1"/>
                </a:solidFill>
              </a:rPr>
              <a:t>                       5-Minute Mindfulness Meditation for Dissociation</a:t>
            </a:r>
          </a:p>
          <a:p>
            <a:pPr>
              <a:buNone/>
            </a:pP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Opening (30–45 seconds)</a:t>
            </a:r>
          </a:p>
          <a:p>
            <a:pPr>
              <a:buNone/>
            </a:pPr>
            <a:r>
              <a:rPr lang="en-US" dirty="0">
                <a:latin typeface="Arial" panose="020B0604020202020204" pitchFamily="34" charset="0"/>
                <a:cs typeface="Arial" panose="020B0604020202020204" pitchFamily="34" charset="0"/>
              </a:rPr>
              <a:t>Before we begin, I want to remind you that this is an invitation, not a requirement.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You’re welcome to keep your eyes open or closed, to shift position, or to stop at any point.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at any time this feels like too much, you can orient to the room—look around, feel your feet, or gently move.</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Dissociation is not a failure. It’s a protective response—the nervous system doing its best to keep us safe.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Today, we’re not trying to force ourselves to be present.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We’re simply practicing coming back a little, in a way that feels tolerable.</a:t>
            </a:r>
          </a:p>
          <a:p>
            <a:pPr>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buNone/>
            </a:pPr>
            <a:r>
              <a:rPr lang="en-US" dirty="0">
                <a:solidFill>
                  <a:schemeClr val="bg1"/>
                </a:solidFill>
                <a:latin typeface="Arial" panose="020B0604020202020204" pitchFamily="34" charset="0"/>
                <a:cs typeface="Arial" panose="020B0604020202020204" pitchFamily="34" charset="0"/>
              </a:rPr>
              <a:t>Grounding Through the Senses (1½ minutes)</a:t>
            </a:r>
          </a:p>
          <a:p>
            <a:pPr>
              <a:buNone/>
            </a:pPr>
            <a:r>
              <a:rPr lang="en-US" dirty="0">
                <a:latin typeface="Arial" panose="020B0604020202020204" pitchFamily="34" charset="0"/>
                <a:cs typeface="Arial" panose="020B0604020202020204" pitchFamily="34" charset="0"/>
              </a:rPr>
              <a:t>Let’s begin by orienting to the room.</a:t>
            </a:r>
          </a:p>
          <a:p>
            <a:pPr>
              <a:buNone/>
            </a:pPr>
            <a:r>
              <a:rPr lang="en-US" dirty="0">
                <a:latin typeface="Arial" panose="020B0604020202020204" pitchFamily="34" charset="0"/>
                <a:cs typeface="Arial" panose="020B0604020202020204" pitchFamily="34" charset="0"/>
              </a:rPr>
              <a:t>Gently look around or imagine the room if your eyes are closed.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Notice three things you can see—shapes, colors, light, shadow.</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Now notice two things you can hear—near or far, inside or outside the room.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 need to label them as good or bad.</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And notice one physical sensation that feels neutral or mildly pleasant—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perhaps the weight of your body on the chair, your feet on the floor, or your hands resting.</a:t>
            </a:r>
          </a:p>
        </p:txBody>
      </p:sp>
    </p:spTree>
    <p:extLst>
      <p:ext uri="{BB962C8B-B14F-4D97-AF65-F5344CB8AC3E}">
        <p14:creationId xmlns:p14="http://schemas.microsoft.com/office/powerpoint/2010/main" val="1891106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549D6-E693-4577-9B66-C717A7F628F1}"/>
              </a:ext>
            </a:extLst>
          </p:cNvPr>
          <p:cNvSpPr>
            <a:spLocks noGrp="1"/>
          </p:cNvSpPr>
          <p:nvPr>
            <p:ph type="title" idx="4294967295"/>
          </p:nvPr>
        </p:nvSpPr>
        <p:spPr>
          <a:xfrm>
            <a:off x="-564851" y="698136"/>
            <a:ext cx="5695417" cy="966788"/>
          </a:xfrm>
        </p:spPr>
        <p:txBody>
          <a:bodyPr>
            <a:normAutofit/>
          </a:bodyPr>
          <a:lstStyle/>
          <a:p>
            <a:pPr algn="ctr"/>
            <a:r>
              <a:rPr lang="en-CA" sz="2400" dirty="0">
                <a:solidFill>
                  <a:schemeClr val="bg1"/>
                </a:solidFill>
              </a:rPr>
              <a:t> ptsd: avoidance, depression,</a:t>
            </a:r>
            <a:br>
              <a:rPr lang="en-CA" sz="2400" dirty="0">
                <a:solidFill>
                  <a:schemeClr val="bg1"/>
                </a:solidFill>
              </a:rPr>
            </a:br>
            <a:r>
              <a:rPr lang="en-CA" sz="2400" dirty="0">
                <a:solidFill>
                  <a:schemeClr val="bg1"/>
                </a:solidFill>
              </a:rPr>
              <a:t>and vulnerability </a:t>
            </a:r>
          </a:p>
        </p:txBody>
      </p:sp>
      <p:sp>
        <p:nvSpPr>
          <p:cNvPr id="5" name="Content Placeholder 4">
            <a:extLst>
              <a:ext uri="{FF2B5EF4-FFF2-40B4-BE49-F238E27FC236}">
                <a16:creationId xmlns:a16="http://schemas.microsoft.com/office/drawing/2014/main" id="{03C9C6EC-001E-4F3E-B114-55A195A1C0C8}"/>
              </a:ext>
            </a:extLst>
          </p:cNvPr>
          <p:cNvSpPr>
            <a:spLocks noGrp="1"/>
          </p:cNvSpPr>
          <p:nvPr>
            <p:ph idx="4294967295"/>
          </p:nvPr>
        </p:nvSpPr>
        <p:spPr>
          <a:xfrm>
            <a:off x="4589254" y="129126"/>
            <a:ext cx="7663132" cy="6728874"/>
          </a:xfrm>
        </p:spPr>
        <p:txBody>
          <a:bodyPr>
            <a:normAutofit fontScale="92500" lnSpcReduction="20000"/>
          </a:bodyPr>
          <a:lstStyle/>
          <a:p>
            <a:r>
              <a:rPr lang="en-CA" sz="2000" dirty="0">
                <a:latin typeface="Arial" panose="020B0604020202020204" pitchFamily="34" charset="0"/>
                <a:cs typeface="Arial" panose="020B0604020202020204" pitchFamily="34" charset="0"/>
              </a:rPr>
              <a:t>For people suffering from trauma related disorders, reminders of the trauma can trigger the </a:t>
            </a:r>
            <a:r>
              <a:rPr lang="en-CA" sz="2000" dirty="0">
                <a:solidFill>
                  <a:schemeClr val="bg1"/>
                </a:solidFill>
                <a:latin typeface="Arial" panose="020B0604020202020204" pitchFamily="34" charset="0"/>
                <a:cs typeface="Arial" panose="020B0604020202020204" pitchFamily="34" charset="0"/>
              </a:rPr>
              <a:t>EP</a:t>
            </a:r>
            <a:r>
              <a:rPr lang="en-CA" sz="2000" dirty="0">
                <a:latin typeface="Arial" panose="020B0604020202020204" pitchFamily="34" charset="0"/>
                <a:cs typeface="Arial" panose="020B0604020202020204" pitchFamily="34" charset="0"/>
              </a:rPr>
              <a:t> to surface. They try to avoid this surfacing by avoiding triggers. </a:t>
            </a:r>
          </a:p>
          <a:p>
            <a:r>
              <a:rPr lang="en-CA" sz="2000" dirty="0">
                <a:latin typeface="Arial" panose="020B0604020202020204" pitchFamily="34" charset="0"/>
                <a:cs typeface="Arial" panose="020B0604020202020204" pitchFamily="34" charset="0"/>
              </a:rPr>
              <a:t>Eventually the person avoids more and more things and becomes more agoraphobic to the point that many people with trauma related disorders become housebound</a:t>
            </a:r>
          </a:p>
          <a:p>
            <a:r>
              <a:rPr lang="en-CA" sz="2000" dirty="0">
                <a:latin typeface="Arial" panose="020B0604020202020204" pitchFamily="34" charset="0"/>
                <a:cs typeface="Arial" panose="020B0604020202020204" pitchFamily="34" charset="0"/>
              </a:rPr>
              <a:t>As their life becomes more restricted, they become more disconnected from others, a meaningful occupation, engagement with the world, nature, and a meaningful cosmic story. This is in part why people with PTSD are also often depressed.</a:t>
            </a:r>
          </a:p>
          <a:p>
            <a:r>
              <a:rPr lang="en-CA" sz="2000" dirty="0">
                <a:latin typeface="Arial" panose="020B0604020202020204" pitchFamily="34" charset="0"/>
                <a:cs typeface="Arial" panose="020B0604020202020204" pitchFamily="34" charset="0"/>
              </a:rPr>
              <a:t>The avoidance of potential triggers and memories perpetuates PTSD since the processing of the traumatic memories requires some degree of controlled exposure to triggers . By not facing their fears people with PTSD remain victims of the trauma rather than becoming survivors. </a:t>
            </a:r>
          </a:p>
          <a:p>
            <a:r>
              <a:rPr lang="en-CA" sz="2000" dirty="0">
                <a:latin typeface="Arial" panose="020B0604020202020204" pitchFamily="34" charset="0"/>
                <a:cs typeface="Arial" panose="020B0604020202020204" pitchFamily="34" charset="0"/>
              </a:rPr>
              <a:t>The more avoidance there is, the less the </a:t>
            </a:r>
            <a:r>
              <a:rPr lang="en-CA" sz="2000" dirty="0">
                <a:solidFill>
                  <a:schemeClr val="bg1"/>
                </a:solidFill>
                <a:latin typeface="Arial" panose="020B0604020202020204" pitchFamily="34" charset="0"/>
                <a:cs typeface="Arial" panose="020B0604020202020204" pitchFamily="34" charset="0"/>
              </a:rPr>
              <a:t>ANP</a:t>
            </a:r>
            <a:r>
              <a:rPr lang="en-CA" sz="2000" dirty="0">
                <a:latin typeface="Arial" panose="020B0604020202020204" pitchFamily="34" charset="0"/>
                <a:cs typeface="Arial" panose="020B0604020202020204" pitchFamily="34" charset="0"/>
              </a:rPr>
              <a:t> is able to maintain a semblance of apparent normality</a:t>
            </a:r>
          </a:p>
          <a:p>
            <a:r>
              <a:rPr lang="en-CA" sz="2000" dirty="0">
                <a:latin typeface="Arial" panose="020B0604020202020204" pitchFamily="34" charset="0"/>
                <a:cs typeface="Arial" panose="020B0604020202020204" pitchFamily="34" charset="0"/>
              </a:rPr>
              <a:t>How trauma impacts people depends on their resources : at one end of the resource's spectrum are people with secure attachment, who had normal psychosocial development prior to a single event trauma. They have more resources and are less likely to develop PTSD. If they do, their prognosis is better.</a:t>
            </a:r>
          </a:p>
          <a:p>
            <a:r>
              <a:rPr lang="en-CA" sz="2000" dirty="0">
                <a:latin typeface="Arial" panose="020B0604020202020204" pitchFamily="34" charset="0"/>
                <a:cs typeface="Arial" panose="020B0604020202020204" pitchFamily="34" charset="0"/>
              </a:rPr>
              <a:t>At the other of the resource's spectrum are people with insecure forms of attachment, and developmental trauma who likely have psychosocial developmental issues. They often have fewer resources and are more likely to be retraumatized and to experience the more severe types of the post traumatic disorders.   </a:t>
            </a:r>
          </a:p>
        </p:txBody>
      </p:sp>
      <p:pic>
        <p:nvPicPr>
          <p:cNvPr id="3" name="Picture 2" descr="A child sitting in a room&#10;&#10;Description automatically generated">
            <a:extLst>
              <a:ext uri="{FF2B5EF4-FFF2-40B4-BE49-F238E27FC236}">
                <a16:creationId xmlns:a16="http://schemas.microsoft.com/office/drawing/2014/main" id="{ACB57D4F-7DD9-5B19-6078-5DC0C3D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5" y="1756879"/>
            <a:ext cx="4049067" cy="3919591"/>
          </a:xfrm>
          <a:prstGeom prst="rect">
            <a:avLst/>
          </a:prstGeom>
        </p:spPr>
      </p:pic>
      <p:sp>
        <p:nvSpPr>
          <p:cNvPr id="2" name="Oval 1">
            <a:extLst>
              <a:ext uri="{FF2B5EF4-FFF2-40B4-BE49-F238E27FC236}">
                <a16:creationId xmlns:a16="http://schemas.microsoft.com/office/drawing/2014/main" id="{ABD51337-EF44-5690-6ED7-05595F26DFC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757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D356-E818-3A30-FB3B-45EB5BE628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EA17F2-B0E2-5DF5-3FA7-1D2EB3CB6C18}"/>
              </a:ext>
            </a:extLst>
          </p:cNvPr>
          <p:cNvSpPr txBox="1"/>
          <p:nvPr/>
        </p:nvSpPr>
        <p:spPr>
          <a:xfrm>
            <a:off x="3518634" y="1242278"/>
            <a:ext cx="6093994" cy="646331"/>
          </a:xfrm>
          <a:prstGeom prst="rect">
            <a:avLst/>
          </a:prstGeom>
          <a:noFill/>
        </p:spPr>
        <p:txBody>
          <a:bodyPr wrap="square">
            <a:spAutoFit/>
          </a:bodyPr>
          <a:lstStyle/>
          <a:p>
            <a:r>
              <a:rPr lang="en-CA" sz="3600" dirty="0">
                <a:solidFill>
                  <a:schemeClr val="bg1"/>
                </a:solidFill>
                <a:latin typeface="Arial" panose="020B0604020202020204" pitchFamily="34" charset="0"/>
                <a:cs typeface="Arial" panose="020B0604020202020204" pitchFamily="34" charset="0"/>
              </a:rPr>
              <a:t>FEATURES OF PTSD</a:t>
            </a:r>
          </a:p>
        </p:txBody>
      </p:sp>
      <p:sp>
        <p:nvSpPr>
          <p:cNvPr id="4" name="TextBox 3">
            <a:extLst>
              <a:ext uri="{FF2B5EF4-FFF2-40B4-BE49-F238E27FC236}">
                <a16:creationId xmlns:a16="http://schemas.microsoft.com/office/drawing/2014/main" id="{45005469-1191-B22D-B3BD-CD3C0E9BFE83}"/>
              </a:ext>
            </a:extLst>
          </p:cNvPr>
          <p:cNvSpPr txBox="1"/>
          <p:nvPr/>
        </p:nvSpPr>
        <p:spPr>
          <a:xfrm>
            <a:off x="2081464" y="2335814"/>
            <a:ext cx="8482262" cy="830997"/>
          </a:xfrm>
          <a:prstGeom prst="rect">
            <a:avLst/>
          </a:prstGeom>
          <a:noFill/>
        </p:spPr>
        <p:txBody>
          <a:bodyPr wrap="square">
            <a:spAutoFit/>
          </a:bodyPr>
          <a:lstStyle/>
          <a:p>
            <a:r>
              <a:rPr lang="en-US" sz="2400" dirty="0"/>
              <a:t>Can you review how the type of parenting a person receives plays a role in their predisposition to developing PTSD?</a:t>
            </a:r>
            <a:endParaRPr lang="en-CA" sz="2400" dirty="0"/>
          </a:p>
        </p:txBody>
      </p:sp>
    </p:spTree>
    <p:extLst>
      <p:ext uri="{BB962C8B-B14F-4D97-AF65-F5344CB8AC3E}">
        <p14:creationId xmlns:p14="http://schemas.microsoft.com/office/powerpoint/2010/main" val="3994856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2A229AF7-C787-89EB-BECD-A9C3D40B1678}"/>
              </a:ext>
            </a:extLst>
          </p:cNvPr>
          <p:cNvPicPr>
            <a:picLocks noChangeAspect="1"/>
          </p:cNvPicPr>
          <p:nvPr/>
        </p:nvPicPr>
        <p:blipFill>
          <a:blip r:embed="rId3"/>
          <a:stretch>
            <a:fillRect/>
          </a:stretch>
        </p:blipFill>
        <p:spPr>
          <a:xfrm>
            <a:off x="176842" y="750498"/>
            <a:ext cx="4791973" cy="6107502"/>
          </a:xfrm>
          <a:prstGeom prst="rect">
            <a:avLst/>
          </a:prstGeom>
        </p:spPr>
      </p:pic>
      <p:sp>
        <p:nvSpPr>
          <p:cNvPr id="3" name="TextBox 2">
            <a:extLst>
              <a:ext uri="{FF2B5EF4-FFF2-40B4-BE49-F238E27FC236}">
                <a16:creationId xmlns:a16="http://schemas.microsoft.com/office/drawing/2014/main" id="{9F20766F-0741-6DBA-9BA3-D212CC49725F}"/>
              </a:ext>
            </a:extLst>
          </p:cNvPr>
          <p:cNvSpPr txBox="1"/>
          <p:nvPr/>
        </p:nvSpPr>
        <p:spPr>
          <a:xfrm>
            <a:off x="370936" y="146650"/>
            <a:ext cx="4791973" cy="461665"/>
          </a:xfrm>
          <a:prstGeom prst="rect">
            <a:avLst/>
          </a:prstGeom>
          <a:noFill/>
        </p:spPr>
        <p:txBody>
          <a:bodyPr wrap="square">
            <a:spAutoFit/>
          </a:bodyPr>
          <a:lstStyle/>
          <a:p>
            <a:r>
              <a:rPr lang="en-US" sz="2400" dirty="0">
                <a:solidFill>
                  <a:schemeClr val="bg1"/>
                </a:solidFill>
              </a:rPr>
              <a:t>MULTIGENERATIONAL TRAUMA</a:t>
            </a:r>
            <a:endParaRPr lang="en-CA" sz="2400" dirty="0">
              <a:solidFill>
                <a:schemeClr val="bg1"/>
              </a:solidFill>
            </a:endParaRPr>
          </a:p>
        </p:txBody>
      </p:sp>
      <p:sp>
        <p:nvSpPr>
          <p:cNvPr id="4" name="TextBox 3">
            <a:extLst>
              <a:ext uri="{FF2B5EF4-FFF2-40B4-BE49-F238E27FC236}">
                <a16:creationId xmlns:a16="http://schemas.microsoft.com/office/drawing/2014/main" id="{5F0DB129-81EC-16E5-5E2D-1BEE9CCA8C1F}"/>
              </a:ext>
            </a:extLst>
          </p:cNvPr>
          <p:cNvSpPr txBox="1"/>
          <p:nvPr/>
        </p:nvSpPr>
        <p:spPr>
          <a:xfrm>
            <a:off x="4968815" y="0"/>
            <a:ext cx="7223185" cy="7294305"/>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 are several ways in which trauma can be passed from one generation to another</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Epigenetically</a:t>
            </a:r>
            <a:r>
              <a:rPr lang="en-US" dirty="0">
                <a:latin typeface="Arial" panose="020B0604020202020204" pitchFamily="34" charset="0"/>
                <a:cs typeface="Arial" panose="020B0604020202020204" pitchFamily="34" charset="0"/>
              </a:rPr>
              <a:t> – trauma alters the expression of the parents' genes, and this is passed on to the child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Intra-uterine environment </a:t>
            </a:r>
            <a:r>
              <a:rPr lang="en-US" dirty="0">
                <a:latin typeface="Arial" panose="020B0604020202020204" pitchFamily="34" charset="0"/>
                <a:cs typeface="Arial" panose="020B0604020202020204" pitchFamily="34" charset="0"/>
              </a:rPr>
              <a:t>– a mother who has a trauma spectrum disorder has elevated stress hormones which cross the placenta and impact the fetus's development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Attachment issues </a:t>
            </a:r>
            <a:r>
              <a:rPr lang="en-US" dirty="0">
                <a:latin typeface="Arial" panose="020B0604020202020204" pitchFamily="34" charset="0"/>
                <a:cs typeface="Arial" panose="020B0604020202020204" pitchFamily="34" charset="0"/>
              </a:rPr>
              <a:t>– parents with trauma spectrum disorders trauma tend to have insecure attachment types. Insecure  attachment styles are often passed on from generation to generation</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Caregiver difficulties with emotional regulation </a:t>
            </a:r>
            <a:r>
              <a:rPr lang="en-US" dirty="0">
                <a:latin typeface="Arial" panose="020B0604020202020204" pitchFamily="34" charset="0"/>
                <a:cs typeface="Arial" panose="020B0604020202020204" pitchFamily="34" charset="0"/>
              </a:rPr>
              <a:t>– emotional regulation is learned via modelling. Parents who struggle with emotional regulation may have difficulty teaching their children to emotionally regulate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Lack of psychosocial resources </a:t>
            </a:r>
            <a:r>
              <a:rPr lang="en-US" dirty="0">
                <a:latin typeface="Arial" panose="020B0604020202020204" pitchFamily="34" charset="0"/>
                <a:cs typeface="Arial" panose="020B0604020202020204" pitchFamily="34" charset="0"/>
              </a:rPr>
              <a:t>– Trauma spectrum disorders corelate with economic insecurity and fewer social supports. A child growing up in such an environment will also have fewer psychosocial resources and be more vulnerable to trauma.</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People who have trauma spectrum disorders often feel guilty that they may pass some of their struggles on to their children. They often ask </a:t>
            </a:r>
            <a:r>
              <a:rPr lang="en-US" dirty="0">
                <a:solidFill>
                  <a:schemeClr val="bg1"/>
                </a:solidFill>
                <a:latin typeface="Arial" panose="020B0604020202020204" pitchFamily="34" charset="0"/>
                <a:cs typeface="Arial" panose="020B0604020202020204" pitchFamily="34" charset="0"/>
              </a:rPr>
              <a:t>what can I do to help my children? </a:t>
            </a:r>
            <a:r>
              <a:rPr lang="en-US" dirty="0">
                <a:latin typeface="Arial" panose="020B0604020202020204" pitchFamily="34" charset="0"/>
                <a:cs typeface="Arial" panose="020B0604020202020204" pitchFamily="34" charset="0"/>
              </a:rPr>
              <a:t>The consensus answer seems to be "do what you can to heal and grow yourself that healing and growth will also be passed on to your children."</a:t>
            </a:r>
          </a:p>
          <a:p>
            <a:pPr marL="285750" indent="-285750">
              <a:buFont typeface="Arial" panose="020B0604020202020204" pitchFamily="34" charset="0"/>
              <a:buChar char="•"/>
            </a:pPr>
            <a:endParaRPr lang="en-CA" dirty="0"/>
          </a:p>
        </p:txBody>
      </p:sp>
      <p:sp>
        <p:nvSpPr>
          <p:cNvPr id="2" name="Oval 1">
            <a:extLst>
              <a:ext uri="{FF2B5EF4-FFF2-40B4-BE49-F238E27FC236}">
                <a16:creationId xmlns:a16="http://schemas.microsoft.com/office/drawing/2014/main" id="{B7003069-A3E4-AA6B-65D2-CD2AEF5E939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3074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63760-D849-498A-8528-E15F7572A171}"/>
              </a:ext>
            </a:extLst>
          </p:cNvPr>
          <p:cNvSpPr txBox="1"/>
          <p:nvPr/>
        </p:nvSpPr>
        <p:spPr>
          <a:xfrm>
            <a:off x="2011681" y="1487724"/>
            <a:ext cx="9201750" cy="646331"/>
          </a:xfrm>
          <a:prstGeom prst="rect">
            <a:avLst/>
          </a:prstGeom>
          <a:noFill/>
        </p:spPr>
        <p:txBody>
          <a:bodyPr wrap="square">
            <a:spAutoFit/>
          </a:bodyPr>
          <a:lstStyle/>
          <a:p>
            <a:r>
              <a:rPr lang="en-CA" sz="3600" dirty="0">
                <a:solidFill>
                  <a:schemeClr val="bg1"/>
                </a:solidFill>
              </a:rPr>
              <a:t>SECONDARY STRUCTURAL DISSOCIATION</a:t>
            </a:r>
          </a:p>
        </p:txBody>
      </p:sp>
      <p:sp>
        <p:nvSpPr>
          <p:cNvPr id="5" name="TextBox 4">
            <a:extLst>
              <a:ext uri="{FF2B5EF4-FFF2-40B4-BE49-F238E27FC236}">
                <a16:creationId xmlns:a16="http://schemas.microsoft.com/office/drawing/2014/main" id="{DC8B905C-8E1A-A6CD-912F-4F02ED230E52}"/>
              </a:ext>
            </a:extLst>
          </p:cNvPr>
          <p:cNvSpPr txBox="1"/>
          <p:nvPr/>
        </p:nvSpPr>
        <p:spPr>
          <a:xfrm>
            <a:off x="1852863" y="2498103"/>
            <a:ext cx="9360568" cy="830997"/>
          </a:xfrm>
          <a:prstGeom prst="rect">
            <a:avLst/>
          </a:prstGeom>
          <a:noFill/>
        </p:spPr>
        <p:txBody>
          <a:bodyPr wrap="square">
            <a:spAutoFit/>
          </a:bodyPr>
          <a:lstStyle/>
          <a:p>
            <a:r>
              <a:rPr lang="en-US" sz="2400" dirty="0"/>
              <a:t>What is secondary structural dissociation or complex PTSD and how is it different from primary structural dissociation or PTSD?</a:t>
            </a:r>
            <a:endParaRPr lang="en-CA" sz="2400" dirty="0"/>
          </a:p>
        </p:txBody>
      </p:sp>
    </p:spTree>
    <p:extLst>
      <p:ext uri="{BB962C8B-B14F-4D97-AF65-F5344CB8AC3E}">
        <p14:creationId xmlns:p14="http://schemas.microsoft.com/office/powerpoint/2010/main" val="3828871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EDF7FA-1329-FE09-64A6-787E06B8041A}"/>
              </a:ext>
            </a:extLst>
          </p:cNvPr>
          <p:cNvSpPr txBox="1"/>
          <p:nvPr/>
        </p:nvSpPr>
        <p:spPr>
          <a:xfrm>
            <a:off x="385010" y="105707"/>
            <a:ext cx="10934299" cy="461665"/>
          </a:xfrm>
          <a:prstGeom prst="rect">
            <a:avLst/>
          </a:prstGeom>
          <a:noFill/>
        </p:spPr>
        <p:txBody>
          <a:bodyPr wrap="square">
            <a:spAutoFit/>
          </a:bodyPr>
          <a:lstStyle/>
          <a:p>
            <a:pPr algn="ctr"/>
            <a:r>
              <a:rPr lang="en-CA" sz="2400" dirty="0">
                <a:solidFill>
                  <a:schemeClr val="bg1"/>
                </a:solidFill>
              </a:rPr>
              <a:t>HOW C-PTSD/SECONDARY STRUCTURAL DISSOCIATION MANIFEST ?</a:t>
            </a:r>
          </a:p>
        </p:txBody>
      </p:sp>
      <p:sp>
        <p:nvSpPr>
          <p:cNvPr id="15" name="TextBox 14">
            <a:extLst>
              <a:ext uri="{FF2B5EF4-FFF2-40B4-BE49-F238E27FC236}">
                <a16:creationId xmlns:a16="http://schemas.microsoft.com/office/drawing/2014/main" id="{0D194BB3-7C8C-8C6D-1677-DBCEB8940DD9}"/>
              </a:ext>
            </a:extLst>
          </p:cNvPr>
          <p:cNvSpPr txBox="1"/>
          <p:nvPr/>
        </p:nvSpPr>
        <p:spPr>
          <a:xfrm>
            <a:off x="4689203" y="1202037"/>
            <a:ext cx="7117787" cy="5109091"/>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Complex PTSD often results from exposure to severe stressors that are </a:t>
            </a:r>
            <a:r>
              <a:rPr lang="en-US" sz="2200" dirty="0">
                <a:solidFill>
                  <a:schemeClr val="bg1"/>
                </a:solidFill>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repetitive or prolonged </a:t>
            </a:r>
            <a:r>
              <a:rPr lang="en-US" sz="2200" dirty="0">
                <a:solidFill>
                  <a:schemeClr val="bg1"/>
                </a:solidFill>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in children involve harm or abandonment by caregivers or other ostensibly responsible adults and </a:t>
            </a:r>
            <a:r>
              <a:rPr lang="en-US" sz="2200" dirty="0">
                <a:solidFill>
                  <a:schemeClr val="bg1"/>
                </a:solidFill>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occur at developmentally vulnerable times in the victim's life.</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Like PTSD, people with complex PTSD feel</a:t>
            </a:r>
            <a:r>
              <a:rPr lang="en-US" sz="2200" dirty="0">
                <a:solidFill>
                  <a:schemeClr val="bg1"/>
                </a:solidFill>
                <a:latin typeface="Arial" panose="020B0604020202020204" pitchFamily="34" charset="0"/>
                <a:cs typeface="Arial" panose="020B0604020202020204" pitchFamily="34" charset="0"/>
              </a:rPr>
              <a:t> 1) </a:t>
            </a:r>
            <a:r>
              <a:rPr lang="en-US" sz="2200" dirty="0">
                <a:latin typeface="Arial" panose="020B0604020202020204" pitchFamily="34" charset="0"/>
                <a:cs typeface="Arial" panose="020B0604020202020204" pitchFamily="34" charset="0"/>
              </a:rPr>
              <a:t>a sense of threat, </a:t>
            </a:r>
            <a:r>
              <a:rPr lang="en-US" sz="2200" dirty="0">
                <a:solidFill>
                  <a:schemeClr val="bg1"/>
                </a:solidFill>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reexperience the trauma in the form of flashbacks, and </a:t>
            </a:r>
            <a:r>
              <a:rPr lang="en-US" sz="2200" dirty="0">
                <a:solidFill>
                  <a:schemeClr val="bg1"/>
                </a:solidFill>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avoid potential triggers.</a:t>
            </a: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 In addition, people with complex PTSD also experience 4) </a:t>
            </a:r>
            <a:r>
              <a:rPr lang="en-US" sz="2200" dirty="0">
                <a:solidFill>
                  <a:schemeClr val="bg1"/>
                </a:solidFill>
                <a:latin typeface="Arial" panose="020B0604020202020204" pitchFamily="34" charset="0"/>
                <a:cs typeface="Arial" panose="020B0604020202020204" pitchFamily="34" charset="0"/>
              </a:rPr>
              <a:t>affect dysregulation,</a:t>
            </a:r>
            <a:r>
              <a:rPr lang="en-US" sz="2200" dirty="0">
                <a:latin typeface="Arial" panose="020B0604020202020204" pitchFamily="34" charset="0"/>
                <a:cs typeface="Arial" panose="020B0604020202020204" pitchFamily="34" charset="0"/>
              </a:rPr>
              <a:t> 5) </a:t>
            </a:r>
            <a:r>
              <a:rPr lang="en-US" sz="2200" dirty="0">
                <a:solidFill>
                  <a:schemeClr val="bg1"/>
                </a:solidFill>
                <a:latin typeface="Arial" panose="020B0604020202020204" pitchFamily="34" charset="0"/>
                <a:cs typeface="Arial" panose="020B0604020202020204" pitchFamily="34" charset="0"/>
              </a:rPr>
              <a:t>negative self-concept, and </a:t>
            </a:r>
            <a:r>
              <a:rPr lang="en-US" sz="2200" dirty="0">
                <a:latin typeface="Arial" panose="020B0604020202020204" pitchFamily="34" charset="0"/>
                <a:cs typeface="Arial" panose="020B0604020202020204" pitchFamily="34" charset="0"/>
              </a:rPr>
              <a:t>6) </a:t>
            </a:r>
            <a:r>
              <a:rPr lang="en-US" sz="2200" dirty="0">
                <a:solidFill>
                  <a:schemeClr val="bg1"/>
                </a:solidFill>
                <a:latin typeface="Arial" panose="020B0604020202020204" pitchFamily="34" charset="0"/>
                <a:cs typeface="Arial" panose="020B0604020202020204" pitchFamily="34" charset="0"/>
              </a:rPr>
              <a:t>interpersonal disturbances </a:t>
            </a:r>
            <a:r>
              <a:rPr lang="en-US" sz="2200" dirty="0">
                <a:latin typeface="Arial" panose="020B0604020202020204" pitchFamily="34" charset="0"/>
                <a:cs typeface="Arial" panose="020B0604020202020204" pitchFamily="34" charset="0"/>
              </a:rPr>
              <a:t>all of which are not typically present in PTSD.</a:t>
            </a:r>
          </a:p>
          <a:p>
            <a:r>
              <a:rPr lang="en-US" dirty="0">
                <a:latin typeface="Arial" panose="020B0604020202020204" pitchFamily="34" charset="0"/>
                <a:cs typeface="Arial" panose="020B0604020202020204" pitchFamily="34" charset="0"/>
              </a:rPr>
              <a:t> </a:t>
            </a:r>
          </a:p>
        </p:txBody>
      </p:sp>
      <p:pic>
        <p:nvPicPr>
          <p:cNvPr id="2" name="Picture 1" descr="A diagram of a psychological disorder&#10;&#10;Description automatically generated with medium confidence">
            <a:extLst>
              <a:ext uri="{FF2B5EF4-FFF2-40B4-BE49-F238E27FC236}">
                <a16:creationId xmlns:a16="http://schemas.microsoft.com/office/drawing/2014/main" id="{6F9ADC2A-7F32-9640-4E67-F1FB3DD5F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10" y="1202037"/>
            <a:ext cx="4124326" cy="5159171"/>
          </a:xfrm>
          <a:prstGeom prst="rect">
            <a:avLst/>
          </a:prstGeom>
        </p:spPr>
      </p:pic>
    </p:spTree>
    <p:extLst>
      <p:ext uri="{BB962C8B-B14F-4D97-AF65-F5344CB8AC3E}">
        <p14:creationId xmlns:p14="http://schemas.microsoft.com/office/powerpoint/2010/main" val="3490203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IMG_4035[3102]">
            <a:extLst>
              <a:ext uri="{FF2B5EF4-FFF2-40B4-BE49-F238E27FC236}">
                <a16:creationId xmlns:a16="http://schemas.microsoft.com/office/drawing/2014/main" id="{359E2B64-B875-481A-BC90-598AF9216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4" y="516203"/>
            <a:ext cx="4506178" cy="55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C3DAD2D4-6A30-40B8-8747-50DBF02CE351}"/>
              </a:ext>
            </a:extLst>
          </p:cNvPr>
          <p:cNvSpPr>
            <a:spLocks noGrp="1"/>
          </p:cNvSpPr>
          <p:nvPr>
            <p:ph type="body" idx="4294967295"/>
          </p:nvPr>
        </p:nvSpPr>
        <p:spPr>
          <a:xfrm>
            <a:off x="497398" y="6024509"/>
            <a:ext cx="4707863" cy="1150937"/>
          </a:xfrm>
        </p:spPr>
        <p:txBody>
          <a:bodyPr>
            <a:normAutofit/>
          </a:bodyPr>
          <a:lstStyle/>
          <a:p>
            <a:pPr marL="0" indent="0">
              <a:buNone/>
            </a:pPr>
            <a:r>
              <a:rPr lang="en-CA" sz="2800" dirty="0">
                <a:solidFill>
                  <a:schemeClr val="bg1"/>
                </a:solidFill>
              </a:rPr>
              <a:t>A.K.A. COMPLEX PTSD</a:t>
            </a:r>
          </a:p>
        </p:txBody>
      </p:sp>
      <p:sp>
        <p:nvSpPr>
          <p:cNvPr id="6" name="Content Placeholder 5">
            <a:extLst>
              <a:ext uri="{FF2B5EF4-FFF2-40B4-BE49-F238E27FC236}">
                <a16:creationId xmlns:a16="http://schemas.microsoft.com/office/drawing/2014/main" id="{7B97C6A8-B21B-49DA-9C09-047C087D31DF}"/>
              </a:ext>
            </a:extLst>
          </p:cNvPr>
          <p:cNvSpPr>
            <a:spLocks noGrp="1"/>
          </p:cNvSpPr>
          <p:nvPr>
            <p:ph sz="half" idx="4294967295"/>
          </p:nvPr>
        </p:nvSpPr>
        <p:spPr>
          <a:xfrm>
            <a:off x="4841624" y="172764"/>
            <a:ext cx="7275970" cy="7002682"/>
          </a:xfrm>
        </p:spPr>
        <p:txBody>
          <a:bodyPr>
            <a:normAutofit/>
          </a:bodyPr>
          <a:lstStyle/>
          <a:p>
            <a:r>
              <a:rPr lang="en-CA" sz="2400" dirty="0">
                <a:latin typeface="Arial" panose="020B0604020202020204" pitchFamily="34" charset="0"/>
                <a:cs typeface="Arial" panose="020B0604020202020204" pitchFamily="34" charset="0"/>
              </a:rPr>
              <a:t>Secondary structural dissociation is a more severe form of dissociation. It is often associated with disorganized attachment, and attachment/developmental trauma. </a:t>
            </a:r>
          </a:p>
          <a:p>
            <a:r>
              <a:rPr lang="en-CA" sz="2400" dirty="0">
                <a:latin typeface="Arial" panose="020B0604020202020204" pitchFamily="34" charset="0"/>
                <a:cs typeface="Arial" panose="020B0604020202020204" pitchFamily="34" charset="0"/>
              </a:rPr>
              <a:t>Children and adults with insecure attachment are more vulnerable to trauma and more likely to experience multiple traumatic events </a:t>
            </a:r>
          </a:p>
          <a:p>
            <a:r>
              <a:rPr lang="en-CA" sz="2400" dirty="0">
                <a:latin typeface="Arial" panose="020B0604020202020204" pitchFamily="34" charset="0"/>
                <a:cs typeface="Arial" panose="020B0604020202020204" pitchFamily="34" charset="0"/>
              </a:rPr>
              <a:t>As with primary structural dissociation/PTSD, in secondary structural dissociation, after traumatic experiences, an apparently normal part (ANP) tries to carry on with  normal everyday life.</a:t>
            </a:r>
          </a:p>
          <a:p>
            <a:r>
              <a:rPr lang="en-CA" sz="2400" dirty="0">
                <a:latin typeface="Arial" panose="020B0604020202020204" pitchFamily="34" charset="0"/>
                <a:cs typeface="Arial" panose="020B0604020202020204" pitchFamily="34" charset="0"/>
              </a:rPr>
              <a:t>But, in secondary structural dissociation, because there may have been multiple traumas and/or an increased vulnerability, there are </a:t>
            </a:r>
            <a:r>
              <a:rPr lang="en-CA" sz="2400" dirty="0">
                <a:solidFill>
                  <a:schemeClr val="bg1"/>
                </a:solidFill>
                <a:latin typeface="Arial" panose="020B0604020202020204" pitchFamily="34" charset="0"/>
                <a:cs typeface="Arial" panose="020B0604020202020204" pitchFamily="34" charset="0"/>
              </a:rPr>
              <a:t>multiple split off emotional parts, (EP’s) </a:t>
            </a:r>
            <a:r>
              <a:rPr lang="en-CA" sz="2400" dirty="0">
                <a:latin typeface="Arial" panose="020B0604020202020204" pitchFamily="34" charset="0"/>
                <a:cs typeface="Arial" panose="020B0604020202020204" pitchFamily="34" charset="0"/>
              </a:rPr>
              <a:t>each arising from a different trauma and each carrying different implicit memories.  </a:t>
            </a:r>
          </a:p>
        </p:txBody>
      </p:sp>
      <p:sp>
        <p:nvSpPr>
          <p:cNvPr id="8" name="TextBox 7">
            <a:extLst>
              <a:ext uri="{FF2B5EF4-FFF2-40B4-BE49-F238E27FC236}">
                <a16:creationId xmlns:a16="http://schemas.microsoft.com/office/drawing/2014/main" id="{8E31DEC0-CFB1-4D68-B749-A5D2382E89F6}"/>
              </a:ext>
            </a:extLst>
          </p:cNvPr>
          <p:cNvSpPr txBox="1"/>
          <p:nvPr/>
        </p:nvSpPr>
        <p:spPr>
          <a:xfrm>
            <a:off x="1724804" y="1356033"/>
            <a:ext cx="2533539" cy="369332"/>
          </a:xfrm>
          <a:prstGeom prst="rect">
            <a:avLst/>
          </a:prstGeom>
          <a:noFill/>
        </p:spPr>
        <p:txBody>
          <a:bodyPr wrap="square">
            <a:spAutoFit/>
          </a:bodyPr>
          <a:lstStyle/>
          <a:p>
            <a:r>
              <a:rPr lang="en-CA" dirty="0"/>
              <a:t>1</a:t>
            </a:r>
          </a:p>
        </p:txBody>
      </p:sp>
      <p:sp>
        <p:nvSpPr>
          <p:cNvPr id="10" name="TextBox 9">
            <a:extLst>
              <a:ext uri="{FF2B5EF4-FFF2-40B4-BE49-F238E27FC236}">
                <a16:creationId xmlns:a16="http://schemas.microsoft.com/office/drawing/2014/main" id="{A7A92D84-7D28-4A50-BA0A-445A640CA74E}"/>
              </a:ext>
            </a:extLst>
          </p:cNvPr>
          <p:cNvSpPr txBox="1"/>
          <p:nvPr/>
        </p:nvSpPr>
        <p:spPr>
          <a:xfrm>
            <a:off x="433469" y="1055065"/>
            <a:ext cx="880454" cy="369332"/>
          </a:xfrm>
          <a:prstGeom prst="rect">
            <a:avLst/>
          </a:prstGeom>
          <a:noFill/>
        </p:spPr>
        <p:txBody>
          <a:bodyPr wrap="square">
            <a:spAutoFit/>
          </a:bodyPr>
          <a:lstStyle/>
          <a:p>
            <a:r>
              <a:rPr lang="en-CA" dirty="0"/>
              <a:t>2</a:t>
            </a:r>
          </a:p>
        </p:txBody>
      </p:sp>
      <p:sp>
        <p:nvSpPr>
          <p:cNvPr id="12" name="TextBox 11">
            <a:extLst>
              <a:ext uri="{FF2B5EF4-FFF2-40B4-BE49-F238E27FC236}">
                <a16:creationId xmlns:a16="http://schemas.microsoft.com/office/drawing/2014/main" id="{2E75A9AD-779D-4915-BCE7-4315A07295E8}"/>
              </a:ext>
            </a:extLst>
          </p:cNvPr>
          <p:cNvSpPr txBox="1"/>
          <p:nvPr/>
        </p:nvSpPr>
        <p:spPr>
          <a:xfrm>
            <a:off x="3135949" y="1239731"/>
            <a:ext cx="1423026" cy="369332"/>
          </a:xfrm>
          <a:prstGeom prst="rect">
            <a:avLst/>
          </a:prstGeom>
          <a:noFill/>
        </p:spPr>
        <p:txBody>
          <a:bodyPr wrap="square">
            <a:spAutoFit/>
          </a:bodyPr>
          <a:lstStyle/>
          <a:p>
            <a:r>
              <a:rPr lang="en-CA" dirty="0"/>
              <a:t>3</a:t>
            </a:r>
          </a:p>
        </p:txBody>
      </p:sp>
      <p:sp>
        <p:nvSpPr>
          <p:cNvPr id="14" name="TextBox 13">
            <a:extLst>
              <a:ext uri="{FF2B5EF4-FFF2-40B4-BE49-F238E27FC236}">
                <a16:creationId xmlns:a16="http://schemas.microsoft.com/office/drawing/2014/main" id="{7DA2EC19-59F4-47C0-9A39-24A42C3EABE0}"/>
              </a:ext>
            </a:extLst>
          </p:cNvPr>
          <p:cNvSpPr txBox="1"/>
          <p:nvPr/>
        </p:nvSpPr>
        <p:spPr>
          <a:xfrm>
            <a:off x="4298410" y="986701"/>
            <a:ext cx="220498" cy="369332"/>
          </a:xfrm>
          <a:prstGeom prst="rect">
            <a:avLst/>
          </a:prstGeom>
          <a:noFill/>
        </p:spPr>
        <p:txBody>
          <a:bodyPr wrap="square">
            <a:spAutoFit/>
          </a:bodyPr>
          <a:lstStyle/>
          <a:p>
            <a:r>
              <a:rPr lang="en-CA" dirty="0"/>
              <a:t>4</a:t>
            </a:r>
          </a:p>
        </p:txBody>
      </p:sp>
    </p:spTree>
    <p:extLst>
      <p:ext uri="{BB962C8B-B14F-4D97-AF65-F5344CB8AC3E}">
        <p14:creationId xmlns:p14="http://schemas.microsoft.com/office/powerpoint/2010/main" val="1208584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E0D0D-1EA5-391C-BEEA-0F056841D390}"/>
            </a:ext>
          </a:extLst>
        </p:cNvPr>
        <p:cNvGrpSpPr/>
        <p:nvPr/>
      </p:nvGrpSpPr>
      <p:grpSpPr>
        <a:xfrm>
          <a:off x="0" y="0"/>
          <a:ext cx="0" cy="0"/>
          <a:chOff x="0" y="0"/>
          <a:chExt cx="0" cy="0"/>
        </a:xfrm>
      </p:grpSpPr>
      <p:pic>
        <p:nvPicPr>
          <p:cNvPr id="115714" name="Picture 2" descr="IMG_4035[3102]">
            <a:extLst>
              <a:ext uri="{FF2B5EF4-FFF2-40B4-BE49-F238E27FC236}">
                <a16:creationId xmlns:a16="http://schemas.microsoft.com/office/drawing/2014/main" id="{1174FCB5-D976-46AF-35EC-145336569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4" y="516203"/>
            <a:ext cx="4506178" cy="55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0B1B15A8-53B7-2B2C-84B0-123756F53C9A}"/>
              </a:ext>
            </a:extLst>
          </p:cNvPr>
          <p:cNvSpPr>
            <a:spLocks noGrp="1"/>
          </p:cNvSpPr>
          <p:nvPr>
            <p:ph type="body" idx="4294967295"/>
          </p:nvPr>
        </p:nvSpPr>
        <p:spPr>
          <a:xfrm>
            <a:off x="497398" y="6024509"/>
            <a:ext cx="4707863" cy="1150937"/>
          </a:xfrm>
        </p:spPr>
        <p:txBody>
          <a:bodyPr>
            <a:normAutofit/>
          </a:bodyPr>
          <a:lstStyle/>
          <a:p>
            <a:pPr marL="0" indent="0">
              <a:buNone/>
            </a:pPr>
            <a:r>
              <a:rPr lang="en-CA" sz="2800" dirty="0">
                <a:solidFill>
                  <a:schemeClr val="bg1"/>
                </a:solidFill>
              </a:rPr>
              <a:t>A.K.A. COMPLEX PTSD</a:t>
            </a:r>
          </a:p>
        </p:txBody>
      </p:sp>
      <p:sp>
        <p:nvSpPr>
          <p:cNvPr id="6" name="Content Placeholder 5">
            <a:extLst>
              <a:ext uri="{FF2B5EF4-FFF2-40B4-BE49-F238E27FC236}">
                <a16:creationId xmlns:a16="http://schemas.microsoft.com/office/drawing/2014/main" id="{7FA7D22B-9D35-E80F-30EC-B3E93C17CE9D}"/>
              </a:ext>
            </a:extLst>
          </p:cNvPr>
          <p:cNvSpPr>
            <a:spLocks noGrp="1"/>
          </p:cNvSpPr>
          <p:nvPr>
            <p:ph sz="half" idx="4294967295"/>
          </p:nvPr>
        </p:nvSpPr>
        <p:spPr>
          <a:xfrm>
            <a:off x="4999319" y="772380"/>
            <a:ext cx="7275970" cy="7002682"/>
          </a:xfrm>
        </p:spPr>
        <p:txBody>
          <a:bodyPr>
            <a:normAutofit/>
          </a:bodyPr>
          <a:lstStyle/>
          <a:p>
            <a:r>
              <a:rPr lang="en-CA" sz="2400" dirty="0">
                <a:latin typeface="Arial" panose="020B0604020202020204" pitchFamily="34" charset="0"/>
                <a:cs typeface="Arial" panose="020B0604020202020204" pitchFamily="34" charset="0"/>
              </a:rPr>
              <a:t>These traumas may have happened at different ages and stages of development, and the trauma that gave rise to them may not be a discreet one-time event but ongoing over a significant period. (as in ongoing child or partner abuse)</a:t>
            </a:r>
          </a:p>
          <a:p>
            <a:r>
              <a:rPr lang="en-CA" sz="2400" dirty="0">
                <a:latin typeface="Arial" panose="020B0604020202020204" pitchFamily="34" charset="0"/>
                <a:cs typeface="Arial" panose="020B0604020202020204" pitchFamily="34" charset="0"/>
              </a:rPr>
              <a:t>As we will see when we talk about internal family systems, it’s useful to think of these EP’s as having distinct personalities, ages, ways of thinking, feeling, behaving, and distinct states of activation (fight, flight, freeze, or fawn)  </a:t>
            </a:r>
          </a:p>
          <a:p>
            <a:r>
              <a:rPr lang="en-CA" sz="2400" dirty="0">
                <a:latin typeface="Arial" panose="020B0604020202020204" pitchFamily="34" charset="0"/>
                <a:cs typeface="Arial" panose="020B0604020202020204" pitchFamily="34" charset="0"/>
              </a:rPr>
              <a:t>In secondary Structural dissociation, while the person</a:t>
            </a:r>
            <a:r>
              <a:rPr lang="en-CA" sz="2400" dirty="0">
                <a:solidFill>
                  <a:schemeClr val="bg1"/>
                </a:solidFill>
                <a:latin typeface="Arial" panose="020B0604020202020204" pitchFamily="34" charset="0"/>
                <a:cs typeface="Arial" panose="020B0604020202020204" pitchFamily="34" charset="0"/>
              </a:rPr>
              <a:t> consciously </a:t>
            </a:r>
            <a:r>
              <a:rPr lang="en-CA" sz="2400" dirty="0">
                <a:latin typeface="Arial" panose="020B0604020202020204" pitchFamily="34" charset="0"/>
                <a:cs typeface="Arial" panose="020B0604020202020204" pitchFamily="34" charset="0"/>
              </a:rPr>
              <a:t>experiences themselves as a single individual, </a:t>
            </a:r>
            <a:r>
              <a:rPr lang="en-CA" sz="2400" dirty="0">
                <a:solidFill>
                  <a:schemeClr val="bg1"/>
                </a:solidFill>
                <a:latin typeface="Arial" panose="020B0604020202020204" pitchFamily="34" charset="0"/>
                <a:cs typeface="Arial" panose="020B0604020202020204" pitchFamily="34" charset="0"/>
              </a:rPr>
              <a:t>emotionally</a:t>
            </a:r>
            <a:r>
              <a:rPr lang="en-CA" sz="2400" dirty="0">
                <a:latin typeface="Arial" panose="020B0604020202020204" pitchFamily="34" charset="0"/>
                <a:cs typeface="Arial" panose="020B0604020202020204" pitchFamily="34" charset="0"/>
              </a:rPr>
              <a:t>, they feel they are different people.(Dr. Jekyll and Mr. Hyde)</a:t>
            </a:r>
          </a:p>
        </p:txBody>
      </p:sp>
      <p:sp>
        <p:nvSpPr>
          <p:cNvPr id="8" name="TextBox 7">
            <a:extLst>
              <a:ext uri="{FF2B5EF4-FFF2-40B4-BE49-F238E27FC236}">
                <a16:creationId xmlns:a16="http://schemas.microsoft.com/office/drawing/2014/main" id="{6864BF85-FB10-C0B1-D281-095B1A4EDF5A}"/>
              </a:ext>
            </a:extLst>
          </p:cNvPr>
          <p:cNvSpPr txBox="1"/>
          <p:nvPr/>
        </p:nvSpPr>
        <p:spPr>
          <a:xfrm>
            <a:off x="1724804" y="1356033"/>
            <a:ext cx="2533539" cy="369332"/>
          </a:xfrm>
          <a:prstGeom prst="rect">
            <a:avLst/>
          </a:prstGeom>
          <a:noFill/>
        </p:spPr>
        <p:txBody>
          <a:bodyPr wrap="square">
            <a:spAutoFit/>
          </a:bodyPr>
          <a:lstStyle/>
          <a:p>
            <a:r>
              <a:rPr lang="en-CA" dirty="0"/>
              <a:t>1</a:t>
            </a:r>
          </a:p>
        </p:txBody>
      </p:sp>
      <p:sp>
        <p:nvSpPr>
          <p:cNvPr id="10" name="TextBox 9">
            <a:extLst>
              <a:ext uri="{FF2B5EF4-FFF2-40B4-BE49-F238E27FC236}">
                <a16:creationId xmlns:a16="http://schemas.microsoft.com/office/drawing/2014/main" id="{F0305FBF-1E1A-E51D-F4F6-1FD2E7CC2AF3}"/>
              </a:ext>
            </a:extLst>
          </p:cNvPr>
          <p:cNvSpPr txBox="1"/>
          <p:nvPr/>
        </p:nvSpPr>
        <p:spPr>
          <a:xfrm>
            <a:off x="433469" y="1055065"/>
            <a:ext cx="880454" cy="369332"/>
          </a:xfrm>
          <a:prstGeom prst="rect">
            <a:avLst/>
          </a:prstGeom>
          <a:noFill/>
        </p:spPr>
        <p:txBody>
          <a:bodyPr wrap="square">
            <a:spAutoFit/>
          </a:bodyPr>
          <a:lstStyle/>
          <a:p>
            <a:r>
              <a:rPr lang="en-CA" dirty="0"/>
              <a:t>2</a:t>
            </a:r>
          </a:p>
        </p:txBody>
      </p:sp>
      <p:sp>
        <p:nvSpPr>
          <p:cNvPr id="12" name="TextBox 11">
            <a:extLst>
              <a:ext uri="{FF2B5EF4-FFF2-40B4-BE49-F238E27FC236}">
                <a16:creationId xmlns:a16="http://schemas.microsoft.com/office/drawing/2014/main" id="{2C2C343F-49FF-0517-E5BE-E499647BAC43}"/>
              </a:ext>
            </a:extLst>
          </p:cNvPr>
          <p:cNvSpPr txBox="1"/>
          <p:nvPr/>
        </p:nvSpPr>
        <p:spPr>
          <a:xfrm>
            <a:off x="3135949" y="1239731"/>
            <a:ext cx="1423026" cy="369332"/>
          </a:xfrm>
          <a:prstGeom prst="rect">
            <a:avLst/>
          </a:prstGeom>
          <a:noFill/>
        </p:spPr>
        <p:txBody>
          <a:bodyPr wrap="square">
            <a:spAutoFit/>
          </a:bodyPr>
          <a:lstStyle/>
          <a:p>
            <a:r>
              <a:rPr lang="en-CA" dirty="0"/>
              <a:t>3</a:t>
            </a:r>
          </a:p>
        </p:txBody>
      </p:sp>
      <p:sp>
        <p:nvSpPr>
          <p:cNvPr id="14" name="TextBox 13">
            <a:extLst>
              <a:ext uri="{FF2B5EF4-FFF2-40B4-BE49-F238E27FC236}">
                <a16:creationId xmlns:a16="http://schemas.microsoft.com/office/drawing/2014/main" id="{275D145B-0234-DE13-ABDA-F8E8E3E2DA4D}"/>
              </a:ext>
            </a:extLst>
          </p:cNvPr>
          <p:cNvSpPr txBox="1"/>
          <p:nvPr/>
        </p:nvSpPr>
        <p:spPr>
          <a:xfrm>
            <a:off x="4298410" y="986701"/>
            <a:ext cx="220498" cy="369332"/>
          </a:xfrm>
          <a:prstGeom prst="rect">
            <a:avLst/>
          </a:prstGeom>
          <a:noFill/>
        </p:spPr>
        <p:txBody>
          <a:bodyPr wrap="square">
            <a:spAutoFit/>
          </a:bodyPr>
          <a:lstStyle/>
          <a:p>
            <a:r>
              <a:rPr lang="en-CA" dirty="0"/>
              <a:t>4</a:t>
            </a:r>
          </a:p>
        </p:txBody>
      </p:sp>
    </p:spTree>
    <p:extLst>
      <p:ext uri="{BB962C8B-B14F-4D97-AF65-F5344CB8AC3E}">
        <p14:creationId xmlns:p14="http://schemas.microsoft.com/office/powerpoint/2010/main" val="358809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it like to have complex post traumatic disorder (CPTSD)? - Quora">
            <a:extLst>
              <a:ext uri="{FF2B5EF4-FFF2-40B4-BE49-F238E27FC236}">
                <a16:creationId xmlns:a16="http://schemas.microsoft.com/office/drawing/2014/main" id="{BFB7D884-3000-4236-AE0F-474CAC00DE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8432" y="1358284"/>
            <a:ext cx="4696706" cy="4197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BA5CD8-9B27-DDD1-8165-32188FCFE700}"/>
              </a:ext>
            </a:extLst>
          </p:cNvPr>
          <p:cNvSpPr txBox="1"/>
          <p:nvPr/>
        </p:nvSpPr>
        <p:spPr>
          <a:xfrm>
            <a:off x="160117" y="281746"/>
            <a:ext cx="4845022" cy="830997"/>
          </a:xfrm>
          <a:prstGeom prst="rect">
            <a:avLst/>
          </a:prstGeom>
          <a:noFill/>
        </p:spPr>
        <p:txBody>
          <a:bodyPr wrap="square">
            <a:spAutoFit/>
          </a:bodyPr>
          <a:lstStyle/>
          <a:p>
            <a:pPr algn="ctr"/>
            <a:r>
              <a:rPr lang="en-US" sz="2400" dirty="0">
                <a:solidFill>
                  <a:schemeClr val="bg1"/>
                </a:solidFill>
              </a:rPr>
              <a:t>SYMPTOM OVERLAP BETWEEN PTSD, C-PTSD, AND Borderline PD</a:t>
            </a:r>
            <a:endParaRPr lang="en-CA" sz="2400" dirty="0">
              <a:solidFill>
                <a:schemeClr val="bg1"/>
              </a:solidFill>
            </a:endParaRPr>
          </a:p>
        </p:txBody>
      </p:sp>
      <p:sp>
        <p:nvSpPr>
          <p:cNvPr id="3" name="TextBox 2">
            <a:extLst>
              <a:ext uri="{FF2B5EF4-FFF2-40B4-BE49-F238E27FC236}">
                <a16:creationId xmlns:a16="http://schemas.microsoft.com/office/drawing/2014/main" id="{880FF4C9-16C6-64B9-1958-B051D130AC29}"/>
              </a:ext>
            </a:extLst>
          </p:cNvPr>
          <p:cNvSpPr txBox="1"/>
          <p:nvPr/>
        </p:nvSpPr>
        <p:spPr>
          <a:xfrm>
            <a:off x="5097522" y="0"/>
            <a:ext cx="7026746" cy="710963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Remember that these are general categories arrived at by consensus of select experts. Each person's experience is unique. Don't get bogged down self diagnosing</a:t>
            </a: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While they are distinct concepts, posttraumatic stress disorder, complex posttraumatic stress disorder and borderline personality disorder overlap</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PTSD and c PTSD share</a:t>
            </a:r>
            <a:r>
              <a:rPr lang="en-US" sz="2400" dirty="0">
                <a:latin typeface="Arial" panose="020B0604020202020204" pitchFamily="34" charset="0"/>
                <a:cs typeface="Arial" panose="020B0604020202020204" pitchFamily="34" charset="0"/>
              </a:rPr>
              <a:t> flashbacks/nightmares, numbing/dissociation and hypervigilance/startle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 PTSD and BPD share self-harm, an unstable sense of self, emotional regulation difficulties, interpersonal problems, and a negative self-concept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BPD Overlaps significantly with disorganized attachment style and features suicidal behavior, frantic efforts to avoid abandonment, and shifting self-identity</a:t>
            </a:r>
          </a:p>
        </p:txBody>
      </p:sp>
      <p:sp>
        <p:nvSpPr>
          <p:cNvPr id="2" name="Oval 1">
            <a:extLst>
              <a:ext uri="{FF2B5EF4-FFF2-40B4-BE49-F238E27FC236}">
                <a16:creationId xmlns:a16="http://schemas.microsoft.com/office/drawing/2014/main" id="{4FE6594D-313E-3EBE-60D6-BE1DE74925C8}"/>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41389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information&#10;&#10;Description automatically generated">
            <a:extLst>
              <a:ext uri="{FF2B5EF4-FFF2-40B4-BE49-F238E27FC236}">
                <a16:creationId xmlns:a16="http://schemas.microsoft.com/office/drawing/2014/main" id="{6A148799-6FBF-2FE4-8D1B-64BB3DD34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67" y="845388"/>
            <a:ext cx="3569458" cy="5581291"/>
          </a:xfrm>
          <a:prstGeom prst="rect">
            <a:avLst/>
          </a:prstGeom>
        </p:spPr>
      </p:pic>
      <p:sp>
        <p:nvSpPr>
          <p:cNvPr id="4" name="TextBox 3">
            <a:extLst>
              <a:ext uri="{FF2B5EF4-FFF2-40B4-BE49-F238E27FC236}">
                <a16:creationId xmlns:a16="http://schemas.microsoft.com/office/drawing/2014/main" id="{AD24BDAB-13D6-C870-710A-89AD47678916}"/>
              </a:ext>
            </a:extLst>
          </p:cNvPr>
          <p:cNvSpPr txBox="1"/>
          <p:nvPr/>
        </p:nvSpPr>
        <p:spPr>
          <a:xfrm>
            <a:off x="417223" y="267721"/>
            <a:ext cx="3250002" cy="523220"/>
          </a:xfrm>
          <a:prstGeom prst="rect">
            <a:avLst/>
          </a:prstGeom>
          <a:noFill/>
        </p:spPr>
        <p:txBody>
          <a:bodyPr wrap="square">
            <a:spAutoFit/>
          </a:bodyPr>
          <a:lstStyle/>
          <a:p>
            <a:r>
              <a:rPr lang="en-US" sz="2800" dirty="0">
                <a:solidFill>
                  <a:schemeClr val="bg1"/>
                </a:solidFill>
              </a:rPr>
              <a:t>C-PTSD, AND BPD</a:t>
            </a:r>
            <a:endParaRPr lang="en-CA" sz="2800" dirty="0"/>
          </a:p>
        </p:txBody>
      </p:sp>
      <p:sp>
        <p:nvSpPr>
          <p:cNvPr id="6" name="TextBox 5">
            <a:extLst>
              <a:ext uri="{FF2B5EF4-FFF2-40B4-BE49-F238E27FC236}">
                <a16:creationId xmlns:a16="http://schemas.microsoft.com/office/drawing/2014/main" id="{19CE5B72-56D7-4A99-A32C-E2CA6B54EF32}"/>
              </a:ext>
            </a:extLst>
          </p:cNvPr>
          <p:cNvSpPr txBox="1"/>
          <p:nvPr/>
        </p:nvSpPr>
        <p:spPr>
          <a:xfrm>
            <a:off x="3811604" y="-103452"/>
            <a:ext cx="8282629"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history of childhood trauma </a:t>
            </a:r>
            <a:r>
              <a:rPr lang="en-US" sz="2000" dirty="0">
                <a:solidFill>
                  <a:schemeClr val="bg1"/>
                </a:solidFill>
                <a:latin typeface="Arial" panose="020B0604020202020204" pitchFamily="34" charset="0"/>
                <a:cs typeface="Arial" panose="020B0604020202020204" pitchFamily="34" charset="0"/>
              </a:rPr>
              <a:t>is common but not always present </a:t>
            </a:r>
            <a:r>
              <a:rPr lang="en-US" sz="2000" dirty="0">
                <a:latin typeface="Arial" panose="020B0604020202020204" pitchFamily="34" charset="0"/>
                <a:cs typeface="Arial" panose="020B0604020202020204" pitchFamily="34" charset="0"/>
              </a:rPr>
              <a:t>in people diagnosed with BPD.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history of trauma is </a:t>
            </a:r>
            <a:r>
              <a:rPr lang="en-US" sz="2000" dirty="0">
                <a:solidFill>
                  <a:schemeClr val="bg1"/>
                </a:solidFill>
                <a:latin typeface="Arial" panose="020B0604020202020204" pitchFamily="34" charset="0"/>
                <a:cs typeface="Arial" panose="020B0604020202020204" pitchFamily="34" charset="0"/>
              </a:rPr>
              <a:t>always present</a:t>
            </a:r>
            <a:r>
              <a:rPr lang="en-US" sz="2000" dirty="0">
                <a:latin typeface="Arial" panose="020B0604020202020204" pitchFamily="34" charset="0"/>
                <a:cs typeface="Arial" panose="020B0604020202020204" pitchFamily="34" charset="0"/>
              </a:rPr>
              <a:t> in people diagnosed with c PTSD.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person can be diagnosed with both BPD and PTSD or cPTSD. 8% of people diagnosed with cPTSD also met criteria for BPD. 45% of people with BPD met cPTSD criteria. 55% of people diagnosed with BPD also met criteria for PTSD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Most people diagnosed with BPD have a disorganized attachment style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BPD and cPTSD overlap in</a:t>
            </a:r>
            <a:r>
              <a:rPr lang="en-US" sz="2000" dirty="0">
                <a:solidFill>
                  <a:schemeClr val="bg1"/>
                </a:solidFill>
                <a:latin typeface="Arial" panose="020B0604020202020204" pitchFamily="34" charset="0"/>
                <a:cs typeface="Arial" panose="020B0604020202020204" pitchFamily="34" charset="0"/>
              </a:rPr>
              <a:t> 1) </a:t>
            </a:r>
            <a:r>
              <a:rPr lang="en-US" sz="2000" dirty="0">
                <a:latin typeface="Arial" panose="020B0604020202020204" pitchFamily="34" charset="0"/>
                <a:cs typeface="Arial" panose="020B0604020202020204" pitchFamily="34" charset="0"/>
              </a:rPr>
              <a:t>low self-worth </a:t>
            </a:r>
            <a:r>
              <a:rPr lang="en-US" sz="2000" dirty="0">
                <a:solidFill>
                  <a:schemeClr val="bg1"/>
                </a:solidFill>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feelings of guilt </a:t>
            </a:r>
            <a:r>
              <a:rPr lang="en-US" sz="2000" dirty="0">
                <a:solidFill>
                  <a:schemeClr val="bg1"/>
                </a:solidFill>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feeling detached and alone</a:t>
            </a:r>
            <a:r>
              <a:rPr lang="en-US" sz="2000" dirty="0">
                <a:solidFill>
                  <a:schemeClr val="bg1"/>
                </a:solidFill>
                <a:latin typeface="Arial" panose="020B0604020202020204" pitchFamily="34" charset="0"/>
                <a:cs typeface="Arial" panose="020B0604020202020204" pitchFamily="34" charset="0"/>
              </a:rPr>
              <a:t> 4) </a:t>
            </a:r>
            <a:r>
              <a:rPr lang="en-US" sz="2000" dirty="0">
                <a:latin typeface="Arial" panose="020B0604020202020204" pitchFamily="34" charset="0"/>
                <a:cs typeface="Arial" panose="020B0604020202020204" pitchFamily="34" charset="0"/>
              </a:rPr>
              <a:t>sensitivity to slights </a:t>
            </a:r>
            <a:r>
              <a:rPr lang="en-US" sz="2000" dirty="0">
                <a:solidFill>
                  <a:schemeClr val="bg1"/>
                </a:solidFill>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feels of anger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symptoms that are found more frequently in BPD than in c PTSD are: </a:t>
            </a:r>
            <a:r>
              <a:rPr lang="en-US" sz="2000" dirty="0">
                <a:solidFill>
                  <a:schemeClr val="bg1"/>
                </a:solidFill>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frantic efforts to avoid abandonment </a:t>
            </a:r>
            <a:r>
              <a:rPr lang="en-US" sz="2000" dirty="0">
                <a:solidFill>
                  <a:schemeClr val="bg1"/>
                </a:solidFill>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unstable sense of self </a:t>
            </a:r>
            <a:r>
              <a:rPr lang="en-US" sz="2000" dirty="0">
                <a:solidFill>
                  <a:schemeClr val="bg1"/>
                </a:solidFill>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unstable and intense interpersonal relationships and 4) impulsiveness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my opinion psychiatry is not doing a good job in trying to classify emotional dysregulation. Take all these labels with a huge grain of salt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While there is a lot of interest in these distinctions keep in mind that humans are complex and that psychiatric labels are imperfect, limited, political, evolving ways of trying to understand this complexity </a:t>
            </a: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030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2D9F89-B2A0-E962-DBA4-CCC8A196A705}"/>
              </a:ext>
            </a:extLst>
          </p:cNvPr>
          <p:cNvSpPr txBox="1"/>
          <p:nvPr/>
        </p:nvSpPr>
        <p:spPr>
          <a:xfrm>
            <a:off x="1936783" y="1663385"/>
            <a:ext cx="8318433" cy="646331"/>
          </a:xfrm>
          <a:prstGeom prst="rect">
            <a:avLst/>
          </a:prstGeom>
          <a:noFill/>
        </p:spPr>
        <p:txBody>
          <a:bodyPr wrap="square">
            <a:spAutoFit/>
          </a:bodyPr>
          <a:lstStyle/>
          <a:p>
            <a:r>
              <a:rPr lang="en-CA" sz="3600" dirty="0">
                <a:solidFill>
                  <a:schemeClr val="bg1"/>
                </a:solidFill>
              </a:rPr>
              <a:t>TERTIARY STRUCTURAL DISSOCIATION</a:t>
            </a:r>
          </a:p>
        </p:txBody>
      </p:sp>
      <p:sp>
        <p:nvSpPr>
          <p:cNvPr id="5" name="TextBox 4">
            <a:extLst>
              <a:ext uri="{FF2B5EF4-FFF2-40B4-BE49-F238E27FC236}">
                <a16:creationId xmlns:a16="http://schemas.microsoft.com/office/drawing/2014/main" id="{330EA042-C6F9-D664-8E4B-EDB78DF6410F}"/>
              </a:ext>
            </a:extLst>
          </p:cNvPr>
          <p:cNvSpPr txBox="1"/>
          <p:nvPr/>
        </p:nvSpPr>
        <p:spPr>
          <a:xfrm>
            <a:off x="3696702" y="2751039"/>
            <a:ext cx="6093994" cy="461665"/>
          </a:xfrm>
          <a:prstGeom prst="rect">
            <a:avLst/>
          </a:prstGeom>
          <a:noFill/>
        </p:spPr>
        <p:txBody>
          <a:bodyPr wrap="square">
            <a:spAutoFit/>
          </a:bodyPr>
          <a:lstStyle/>
          <a:p>
            <a:r>
              <a:rPr lang="en-US" sz="2400" dirty="0"/>
              <a:t>What is tertiary structural dissociation?</a:t>
            </a:r>
            <a:r>
              <a:rPr lang="en-CA" sz="2400" dirty="0"/>
              <a:t> </a:t>
            </a:r>
          </a:p>
        </p:txBody>
      </p:sp>
    </p:spTree>
    <p:extLst>
      <p:ext uri="{BB962C8B-B14F-4D97-AF65-F5344CB8AC3E}">
        <p14:creationId xmlns:p14="http://schemas.microsoft.com/office/powerpoint/2010/main" val="512558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3849-3300-A0E9-A287-93E5CF8535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360AA0-AFD5-A075-6A51-E4DAC266911A}"/>
              </a:ext>
            </a:extLst>
          </p:cNvPr>
          <p:cNvSpPr txBox="1"/>
          <p:nvPr/>
        </p:nvSpPr>
        <p:spPr>
          <a:xfrm>
            <a:off x="0" y="0"/>
            <a:ext cx="12192000" cy="5786199"/>
          </a:xfrm>
          <a:prstGeom prst="rect">
            <a:avLst/>
          </a:prstGeom>
          <a:noFill/>
        </p:spPr>
        <p:txBody>
          <a:bodyPr wrap="square">
            <a:spAutoFit/>
          </a:bodyPr>
          <a:lstStyle/>
          <a:p>
            <a:pPr>
              <a:buNone/>
            </a:pPr>
            <a:r>
              <a:rPr lang="en-US" sz="2800" b="1" dirty="0">
                <a:solidFill>
                  <a:schemeClr val="bg1"/>
                </a:solidFill>
              </a:rPr>
              <a:t>                       5-Minute Mindfulness Meditation for Dissociation</a:t>
            </a:r>
          </a:p>
          <a:p>
            <a:pPr>
              <a:buNone/>
            </a:pPr>
            <a:br>
              <a:rPr lang="en-US" dirty="0">
                <a:solidFill>
                  <a:schemeClr val="bg1"/>
                </a:solidFill>
              </a:rPr>
            </a:br>
            <a:r>
              <a:rPr lang="en-US" dirty="0">
                <a:latin typeface="Arial" panose="020B0604020202020204" pitchFamily="34" charset="0"/>
                <a:cs typeface="Arial" panose="020B0604020202020204" pitchFamily="34" charset="0"/>
              </a:rPr>
              <a:t>If you feel distant, foggy, or unreal, that’s okay.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Simply noticing that is already a form of presence.</a:t>
            </a:r>
          </a:p>
          <a:p>
            <a:pPr>
              <a:buNone/>
            </a:pP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Gentle Embodiment (1½ minutes)</a:t>
            </a:r>
          </a:p>
          <a:p>
            <a:pPr>
              <a:buNone/>
            </a:pPr>
            <a:r>
              <a:rPr lang="en-US" dirty="0">
                <a:latin typeface="Arial" panose="020B0604020202020204" pitchFamily="34" charset="0"/>
                <a:cs typeface="Arial" panose="020B0604020202020204" pitchFamily="34" charset="0"/>
              </a:rPr>
              <a:t>Now, we’ll bring awareness to the body in a very light, respectful way.</a:t>
            </a:r>
          </a:p>
          <a:p>
            <a:pPr>
              <a:buNone/>
            </a:pPr>
            <a:r>
              <a:rPr lang="en-US" dirty="0">
                <a:latin typeface="Arial" panose="020B0604020202020204" pitchFamily="34" charset="0"/>
                <a:cs typeface="Arial" panose="020B0604020202020204" pitchFamily="34" charset="0"/>
              </a:rPr>
              <a:t>See if you can notice the outline of your body—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where you end and the chair, floor, or clothing begins.</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Without trying to change anything, notice: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there more sensation in the upper body or lower body?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More inside or on the surface?</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If at any point the body feels too far away or too intense,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you can return to the room, open your eyes, or press your feet gently into the floor.</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Just staying within what feels manageable.</a:t>
            </a:r>
          </a:p>
          <a:p>
            <a:pPr>
              <a:buNone/>
            </a:pPr>
            <a:br>
              <a:rPr lang="en-US" dirty="0"/>
            </a:br>
            <a:endParaRPr lang="en-US" dirty="0"/>
          </a:p>
        </p:txBody>
      </p:sp>
    </p:spTree>
    <p:extLst>
      <p:ext uri="{BB962C8B-B14F-4D97-AF65-F5344CB8AC3E}">
        <p14:creationId xmlns:p14="http://schemas.microsoft.com/office/powerpoint/2010/main" val="1275822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F0EDE-95BC-5B1D-56D0-7842411A93D0}"/>
            </a:ext>
          </a:extLst>
        </p:cNvPr>
        <p:cNvGrpSpPr/>
        <p:nvPr/>
      </p:nvGrpSpPr>
      <p:grpSpPr>
        <a:xfrm>
          <a:off x="0" y="0"/>
          <a:ext cx="0" cy="0"/>
          <a:chOff x="0" y="0"/>
          <a:chExt cx="0" cy="0"/>
        </a:xfrm>
      </p:grpSpPr>
      <p:pic>
        <p:nvPicPr>
          <p:cNvPr id="140290" name="Picture 2" descr="IMG_4034[3101]">
            <a:extLst>
              <a:ext uri="{FF2B5EF4-FFF2-40B4-BE49-F238E27FC236}">
                <a16:creationId xmlns:a16="http://schemas.microsoft.com/office/drawing/2014/main" id="{E0791120-ED1F-1C2B-1628-A638E5C90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8" y="445527"/>
            <a:ext cx="4303539" cy="54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0BD16084-AEAA-AA6F-C17A-91AFFAD260DA}"/>
              </a:ext>
            </a:extLst>
          </p:cNvPr>
          <p:cNvSpPr>
            <a:spLocks noGrp="1"/>
          </p:cNvSpPr>
          <p:nvPr>
            <p:ph type="body" idx="4294967295"/>
          </p:nvPr>
        </p:nvSpPr>
        <p:spPr>
          <a:xfrm>
            <a:off x="107348" y="6178642"/>
            <a:ext cx="6237872" cy="894914"/>
          </a:xfrm>
        </p:spPr>
        <p:txBody>
          <a:bodyPr>
            <a:normAutofit/>
          </a:bodyPr>
          <a:lstStyle/>
          <a:p>
            <a:pPr marL="0" indent="0">
              <a:buNone/>
            </a:pPr>
            <a:r>
              <a:rPr lang="en-CA" sz="2400" dirty="0">
                <a:solidFill>
                  <a:schemeClr val="bg1"/>
                </a:solidFill>
              </a:rPr>
              <a:t>A.K.A. Dissociative identity disorder</a:t>
            </a:r>
          </a:p>
        </p:txBody>
      </p:sp>
      <p:sp>
        <p:nvSpPr>
          <p:cNvPr id="4" name="Content Placeholder 3">
            <a:extLst>
              <a:ext uri="{FF2B5EF4-FFF2-40B4-BE49-F238E27FC236}">
                <a16:creationId xmlns:a16="http://schemas.microsoft.com/office/drawing/2014/main" id="{18C1033E-7258-D9C3-9007-CA45E860DE28}"/>
              </a:ext>
            </a:extLst>
          </p:cNvPr>
          <p:cNvSpPr>
            <a:spLocks noGrp="1"/>
          </p:cNvSpPr>
          <p:nvPr>
            <p:ph sz="half" idx="4294967295"/>
          </p:nvPr>
        </p:nvSpPr>
        <p:spPr>
          <a:xfrm>
            <a:off x="4738717" y="189781"/>
            <a:ext cx="7412965" cy="6883775"/>
          </a:xfrm>
        </p:spPr>
        <p:txBody>
          <a:bodyPr>
            <a:normAutofit/>
          </a:bodyPr>
          <a:lstStyle/>
          <a:p>
            <a:r>
              <a:rPr lang="en-CA" sz="2400" dirty="0">
                <a:latin typeface="Arial" panose="020B0604020202020204" pitchFamily="34" charset="0"/>
                <a:cs typeface="Arial" panose="020B0604020202020204" pitchFamily="34" charset="0"/>
              </a:rPr>
              <a:t>Dissociative identity disorder or tertiary structural dissociation used to be called “multiple personality disorder”. It is the most severe form of dissociation.</a:t>
            </a:r>
          </a:p>
          <a:p>
            <a:r>
              <a:rPr lang="en-CA" sz="2400" dirty="0">
                <a:latin typeface="Arial" panose="020B0604020202020204" pitchFamily="34" charset="0"/>
                <a:cs typeface="Arial" panose="020B0604020202020204" pitchFamily="34" charset="0"/>
              </a:rPr>
              <a:t>According to structural dissociation theory, in tertiary structural dissociation, there is such an imbalance between the severity and duration of the trauma and the person’s coping resources, that the emotional mind’s dissociative coping mechanisms are insufficient to protect the self from the trauma and </a:t>
            </a:r>
            <a:r>
              <a:rPr lang="en-CA" sz="2400" dirty="0">
                <a:solidFill>
                  <a:schemeClr val="bg1"/>
                </a:solidFill>
                <a:latin typeface="Arial" panose="020B0604020202020204" pitchFamily="34" charset="0"/>
                <a:cs typeface="Arial" panose="020B0604020202020204" pitchFamily="34" charset="0"/>
              </a:rPr>
              <a:t>the apparently normal and conscious self also splits </a:t>
            </a:r>
            <a:r>
              <a:rPr lang="en-CA" sz="2400" dirty="0">
                <a:latin typeface="Arial" panose="020B0604020202020204" pitchFamily="34" charset="0"/>
                <a:cs typeface="Arial" panose="020B0604020202020204" pitchFamily="34" charset="0"/>
              </a:rPr>
              <a:t>or fragments. This creates two or more conscious mind parts or alters that have distinct personalities and states of activation. </a:t>
            </a:r>
          </a:p>
          <a:p>
            <a:r>
              <a:rPr lang="en-CA" sz="2400" dirty="0">
                <a:latin typeface="Arial" panose="020B0604020202020204" pitchFamily="34" charset="0"/>
                <a:cs typeface="Arial" panose="020B0604020202020204" pitchFamily="34" charset="0"/>
              </a:rPr>
              <a:t>Each “alter” of the apparently normal part ANP ( I and II) may have a function in the overall personality system. Ex. One goes to work, another socializes, others protect the person…</a:t>
            </a:r>
          </a:p>
        </p:txBody>
      </p:sp>
      <p:sp>
        <p:nvSpPr>
          <p:cNvPr id="8" name="TextBox 7">
            <a:extLst>
              <a:ext uri="{FF2B5EF4-FFF2-40B4-BE49-F238E27FC236}">
                <a16:creationId xmlns:a16="http://schemas.microsoft.com/office/drawing/2014/main" id="{9E821873-B9D8-9325-00FA-743451D8F120}"/>
              </a:ext>
            </a:extLst>
          </p:cNvPr>
          <p:cNvSpPr txBox="1"/>
          <p:nvPr/>
        </p:nvSpPr>
        <p:spPr>
          <a:xfrm>
            <a:off x="1212448" y="1117486"/>
            <a:ext cx="6175094" cy="369332"/>
          </a:xfrm>
          <a:prstGeom prst="rect">
            <a:avLst/>
          </a:prstGeom>
          <a:noFill/>
        </p:spPr>
        <p:txBody>
          <a:bodyPr wrap="square">
            <a:spAutoFit/>
          </a:bodyPr>
          <a:lstStyle/>
          <a:p>
            <a:r>
              <a:rPr lang="en-CA" dirty="0"/>
              <a:t>I</a:t>
            </a:r>
          </a:p>
        </p:txBody>
      </p:sp>
      <p:sp>
        <p:nvSpPr>
          <p:cNvPr id="10" name="TextBox 9">
            <a:extLst>
              <a:ext uri="{FF2B5EF4-FFF2-40B4-BE49-F238E27FC236}">
                <a16:creationId xmlns:a16="http://schemas.microsoft.com/office/drawing/2014/main" id="{79D38E0A-B6C1-C60D-C714-F2FFA5713D08}"/>
              </a:ext>
            </a:extLst>
          </p:cNvPr>
          <p:cNvSpPr txBox="1"/>
          <p:nvPr/>
        </p:nvSpPr>
        <p:spPr>
          <a:xfrm>
            <a:off x="4299995" y="1092126"/>
            <a:ext cx="705772" cy="369332"/>
          </a:xfrm>
          <a:prstGeom prst="rect">
            <a:avLst/>
          </a:prstGeom>
          <a:noFill/>
        </p:spPr>
        <p:txBody>
          <a:bodyPr wrap="square">
            <a:spAutoFit/>
          </a:bodyPr>
          <a:lstStyle/>
          <a:p>
            <a:r>
              <a:rPr lang="en-CA" dirty="0"/>
              <a:t>II</a:t>
            </a:r>
          </a:p>
        </p:txBody>
      </p:sp>
      <p:sp>
        <p:nvSpPr>
          <p:cNvPr id="12" name="TextBox 11">
            <a:extLst>
              <a:ext uri="{FF2B5EF4-FFF2-40B4-BE49-F238E27FC236}">
                <a16:creationId xmlns:a16="http://schemas.microsoft.com/office/drawing/2014/main" id="{D6BE95E1-67A2-EDBC-1A84-8C723B8959FE}"/>
              </a:ext>
            </a:extLst>
          </p:cNvPr>
          <p:cNvSpPr txBox="1"/>
          <p:nvPr/>
        </p:nvSpPr>
        <p:spPr>
          <a:xfrm>
            <a:off x="728566" y="982345"/>
            <a:ext cx="6175094" cy="369332"/>
          </a:xfrm>
          <a:prstGeom prst="rect">
            <a:avLst/>
          </a:prstGeom>
          <a:noFill/>
        </p:spPr>
        <p:txBody>
          <a:bodyPr wrap="square">
            <a:spAutoFit/>
          </a:bodyPr>
          <a:lstStyle/>
          <a:p>
            <a:r>
              <a:rPr lang="en-CA" dirty="0">
                <a:solidFill>
                  <a:schemeClr val="bg1"/>
                </a:solidFill>
              </a:rPr>
              <a:t>1</a:t>
            </a:r>
          </a:p>
        </p:txBody>
      </p:sp>
      <p:sp>
        <p:nvSpPr>
          <p:cNvPr id="14" name="TextBox 13">
            <a:extLst>
              <a:ext uri="{FF2B5EF4-FFF2-40B4-BE49-F238E27FC236}">
                <a16:creationId xmlns:a16="http://schemas.microsoft.com/office/drawing/2014/main" id="{CEDF0807-21E2-0DD3-E776-0E438930D981}"/>
              </a:ext>
            </a:extLst>
          </p:cNvPr>
          <p:cNvSpPr txBox="1"/>
          <p:nvPr/>
        </p:nvSpPr>
        <p:spPr>
          <a:xfrm>
            <a:off x="2179456" y="1000091"/>
            <a:ext cx="6175094" cy="369332"/>
          </a:xfrm>
          <a:prstGeom prst="rect">
            <a:avLst/>
          </a:prstGeom>
          <a:noFill/>
        </p:spPr>
        <p:txBody>
          <a:bodyPr wrap="square">
            <a:spAutoFit/>
          </a:bodyPr>
          <a:lstStyle/>
          <a:p>
            <a:r>
              <a:rPr lang="en-CA" dirty="0">
                <a:solidFill>
                  <a:schemeClr val="bg1"/>
                </a:solidFill>
              </a:rPr>
              <a:t>2</a:t>
            </a:r>
          </a:p>
        </p:txBody>
      </p:sp>
      <p:sp>
        <p:nvSpPr>
          <p:cNvPr id="16" name="TextBox 15">
            <a:extLst>
              <a:ext uri="{FF2B5EF4-FFF2-40B4-BE49-F238E27FC236}">
                <a16:creationId xmlns:a16="http://schemas.microsoft.com/office/drawing/2014/main" id="{63D174E8-9040-CA2A-FAA1-8FE6C3A89495}"/>
              </a:ext>
            </a:extLst>
          </p:cNvPr>
          <p:cNvSpPr txBox="1"/>
          <p:nvPr/>
        </p:nvSpPr>
        <p:spPr>
          <a:xfrm>
            <a:off x="3332609" y="991218"/>
            <a:ext cx="1558568" cy="369332"/>
          </a:xfrm>
          <a:prstGeom prst="rect">
            <a:avLst/>
          </a:prstGeom>
          <a:noFill/>
        </p:spPr>
        <p:txBody>
          <a:bodyPr wrap="square">
            <a:spAutoFit/>
          </a:bodyPr>
          <a:lstStyle/>
          <a:p>
            <a:r>
              <a:rPr lang="en-CA" dirty="0">
                <a:solidFill>
                  <a:schemeClr val="bg1"/>
                </a:solidFill>
              </a:rPr>
              <a:t>3</a:t>
            </a:r>
          </a:p>
        </p:txBody>
      </p:sp>
      <p:sp>
        <p:nvSpPr>
          <p:cNvPr id="18" name="TextBox 17">
            <a:extLst>
              <a:ext uri="{FF2B5EF4-FFF2-40B4-BE49-F238E27FC236}">
                <a16:creationId xmlns:a16="http://schemas.microsoft.com/office/drawing/2014/main" id="{5E112285-D46D-9F0F-9DEE-9511F0EE1D7D}"/>
              </a:ext>
            </a:extLst>
          </p:cNvPr>
          <p:cNvSpPr txBox="1"/>
          <p:nvPr/>
        </p:nvSpPr>
        <p:spPr>
          <a:xfrm>
            <a:off x="728566" y="3124698"/>
            <a:ext cx="2357534" cy="369332"/>
          </a:xfrm>
          <a:prstGeom prst="rect">
            <a:avLst/>
          </a:prstGeom>
          <a:noFill/>
        </p:spPr>
        <p:txBody>
          <a:bodyPr wrap="square">
            <a:spAutoFit/>
          </a:bodyPr>
          <a:lstStyle/>
          <a:p>
            <a:r>
              <a:rPr lang="en-CA" dirty="0">
                <a:solidFill>
                  <a:schemeClr val="bg1"/>
                </a:solidFill>
              </a:rPr>
              <a:t>4</a:t>
            </a:r>
          </a:p>
        </p:txBody>
      </p:sp>
      <p:sp>
        <p:nvSpPr>
          <p:cNvPr id="20" name="TextBox 19">
            <a:extLst>
              <a:ext uri="{FF2B5EF4-FFF2-40B4-BE49-F238E27FC236}">
                <a16:creationId xmlns:a16="http://schemas.microsoft.com/office/drawing/2014/main" id="{040C6B8D-1E03-8373-74F0-32A0C0BC65DA}"/>
              </a:ext>
            </a:extLst>
          </p:cNvPr>
          <p:cNvSpPr txBox="1"/>
          <p:nvPr/>
        </p:nvSpPr>
        <p:spPr>
          <a:xfrm>
            <a:off x="3008453" y="2865147"/>
            <a:ext cx="6175094" cy="369332"/>
          </a:xfrm>
          <a:prstGeom prst="rect">
            <a:avLst/>
          </a:prstGeom>
          <a:noFill/>
        </p:spPr>
        <p:txBody>
          <a:bodyPr wrap="square">
            <a:spAutoFit/>
          </a:bodyPr>
          <a:lstStyle/>
          <a:p>
            <a:r>
              <a:rPr lang="en-CA" dirty="0">
                <a:solidFill>
                  <a:schemeClr val="bg1"/>
                </a:solidFill>
              </a:rPr>
              <a:t>5</a:t>
            </a:r>
          </a:p>
        </p:txBody>
      </p:sp>
    </p:spTree>
    <p:extLst>
      <p:ext uri="{BB962C8B-B14F-4D97-AF65-F5344CB8AC3E}">
        <p14:creationId xmlns:p14="http://schemas.microsoft.com/office/powerpoint/2010/main" val="972849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IMG_4034[3101]">
            <a:extLst>
              <a:ext uri="{FF2B5EF4-FFF2-40B4-BE49-F238E27FC236}">
                <a16:creationId xmlns:a16="http://schemas.microsoft.com/office/drawing/2014/main" id="{CB2143AE-6711-4BD3-83CC-372731748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8" y="445527"/>
            <a:ext cx="4303539" cy="54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0F072619-0716-40DB-9C42-9E8BDDA4B1E8}"/>
              </a:ext>
            </a:extLst>
          </p:cNvPr>
          <p:cNvSpPr>
            <a:spLocks noGrp="1"/>
          </p:cNvSpPr>
          <p:nvPr>
            <p:ph type="body" idx="4294967295"/>
          </p:nvPr>
        </p:nvSpPr>
        <p:spPr>
          <a:xfrm>
            <a:off x="107348" y="6178642"/>
            <a:ext cx="6237872" cy="894914"/>
          </a:xfrm>
        </p:spPr>
        <p:txBody>
          <a:bodyPr>
            <a:normAutofit/>
          </a:bodyPr>
          <a:lstStyle/>
          <a:p>
            <a:pPr marL="0" indent="0">
              <a:buNone/>
            </a:pPr>
            <a:r>
              <a:rPr lang="en-CA" sz="2400" dirty="0">
                <a:solidFill>
                  <a:schemeClr val="bg1"/>
                </a:solidFill>
              </a:rPr>
              <a:t>A.K.A. Dissociative identity disorder</a:t>
            </a:r>
          </a:p>
        </p:txBody>
      </p:sp>
      <p:sp>
        <p:nvSpPr>
          <p:cNvPr id="4" name="Content Placeholder 3">
            <a:extLst>
              <a:ext uri="{FF2B5EF4-FFF2-40B4-BE49-F238E27FC236}">
                <a16:creationId xmlns:a16="http://schemas.microsoft.com/office/drawing/2014/main" id="{97B64452-322B-4763-874D-DA1D766FBA7E}"/>
              </a:ext>
            </a:extLst>
          </p:cNvPr>
          <p:cNvSpPr>
            <a:spLocks noGrp="1"/>
          </p:cNvSpPr>
          <p:nvPr>
            <p:ph sz="half" idx="4294967295"/>
          </p:nvPr>
        </p:nvSpPr>
        <p:spPr>
          <a:xfrm>
            <a:off x="4759276" y="-25775"/>
            <a:ext cx="7412965" cy="6883775"/>
          </a:xfrm>
        </p:spPr>
        <p:txBody>
          <a:bodyPr>
            <a:normAutofit lnSpcReduction="10000"/>
          </a:bodyPr>
          <a:lstStyle/>
          <a:p>
            <a:r>
              <a:rPr lang="en-CA" sz="2400" dirty="0">
                <a:latin typeface="Arial" panose="020B0604020202020204" pitchFamily="34" charset="0"/>
                <a:cs typeface="Arial" panose="020B0604020202020204" pitchFamily="34" charset="0"/>
              </a:rPr>
              <a:t>In only 5% of people experiencing DID is there blatant switching of parts. DID is difficult to diagnose because in 95% of people behavior changes are subtle.</a:t>
            </a:r>
          </a:p>
          <a:p>
            <a:r>
              <a:rPr lang="en-CA" sz="2400" dirty="0">
                <a:latin typeface="Arial" panose="020B0604020202020204" pitchFamily="34" charset="0"/>
                <a:cs typeface="Arial" panose="020B0604020202020204" pitchFamily="34" charset="0"/>
              </a:rPr>
              <a:t>Dissociative identity disorder is at the frontier of our understanding of the trauma related disorders, and perhaps because of that, is a subject around which there much debate and controversy.</a:t>
            </a:r>
          </a:p>
          <a:p>
            <a:r>
              <a:rPr lang="en-CA" sz="2400" dirty="0">
                <a:latin typeface="Arial" panose="020B0604020202020204" pitchFamily="34" charset="0"/>
                <a:cs typeface="Arial" panose="020B0604020202020204" pitchFamily="34" charset="0"/>
              </a:rPr>
              <a:t>Imaging studies have compared DID individuals to actors and studied alters who are blind while the main personality is not.</a:t>
            </a:r>
          </a:p>
          <a:p>
            <a:r>
              <a:rPr lang="en-CA" sz="2400" dirty="0">
                <a:latin typeface="Arial" panose="020B0604020202020204" pitchFamily="34" charset="0"/>
                <a:cs typeface="Arial" panose="020B0604020202020204" pitchFamily="34" charset="0"/>
              </a:rPr>
              <a:t>While some experts consider all parts present in primary, secondary, and tertiary structural dissociation as being on a dissociative spectrum, others differentiate </a:t>
            </a:r>
            <a:r>
              <a:rPr lang="en-CA" sz="2400" dirty="0">
                <a:solidFill>
                  <a:schemeClr val="bg1"/>
                </a:solidFill>
                <a:latin typeface="Arial" panose="020B0604020202020204" pitchFamily="34" charset="0"/>
                <a:cs typeface="Arial" panose="020B0604020202020204" pitchFamily="34" charset="0"/>
              </a:rPr>
              <a:t>“ego states” </a:t>
            </a:r>
            <a:r>
              <a:rPr lang="en-CA" sz="2400" dirty="0">
                <a:latin typeface="Arial" panose="020B0604020202020204" pitchFamily="34" charset="0"/>
                <a:cs typeface="Arial" panose="020B0604020202020204" pitchFamily="34" charset="0"/>
              </a:rPr>
              <a:t>in which parts retain a shared sense of belonging to a person as a whole and are less distinct, autonomous, and amnesic and </a:t>
            </a:r>
            <a:r>
              <a:rPr lang="en-CA" sz="2400" dirty="0">
                <a:solidFill>
                  <a:schemeClr val="bg1"/>
                </a:solidFill>
                <a:latin typeface="Arial" panose="020B0604020202020204" pitchFamily="34" charset="0"/>
                <a:cs typeface="Arial" panose="020B0604020202020204" pitchFamily="34" charset="0"/>
              </a:rPr>
              <a:t>“dissociative states” </a:t>
            </a:r>
            <a:r>
              <a:rPr lang="en-CA" sz="2400" dirty="0">
                <a:latin typeface="Arial" panose="020B0604020202020204" pitchFamily="34" charset="0"/>
                <a:cs typeface="Arial" panose="020B0604020202020204" pitchFamily="34" charset="0"/>
              </a:rPr>
              <a:t>in which each part has its own sense of identity with discreet self-representations, autobiographical memory and personal experiences or a sense of I, me, and mine.    </a:t>
            </a:r>
          </a:p>
        </p:txBody>
      </p:sp>
      <p:sp>
        <p:nvSpPr>
          <p:cNvPr id="8" name="TextBox 7">
            <a:extLst>
              <a:ext uri="{FF2B5EF4-FFF2-40B4-BE49-F238E27FC236}">
                <a16:creationId xmlns:a16="http://schemas.microsoft.com/office/drawing/2014/main" id="{36E1428E-6413-4A05-848E-9C44B75199ED}"/>
              </a:ext>
            </a:extLst>
          </p:cNvPr>
          <p:cNvSpPr txBox="1"/>
          <p:nvPr/>
        </p:nvSpPr>
        <p:spPr>
          <a:xfrm>
            <a:off x="1212448" y="1117486"/>
            <a:ext cx="6175094" cy="369332"/>
          </a:xfrm>
          <a:prstGeom prst="rect">
            <a:avLst/>
          </a:prstGeom>
          <a:noFill/>
        </p:spPr>
        <p:txBody>
          <a:bodyPr wrap="square">
            <a:spAutoFit/>
          </a:bodyPr>
          <a:lstStyle/>
          <a:p>
            <a:r>
              <a:rPr lang="en-CA" dirty="0"/>
              <a:t>I</a:t>
            </a:r>
          </a:p>
        </p:txBody>
      </p:sp>
      <p:sp>
        <p:nvSpPr>
          <p:cNvPr id="10" name="TextBox 9">
            <a:extLst>
              <a:ext uri="{FF2B5EF4-FFF2-40B4-BE49-F238E27FC236}">
                <a16:creationId xmlns:a16="http://schemas.microsoft.com/office/drawing/2014/main" id="{6D974BE2-95A0-4ACB-AB71-81AB7A13F320}"/>
              </a:ext>
            </a:extLst>
          </p:cNvPr>
          <p:cNvSpPr txBox="1"/>
          <p:nvPr/>
        </p:nvSpPr>
        <p:spPr>
          <a:xfrm>
            <a:off x="4299995" y="1092126"/>
            <a:ext cx="705772" cy="369332"/>
          </a:xfrm>
          <a:prstGeom prst="rect">
            <a:avLst/>
          </a:prstGeom>
          <a:noFill/>
        </p:spPr>
        <p:txBody>
          <a:bodyPr wrap="square">
            <a:spAutoFit/>
          </a:bodyPr>
          <a:lstStyle/>
          <a:p>
            <a:r>
              <a:rPr lang="en-CA" dirty="0"/>
              <a:t>II</a:t>
            </a:r>
          </a:p>
        </p:txBody>
      </p:sp>
      <p:sp>
        <p:nvSpPr>
          <p:cNvPr id="12" name="TextBox 11">
            <a:extLst>
              <a:ext uri="{FF2B5EF4-FFF2-40B4-BE49-F238E27FC236}">
                <a16:creationId xmlns:a16="http://schemas.microsoft.com/office/drawing/2014/main" id="{76739CF1-CFA7-47C0-B17B-739B96BDEC83}"/>
              </a:ext>
            </a:extLst>
          </p:cNvPr>
          <p:cNvSpPr txBox="1"/>
          <p:nvPr/>
        </p:nvSpPr>
        <p:spPr>
          <a:xfrm>
            <a:off x="728566" y="982345"/>
            <a:ext cx="3979761" cy="369332"/>
          </a:xfrm>
          <a:prstGeom prst="rect">
            <a:avLst/>
          </a:prstGeom>
          <a:noFill/>
        </p:spPr>
        <p:txBody>
          <a:bodyPr wrap="square">
            <a:spAutoFit/>
          </a:bodyPr>
          <a:lstStyle/>
          <a:p>
            <a:r>
              <a:rPr lang="en-CA" dirty="0">
                <a:solidFill>
                  <a:schemeClr val="bg1"/>
                </a:solidFill>
              </a:rPr>
              <a:t>1</a:t>
            </a:r>
          </a:p>
        </p:txBody>
      </p:sp>
      <p:sp>
        <p:nvSpPr>
          <p:cNvPr id="14" name="TextBox 13">
            <a:extLst>
              <a:ext uri="{FF2B5EF4-FFF2-40B4-BE49-F238E27FC236}">
                <a16:creationId xmlns:a16="http://schemas.microsoft.com/office/drawing/2014/main" id="{12434239-819E-4915-B7F0-3A05C268DBBB}"/>
              </a:ext>
            </a:extLst>
          </p:cNvPr>
          <p:cNvSpPr txBox="1"/>
          <p:nvPr/>
        </p:nvSpPr>
        <p:spPr>
          <a:xfrm>
            <a:off x="2179456" y="1000091"/>
            <a:ext cx="2484989" cy="369332"/>
          </a:xfrm>
          <a:prstGeom prst="rect">
            <a:avLst/>
          </a:prstGeom>
          <a:noFill/>
        </p:spPr>
        <p:txBody>
          <a:bodyPr wrap="square">
            <a:spAutoFit/>
          </a:bodyPr>
          <a:lstStyle/>
          <a:p>
            <a:r>
              <a:rPr lang="en-CA" dirty="0">
                <a:solidFill>
                  <a:schemeClr val="bg1"/>
                </a:solidFill>
              </a:rPr>
              <a:t>2</a:t>
            </a:r>
          </a:p>
        </p:txBody>
      </p:sp>
      <p:sp>
        <p:nvSpPr>
          <p:cNvPr id="16" name="TextBox 15">
            <a:extLst>
              <a:ext uri="{FF2B5EF4-FFF2-40B4-BE49-F238E27FC236}">
                <a16:creationId xmlns:a16="http://schemas.microsoft.com/office/drawing/2014/main" id="{9C4F2BA9-853F-4044-97C0-BC31B0F8064D}"/>
              </a:ext>
            </a:extLst>
          </p:cNvPr>
          <p:cNvSpPr txBox="1"/>
          <p:nvPr/>
        </p:nvSpPr>
        <p:spPr>
          <a:xfrm>
            <a:off x="3332609" y="991218"/>
            <a:ext cx="1558568" cy="369332"/>
          </a:xfrm>
          <a:prstGeom prst="rect">
            <a:avLst/>
          </a:prstGeom>
          <a:noFill/>
        </p:spPr>
        <p:txBody>
          <a:bodyPr wrap="square">
            <a:spAutoFit/>
          </a:bodyPr>
          <a:lstStyle/>
          <a:p>
            <a:r>
              <a:rPr lang="en-CA" dirty="0">
                <a:solidFill>
                  <a:schemeClr val="bg1"/>
                </a:solidFill>
              </a:rPr>
              <a:t>3</a:t>
            </a:r>
          </a:p>
        </p:txBody>
      </p:sp>
      <p:sp>
        <p:nvSpPr>
          <p:cNvPr id="18" name="TextBox 17">
            <a:extLst>
              <a:ext uri="{FF2B5EF4-FFF2-40B4-BE49-F238E27FC236}">
                <a16:creationId xmlns:a16="http://schemas.microsoft.com/office/drawing/2014/main" id="{E00149ED-EFC9-4BEC-B1C0-58F67F061E4B}"/>
              </a:ext>
            </a:extLst>
          </p:cNvPr>
          <p:cNvSpPr txBox="1"/>
          <p:nvPr/>
        </p:nvSpPr>
        <p:spPr>
          <a:xfrm>
            <a:off x="728566" y="3124698"/>
            <a:ext cx="6175094" cy="369332"/>
          </a:xfrm>
          <a:prstGeom prst="rect">
            <a:avLst/>
          </a:prstGeom>
          <a:noFill/>
        </p:spPr>
        <p:txBody>
          <a:bodyPr wrap="square">
            <a:spAutoFit/>
          </a:bodyPr>
          <a:lstStyle/>
          <a:p>
            <a:r>
              <a:rPr lang="en-CA" dirty="0">
                <a:solidFill>
                  <a:schemeClr val="bg1"/>
                </a:solidFill>
              </a:rPr>
              <a:t>4</a:t>
            </a:r>
          </a:p>
        </p:txBody>
      </p:sp>
      <p:sp>
        <p:nvSpPr>
          <p:cNvPr id="20" name="TextBox 19">
            <a:extLst>
              <a:ext uri="{FF2B5EF4-FFF2-40B4-BE49-F238E27FC236}">
                <a16:creationId xmlns:a16="http://schemas.microsoft.com/office/drawing/2014/main" id="{74D47D98-B058-439D-8F58-1CA9C402477F}"/>
              </a:ext>
            </a:extLst>
          </p:cNvPr>
          <p:cNvSpPr txBox="1"/>
          <p:nvPr/>
        </p:nvSpPr>
        <p:spPr>
          <a:xfrm>
            <a:off x="3008453" y="2865147"/>
            <a:ext cx="6175094" cy="369332"/>
          </a:xfrm>
          <a:prstGeom prst="rect">
            <a:avLst/>
          </a:prstGeom>
          <a:noFill/>
        </p:spPr>
        <p:txBody>
          <a:bodyPr wrap="square">
            <a:spAutoFit/>
          </a:bodyPr>
          <a:lstStyle/>
          <a:p>
            <a:r>
              <a:rPr lang="en-CA" dirty="0">
                <a:solidFill>
                  <a:schemeClr val="bg1"/>
                </a:solidFill>
              </a:rPr>
              <a:t>5</a:t>
            </a:r>
          </a:p>
        </p:txBody>
      </p:sp>
      <p:sp>
        <p:nvSpPr>
          <p:cNvPr id="2" name="Oval 1">
            <a:extLst>
              <a:ext uri="{FF2B5EF4-FFF2-40B4-BE49-F238E27FC236}">
                <a16:creationId xmlns:a16="http://schemas.microsoft.com/office/drawing/2014/main" id="{39C73989-3B41-5086-B823-1D58144855F8}"/>
              </a:ext>
            </a:extLst>
          </p:cNvPr>
          <p:cNvSpPr/>
          <p:nvPr/>
        </p:nvSpPr>
        <p:spPr>
          <a:xfrm>
            <a:off x="4759276" y="3753581"/>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06445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62175-6576-DBB4-7295-6310FF464534}"/>
              </a:ext>
            </a:extLst>
          </p:cNvPr>
          <p:cNvSpPr txBox="1"/>
          <p:nvPr/>
        </p:nvSpPr>
        <p:spPr>
          <a:xfrm>
            <a:off x="4206242" y="80682"/>
            <a:ext cx="7968440" cy="7571303"/>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Overt and covert DID </a:t>
            </a:r>
            <a:r>
              <a:rPr lang="en-US" sz="2400" dirty="0">
                <a:latin typeface="Arial" panose="020B0604020202020204" pitchFamily="34" charset="0"/>
                <a:cs typeface="Arial" panose="020B0604020202020204" pitchFamily="34" charset="0"/>
              </a:rPr>
              <a:t>refer to different manifestations of  DID.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Overt DID, the 5%, is when the presence of different identities is clearly visible to observers. Individuals with overt DID may experience noticeable switches between identities, which can result in changes in behavior, voice, or demeanor that others can observe. People around them usually notice these sudden changes, making overt DID more recognizable.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Covert DID, the 95%, on the other hand, is less apparent to others. The identity switches may be more subtle, and individuals might not outwardly show distinct changes when transitioning between identities. Instead, they might feel these shifts internally, experiencing changes in thoughts, emotions, or attitudes. Because of these intricacies, covert DID can be more challenging to diagnose and may often remain hidden from those around the individual.</a:t>
            </a:r>
            <a:br>
              <a:rPr lang="en-US" dirty="0"/>
            </a:br>
            <a:br>
              <a:rPr lang="en-US" dirty="0"/>
            </a:br>
            <a:br>
              <a:rPr lang="en-US" dirty="0"/>
            </a:br>
            <a:endParaRPr lang="en-CA" dirty="0"/>
          </a:p>
        </p:txBody>
      </p:sp>
      <p:pic>
        <p:nvPicPr>
          <p:cNvPr id="4" name="Picture 3" descr="A blue background with white text&#10;&#10;AI-generated content may be incorrect.">
            <a:extLst>
              <a:ext uri="{FF2B5EF4-FFF2-40B4-BE49-F238E27FC236}">
                <a16:creationId xmlns:a16="http://schemas.microsoft.com/office/drawing/2014/main" id="{8853DF0F-F83A-1B4E-1C25-C7CCECB21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86" y="1101436"/>
            <a:ext cx="3857568" cy="5392649"/>
          </a:xfrm>
          <a:prstGeom prst="rect">
            <a:avLst/>
          </a:prstGeom>
        </p:spPr>
      </p:pic>
      <p:sp>
        <p:nvSpPr>
          <p:cNvPr id="6" name="TextBox 5">
            <a:extLst>
              <a:ext uri="{FF2B5EF4-FFF2-40B4-BE49-F238E27FC236}">
                <a16:creationId xmlns:a16="http://schemas.microsoft.com/office/drawing/2014/main" id="{05B597C9-7378-EC16-3D33-B7EF77AD0F91}"/>
              </a:ext>
            </a:extLst>
          </p:cNvPr>
          <p:cNvSpPr txBox="1"/>
          <p:nvPr/>
        </p:nvSpPr>
        <p:spPr>
          <a:xfrm>
            <a:off x="26499" y="363915"/>
            <a:ext cx="4179742" cy="523220"/>
          </a:xfrm>
          <a:prstGeom prst="rect">
            <a:avLst/>
          </a:prstGeom>
          <a:noFill/>
        </p:spPr>
        <p:txBody>
          <a:bodyPr wrap="square">
            <a:spAutoFit/>
          </a:bodyPr>
          <a:lstStyle/>
          <a:p>
            <a:r>
              <a:rPr lang="en-US" sz="2800" dirty="0">
                <a:solidFill>
                  <a:schemeClr val="bg1"/>
                </a:solidFill>
              </a:rPr>
              <a:t>OVERT AND COVERT DID </a:t>
            </a:r>
            <a:endParaRPr lang="en-CA" sz="2800" dirty="0">
              <a:solidFill>
                <a:schemeClr val="bg1"/>
              </a:solidFill>
            </a:endParaRPr>
          </a:p>
        </p:txBody>
      </p:sp>
    </p:spTree>
    <p:extLst>
      <p:ext uri="{BB962C8B-B14F-4D97-AF65-F5344CB8AC3E}">
        <p14:creationId xmlns:p14="http://schemas.microsoft.com/office/powerpoint/2010/main" val="1672486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7A283-F2CA-7A37-8576-503401902966}"/>
              </a:ext>
            </a:extLst>
          </p:cNvPr>
          <p:cNvSpPr txBox="1"/>
          <p:nvPr/>
        </p:nvSpPr>
        <p:spPr>
          <a:xfrm>
            <a:off x="4821796" y="0"/>
            <a:ext cx="7271038" cy="741741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t>
            </a:r>
            <a:r>
              <a:rPr lang="en-US" sz="2000" b="0" i="0" dirty="0">
                <a:effectLst/>
                <a:latin typeface="Arial" panose="020B0604020202020204" pitchFamily="34" charset="0"/>
                <a:cs typeface="Arial" panose="020B0604020202020204" pitchFamily="34" charset="0"/>
              </a:rPr>
              <a:t>overt Dissociative Identity Disorder (DID) can sometimes be misdiagnosed as other mental health conditions. Because the symptoms of covert DID are less apparent and more subtle than overt DID, it can lead clinicians to consider other diagnoses. Common misdiagnoses for covert DID include:</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Major Depressive Disorder</a:t>
            </a:r>
            <a:r>
              <a:rPr lang="en-US" sz="2000" b="0" i="0" dirty="0">
                <a:effectLst/>
                <a:latin typeface="Arial" panose="020B0604020202020204" pitchFamily="34" charset="0"/>
                <a:cs typeface="Arial" panose="020B0604020202020204" pitchFamily="34" charset="0"/>
              </a:rPr>
              <a:t>: Due to mood fluctuations and feelings of hopelessness that can accompany DID.</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Bipolar Disorder</a:t>
            </a:r>
            <a:r>
              <a:rPr lang="en-US" sz="2000" b="0" i="0" dirty="0">
                <a:effectLst/>
                <a:latin typeface="Arial" panose="020B0604020202020204" pitchFamily="34" charset="0"/>
                <a:cs typeface="Arial" panose="020B0604020202020204" pitchFamily="34" charset="0"/>
              </a:rPr>
              <a:t>: Because of the shifts in mood and behavior, which might resemble the manic and depressive episodes in bipolar disorder.</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Schizophrenia</a:t>
            </a:r>
            <a:r>
              <a:rPr lang="en-US" sz="2000" b="0" i="0" dirty="0">
                <a:effectLst/>
                <a:latin typeface="Arial" panose="020B0604020202020204" pitchFamily="34" charset="0"/>
                <a:cs typeface="Arial" panose="020B0604020202020204" pitchFamily="34" charset="0"/>
              </a:rPr>
              <a:t>: Some individuals with DID may report hearing voices (from their alternate identities), which can be confused with the auditory hallucinations seen in schizophrenia.</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Borderline Personality Disorder</a:t>
            </a:r>
            <a:r>
              <a:rPr lang="en-US" sz="2000" b="0" i="0" dirty="0">
                <a:effectLst/>
                <a:latin typeface="Arial" panose="020B0604020202020204" pitchFamily="34" charset="0"/>
                <a:cs typeface="Arial" panose="020B0604020202020204" pitchFamily="34" charset="0"/>
              </a:rPr>
              <a:t>: Overlaps can occur with emotional instability and identity confusion, common in both conditions.</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Post-Traumatic Stress Disorder (PTSD): </a:t>
            </a:r>
            <a:r>
              <a:rPr lang="en-US" sz="2000" b="0" i="0" dirty="0">
                <a:effectLst/>
                <a:latin typeface="Arial" panose="020B0604020202020204" pitchFamily="34" charset="0"/>
                <a:cs typeface="Arial" panose="020B0604020202020204" pitchFamily="34" charset="0"/>
              </a:rPr>
              <a:t>Since DID often develops as a response to severe trauma, the two conditions can share symptoms like flashbacks and dissociation.</a:t>
            </a:r>
            <a:br>
              <a:rPr lang="en-US" dirty="0">
                <a:latin typeface="Arial" panose="020B0604020202020204" pitchFamily="34" charset="0"/>
                <a:cs typeface="Arial" panose="020B0604020202020204" pitchFamily="34" charset="0"/>
              </a:rPr>
            </a:br>
            <a:br>
              <a:rPr lang="en-US" dirty="0"/>
            </a:br>
            <a:endParaRPr lang="en-CA" dirty="0"/>
          </a:p>
        </p:txBody>
      </p:sp>
      <p:pic>
        <p:nvPicPr>
          <p:cNvPr id="7" name="Picture 6" descr="A poster of facts about did and facts&#10;&#10;AI-generated content may be incorrect.">
            <a:extLst>
              <a:ext uri="{FF2B5EF4-FFF2-40B4-BE49-F238E27FC236}">
                <a16:creationId xmlns:a16="http://schemas.microsoft.com/office/drawing/2014/main" id="{C588846F-F9E6-F6AB-5AFF-4C1EC6A94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16" y="1347176"/>
            <a:ext cx="4473123" cy="4723062"/>
          </a:xfrm>
          <a:prstGeom prst="rect">
            <a:avLst/>
          </a:prstGeom>
        </p:spPr>
      </p:pic>
      <p:sp>
        <p:nvSpPr>
          <p:cNvPr id="9" name="TextBox 8">
            <a:extLst>
              <a:ext uri="{FF2B5EF4-FFF2-40B4-BE49-F238E27FC236}">
                <a16:creationId xmlns:a16="http://schemas.microsoft.com/office/drawing/2014/main" id="{7B8746F5-7314-8ECA-9C50-A08F9A999BA9}"/>
              </a:ext>
            </a:extLst>
          </p:cNvPr>
          <p:cNvSpPr txBox="1"/>
          <p:nvPr/>
        </p:nvSpPr>
        <p:spPr>
          <a:xfrm>
            <a:off x="99166" y="107577"/>
            <a:ext cx="4285122" cy="1077218"/>
          </a:xfrm>
          <a:prstGeom prst="rect">
            <a:avLst/>
          </a:prstGeom>
          <a:noFill/>
        </p:spPr>
        <p:txBody>
          <a:bodyPr wrap="square">
            <a:spAutoFit/>
          </a:bodyPr>
          <a:lstStyle/>
          <a:p>
            <a:pPr algn="ctr"/>
            <a:r>
              <a:rPr lang="en-US" sz="3200" dirty="0">
                <a:solidFill>
                  <a:schemeClr val="bg1"/>
                </a:solidFill>
              </a:rPr>
              <a:t>MISDIAGNOSING COVERT DID </a:t>
            </a:r>
            <a:endParaRPr lang="en-CA" sz="3200" dirty="0">
              <a:solidFill>
                <a:schemeClr val="bg1"/>
              </a:solidFill>
            </a:endParaRPr>
          </a:p>
        </p:txBody>
      </p:sp>
      <p:sp>
        <p:nvSpPr>
          <p:cNvPr id="2" name="Oval 1">
            <a:extLst>
              <a:ext uri="{FF2B5EF4-FFF2-40B4-BE49-F238E27FC236}">
                <a16:creationId xmlns:a16="http://schemas.microsoft.com/office/drawing/2014/main" id="{5B75FB06-22C1-2E2A-D8FE-EAF557FB3FE2}"/>
              </a:ext>
            </a:extLst>
          </p:cNvPr>
          <p:cNvSpPr/>
          <p:nvPr/>
        </p:nvSpPr>
        <p:spPr>
          <a:xfrm>
            <a:off x="8622" y="896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2298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2665A-282E-494B-9B1A-1563B249D59E}"/>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316804" y="806371"/>
            <a:ext cx="5251118" cy="3131784"/>
          </a:xfrm>
          <a:prstGeom prst="rect">
            <a:avLst/>
          </a:prstGeom>
          <a:noFill/>
        </p:spPr>
      </p:pic>
      <p:pic>
        <p:nvPicPr>
          <p:cNvPr id="8" name="Picture 7">
            <a:extLst>
              <a:ext uri="{FF2B5EF4-FFF2-40B4-BE49-F238E27FC236}">
                <a16:creationId xmlns:a16="http://schemas.microsoft.com/office/drawing/2014/main" id="{6C895391-C840-4845-9DEC-DCBABA274EE2}"/>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343123" y="806371"/>
            <a:ext cx="5153599" cy="5463921"/>
          </a:xfrm>
          <a:prstGeom prst="rect">
            <a:avLst/>
          </a:prstGeom>
          <a:noFill/>
        </p:spPr>
      </p:pic>
      <p:sp>
        <p:nvSpPr>
          <p:cNvPr id="10" name="TextBox 9">
            <a:extLst>
              <a:ext uri="{FF2B5EF4-FFF2-40B4-BE49-F238E27FC236}">
                <a16:creationId xmlns:a16="http://schemas.microsoft.com/office/drawing/2014/main" id="{2DC5785F-4471-40B0-B0AA-9331260FB91D}"/>
              </a:ext>
            </a:extLst>
          </p:cNvPr>
          <p:cNvSpPr txBox="1"/>
          <p:nvPr/>
        </p:nvSpPr>
        <p:spPr>
          <a:xfrm>
            <a:off x="7012784" y="157162"/>
            <a:ext cx="3859157" cy="523220"/>
          </a:xfrm>
          <a:prstGeom prst="rect">
            <a:avLst/>
          </a:prstGeom>
          <a:noFill/>
        </p:spPr>
        <p:txBody>
          <a:bodyPr wrap="square">
            <a:spAutoFit/>
          </a:bodyPr>
          <a:lstStyle/>
          <a:p>
            <a:r>
              <a:rPr lang="en-CA" sz="2800" dirty="0">
                <a:solidFill>
                  <a:schemeClr val="bg1"/>
                </a:solidFill>
              </a:rPr>
              <a:t>COMMON DID ALTERS</a:t>
            </a:r>
          </a:p>
        </p:txBody>
      </p:sp>
      <p:sp>
        <p:nvSpPr>
          <p:cNvPr id="6" name="TextBox 5">
            <a:extLst>
              <a:ext uri="{FF2B5EF4-FFF2-40B4-BE49-F238E27FC236}">
                <a16:creationId xmlns:a16="http://schemas.microsoft.com/office/drawing/2014/main" id="{FA148627-5F90-AA27-2155-B571D339F3D2}"/>
              </a:ext>
            </a:extLst>
          </p:cNvPr>
          <p:cNvSpPr txBox="1"/>
          <p:nvPr/>
        </p:nvSpPr>
        <p:spPr>
          <a:xfrm>
            <a:off x="5864217" y="3995678"/>
            <a:ext cx="6156289" cy="2862322"/>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Common types of alters in dissociative identity disorder include: the host, child alters, internal self-helper, opposite sex alters, persecutor, protector, sexual alters, suicidal altar, teen alter.</a:t>
            </a:r>
          </a:p>
          <a:p>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Less common alters include animal alter, baby and infant, caretaker, demonic, military or political, non- human, robot or machinelike, and supernatural alters</a:t>
            </a:r>
          </a:p>
        </p:txBody>
      </p:sp>
      <p:sp>
        <p:nvSpPr>
          <p:cNvPr id="3" name="TextBox 2">
            <a:extLst>
              <a:ext uri="{FF2B5EF4-FFF2-40B4-BE49-F238E27FC236}">
                <a16:creationId xmlns:a16="http://schemas.microsoft.com/office/drawing/2014/main" id="{F4FAB66C-A872-F380-D5EB-0F942D668C86}"/>
              </a:ext>
            </a:extLst>
          </p:cNvPr>
          <p:cNvSpPr txBox="1"/>
          <p:nvPr/>
        </p:nvSpPr>
        <p:spPr>
          <a:xfrm>
            <a:off x="787160" y="157162"/>
            <a:ext cx="4587096" cy="523220"/>
          </a:xfrm>
          <a:prstGeom prst="rect">
            <a:avLst/>
          </a:prstGeom>
          <a:noFill/>
        </p:spPr>
        <p:txBody>
          <a:bodyPr wrap="square">
            <a:spAutoFit/>
          </a:bodyPr>
          <a:lstStyle/>
          <a:p>
            <a:r>
              <a:rPr lang="en-CA" sz="2800" dirty="0">
                <a:solidFill>
                  <a:schemeClr val="bg1"/>
                </a:solidFill>
              </a:rPr>
              <a:t>COMMON DID SYMPTOMS </a:t>
            </a:r>
            <a:endParaRPr lang="en-CA" sz="2800" dirty="0"/>
          </a:p>
        </p:txBody>
      </p:sp>
      <p:sp>
        <p:nvSpPr>
          <p:cNvPr id="2" name="Oval 1">
            <a:extLst>
              <a:ext uri="{FF2B5EF4-FFF2-40B4-BE49-F238E27FC236}">
                <a16:creationId xmlns:a16="http://schemas.microsoft.com/office/drawing/2014/main" id="{90E4EF95-D223-E879-18E0-792C2E3C36C1}"/>
              </a:ext>
            </a:extLst>
          </p:cNvPr>
          <p:cNvSpPr/>
          <p:nvPr/>
        </p:nvSpPr>
        <p:spPr>
          <a:xfrm>
            <a:off x="5884238" y="320160"/>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2299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5823D-5357-0D9D-E21D-5FB6B38856F6}"/>
              </a:ext>
            </a:extLst>
          </p:cNvPr>
          <p:cNvSpPr txBox="1"/>
          <p:nvPr/>
        </p:nvSpPr>
        <p:spPr>
          <a:xfrm>
            <a:off x="616016" y="876692"/>
            <a:ext cx="12193719" cy="584775"/>
          </a:xfrm>
          <a:prstGeom prst="rect">
            <a:avLst/>
          </a:prstGeom>
          <a:noFill/>
        </p:spPr>
        <p:txBody>
          <a:bodyPr wrap="square">
            <a:spAutoFit/>
          </a:bodyPr>
          <a:lstStyle/>
          <a:p>
            <a:r>
              <a:rPr lang="en-CA" sz="3200" dirty="0">
                <a:solidFill>
                  <a:schemeClr val="bg1"/>
                </a:solidFill>
              </a:rPr>
              <a:t>NEODISSOCIATION VS. STRUCTURAL DISSOCIATION THEORIES</a:t>
            </a:r>
          </a:p>
        </p:txBody>
      </p:sp>
    </p:spTree>
    <p:extLst>
      <p:ext uri="{BB962C8B-B14F-4D97-AF65-F5344CB8AC3E}">
        <p14:creationId xmlns:p14="http://schemas.microsoft.com/office/powerpoint/2010/main" val="2307999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0F55A-475A-97FE-051B-0F8382839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5777BB02-3C6E-66CE-466E-16150FDE802E}"/>
              </a:ext>
            </a:extLst>
          </p:cNvPr>
          <p:cNvSpPr/>
          <p:nvPr/>
        </p:nvSpPr>
        <p:spPr>
          <a:xfrm>
            <a:off x="123518" y="96640"/>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15286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0BD4-B5C9-FDD3-5A76-744B575B8E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963FEB-4CCE-1DAA-9091-754C11A3C340}"/>
              </a:ext>
            </a:extLst>
          </p:cNvPr>
          <p:cNvSpPr txBox="1"/>
          <p:nvPr/>
        </p:nvSpPr>
        <p:spPr>
          <a:xfrm>
            <a:off x="0" y="523220"/>
            <a:ext cx="12192000" cy="6986528"/>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Psychiatry uses two complementary models to describe </a:t>
            </a:r>
            <a:r>
              <a:rPr lang="en-US" sz="2200" dirty="0">
                <a:latin typeface="Arial" panose="020B0604020202020204" pitchFamily="34" charset="0"/>
                <a:cs typeface="Arial" panose="020B0604020202020204" pitchFamily="34" charset="0"/>
              </a:rPr>
              <a:t>dissociation</a:t>
            </a:r>
            <a:r>
              <a:rPr lang="en-US" sz="22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Neodissociation theory</a:t>
            </a:r>
            <a:r>
              <a:rPr lang="en-US" sz="2000" b="0" i="0" dirty="0">
                <a:effectLst/>
                <a:latin typeface="Arial" panose="020B0604020202020204" pitchFamily="34" charset="0"/>
                <a:cs typeface="Arial" panose="020B0604020202020204" pitchFamily="34" charset="0"/>
              </a:rPr>
              <a:t> sees dissociation as a temporary disconnection between mental functions. Awareness, memory, sensation, emotion can uncouple. </a:t>
            </a:r>
            <a:r>
              <a:rPr lang="en-US" sz="2000" dirty="0">
                <a:latin typeface="Arial" panose="020B0604020202020204" pitchFamily="34" charset="0"/>
                <a:cs typeface="Arial" panose="020B0604020202020204" pitchFamily="34" charset="0"/>
              </a:rPr>
              <a:t>It sees this as temporary and</a:t>
            </a:r>
            <a:r>
              <a:rPr lang="en-US" sz="2000" b="0" i="0" dirty="0">
                <a:effectLst/>
                <a:latin typeface="Arial" panose="020B0604020202020204" pitchFamily="34" charset="0"/>
                <a:cs typeface="Arial" panose="020B0604020202020204" pitchFamily="34" charset="0"/>
              </a:rPr>
              <a:t> reversible. </a:t>
            </a:r>
            <a:r>
              <a:rPr lang="en-US" sz="2000" dirty="0">
                <a:latin typeface="Arial" panose="020B0604020202020204" pitchFamily="34" charset="0"/>
                <a:cs typeface="Arial" panose="020B0604020202020204" pitchFamily="34" charset="0"/>
              </a:rPr>
              <a:t>The mind’s semi-independent systems under stress stop communicating well resulting in numbing or shutdown, autopilot functioning, depersonalization / derealization or dissociative amnesia. Dissociation is a capacity, not a disorder and is often adaptive in the short term. Treatment focuses on restoring connection, awareness, and regulation</a:t>
            </a:r>
            <a:endParaRPr lang="en-US" sz="20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Structural dissociation theory </a:t>
            </a:r>
            <a:r>
              <a:rPr lang="en-US" sz="2000" dirty="0">
                <a:latin typeface="Arial" panose="020B0604020202020204" pitchFamily="34" charset="0"/>
                <a:cs typeface="Arial" panose="020B0604020202020204" pitchFamily="34" charset="0"/>
              </a:rPr>
              <a:t>sees d</a:t>
            </a:r>
            <a:r>
              <a:rPr lang="en-US" sz="2000" b="0" i="0" dirty="0">
                <a:effectLst/>
                <a:latin typeface="Arial" panose="020B0604020202020204" pitchFamily="34" charset="0"/>
                <a:cs typeface="Arial" panose="020B0604020202020204" pitchFamily="34" charset="0"/>
              </a:rPr>
              <a:t>issociation as a developmental organization of the personality where different self-states carry different survival roles. </a:t>
            </a:r>
            <a:r>
              <a:rPr lang="en-US" sz="2000" dirty="0">
                <a:latin typeface="Arial" panose="020B0604020202020204" pitchFamily="34" charset="0"/>
                <a:cs typeface="Arial" panose="020B0604020202020204" pitchFamily="34" charset="0"/>
              </a:rPr>
              <a:t>It sees this as long-term and integration requires work. Chronic trauma disrupts integration during development. The personality organizes into parts with different jobs ANPs manage daily life and avoid trauma. EPs carry fear, pain, and survival responses. Healing requires insight, safety, pacing, and cooperation between parts. Integration is gradual, not forced.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Neodissociation explains how dissociation happens. Structural dissociation explains what the self becomes when dissociation repeatedly happens during development.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Neodissociation helps you understand shutdown, numbing, autopilot and the sense that “I wasn’t really there”. Structural dissociation helps you understand inner conflicts, parts that sabotage or protect you and rapid shifts in identity, emotion, or behavior.</a:t>
            </a: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rPr>
              <a:t>.</a:t>
            </a:r>
            <a:endParaRPr lang="en-CA" sz="2200" dirty="0"/>
          </a:p>
          <a:p>
            <a:endParaRPr lang="en-US" sz="2200" b="0" i="0" dirty="0">
              <a:effectLst/>
              <a:latin typeface="Arial" panose="020B0604020202020204" pitchFamily="34" charset="0"/>
            </a:endParaRPr>
          </a:p>
        </p:txBody>
      </p:sp>
      <p:sp>
        <p:nvSpPr>
          <p:cNvPr id="5" name="TextBox 4">
            <a:extLst>
              <a:ext uri="{FF2B5EF4-FFF2-40B4-BE49-F238E27FC236}">
                <a16:creationId xmlns:a16="http://schemas.microsoft.com/office/drawing/2014/main" id="{6BCD905E-8399-159A-4BBA-FB46FB0DCDF7}"/>
              </a:ext>
            </a:extLst>
          </p:cNvPr>
          <p:cNvSpPr txBox="1"/>
          <p:nvPr/>
        </p:nvSpPr>
        <p:spPr>
          <a:xfrm>
            <a:off x="1835945" y="0"/>
            <a:ext cx="8790495"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TWO WAYS OF UNDERSTANDING DISSOCIATION </a:t>
            </a:r>
            <a:endParaRPr lang="en-CA" sz="2800" dirty="0"/>
          </a:p>
        </p:txBody>
      </p:sp>
      <p:sp>
        <p:nvSpPr>
          <p:cNvPr id="2" name="Oval 1">
            <a:extLst>
              <a:ext uri="{FF2B5EF4-FFF2-40B4-BE49-F238E27FC236}">
                <a16:creationId xmlns:a16="http://schemas.microsoft.com/office/drawing/2014/main" id="{175AF04D-AA57-E322-D093-9EDEC953EFE4}"/>
              </a:ext>
            </a:extLst>
          </p:cNvPr>
          <p:cNvSpPr/>
          <p:nvPr/>
        </p:nvSpPr>
        <p:spPr>
          <a:xfrm>
            <a:off x="167291" y="9992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96345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7C49B-3073-7562-E9CB-6928B0137E94}"/>
              </a:ext>
            </a:extLst>
          </p:cNvPr>
          <p:cNvSpPr txBox="1"/>
          <p:nvPr/>
        </p:nvSpPr>
        <p:spPr>
          <a:xfrm>
            <a:off x="770021" y="811548"/>
            <a:ext cx="10915049" cy="646331"/>
          </a:xfrm>
          <a:prstGeom prst="rect">
            <a:avLst/>
          </a:prstGeom>
          <a:noFill/>
        </p:spPr>
        <p:txBody>
          <a:bodyPr wrap="square">
            <a:spAutoFit/>
          </a:bodyPr>
          <a:lstStyle/>
          <a:p>
            <a:r>
              <a:rPr lang="en-CA" sz="3600" kern="0" dirty="0">
                <a:effectLst/>
                <a:latin typeface="Arial" panose="020B0604020202020204" pitchFamily="34" charset="0"/>
                <a:ea typeface="Times New Roman" panose="02020603050405020304" pitchFamily="18" charset="0"/>
                <a:cs typeface="Arial" panose="020B0604020202020204" pitchFamily="34" charset="0"/>
              </a:rPr>
              <a:t>Where do you see yourself </a:t>
            </a:r>
            <a:r>
              <a:rPr lang="en-CA" sz="3600" kern="0" dirty="0">
                <a:latin typeface="Arial" panose="020B0604020202020204" pitchFamily="34" charset="0"/>
                <a:ea typeface="Times New Roman" panose="02020603050405020304" pitchFamily="18" charset="0"/>
                <a:cs typeface="Arial" panose="020B0604020202020204" pitchFamily="34" charset="0"/>
              </a:rPr>
              <a:t>on</a:t>
            </a:r>
            <a:r>
              <a:rPr lang="en-CA" sz="3600" kern="0" dirty="0">
                <a:effectLst/>
                <a:latin typeface="Arial" panose="020B0604020202020204" pitchFamily="34" charset="0"/>
                <a:ea typeface="Times New Roman" panose="02020603050405020304" pitchFamily="18" charset="0"/>
                <a:cs typeface="Arial" panose="020B0604020202020204" pitchFamily="34" charset="0"/>
              </a:rPr>
              <a:t> this dissociation map?</a:t>
            </a:r>
            <a:endParaRPr lang="en-CA"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893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8DC8-8954-3842-50B7-A5CA204923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3248A6-84DA-F2D5-BD5A-ABF74A0CF607}"/>
              </a:ext>
            </a:extLst>
          </p:cNvPr>
          <p:cNvSpPr txBox="1"/>
          <p:nvPr/>
        </p:nvSpPr>
        <p:spPr>
          <a:xfrm>
            <a:off x="6824117" y="430887"/>
            <a:ext cx="4842045" cy="707886"/>
          </a:xfrm>
          <a:prstGeom prst="rect">
            <a:avLst/>
          </a:prstGeom>
          <a:noFill/>
        </p:spPr>
        <p:txBody>
          <a:bodyPr wrap="square">
            <a:spAutoFit/>
          </a:bodyPr>
          <a:lstStyle/>
          <a:p>
            <a:r>
              <a:rPr lang="en-CA" sz="4000" dirty="0">
                <a:solidFill>
                  <a:schemeClr val="bg1"/>
                </a:solidFill>
              </a:rPr>
              <a:t>ZOOM POLL </a:t>
            </a:r>
          </a:p>
        </p:txBody>
      </p:sp>
      <p:pic>
        <p:nvPicPr>
          <p:cNvPr id="4" name="Picture 3" descr="A screenshot of a computer&#10;&#10;Description automatically generated">
            <a:extLst>
              <a:ext uri="{FF2B5EF4-FFF2-40B4-BE49-F238E27FC236}">
                <a16:creationId xmlns:a16="http://schemas.microsoft.com/office/drawing/2014/main" id="{A6E3D28F-B409-BB58-2184-5B17AC9AA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63" y="784830"/>
            <a:ext cx="4770656" cy="5722469"/>
          </a:xfrm>
          <a:prstGeom prst="rect">
            <a:avLst/>
          </a:prstGeom>
        </p:spPr>
      </p:pic>
      <p:sp>
        <p:nvSpPr>
          <p:cNvPr id="6" name="TextBox 5">
            <a:extLst>
              <a:ext uri="{FF2B5EF4-FFF2-40B4-BE49-F238E27FC236}">
                <a16:creationId xmlns:a16="http://schemas.microsoft.com/office/drawing/2014/main" id="{441CC885-48DB-848A-3F17-096E634F9DB6}"/>
              </a:ext>
            </a:extLst>
          </p:cNvPr>
          <p:cNvSpPr txBox="1"/>
          <p:nvPr/>
        </p:nvSpPr>
        <p:spPr>
          <a:xfrm>
            <a:off x="5367884" y="1347014"/>
            <a:ext cx="6381893" cy="1569660"/>
          </a:xfrm>
          <a:prstGeom prst="rect">
            <a:avLst/>
          </a:prstGeom>
          <a:noFill/>
        </p:spPr>
        <p:txBody>
          <a:bodyPr wrap="square">
            <a:spAutoFit/>
          </a:bodyPr>
          <a:lstStyle/>
          <a:p>
            <a:pPr marL="285750" indent="-285750">
              <a:buFont typeface="Arial" panose="020B0604020202020204" pitchFamily="34" charset="0"/>
              <a:buChar char="•"/>
            </a:pPr>
            <a:r>
              <a:rPr lang="en-CA" sz="3200" dirty="0">
                <a:latin typeface="Arial" panose="020B0604020202020204" pitchFamily="34" charset="0"/>
                <a:cs typeface="Arial" panose="020B0604020202020204" pitchFamily="34" charset="0"/>
              </a:rPr>
              <a:t>Please launch poll (dissociation symptom scale)</a:t>
            </a:r>
          </a:p>
          <a:p>
            <a:pPr marL="285750" indent="-285750">
              <a:buFont typeface="Arial" panose="020B0604020202020204" pitchFamily="34" charset="0"/>
              <a:buChar char="•"/>
            </a:pPr>
            <a:r>
              <a:rPr lang="en-CA" sz="3200" dirty="0">
                <a:latin typeface="Arial" panose="020B0604020202020204" pitchFamily="34" charset="0"/>
                <a:cs typeface="Arial" panose="020B0604020202020204" pitchFamily="34" charset="0"/>
              </a:rPr>
              <a:t>Then share zoom results</a:t>
            </a:r>
          </a:p>
        </p:txBody>
      </p:sp>
      <p:sp>
        <p:nvSpPr>
          <p:cNvPr id="2" name="Slide Number Placeholder 1">
            <a:extLst>
              <a:ext uri="{FF2B5EF4-FFF2-40B4-BE49-F238E27FC236}">
                <a16:creationId xmlns:a16="http://schemas.microsoft.com/office/drawing/2014/main" id="{100826BE-18A4-A352-7DBA-60D7D289FF7D}"/>
              </a:ext>
            </a:extLst>
          </p:cNvPr>
          <p:cNvSpPr>
            <a:spLocks noGrp="1"/>
          </p:cNvSpPr>
          <p:nvPr>
            <p:ph type="sldNum" sz="quarter" idx="12"/>
          </p:nvPr>
        </p:nvSpPr>
        <p:spPr/>
        <p:txBody>
          <a:bodyPr/>
          <a:lstStyle/>
          <a:p>
            <a:fld id="{5B621ED0-B45F-441E-93E9-023E2B55C8A5}" type="slidenum">
              <a:rPr lang="en-CA" smtClean="0"/>
              <a:t>79</a:t>
            </a:fld>
            <a:endParaRPr lang="en-CA"/>
          </a:p>
        </p:txBody>
      </p:sp>
    </p:spTree>
    <p:extLst>
      <p:ext uri="{BB962C8B-B14F-4D97-AF65-F5344CB8AC3E}">
        <p14:creationId xmlns:p14="http://schemas.microsoft.com/office/powerpoint/2010/main" val="3742934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6946-A327-F12E-02F2-F56BF4CAB7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8512F5-A109-0699-2B3F-05A549A07966}"/>
              </a:ext>
            </a:extLst>
          </p:cNvPr>
          <p:cNvSpPr txBox="1"/>
          <p:nvPr/>
        </p:nvSpPr>
        <p:spPr>
          <a:xfrm>
            <a:off x="0" y="0"/>
            <a:ext cx="12192000" cy="6894195"/>
          </a:xfrm>
          <a:prstGeom prst="rect">
            <a:avLst/>
          </a:prstGeom>
          <a:noFill/>
        </p:spPr>
        <p:txBody>
          <a:bodyPr wrap="square">
            <a:spAutoFit/>
          </a:bodyPr>
          <a:lstStyle/>
          <a:p>
            <a:pPr>
              <a:buNone/>
            </a:pPr>
            <a:r>
              <a:rPr lang="en-US" sz="2800" b="1" dirty="0">
                <a:solidFill>
                  <a:schemeClr val="bg1"/>
                </a:solidFill>
              </a:rPr>
              <a:t>                       5-Minute Mindfulness Meditation for Dissociation</a:t>
            </a:r>
          </a:p>
          <a:p>
            <a:pPr>
              <a:buNone/>
            </a:pP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Breath as an Anchor (1 minute)</a:t>
            </a:r>
          </a:p>
          <a:p>
            <a:pPr>
              <a:buNone/>
            </a:pPr>
            <a:r>
              <a:rPr lang="en-US" dirty="0">
                <a:latin typeface="Arial" panose="020B0604020202020204" pitchFamily="34" charset="0"/>
                <a:cs typeface="Arial" panose="020B0604020202020204" pitchFamily="34" charset="0"/>
              </a:rPr>
              <a:t>We’ll now bring in the breath—not to control 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but to use it as a soft reference point.</a:t>
            </a:r>
          </a:p>
          <a:p>
            <a:pPr>
              <a:buNone/>
            </a:pPr>
            <a:r>
              <a:rPr lang="en-US" dirty="0">
                <a:latin typeface="Arial" panose="020B0604020202020204" pitchFamily="34" charset="0"/>
                <a:cs typeface="Arial" panose="020B0604020202020204" pitchFamily="34" charset="0"/>
              </a:rPr>
              <a:t>See if you can notice where the breath is easiest to feel—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nose, chest, or belly—or simply the sense of air moving in and out.</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There’s no right depth or rhythm.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 breath disappears from awareness, that’s okay.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Just gently come back when you notice.</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If dissociation shows up as numbness, distance, or blankness,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you might silently say to yourself:</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‘Something in me is protecting me right now.’</a:t>
            </a:r>
          </a:p>
          <a:p>
            <a:pPr>
              <a:buNone/>
            </a:pP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Choiceful Re-Engagement (45 seconds)</a:t>
            </a:r>
          </a:p>
          <a:p>
            <a:pPr>
              <a:buNone/>
            </a:pPr>
            <a:r>
              <a:rPr lang="en-US" dirty="0">
                <a:latin typeface="Arial" panose="020B0604020202020204" pitchFamily="34" charset="0"/>
                <a:cs typeface="Arial" panose="020B0604020202020204" pitchFamily="34" charset="0"/>
              </a:rPr>
              <a:t>Before we close, notice: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there one small way you can signal safety to your nervous system?</a:t>
            </a:r>
          </a:p>
          <a:p>
            <a:r>
              <a:rPr lang="en-US" dirty="0">
                <a:latin typeface="Arial" panose="020B0604020202020204" pitchFamily="34" charset="0"/>
                <a:cs typeface="Arial" panose="020B0604020202020204" pitchFamily="34" charset="0"/>
              </a:rPr>
              <a:t>Maybe that’s pressing your feet into the floor,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stretching your fingers,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gently naming where you are and what day it is. </a:t>
            </a:r>
          </a:p>
          <a:p>
            <a:r>
              <a:rPr lang="en-US" dirty="0">
                <a:latin typeface="Arial" panose="020B0604020202020204" pitchFamily="34" charset="0"/>
                <a:cs typeface="Arial" panose="020B0604020202020204" pitchFamily="34" charset="0"/>
              </a:rPr>
              <a:t>You’re practicing the skill of returning, not forcing, not fixing.</a:t>
            </a:r>
          </a:p>
          <a:p>
            <a:pPr>
              <a:buNone/>
            </a:pPr>
            <a:endParaRPr lang="en-US" dirty="0"/>
          </a:p>
        </p:txBody>
      </p:sp>
    </p:spTree>
    <p:extLst>
      <p:ext uri="{BB962C8B-B14F-4D97-AF65-F5344CB8AC3E}">
        <p14:creationId xmlns:p14="http://schemas.microsoft.com/office/powerpoint/2010/main" val="3175695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4D24A8-D016-D688-D12B-E2868B87E2B7}"/>
              </a:ext>
            </a:extLst>
          </p:cNvPr>
          <p:cNvSpPr txBox="1"/>
          <p:nvPr/>
        </p:nvSpPr>
        <p:spPr>
          <a:xfrm>
            <a:off x="85023" y="0"/>
            <a:ext cx="12021954" cy="6294737"/>
          </a:xfrm>
          <a:prstGeom prst="rect">
            <a:avLst/>
          </a:prstGeom>
          <a:noFill/>
        </p:spPr>
        <p:txBody>
          <a:bodyPr wrap="square">
            <a:spAutoFit/>
          </a:bodyPr>
          <a:lstStyle/>
          <a:p>
            <a:pPr>
              <a:lnSpc>
                <a:spcPct val="107000"/>
              </a:lnSpc>
              <a:spcAft>
                <a:spcPts val="800"/>
              </a:spcAft>
              <a:buNone/>
            </a:pPr>
            <a:r>
              <a:rPr lang="en-CA" sz="2800" b="1"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TO THINK ABOUT YOUR DSS-B SCORE</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Remember that dissociation is not a disorder. It’s a capacity of the nervous system, a way the system creates distance, numbness, or automatic functioning when things feel overwhelming, unsafe, or too much to process all at once.</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scale helps us notice how often our system has been using this strategy lately.</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0–4: Minimal dissociative symptoms: This suggests our nervous system has mostly been able to stay present and integrated over the past week. That doesn’t mean </a:t>
            </a:r>
            <a:r>
              <a:rPr lang="en-CA" kern="0" dirty="0">
                <a:latin typeface="Arial" panose="020B0604020202020204" pitchFamily="34" charset="0"/>
                <a:ea typeface="Times New Roman" panose="02020603050405020304" pitchFamily="18" charset="0"/>
                <a:cs typeface="Times New Roman" panose="02020603050405020304" pitchFamily="18" charset="0"/>
              </a:rPr>
              <a:t>we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never dissociate, everyone does sometimes, but it hasn’t been a prominent coping strategy recently.</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5–12: Mild to moderate dissociation: This range is very common, especially during stress, fatigue, illness, emotional load, or relational strain. It suggests our system occasionally uses spacing out, emotional numbing, or autopilot to manage demands. This isn’t a problem to fix, just a pattern to notice with curiosity.</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13 and above: Elevated dissociation: This suggests dissociation has been a frequent or relied-upon strategy recently. Often this reflects a nervous system that learned, at some earlier point, that distance was the safest or most efficient way to cope. This doesn’t mean something is “wrong,” but it may be worth gentle exploration, especially around safety, overwhelm, boundaries, and support.</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Note that scores can change week to week depending on stress, sleep, health, and life events. Please don’t use these scores to label yourself, instead think of them as a way your nervous system protects itself.</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18148481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7E5C52-1C35-4194-95C9-44AC18064085}"/>
              </a:ext>
            </a:extLst>
          </p:cNvPr>
          <p:cNvSpPr txBox="1"/>
          <p:nvPr/>
        </p:nvSpPr>
        <p:spPr>
          <a:xfrm>
            <a:off x="134353" y="489102"/>
            <a:ext cx="11923294" cy="523220"/>
          </a:xfrm>
          <a:prstGeom prst="rect">
            <a:avLst/>
          </a:prstGeom>
          <a:noFill/>
        </p:spPr>
        <p:txBody>
          <a:bodyPr wrap="square">
            <a:spAutoFit/>
          </a:bodyPr>
          <a:lstStyle/>
          <a:p>
            <a:r>
              <a:rPr lang="en-CA" sz="2800" dirty="0">
                <a:solidFill>
                  <a:schemeClr val="bg1"/>
                </a:solidFill>
              </a:rPr>
              <a:t>CONTROVERSIES IN THE DIAGNOSIS OF DISSOCIATIVE IDENTITY DISORDER</a:t>
            </a:r>
          </a:p>
        </p:txBody>
      </p:sp>
      <p:sp>
        <p:nvSpPr>
          <p:cNvPr id="5" name="TextBox 4">
            <a:extLst>
              <a:ext uri="{FF2B5EF4-FFF2-40B4-BE49-F238E27FC236}">
                <a16:creationId xmlns:a16="http://schemas.microsoft.com/office/drawing/2014/main" id="{6C7ACA65-6D04-5302-AE0F-F016438A57BA}"/>
              </a:ext>
            </a:extLst>
          </p:cNvPr>
          <p:cNvSpPr txBox="1"/>
          <p:nvPr/>
        </p:nvSpPr>
        <p:spPr>
          <a:xfrm>
            <a:off x="1777264" y="1343344"/>
            <a:ext cx="8387013" cy="461665"/>
          </a:xfrm>
          <a:prstGeom prst="rect">
            <a:avLst/>
          </a:prstGeom>
          <a:noFill/>
        </p:spPr>
        <p:txBody>
          <a:bodyPr wrap="square">
            <a:spAutoFit/>
          </a:bodyPr>
          <a:lstStyle/>
          <a:p>
            <a:r>
              <a:rPr lang="en-US" sz="2400" dirty="0"/>
              <a:t>Is the diagnosis of dissociative identity disorder controversial ?</a:t>
            </a:r>
            <a:endParaRPr lang="en-CA" sz="2400" dirty="0"/>
          </a:p>
        </p:txBody>
      </p:sp>
    </p:spTree>
    <p:extLst>
      <p:ext uri="{BB962C8B-B14F-4D97-AF65-F5344CB8AC3E}">
        <p14:creationId xmlns:p14="http://schemas.microsoft.com/office/powerpoint/2010/main" val="502620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54020C45-C010-43CE-B6FE-3F711BE3104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95339" y="3320368"/>
            <a:ext cx="11138060" cy="3429000"/>
          </a:xfrm>
          <a:prstGeom prst="rect">
            <a:avLst/>
          </a:prstGeom>
          <a:noFill/>
        </p:spPr>
      </p:pic>
      <p:sp>
        <p:nvSpPr>
          <p:cNvPr id="3" name="TextBox 2">
            <a:extLst>
              <a:ext uri="{FF2B5EF4-FFF2-40B4-BE49-F238E27FC236}">
                <a16:creationId xmlns:a16="http://schemas.microsoft.com/office/drawing/2014/main" id="{A69888F5-60E7-B03C-6296-695EDDA24E2A}"/>
              </a:ext>
            </a:extLst>
          </p:cNvPr>
          <p:cNvSpPr txBox="1"/>
          <p:nvPr/>
        </p:nvSpPr>
        <p:spPr>
          <a:xfrm>
            <a:off x="0" y="108632"/>
            <a:ext cx="12128739" cy="3046988"/>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 There is some controversy surrounding DID and its causes. In the simple course we follow and have presented the</a:t>
            </a:r>
            <a:r>
              <a:rPr lang="en-CA" sz="2400" dirty="0">
                <a:solidFill>
                  <a:schemeClr val="bg1"/>
                </a:solidFill>
                <a:latin typeface="Arial" panose="020B0604020202020204" pitchFamily="34" charset="0"/>
                <a:cs typeface="Arial" panose="020B0604020202020204" pitchFamily="34" charset="0"/>
              </a:rPr>
              <a:t> 1) post-traumatic model of DID</a:t>
            </a:r>
            <a:r>
              <a:rPr lang="en-CA" sz="2400" dirty="0">
                <a:latin typeface="Arial" panose="020B0604020202020204" pitchFamily="34" charset="0"/>
                <a:cs typeface="Arial" panose="020B0604020202020204" pitchFamily="34" charset="0"/>
              </a:rPr>
              <a:t>. There is however also the…</a:t>
            </a:r>
            <a:r>
              <a:rPr lang="en-CA" sz="2400"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2) Socio-cognitive model </a:t>
            </a:r>
            <a:r>
              <a:rPr lang="en-CA" sz="2400" dirty="0">
                <a:latin typeface="Arial" panose="020B0604020202020204" pitchFamily="34" charset="0"/>
                <a:cs typeface="Arial" panose="020B0604020202020204" pitchFamily="34" charset="0"/>
              </a:rPr>
              <a:t>which proposes two alternative explanations for DID </a:t>
            </a:r>
            <a:r>
              <a:rPr lang="en-CA" sz="2400" dirty="0">
                <a:solidFill>
                  <a:schemeClr val="bg1"/>
                </a:solidFill>
                <a:latin typeface="Arial" panose="020B0604020202020204" pitchFamily="34" charset="0"/>
                <a:cs typeface="Arial" panose="020B0604020202020204" pitchFamily="34" charset="0"/>
              </a:rPr>
              <a:t>A) </a:t>
            </a:r>
            <a:r>
              <a:rPr lang="en-CA" sz="2400" dirty="0">
                <a:latin typeface="Arial" panose="020B0604020202020204" pitchFamily="34" charset="0"/>
                <a:cs typeface="Arial" panose="020B0604020202020204" pitchFamily="34" charset="0"/>
              </a:rPr>
              <a:t>the iatrogenic- which suggests that DID is in part induced by therapists, and</a:t>
            </a:r>
            <a:r>
              <a:rPr lang="en-CA" sz="2400" dirty="0">
                <a:solidFill>
                  <a:schemeClr val="bg1"/>
                </a:solidFill>
                <a:latin typeface="Arial" panose="020B0604020202020204" pitchFamily="34" charset="0"/>
                <a:cs typeface="Arial" panose="020B0604020202020204" pitchFamily="34" charset="0"/>
              </a:rPr>
              <a:t> B) </a:t>
            </a:r>
            <a:r>
              <a:rPr lang="en-CA" sz="2400" dirty="0">
                <a:latin typeface="Arial" panose="020B0604020202020204" pitchFamily="34" charset="0"/>
                <a:cs typeface="Arial" panose="020B0604020202020204" pitchFamily="34" charset="0"/>
              </a:rPr>
              <a:t>the pseudogenic position which suggests that some individuals feign DID for “secondary” gain. Many experts in the field now hold that these models are compatible. Click </a:t>
            </a:r>
            <a:r>
              <a:rPr lang="en-CA" sz="2400" dirty="0">
                <a:latin typeface="Arial" panose="020B0604020202020204" pitchFamily="34" charset="0"/>
                <a:cs typeface="Arial" panose="020B0604020202020204" pitchFamily="34" charset="0"/>
                <a:hlinkClick r:id="rId5"/>
              </a:rPr>
              <a:t>link</a:t>
            </a:r>
            <a:r>
              <a:rPr lang="en-CA" sz="2400" dirty="0">
                <a:latin typeface="Arial" panose="020B0604020202020204" pitchFamily="34" charset="0"/>
                <a:cs typeface="Arial" panose="020B0604020202020204" pitchFamily="34" charset="0"/>
              </a:rPr>
              <a:t> which explores this controversy</a:t>
            </a:r>
          </a:p>
        </p:txBody>
      </p:sp>
    </p:spTree>
    <p:extLst>
      <p:ext uri="{BB962C8B-B14F-4D97-AF65-F5344CB8AC3E}">
        <p14:creationId xmlns:p14="http://schemas.microsoft.com/office/powerpoint/2010/main" val="2548111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895AA7-27D9-F8B7-998D-E064B6052B70}"/>
              </a:ext>
            </a:extLst>
          </p:cNvPr>
          <p:cNvSpPr txBox="1"/>
          <p:nvPr/>
        </p:nvSpPr>
        <p:spPr>
          <a:xfrm>
            <a:off x="2124775" y="768698"/>
            <a:ext cx="8126129" cy="642035"/>
          </a:xfrm>
          <a:prstGeom prst="rect">
            <a:avLst/>
          </a:prstGeom>
          <a:noFill/>
        </p:spPr>
        <p:txBody>
          <a:bodyPr wrap="square">
            <a:spAutoFit/>
          </a:bodyPr>
          <a:lstStyle/>
          <a:p>
            <a:pPr>
              <a:lnSpc>
                <a:spcPct val="107000"/>
              </a:lnSpc>
              <a:spcAft>
                <a:spcPts val="800"/>
              </a:spcAft>
              <a:buNone/>
            </a:pPr>
            <a:r>
              <a:rPr lang="en-CA" sz="36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PART 2 HOW HEALING HAPPENS</a:t>
            </a:r>
            <a:endParaRPr lang="en-CA" sz="36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04625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3AC53-D919-6672-EE49-B1F18F46A8E0}"/>
              </a:ext>
            </a:extLst>
          </p:cNvPr>
          <p:cNvSpPr txBox="1"/>
          <p:nvPr/>
        </p:nvSpPr>
        <p:spPr>
          <a:xfrm>
            <a:off x="577516" y="982397"/>
            <a:ext cx="11894419" cy="646331"/>
          </a:xfrm>
          <a:prstGeom prst="rect">
            <a:avLst/>
          </a:prstGeom>
          <a:noFill/>
        </p:spPr>
        <p:txBody>
          <a:bodyPr wrap="square">
            <a:spAutoFit/>
          </a:bodyPr>
          <a:lstStyle/>
          <a:p>
            <a:r>
              <a:rPr lang="en-CA" sz="3600" dirty="0">
                <a:solidFill>
                  <a:schemeClr val="bg1"/>
                </a:solidFill>
              </a:rPr>
              <a:t>TREATMENT OF THE TRAUMA SPECTRUM DISORDERS</a:t>
            </a:r>
          </a:p>
        </p:txBody>
      </p:sp>
      <p:sp>
        <p:nvSpPr>
          <p:cNvPr id="5" name="TextBox 4">
            <a:extLst>
              <a:ext uri="{FF2B5EF4-FFF2-40B4-BE49-F238E27FC236}">
                <a16:creationId xmlns:a16="http://schemas.microsoft.com/office/drawing/2014/main" id="{B16E7443-B655-2296-37F4-F1239A3AFD41}"/>
              </a:ext>
            </a:extLst>
          </p:cNvPr>
          <p:cNvSpPr txBox="1"/>
          <p:nvPr/>
        </p:nvSpPr>
        <p:spPr>
          <a:xfrm>
            <a:off x="1455821" y="2040903"/>
            <a:ext cx="9613232" cy="1200329"/>
          </a:xfrm>
          <a:prstGeom prst="rect">
            <a:avLst/>
          </a:prstGeom>
          <a:noFill/>
        </p:spPr>
        <p:txBody>
          <a:bodyPr wrap="square">
            <a:spAutoFit/>
          </a:bodyPr>
          <a:lstStyle/>
          <a:p>
            <a:r>
              <a:rPr lang="en-US" sz="2400" dirty="0"/>
              <a:t>If PTSD, complex PTSD, and DID or primary, secondary and tertiary dissociation are all on the dissociative spectrum, are they treated following similar principles?</a:t>
            </a:r>
            <a:r>
              <a:rPr lang="en-CA" sz="2400" dirty="0"/>
              <a:t>  </a:t>
            </a:r>
          </a:p>
        </p:txBody>
      </p:sp>
    </p:spTree>
    <p:extLst>
      <p:ext uri="{BB962C8B-B14F-4D97-AF65-F5344CB8AC3E}">
        <p14:creationId xmlns:p14="http://schemas.microsoft.com/office/powerpoint/2010/main" val="1638470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8B18-29D2-E5C8-8900-2867211F6F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C24B39-C298-C104-EDEC-D98B66BAB879}"/>
              </a:ext>
            </a:extLst>
          </p:cNvPr>
          <p:cNvSpPr>
            <a:spLocks noGrp="1"/>
          </p:cNvSpPr>
          <p:nvPr>
            <p:ph type="title" idx="4294967295"/>
          </p:nvPr>
        </p:nvSpPr>
        <p:spPr>
          <a:xfrm>
            <a:off x="-359121" y="453584"/>
            <a:ext cx="4926553" cy="714375"/>
          </a:xfrm>
        </p:spPr>
        <p:txBody>
          <a:bodyPr>
            <a:noAutofit/>
          </a:bodyPr>
          <a:lstStyle/>
          <a:p>
            <a:pPr algn="ctr"/>
            <a:r>
              <a:rPr lang="en-CA" sz="2400" dirty="0">
                <a:solidFill>
                  <a:schemeClr val="bg1"/>
                </a:solidFill>
              </a:rPr>
              <a:t>Treatment of TRAUMA spectrum disorders</a:t>
            </a:r>
          </a:p>
        </p:txBody>
      </p:sp>
      <p:sp>
        <p:nvSpPr>
          <p:cNvPr id="5" name="Content Placeholder 4">
            <a:extLst>
              <a:ext uri="{FF2B5EF4-FFF2-40B4-BE49-F238E27FC236}">
                <a16:creationId xmlns:a16="http://schemas.microsoft.com/office/drawing/2014/main" id="{8D6CF1C5-1E27-D940-576D-7BCF99B605B9}"/>
              </a:ext>
            </a:extLst>
          </p:cNvPr>
          <p:cNvSpPr>
            <a:spLocks noGrp="1"/>
          </p:cNvSpPr>
          <p:nvPr>
            <p:ph idx="4294967295"/>
          </p:nvPr>
        </p:nvSpPr>
        <p:spPr>
          <a:xfrm>
            <a:off x="4160895" y="453584"/>
            <a:ext cx="7968543" cy="7012403"/>
          </a:xfrm>
        </p:spPr>
        <p:txBody>
          <a:bodyPr>
            <a:normAutofit lnSpcReduction="10000"/>
          </a:bodyPr>
          <a:lstStyle/>
          <a:p>
            <a:pPr>
              <a:spcBef>
                <a:spcPts val="0"/>
              </a:spcBef>
              <a:spcAft>
                <a:spcPts val="0"/>
              </a:spcAft>
            </a:pPr>
            <a:r>
              <a:rPr lang="en-CA" sz="2300" dirty="0">
                <a:latin typeface="Arial" panose="020B0604020202020204" pitchFamily="34" charset="0"/>
                <a:cs typeface="Arial" panose="020B0604020202020204" pitchFamily="34" charset="0"/>
              </a:rPr>
              <a:t>Today there is more scientific knowledge, public awareness, and peer initiatives in the fields of trauma and its treatment than there’s ever been, but there is also a great lack of well-trained trauma treatment providers, programs and resources.</a:t>
            </a:r>
          </a:p>
          <a:p>
            <a:pPr>
              <a:spcBef>
                <a:spcPts val="0"/>
              </a:spcBef>
              <a:spcAft>
                <a:spcPts val="0"/>
              </a:spcAft>
            </a:pPr>
            <a:endParaRPr lang="en-CA" sz="2300" dirty="0">
              <a:latin typeface="Arial" panose="020B0604020202020204" pitchFamily="34" charset="0"/>
              <a:cs typeface="Arial" panose="020B0604020202020204" pitchFamily="34" charset="0"/>
            </a:endParaRPr>
          </a:p>
          <a:p>
            <a:pPr>
              <a:spcBef>
                <a:spcPts val="0"/>
              </a:spcBef>
              <a:spcAft>
                <a:spcPts val="0"/>
              </a:spcAft>
            </a:pPr>
            <a:r>
              <a:rPr lang="en-CA" sz="2300" dirty="0">
                <a:latin typeface="Arial" panose="020B0604020202020204" pitchFamily="34" charset="0"/>
                <a:cs typeface="Arial" panose="020B0604020202020204" pitchFamily="34" charset="0"/>
              </a:rPr>
              <a:t>We are in a situation akin to that which the treatment of acute lymphocytic leukemia, the most common type of childhood cancer, was in in the 1970’s when it had a 90% mortality rate. Today the mortality rate of ALL has dropped to 10%. This is not because we have any new treatments. We are still using all the same ones as we did 50 years ago. What has changed is that we’re much better at using those treatments in a uniform systematic way.</a:t>
            </a:r>
          </a:p>
          <a:p>
            <a:pPr marL="0" indent="0">
              <a:spcBef>
                <a:spcPts val="0"/>
              </a:spcBef>
              <a:spcAft>
                <a:spcPts val="0"/>
              </a:spcAft>
              <a:buNone/>
            </a:pPr>
            <a:r>
              <a:rPr lang="en-CA" sz="2300" dirty="0">
                <a:latin typeface="Arial" panose="020B0604020202020204" pitchFamily="34" charset="0"/>
                <a:cs typeface="Arial" panose="020B0604020202020204" pitchFamily="34" charset="0"/>
              </a:rPr>
              <a:t> </a:t>
            </a:r>
          </a:p>
          <a:p>
            <a:pPr>
              <a:spcBef>
                <a:spcPts val="0"/>
              </a:spcBef>
              <a:spcAft>
                <a:spcPts val="0"/>
              </a:spcAft>
            </a:pPr>
            <a:r>
              <a:rPr lang="en-CA" sz="2300" dirty="0">
                <a:latin typeface="Arial" panose="020B0604020202020204" pitchFamily="34" charset="0"/>
                <a:cs typeface="Arial" panose="020B0604020202020204" pitchFamily="34" charset="0"/>
              </a:rPr>
              <a:t>Similarly with dissociative/trauma spectrum disorders, if we were better at using the treatments we’ve known about for 100 years effectively, we’d have much better treatment outcomes.</a:t>
            </a:r>
          </a:p>
          <a:p>
            <a:pPr>
              <a:spcBef>
                <a:spcPts val="0"/>
              </a:spcBef>
              <a:spcAft>
                <a:spcPts val="0"/>
              </a:spcAft>
            </a:pPr>
            <a:r>
              <a:rPr lang="en-CA" sz="2300" dirty="0">
                <a:latin typeface="Arial" panose="020B0604020202020204" pitchFamily="34" charset="0"/>
                <a:cs typeface="Arial" panose="020B0604020202020204" pitchFamily="34" charset="0"/>
              </a:rPr>
              <a:t>The body keeps the score by Bessel van der Kolk describes several evidence based effective treatments for the trauma spectrum disorders</a:t>
            </a:r>
          </a:p>
          <a:p>
            <a:endParaRPr lang="en-CA" dirty="0"/>
          </a:p>
          <a:p>
            <a:endParaRPr lang="en-CA" dirty="0"/>
          </a:p>
        </p:txBody>
      </p:sp>
      <p:pic>
        <p:nvPicPr>
          <p:cNvPr id="3" name="Picture 2" descr="A diagram of a trauma therapy&#10;&#10;Description automatically generated">
            <a:extLst>
              <a:ext uri="{FF2B5EF4-FFF2-40B4-BE49-F238E27FC236}">
                <a16:creationId xmlns:a16="http://schemas.microsoft.com/office/drawing/2014/main" id="{5331B0DB-1389-0EF1-887F-2E28980CD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7" y="1167959"/>
            <a:ext cx="4075458" cy="5003514"/>
          </a:xfrm>
          <a:prstGeom prst="rect">
            <a:avLst/>
          </a:prstGeom>
        </p:spPr>
      </p:pic>
    </p:spTree>
    <p:extLst>
      <p:ext uri="{BB962C8B-B14F-4D97-AF65-F5344CB8AC3E}">
        <p14:creationId xmlns:p14="http://schemas.microsoft.com/office/powerpoint/2010/main" val="16559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7E180-6F9A-46B7-A66A-FB11A5CDF0B6}"/>
              </a:ext>
            </a:extLst>
          </p:cNvPr>
          <p:cNvSpPr>
            <a:spLocks noGrp="1"/>
          </p:cNvSpPr>
          <p:nvPr>
            <p:ph type="title" idx="4294967295"/>
          </p:nvPr>
        </p:nvSpPr>
        <p:spPr>
          <a:xfrm>
            <a:off x="-359121" y="453584"/>
            <a:ext cx="4926553" cy="714375"/>
          </a:xfrm>
        </p:spPr>
        <p:txBody>
          <a:bodyPr>
            <a:noAutofit/>
          </a:bodyPr>
          <a:lstStyle/>
          <a:p>
            <a:pPr algn="ctr"/>
            <a:r>
              <a:rPr lang="en-CA" sz="2400" dirty="0">
                <a:solidFill>
                  <a:schemeClr val="bg1"/>
                </a:solidFill>
              </a:rPr>
              <a:t>Treatment of TRAUMA spectrum disorders</a:t>
            </a:r>
          </a:p>
        </p:txBody>
      </p:sp>
      <p:sp>
        <p:nvSpPr>
          <p:cNvPr id="5" name="Content Placeholder 4">
            <a:extLst>
              <a:ext uri="{FF2B5EF4-FFF2-40B4-BE49-F238E27FC236}">
                <a16:creationId xmlns:a16="http://schemas.microsoft.com/office/drawing/2014/main" id="{79695B53-CFF8-4CD9-B008-5F9A5CDCBC10}"/>
              </a:ext>
            </a:extLst>
          </p:cNvPr>
          <p:cNvSpPr>
            <a:spLocks noGrp="1"/>
          </p:cNvSpPr>
          <p:nvPr>
            <p:ph idx="4294967295"/>
          </p:nvPr>
        </p:nvSpPr>
        <p:spPr>
          <a:xfrm>
            <a:off x="4223457" y="0"/>
            <a:ext cx="7968543" cy="7012403"/>
          </a:xfrm>
        </p:spPr>
        <p:txBody>
          <a:bodyPr>
            <a:normAutofit fontScale="92500" lnSpcReduction="10000"/>
          </a:bodyPr>
          <a:lstStyle/>
          <a:p>
            <a:pPr>
              <a:spcBef>
                <a:spcPts val="0"/>
              </a:spcBef>
              <a:spcAft>
                <a:spcPts val="0"/>
              </a:spcAft>
            </a:pPr>
            <a:r>
              <a:rPr lang="en-CA" sz="2300" dirty="0">
                <a:latin typeface="Arial" panose="020B0604020202020204" pitchFamily="34" charset="0"/>
                <a:cs typeface="Arial" panose="020B0604020202020204" pitchFamily="34" charset="0"/>
              </a:rPr>
              <a:t>In this segment of today’s session, we will explore the three phases of treatment for dissociative trauma spectrum disorders which are the common denominator of all trauma treatment approaches. Keep in mind that treatment needs, of course, to be individualized for each person. For instance, people with single event PTSD who have good resources may not need to spend a lot of time in phase I of treatment and may be able to proceed directly to phase II. </a:t>
            </a:r>
          </a:p>
          <a:p>
            <a:pPr>
              <a:spcBef>
                <a:spcPts val="0"/>
              </a:spcBef>
              <a:spcAft>
                <a:spcPts val="0"/>
              </a:spcAft>
            </a:pPr>
            <a:endParaRPr lang="en-CA" sz="2300" dirty="0">
              <a:latin typeface="Arial" panose="020B0604020202020204" pitchFamily="34" charset="0"/>
              <a:cs typeface="Arial" panose="020B0604020202020204" pitchFamily="34" charset="0"/>
            </a:endParaRPr>
          </a:p>
          <a:p>
            <a:pPr>
              <a:spcBef>
                <a:spcPts val="0"/>
              </a:spcBef>
              <a:spcAft>
                <a:spcPts val="0"/>
              </a:spcAft>
            </a:pPr>
            <a:r>
              <a:rPr lang="en-CA" sz="2300" dirty="0">
                <a:latin typeface="Arial" panose="020B0604020202020204" pitchFamily="34" charset="0"/>
                <a:cs typeface="Arial" panose="020B0604020202020204" pitchFamily="34" charset="0"/>
              </a:rPr>
              <a:t>On the other hand, people who have fewer “resources” may need to spend considerable time in phase I stabilization whereas those with significant psychosocial developmental issues may need to spend considerable time in phase III</a:t>
            </a:r>
          </a:p>
          <a:p>
            <a:pPr>
              <a:spcBef>
                <a:spcPts val="0"/>
              </a:spcBef>
              <a:spcAft>
                <a:spcPts val="0"/>
              </a:spcAft>
            </a:pPr>
            <a:endParaRPr lang="en-CA" sz="2300" dirty="0">
              <a:latin typeface="Arial" panose="020B0604020202020204" pitchFamily="34" charset="0"/>
              <a:cs typeface="Arial" panose="020B0604020202020204" pitchFamily="34" charset="0"/>
            </a:endParaRPr>
          </a:p>
          <a:p>
            <a:pPr>
              <a:spcBef>
                <a:spcPts val="0"/>
              </a:spcBef>
              <a:spcAft>
                <a:spcPts val="0"/>
              </a:spcAft>
            </a:pPr>
            <a:r>
              <a:rPr lang="en-CA" sz="2300" dirty="0">
                <a:latin typeface="Arial" panose="020B0604020202020204" pitchFamily="34" charset="0"/>
                <a:cs typeface="Arial" panose="020B0604020202020204" pitchFamily="34" charset="0"/>
              </a:rPr>
              <a:t>We will also explore how specific treatment issues arise in each of the three types of structural dissociation. For example, shame is an important consideration in secondary structural dissociation/complex PTSD. We’ll explore why. </a:t>
            </a:r>
          </a:p>
          <a:p>
            <a:pPr>
              <a:spcBef>
                <a:spcPts val="0"/>
              </a:spcBef>
              <a:spcAft>
                <a:spcPts val="0"/>
              </a:spcAft>
            </a:pPr>
            <a:endParaRPr lang="en-CA" sz="2300" dirty="0">
              <a:latin typeface="Arial" panose="020B0604020202020204" pitchFamily="34" charset="0"/>
              <a:cs typeface="Arial" panose="020B0604020202020204" pitchFamily="34" charset="0"/>
            </a:endParaRPr>
          </a:p>
          <a:p>
            <a:pPr>
              <a:spcBef>
                <a:spcPts val="0"/>
              </a:spcBef>
              <a:spcAft>
                <a:spcPts val="0"/>
              </a:spcAft>
            </a:pPr>
            <a:r>
              <a:rPr lang="en-CA" sz="2300" dirty="0">
                <a:latin typeface="Arial" panose="020B0604020202020204" pitchFamily="34" charset="0"/>
                <a:cs typeface="Arial" panose="020B0604020202020204" pitchFamily="34" charset="0"/>
              </a:rPr>
              <a:t>In week 23 we’ll talk about the four pillars of trauma therapy which are psychoeducation, mindfulness, body movement and trauma informed therapies.</a:t>
            </a:r>
          </a:p>
          <a:p>
            <a:pPr marL="0" indent="0">
              <a:spcBef>
                <a:spcPts val="0"/>
              </a:spcBef>
              <a:spcAft>
                <a:spcPts val="0"/>
              </a:spcAft>
              <a:buNone/>
            </a:pPr>
            <a:endParaRPr lang="en-CA" sz="2300" dirty="0">
              <a:latin typeface="Arial" panose="020B0604020202020204" pitchFamily="34" charset="0"/>
              <a:cs typeface="Arial" panose="020B0604020202020204" pitchFamily="34" charset="0"/>
            </a:endParaRPr>
          </a:p>
          <a:p>
            <a:pPr>
              <a:spcBef>
                <a:spcPts val="0"/>
              </a:spcBef>
              <a:spcAft>
                <a:spcPts val="0"/>
              </a:spcAft>
            </a:pPr>
            <a:r>
              <a:rPr lang="en-CA" sz="2300" dirty="0">
                <a:latin typeface="Arial" panose="020B0604020202020204" pitchFamily="34" charset="0"/>
                <a:cs typeface="Arial" panose="020B0604020202020204" pitchFamily="34" charset="0"/>
              </a:rPr>
              <a:t>Soon we will start discussing Wise mind remediation and Internal family systems which are both phase II trauma processing approaches.  </a:t>
            </a:r>
          </a:p>
          <a:p>
            <a:endParaRPr lang="en-CA" dirty="0"/>
          </a:p>
          <a:p>
            <a:endParaRPr lang="en-CA" dirty="0"/>
          </a:p>
        </p:txBody>
      </p:sp>
      <p:pic>
        <p:nvPicPr>
          <p:cNvPr id="3" name="Picture 2" descr="A diagram of a trauma therapy&#10;&#10;Description automatically generated">
            <a:extLst>
              <a:ext uri="{FF2B5EF4-FFF2-40B4-BE49-F238E27FC236}">
                <a16:creationId xmlns:a16="http://schemas.microsoft.com/office/drawing/2014/main" id="{79A325FD-DE6D-1272-317D-96A931FD2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7" y="1167959"/>
            <a:ext cx="4075458" cy="5003514"/>
          </a:xfrm>
          <a:prstGeom prst="rect">
            <a:avLst/>
          </a:prstGeom>
        </p:spPr>
      </p:pic>
    </p:spTree>
    <p:extLst>
      <p:ext uri="{BB962C8B-B14F-4D97-AF65-F5344CB8AC3E}">
        <p14:creationId xmlns:p14="http://schemas.microsoft.com/office/powerpoint/2010/main" val="20157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fographic: Brain-Based Approaches to Help Clients After Trauma">
            <a:extLst>
              <a:ext uri="{FF2B5EF4-FFF2-40B4-BE49-F238E27FC236}">
                <a16:creationId xmlns:a16="http://schemas.microsoft.com/office/drawing/2014/main" id="{EC50000A-58EB-47D8-8F72-EAF8164322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703" y="525786"/>
            <a:ext cx="5426354" cy="383963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The Body Keeps the Score: Brain, Mind, and Body in the Healing of Trauma:  van der Kolk M.D., Bessel: 9780670785933: Psychiatry: Amazon Canada">
            <a:extLst>
              <a:ext uri="{FF2B5EF4-FFF2-40B4-BE49-F238E27FC236}">
                <a16:creationId xmlns:a16="http://schemas.microsoft.com/office/drawing/2014/main" id="{BD05F775-981D-4FE8-A474-81048D30B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544" y="525786"/>
            <a:ext cx="4951162" cy="3839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81A4F1-FEB6-4152-986E-0F34BA16CA34}"/>
              </a:ext>
            </a:extLst>
          </p:cNvPr>
          <p:cNvSpPr txBox="1"/>
          <p:nvPr/>
        </p:nvSpPr>
        <p:spPr>
          <a:xfrm>
            <a:off x="2339164" y="-54507"/>
            <a:ext cx="8353768" cy="584775"/>
          </a:xfrm>
          <a:prstGeom prst="rect">
            <a:avLst/>
          </a:prstGeom>
          <a:noFill/>
        </p:spPr>
        <p:txBody>
          <a:bodyPr wrap="square">
            <a:spAutoFit/>
          </a:bodyPr>
          <a:lstStyle/>
          <a:p>
            <a:r>
              <a:rPr lang="en-CA" sz="3200" dirty="0">
                <a:solidFill>
                  <a:schemeClr val="bg1"/>
                </a:solidFill>
              </a:rPr>
              <a:t>BOTTOM UP VS. TOP-DOWN APPROACHES</a:t>
            </a:r>
          </a:p>
        </p:txBody>
      </p:sp>
      <p:sp>
        <p:nvSpPr>
          <p:cNvPr id="3" name="TextBox 2">
            <a:extLst>
              <a:ext uri="{FF2B5EF4-FFF2-40B4-BE49-F238E27FC236}">
                <a16:creationId xmlns:a16="http://schemas.microsoft.com/office/drawing/2014/main" id="{17A0BC6C-8CB7-ADCE-C5F8-EB3D4B6DAD60}"/>
              </a:ext>
            </a:extLst>
          </p:cNvPr>
          <p:cNvSpPr txBox="1"/>
          <p:nvPr/>
        </p:nvSpPr>
        <p:spPr>
          <a:xfrm>
            <a:off x="-103909" y="4365423"/>
            <a:ext cx="12295909" cy="2554545"/>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Trauma treatment approaches are commonly grouped into “top down” or “bottom up” categories. “Top” refers to the rational brain, thinking, or cognition, “bottom” to the body or somatic information center. Trauma affects all three information processing centers, but specific treatment approaches tend to target primarily the body or thinking.</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Top-down approaches help people think differently, bottom-up help people cope with their sensations, emotions, and action urges.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For example, CBT and MBCT are top-down approaches, Yoga, EMDR, and the sensorimotor therapies bottom up.  </a:t>
            </a:r>
          </a:p>
        </p:txBody>
      </p:sp>
    </p:spTree>
    <p:extLst>
      <p:ext uri="{BB962C8B-B14F-4D97-AF65-F5344CB8AC3E}">
        <p14:creationId xmlns:p14="http://schemas.microsoft.com/office/powerpoint/2010/main" val="27440458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448EB-DE7C-4F2F-9968-B485D2E6D252}"/>
              </a:ext>
            </a:extLst>
          </p:cNvPr>
          <p:cNvSpPr>
            <a:spLocks noGrp="1"/>
          </p:cNvSpPr>
          <p:nvPr>
            <p:ph type="title" idx="4294967295"/>
          </p:nvPr>
        </p:nvSpPr>
        <p:spPr>
          <a:xfrm>
            <a:off x="144422" y="148075"/>
            <a:ext cx="11688791" cy="713502"/>
          </a:xfrm>
        </p:spPr>
        <p:txBody>
          <a:bodyPr vert="horz" lIns="91440" tIns="45720" rIns="91440" bIns="45720" rtlCol="0" anchor="ctr">
            <a:noAutofit/>
          </a:bodyPr>
          <a:lstStyle/>
          <a:p>
            <a:pPr algn="ctr">
              <a:lnSpc>
                <a:spcPct val="90000"/>
              </a:lnSpc>
            </a:pPr>
            <a:r>
              <a:rPr lang="en-US" sz="3600" dirty="0">
                <a:solidFill>
                  <a:schemeClr val="bg1"/>
                </a:solidFill>
              </a:rPr>
              <a:t>General Principles of Therapy of dissociative and </a:t>
            </a:r>
            <a:br>
              <a:rPr lang="en-US" sz="3600" dirty="0">
                <a:solidFill>
                  <a:schemeClr val="bg1"/>
                </a:solidFill>
              </a:rPr>
            </a:br>
            <a:r>
              <a:rPr lang="en-US" sz="3600" dirty="0">
                <a:solidFill>
                  <a:schemeClr val="bg1"/>
                </a:solidFill>
              </a:rPr>
              <a:t>trauma spectrum disorders</a:t>
            </a:r>
          </a:p>
        </p:txBody>
      </p:sp>
      <p:sp>
        <p:nvSpPr>
          <p:cNvPr id="5" name="Content Placeholder 4">
            <a:extLst>
              <a:ext uri="{FF2B5EF4-FFF2-40B4-BE49-F238E27FC236}">
                <a16:creationId xmlns:a16="http://schemas.microsoft.com/office/drawing/2014/main" id="{2B4576E1-FB93-438D-AAEF-3CB1D6866C6D}"/>
              </a:ext>
            </a:extLst>
          </p:cNvPr>
          <p:cNvSpPr>
            <a:spLocks noGrp="1"/>
          </p:cNvSpPr>
          <p:nvPr>
            <p:ph sz="half" idx="4294967295"/>
          </p:nvPr>
        </p:nvSpPr>
        <p:spPr>
          <a:xfrm>
            <a:off x="3352800" y="983434"/>
            <a:ext cx="8839200" cy="6322801"/>
          </a:xfrm>
        </p:spPr>
        <p:txBody>
          <a:bodyPr vert="horz" lIns="91440" tIns="45720" rIns="91440" bIns="45720" rtlCol="0" anchor="ctr">
            <a:normAutofit/>
          </a:bodyPr>
          <a:lstStyle/>
          <a:p>
            <a:r>
              <a:rPr lang="en-US" sz="2400" dirty="0">
                <a:latin typeface="Arial" panose="020B0604020202020204" pitchFamily="34" charset="0"/>
                <a:cs typeface="Arial" panose="020B0604020202020204" pitchFamily="34" charset="0"/>
              </a:rPr>
              <a:t>The foundations underlying the treatment approaches for the dissociative and trauma spectrum  disorders have not changed much since the time of Pierre Janet.</a:t>
            </a:r>
          </a:p>
          <a:p>
            <a:r>
              <a:rPr lang="en-US" sz="2400" dirty="0">
                <a:latin typeface="Arial" panose="020B0604020202020204" pitchFamily="34" charset="0"/>
                <a:cs typeface="Arial" panose="020B0604020202020204" pitchFamily="34" charset="0"/>
              </a:rPr>
              <a:t>There are three phases (or stages) to the active stage treatment of trauma spectrum dissociative disorders be they primary, secondary, or tertiary dissociation. </a:t>
            </a:r>
          </a:p>
          <a:p>
            <a:r>
              <a:rPr lang="en-US" sz="2400" dirty="0">
                <a:solidFill>
                  <a:schemeClr val="bg1"/>
                </a:solidFill>
                <a:latin typeface="Arial" panose="020B0604020202020204" pitchFamily="34" charset="0"/>
                <a:cs typeface="Arial" panose="020B0604020202020204" pitchFamily="34" charset="0"/>
              </a:rPr>
              <a:t>Phase 1 </a:t>
            </a:r>
            <a:r>
              <a:rPr lang="en-US" sz="2400" dirty="0">
                <a:latin typeface="Arial" panose="020B0604020202020204" pitchFamily="34" charset="0"/>
                <a:cs typeface="Arial" panose="020B0604020202020204" pitchFamily="34" charset="0"/>
              </a:rPr>
              <a:t>deals with the person’s safety and aims to stabilize them. DBT does this.</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phase 2 </a:t>
            </a:r>
            <a:r>
              <a:rPr lang="en-US" sz="2400" dirty="0">
                <a:latin typeface="Arial" panose="020B0604020202020204" pitchFamily="34" charset="0"/>
                <a:cs typeface="Arial" panose="020B0604020202020204" pitchFamily="34" charset="0"/>
              </a:rPr>
              <a:t>deals with remembrance and mourning of past trauma. IFS does this. </a:t>
            </a:r>
          </a:p>
          <a:p>
            <a:r>
              <a:rPr lang="en-US" sz="2400" dirty="0">
                <a:solidFill>
                  <a:schemeClr val="bg1"/>
                </a:solidFill>
                <a:latin typeface="Arial" panose="020B0604020202020204" pitchFamily="34" charset="0"/>
                <a:cs typeface="Arial" panose="020B0604020202020204" pitchFamily="34" charset="0"/>
              </a:rPr>
              <a:t>phase 3 </a:t>
            </a:r>
            <a:r>
              <a:rPr lang="en-US" sz="2400" dirty="0">
                <a:latin typeface="Arial" panose="020B0604020202020204" pitchFamily="34" charset="0"/>
                <a:cs typeface="Arial" panose="020B0604020202020204" pitchFamily="34" charset="0"/>
              </a:rPr>
              <a:t>deals with reconnecting with the world of other people, nature, the universe and a meaningful occupation. The goals diary card procedure addresses this.</a:t>
            </a:r>
          </a:p>
          <a:p>
            <a:endParaRPr lang="en-US" dirty="0"/>
          </a:p>
        </p:txBody>
      </p:sp>
      <p:pic>
        <p:nvPicPr>
          <p:cNvPr id="7" name="Picture 2" descr="Treatment of Complex Traumatic Stress Disorders - ppt video online download">
            <a:extLst>
              <a:ext uri="{FF2B5EF4-FFF2-40B4-BE49-F238E27FC236}">
                <a16:creationId xmlns:a16="http://schemas.microsoft.com/office/drawing/2014/main" id="{D3C99A44-B6B9-42E0-B4FC-B134D1187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 y="1093695"/>
            <a:ext cx="3127696" cy="525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10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tages of Complex Trauma Recovery – Complex Trauma Healing">
            <a:extLst>
              <a:ext uri="{FF2B5EF4-FFF2-40B4-BE49-F238E27FC236}">
                <a16:creationId xmlns:a16="http://schemas.microsoft.com/office/drawing/2014/main" id="{94E9912D-2BCF-4F02-8F48-2A3D7D7B1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5ACC17F-10FE-7077-8CA0-B2A239FE405D}"/>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439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B9D13-77A5-50F8-7A6A-920112F928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FAFE1C-7FFC-04C8-1F56-97E4C0700A74}"/>
              </a:ext>
            </a:extLst>
          </p:cNvPr>
          <p:cNvSpPr txBox="1"/>
          <p:nvPr/>
        </p:nvSpPr>
        <p:spPr>
          <a:xfrm>
            <a:off x="0" y="0"/>
            <a:ext cx="12192000" cy="3016210"/>
          </a:xfrm>
          <a:prstGeom prst="rect">
            <a:avLst/>
          </a:prstGeom>
          <a:noFill/>
        </p:spPr>
        <p:txBody>
          <a:bodyPr wrap="square">
            <a:spAutoFit/>
          </a:bodyPr>
          <a:lstStyle/>
          <a:p>
            <a:pPr>
              <a:buNone/>
            </a:pPr>
            <a:r>
              <a:rPr lang="en-US" sz="2800" b="1" dirty="0">
                <a:solidFill>
                  <a:schemeClr val="bg1"/>
                </a:solidFill>
              </a:rPr>
              <a:t>                       5-Minute Mindfulness Meditation for Dissociation</a:t>
            </a:r>
          </a:p>
          <a:p>
            <a:pPr>
              <a:buNone/>
            </a:pP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Closing (30 seconds)</a:t>
            </a:r>
          </a:p>
          <a:p>
            <a:pPr>
              <a:buNone/>
            </a:pPr>
            <a:r>
              <a:rPr lang="en-US" dirty="0">
                <a:latin typeface="Arial" panose="020B0604020202020204" pitchFamily="34" charset="0"/>
                <a:cs typeface="Arial" panose="020B0604020202020204" pitchFamily="34" charset="0"/>
              </a:rPr>
              <a:t>As we come back, take a moment to notice: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feels slightly more present, even by one percent?</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When you’re ready, gently re-orient—open your eyes, move, look around.</a:t>
            </a:r>
          </a:p>
          <a:p>
            <a:pPr>
              <a:buNone/>
            </a:pPr>
            <a:r>
              <a:rPr lang="en-US" dirty="0">
                <a:latin typeface="Arial" panose="020B0604020202020204" pitchFamily="34" charset="0"/>
                <a:cs typeface="Arial" panose="020B0604020202020204" pitchFamily="34" charset="0"/>
              </a:rPr>
              <a:t>Thank your system for what it’s learned over time.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Dissociation helped you survive.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Now you’re slowly teaching your nervous system that return is possible, and safe.</a:t>
            </a:r>
          </a:p>
        </p:txBody>
      </p:sp>
    </p:spTree>
    <p:extLst>
      <p:ext uri="{BB962C8B-B14F-4D97-AF65-F5344CB8AC3E}">
        <p14:creationId xmlns:p14="http://schemas.microsoft.com/office/powerpoint/2010/main" val="3051766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Three Stages of Healing Trauma, Online, Blue Mountains, Springwood">
            <a:extLst>
              <a:ext uri="{FF2B5EF4-FFF2-40B4-BE49-F238E27FC236}">
                <a16:creationId xmlns:a16="http://schemas.microsoft.com/office/drawing/2014/main" id="{6D2C56A6-CBB9-0594-3440-5D3032EE9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091" y="694481"/>
            <a:ext cx="10368122" cy="5826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AF0F3B-2C0D-866A-EDD2-89D198BCA6DD}"/>
              </a:ext>
            </a:extLst>
          </p:cNvPr>
          <p:cNvSpPr txBox="1"/>
          <p:nvPr/>
        </p:nvSpPr>
        <p:spPr>
          <a:xfrm>
            <a:off x="1371600" y="109706"/>
            <a:ext cx="9841947" cy="584775"/>
          </a:xfrm>
          <a:prstGeom prst="rect">
            <a:avLst/>
          </a:prstGeom>
          <a:noFill/>
        </p:spPr>
        <p:txBody>
          <a:bodyPr wrap="square">
            <a:spAutoFit/>
          </a:bodyPr>
          <a:lstStyle/>
          <a:p>
            <a:r>
              <a:rPr lang="en-US" sz="3200" dirty="0">
                <a:solidFill>
                  <a:schemeClr val="bg1"/>
                </a:solidFill>
              </a:rPr>
              <a:t>THE GOALS OF EACH OF THE STAGES OF TREATMENT</a:t>
            </a:r>
          </a:p>
        </p:txBody>
      </p:sp>
      <p:sp>
        <p:nvSpPr>
          <p:cNvPr id="2" name="Oval 1">
            <a:extLst>
              <a:ext uri="{FF2B5EF4-FFF2-40B4-BE49-F238E27FC236}">
                <a16:creationId xmlns:a16="http://schemas.microsoft.com/office/drawing/2014/main" id="{99F76B1D-31B0-E24F-325C-A3AFFBA88115}"/>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63731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eatment of Complex Traumatic Stress Disorders - ppt video online download">
            <a:extLst>
              <a:ext uri="{FF2B5EF4-FFF2-40B4-BE49-F238E27FC236}">
                <a16:creationId xmlns:a16="http://schemas.microsoft.com/office/drawing/2014/main" id="{BB7C830B-39D4-436B-A3AB-0F144D6FA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 y="284672"/>
            <a:ext cx="3617513" cy="6116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50E539-A71A-FD44-9687-3B5C815FB3A7}"/>
              </a:ext>
            </a:extLst>
          </p:cNvPr>
          <p:cNvSpPr txBox="1"/>
          <p:nvPr/>
        </p:nvSpPr>
        <p:spPr>
          <a:xfrm>
            <a:off x="3738282" y="0"/>
            <a:ext cx="8332949" cy="6863417"/>
          </a:xfrm>
          <a:prstGeom prst="rect">
            <a:avLst/>
          </a:prstGeom>
          <a:noFill/>
        </p:spPr>
        <p:txBody>
          <a:bodyPr wrap="square">
            <a:spAutoFit/>
          </a:bodyPr>
          <a:lstStyle/>
          <a:p>
            <a:pPr indent="-285750">
              <a:buChar char="•"/>
            </a:pPr>
            <a:r>
              <a:rPr lang="en-US" sz="2200" dirty="0">
                <a:solidFill>
                  <a:schemeClr val="bg1"/>
                </a:solidFill>
                <a:latin typeface="Arial" panose="020B0604020202020204" pitchFamily="34" charset="0"/>
                <a:cs typeface="Arial" panose="020B0604020202020204" pitchFamily="34" charset="0"/>
              </a:rPr>
              <a:t>Stage I </a:t>
            </a:r>
            <a:r>
              <a:rPr lang="en-US" sz="2200" dirty="0">
                <a:latin typeface="Arial" panose="020B0604020202020204" pitchFamily="34" charset="0"/>
                <a:cs typeface="Arial" panose="020B0604020202020204" pitchFamily="34" charset="0"/>
              </a:rPr>
              <a:t>in the healing of trauma spectrum disorders involves:</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developing a personal roadmap for the healing process.</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developing realistic and attainable goals and setting up a plan of action for achieving those goals in a practical timeframe </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establishing a sense of stability and safety in interpersonal relationships, one's own body, and all other areas of life </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4) </a:t>
            </a:r>
            <a:r>
              <a:rPr lang="en-US" sz="2200" dirty="0">
                <a:latin typeface="Arial" panose="020B0604020202020204" pitchFamily="34" charset="0"/>
                <a:cs typeface="Arial" panose="020B0604020202020204" pitchFamily="34" charset="0"/>
              </a:rPr>
              <a:t>learning how to regulate emotions, and how to manage psychological and behavioral symptoms that may contribute to a sense of instability and overall personal suffering </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5) </a:t>
            </a:r>
            <a:r>
              <a:rPr lang="en-US" sz="2200" dirty="0">
                <a:latin typeface="Arial" panose="020B0604020202020204" pitchFamily="34" charset="0"/>
                <a:cs typeface="Arial" panose="020B0604020202020204" pitchFamily="34" charset="0"/>
              </a:rPr>
              <a:t>beginning to recognize and tap into resources and inner strength.</a:t>
            </a:r>
          </a:p>
          <a:p>
            <a:pPr indent="-285750">
              <a:buChar char="•"/>
            </a:pPr>
            <a:endParaRPr lang="en-US" sz="2200" dirty="0">
              <a:latin typeface="Arial" panose="020B0604020202020204" pitchFamily="34" charset="0"/>
              <a:cs typeface="Arial" panose="020B0604020202020204" pitchFamily="34" charset="0"/>
            </a:endParaRPr>
          </a:p>
          <a:p>
            <a:pPr indent="-285750">
              <a:buChar char="•"/>
            </a:pPr>
            <a:r>
              <a:rPr lang="en-US" sz="2200" dirty="0">
                <a:solidFill>
                  <a:schemeClr val="bg1"/>
                </a:solidFill>
                <a:latin typeface="Arial" panose="020B0604020202020204" pitchFamily="34" charset="0"/>
                <a:cs typeface="Arial" panose="020B0604020202020204" pitchFamily="34" charset="0"/>
              </a:rPr>
              <a:t>6) </a:t>
            </a:r>
            <a:r>
              <a:rPr lang="en-US" sz="2200" dirty="0">
                <a:latin typeface="Arial" panose="020B0604020202020204" pitchFamily="34" charset="0"/>
                <a:cs typeface="Arial" panose="020B0604020202020204" pitchFamily="34" charset="0"/>
              </a:rPr>
              <a:t>developing crucial coping mechanisms and life skills, geared towards effectively managing painful experiences and regulating emotional, mental, and physical responses.</a:t>
            </a:r>
          </a:p>
        </p:txBody>
      </p:sp>
    </p:spTree>
    <p:extLst>
      <p:ext uri="{BB962C8B-B14F-4D97-AF65-F5344CB8AC3E}">
        <p14:creationId xmlns:p14="http://schemas.microsoft.com/office/powerpoint/2010/main" val="3862920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27EA4-B2D8-9920-EEF1-31DD594CBE3B}"/>
            </a:ext>
          </a:extLst>
        </p:cNvPr>
        <p:cNvGrpSpPr/>
        <p:nvPr/>
      </p:nvGrpSpPr>
      <p:grpSpPr>
        <a:xfrm>
          <a:off x="0" y="0"/>
          <a:ext cx="0" cy="0"/>
          <a:chOff x="0" y="0"/>
          <a:chExt cx="0" cy="0"/>
        </a:xfrm>
      </p:grpSpPr>
      <p:pic>
        <p:nvPicPr>
          <p:cNvPr id="7170" name="Picture 2" descr="Treatment of Complex Traumatic Stress Disorders - ppt video online download">
            <a:extLst>
              <a:ext uri="{FF2B5EF4-FFF2-40B4-BE49-F238E27FC236}">
                <a16:creationId xmlns:a16="http://schemas.microsoft.com/office/drawing/2014/main" id="{02F2164E-E381-33D9-EE73-4D6EA701A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 y="284672"/>
            <a:ext cx="4183999" cy="6116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612DC9-C36B-8428-4A41-B0D89E1619E9}"/>
              </a:ext>
            </a:extLst>
          </p:cNvPr>
          <p:cNvSpPr txBox="1"/>
          <p:nvPr/>
        </p:nvSpPr>
        <p:spPr>
          <a:xfrm>
            <a:off x="4458990" y="284672"/>
            <a:ext cx="7612241" cy="6370975"/>
          </a:xfrm>
          <a:prstGeom prst="rect">
            <a:avLst/>
          </a:prstGeom>
          <a:noFill/>
        </p:spPr>
        <p:txBody>
          <a:bodyPr wrap="square">
            <a:spAutoFit/>
          </a:bodyPr>
          <a:lstStyle/>
          <a:p>
            <a:pPr indent="-285750">
              <a:buChar char="•"/>
            </a:pPr>
            <a:r>
              <a:rPr lang="en-US" sz="2400" dirty="0">
                <a:latin typeface="Arial" panose="020B0604020202020204" pitchFamily="34" charset="0"/>
                <a:cs typeface="Arial" panose="020B0604020202020204" pitchFamily="34" charset="0"/>
              </a:rPr>
              <a:t>Practically, Stage I stabilization goals include reduction and elimination of drug and alcohol abuse, promotion of good health, safe housing, adequate income, adequate transportation and setting and keeping a healthy schedule. </a:t>
            </a:r>
          </a:p>
          <a:p>
            <a:pPr indent="-285750">
              <a:buChar char="•"/>
            </a:pPr>
            <a:endParaRPr lang="en-US" sz="2400" dirty="0">
              <a:latin typeface="Arial" panose="020B0604020202020204" pitchFamily="34" charset="0"/>
              <a:cs typeface="Arial" panose="020B0604020202020204" pitchFamily="34" charset="0"/>
            </a:endParaRPr>
          </a:p>
          <a:p>
            <a:pPr indent="-285750">
              <a:buChar char="•"/>
            </a:pPr>
            <a:r>
              <a:rPr lang="en-US" sz="2400" dirty="0">
                <a:latin typeface="Arial" panose="020B0604020202020204" pitchFamily="34" charset="0"/>
                <a:cs typeface="Arial" panose="020B0604020202020204" pitchFamily="34" charset="0"/>
              </a:rPr>
              <a:t>The main goals of stage I are developing a sense of personal safety, cultivating a healthy self-care routine and learning to regulate emotions and behaviors appropriately.</a:t>
            </a:r>
          </a:p>
          <a:p>
            <a:r>
              <a:rPr lang="en-US" sz="2400" dirty="0">
                <a:latin typeface="Arial" panose="020B0604020202020204" pitchFamily="34" charset="0"/>
                <a:cs typeface="Arial" panose="020B0604020202020204" pitchFamily="34" charset="0"/>
              </a:rPr>
              <a:t> </a:t>
            </a:r>
          </a:p>
          <a:p>
            <a:pPr indent="-285750">
              <a:buChar char="•"/>
            </a:pPr>
            <a:r>
              <a:rPr lang="en-US" sz="2400" dirty="0">
                <a:latin typeface="Arial" panose="020B0604020202020204" pitchFamily="34" charset="0"/>
                <a:cs typeface="Arial" panose="020B0604020202020204" pitchFamily="34" charset="0"/>
              </a:rPr>
              <a:t>Once these basic necessities and skills become fully integrated into our lives, we will be able to do the stage II working through painful memories with far less mental and emotional repercussions. It is, however, not always necessary for everyone to do the stage II work of processing traumatic memories.</a:t>
            </a:r>
          </a:p>
        </p:txBody>
      </p:sp>
    </p:spTree>
    <p:extLst>
      <p:ext uri="{BB962C8B-B14F-4D97-AF65-F5344CB8AC3E}">
        <p14:creationId xmlns:p14="http://schemas.microsoft.com/office/powerpoint/2010/main" val="3731934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eatment of Complex Traumatic Stress Disorders - ppt video online download">
            <a:extLst>
              <a:ext uri="{FF2B5EF4-FFF2-40B4-BE49-F238E27FC236}">
                <a16:creationId xmlns:a16="http://schemas.microsoft.com/office/drawing/2014/main" id="{4174EEF3-A075-4275-A247-C0278A108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92" y="638354"/>
            <a:ext cx="3694643" cy="564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5BC187-6B07-C18D-2D94-FA8F413E6727}"/>
              </a:ext>
            </a:extLst>
          </p:cNvPr>
          <p:cNvSpPr txBox="1"/>
          <p:nvPr/>
        </p:nvSpPr>
        <p:spPr>
          <a:xfrm>
            <a:off x="4446494" y="248587"/>
            <a:ext cx="7366756" cy="6832640"/>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Phase I treatment (stabilization) can be lengthy in people who have prominent dissociative features.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When people start working on phase II or processing trauma, which can trigger dysregulation, they need phase I stabilization skills to pendulate back to the window of tolerance.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Stabilization skills include: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1) </a:t>
            </a:r>
            <a:r>
              <a:rPr lang="en-CA" sz="2000" dirty="0">
                <a:latin typeface="Arial" panose="020B0604020202020204" pitchFamily="34" charset="0"/>
                <a:cs typeface="Arial" panose="020B0604020202020204" pitchFamily="34" charset="0"/>
              </a:rPr>
              <a:t>learning to observe somatic sensations. This is a somatic experiencing technique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a:t>
            </a:r>
            <a:r>
              <a:rPr lang="en-CA" sz="2000" dirty="0">
                <a:latin typeface="Arial" panose="020B0604020202020204" pitchFamily="34" charset="0"/>
                <a:cs typeface="Arial" panose="020B0604020202020204" pitchFamily="34" charset="0"/>
              </a:rPr>
              <a:t>developing and installing “resources”. This is done in approaches such as EMDR through resourcing which refers to identifying and instilling coping resources that help us to deal with difficult situations. It is also part of DBT skills.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3) </a:t>
            </a:r>
            <a:r>
              <a:rPr lang="en-CA" sz="2000" dirty="0">
                <a:latin typeface="Arial" panose="020B0604020202020204" pitchFamily="34" charset="0"/>
                <a:cs typeface="Arial" panose="020B0604020202020204" pitchFamily="34" charset="0"/>
              </a:rPr>
              <a:t>developing spiritual resources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4) </a:t>
            </a:r>
            <a:r>
              <a:rPr lang="en-CA" sz="2000" dirty="0">
                <a:latin typeface="Arial" panose="020B0604020202020204" pitchFamily="34" charset="0"/>
                <a:cs typeface="Arial" panose="020B0604020202020204" pitchFamily="34" charset="0"/>
              </a:rPr>
              <a:t>building social supports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5) </a:t>
            </a:r>
            <a:r>
              <a:rPr lang="en-CA" sz="2000" dirty="0">
                <a:latin typeface="Arial" panose="020B0604020202020204" pitchFamily="34" charset="0"/>
                <a:cs typeface="Arial" panose="020B0604020202020204" pitchFamily="34" charset="0"/>
              </a:rPr>
              <a:t>engaging in pleasant activities</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6)  </a:t>
            </a:r>
            <a:r>
              <a:rPr lang="en-CA" sz="2000" dirty="0">
                <a:latin typeface="Arial" panose="020B0604020202020204" pitchFamily="34" charset="0"/>
                <a:cs typeface="Arial" panose="020B0604020202020204" pitchFamily="34" charset="0"/>
              </a:rPr>
              <a:t>healing the brain using neurofeedback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Empirically supported stage I treatments include DBT, mindfulness-based stress reduction, cognitive behavioral therapy, imagery rehearsal therapy, and motivational interviewing.</a:t>
            </a: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p:txBody>
      </p:sp>
      <p:sp>
        <p:nvSpPr>
          <p:cNvPr id="2" name="Oval 1">
            <a:extLst>
              <a:ext uri="{FF2B5EF4-FFF2-40B4-BE49-F238E27FC236}">
                <a16:creationId xmlns:a16="http://schemas.microsoft.com/office/drawing/2014/main" id="{EA773F0E-EEDD-7BEA-195E-7F34EBBF811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44156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D11A3-F722-4B3A-9D8F-F51B8EB551DA}"/>
              </a:ext>
            </a:extLst>
          </p:cNvPr>
          <p:cNvSpPr>
            <a:spLocks noGrp="1"/>
          </p:cNvSpPr>
          <p:nvPr>
            <p:ph type="title" idx="4294967295"/>
          </p:nvPr>
        </p:nvSpPr>
        <p:spPr>
          <a:xfrm>
            <a:off x="-899925" y="-169354"/>
            <a:ext cx="6592513" cy="1455737"/>
          </a:xfrm>
        </p:spPr>
        <p:txBody>
          <a:bodyPr>
            <a:normAutofit/>
          </a:bodyPr>
          <a:lstStyle/>
          <a:p>
            <a:pPr algn="ctr"/>
            <a:r>
              <a:rPr lang="en-CA" sz="2400" dirty="0">
                <a:solidFill>
                  <a:schemeClr val="bg1"/>
                </a:solidFill>
              </a:rPr>
              <a:t>The importance of stage I </a:t>
            </a:r>
            <a:br>
              <a:rPr lang="en-CA" sz="2400" dirty="0">
                <a:solidFill>
                  <a:schemeClr val="bg1"/>
                </a:solidFill>
              </a:rPr>
            </a:br>
            <a:r>
              <a:rPr lang="en-CA" sz="2400" dirty="0">
                <a:solidFill>
                  <a:schemeClr val="bg1"/>
                </a:solidFill>
              </a:rPr>
              <a:t>“resources” FOR STAGE II work</a:t>
            </a:r>
          </a:p>
        </p:txBody>
      </p:sp>
      <p:sp>
        <p:nvSpPr>
          <p:cNvPr id="5" name="Content Placeholder 4">
            <a:extLst>
              <a:ext uri="{FF2B5EF4-FFF2-40B4-BE49-F238E27FC236}">
                <a16:creationId xmlns:a16="http://schemas.microsoft.com/office/drawing/2014/main" id="{AE9CBA90-A940-47A5-82D5-B5650F94BDFF}"/>
              </a:ext>
            </a:extLst>
          </p:cNvPr>
          <p:cNvSpPr>
            <a:spLocks noGrp="1"/>
          </p:cNvSpPr>
          <p:nvPr>
            <p:ph idx="4294967295"/>
          </p:nvPr>
        </p:nvSpPr>
        <p:spPr>
          <a:xfrm>
            <a:off x="5109882" y="301925"/>
            <a:ext cx="6978601" cy="6556075"/>
          </a:xfrm>
        </p:spPr>
        <p:txBody>
          <a:bodyPr>
            <a:normAutofit/>
          </a:bodyPr>
          <a:lstStyle/>
          <a:p>
            <a:r>
              <a:rPr lang="en-US" sz="2000" dirty="0">
                <a:latin typeface="Arial" panose="020B0604020202020204" pitchFamily="34" charset="0"/>
                <a:cs typeface="Arial" panose="020B0604020202020204" pitchFamily="34" charset="0"/>
              </a:rPr>
              <a:t>In trauma therapy a "resource" is anything that helps the therapeutic process. Resources can be supportive friends, therapists, therapy animals, learnt skills etc. Resources help bring people back to the window of tolerance.</a:t>
            </a:r>
          </a:p>
          <a:p>
            <a:r>
              <a:rPr lang="en-CA" sz="2000" dirty="0">
                <a:latin typeface="Arial" panose="020B0604020202020204" pitchFamily="34" charset="0"/>
                <a:cs typeface="Arial" panose="020B0604020202020204" pitchFamily="34" charset="0"/>
              </a:rPr>
              <a:t>When processing trauma, it is critical that the person stay in the window of tolerance</a:t>
            </a:r>
          </a:p>
          <a:p>
            <a:r>
              <a:rPr lang="en-CA" sz="2000" dirty="0">
                <a:latin typeface="Arial" panose="020B0604020202020204" pitchFamily="34" charset="0"/>
                <a:cs typeface="Arial" panose="020B0604020202020204" pitchFamily="34" charset="0"/>
              </a:rPr>
              <a:t>All trauma processing strategies involve some kind of imaginal, real life, or virtual exposure to implicit and/or explicit traumatic memories with pendulation to resources when the person is leaving the therapeutic window. Thus, pendulation between trauma and resources.</a:t>
            </a:r>
          </a:p>
          <a:p>
            <a:r>
              <a:rPr lang="en-CA" sz="2000" dirty="0">
                <a:latin typeface="Arial" panose="020B0604020202020204" pitchFamily="34" charset="0"/>
                <a:cs typeface="Arial" panose="020B0604020202020204" pitchFamily="34" charset="0"/>
              </a:rPr>
              <a:t>“Dual focus”, or  the shifting of  focus between trauma and resources, is the common factor of many phase 2 approaches including EMDR.</a:t>
            </a:r>
          </a:p>
          <a:p>
            <a:r>
              <a:rPr lang="en-CA" sz="2000" dirty="0">
                <a:latin typeface="Arial" panose="020B0604020202020204" pitchFamily="34" charset="0"/>
                <a:cs typeface="Arial" panose="020B0604020202020204" pitchFamily="34" charset="0"/>
              </a:rPr>
              <a:t>This is why phase I work which fosters resources is so important before embarking on processing trauma</a:t>
            </a:r>
          </a:p>
          <a:p>
            <a:r>
              <a:rPr lang="en-CA" sz="2000" dirty="0">
                <a:latin typeface="Arial" panose="020B0604020202020204" pitchFamily="34" charset="0"/>
                <a:cs typeface="Arial" panose="020B0604020202020204" pitchFamily="34" charset="0"/>
              </a:rPr>
              <a:t>If you try to do phase II work but don’t have resources to help bring you back to the window of tolerance, exploration of dissociated traumatic memories will only further traumatize you.</a:t>
            </a:r>
          </a:p>
        </p:txBody>
      </p:sp>
      <p:pic>
        <p:nvPicPr>
          <p:cNvPr id="16386" name="Picture 2" descr="Pendulation in Trauma Therapy - gentle help for cPTSD - dis-sos">
            <a:extLst>
              <a:ext uri="{FF2B5EF4-FFF2-40B4-BE49-F238E27FC236}">
                <a16:creationId xmlns:a16="http://schemas.microsoft.com/office/drawing/2014/main" id="{F9A8C40A-D71E-458F-94DF-41CDFE5D6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21" y="1035170"/>
            <a:ext cx="4611273" cy="54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3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atment of Complex Traumatic Stress Disorders - ppt video online download">
            <a:extLst>
              <a:ext uri="{FF2B5EF4-FFF2-40B4-BE49-F238E27FC236}">
                <a16:creationId xmlns:a16="http://schemas.microsoft.com/office/drawing/2014/main" id="{F3C2BCD3-A476-2E75-3903-32C0E8C5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8" y="500332"/>
            <a:ext cx="3352992" cy="5857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6052E1-A773-8309-8E29-BDC997AC7B4D}"/>
              </a:ext>
            </a:extLst>
          </p:cNvPr>
          <p:cNvSpPr txBox="1"/>
          <p:nvPr/>
        </p:nvSpPr>
        <p:spPr>
          <a:xfrm>
            <a:off x="4487918" y="424934"/>
            <a:ext cx="7399282" cy="369332"/>
          </a:xfrm>
          <a:prstGeom prst="rect">
            <a:avLst/>
          </a:prstGeom>
          <a:noFill/>
        </p:spPr>
        <p:txBody>
          <a:bodyPr wrap="square">
            <a:spAutoFit/>
          </a:bodyPr>
          <a:lstStyle/>
          <a:p>
            <a:r>
              <a:rPr lang="en-CA" sz="1800" dirty="0"/>
              <a:t>  </a:t>
            </a:r>
            <a:endParaRPr lang="en-CA" dirty="0"/>
          </a:p>
        </p:txBody>
      </p:sp>
      <p:sp>
        <p:nvSpPr>
          <p:cNvPr id="7" name="TextBox 6">
            <a:extLst>
              <a:ext uri="{FF2B5EF4-FFF2-40B4-BE49-F238E27FC236}">
                <a16:creationId xmlns:a16="http://schemas.microsoft.com/office/drawing/2014/main" id="{C0F8DC02-56EB-9C8F-5679-BD573DB52CCE}"/>
              </a:ext>
            </a:extLst>
          </p:cNvPr>
          <p:cNvSpPr txBox="1"/>
          <p:nvPr/>
        </p:nvSpPr>
        <p:spPr>
          <a:xfrm>
            <a:off x="3891281" y="258901"/>
            <a:ext cx="7995920" cy="6370975"/>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Stage II </a:t>
            </a:r>
            <a:r>
              <a:rPr lang="en-US" sz="2400" dirty="0">
                <a:latin typeface="Arial" panose="020B0604020202020204" pitchFamily="34" charset="0"/>
                <a:cs typeface="Arial" panose="020B0604020202020204" pitchFamily="34" charset="0"/>
              </a:rPr>
              <a:t>of trauma recovery is frequently referred to as "remembrance and mourning". Once an individual has developed a strong and functional set of coping skills and feels reasonably safe and secure in their surroundings, it becomes possible to address long buried memories.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main work the second stage of trauma recovery involves: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discussing and evaluating painful and traumatic memories with the intention of restructuring the role they play in people’s lives.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Working through trauma -related grief brought about by unwanted or abusive experiences, and the impact they had and continue to have on people's lives.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mourning the loss of good experiences that have not yet occurred, or did not have the chance to occur, because of persistent, trauma -related symptoms. </a:t>
            </a:r>
          </a:p>
        </p:txBody>
      </p:sp>
    </p:spTree>
    <p:extLst>
      <p:ext uri="{BB962C8B-B14F-4D97-AF65-F5344CB8AC3E}">
        <p14:creationId xmlns:p14="http://schemas.microsoft.com/office/powerpoint/2010/main" val="8953186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094B-2805-F810-6648-69D483D04712}"/>
            </a:ext>
          </a:extLst>
        </p:cNvPr>
        <p:cNvGrpSpPr/>
        <p:nvPr/>
      </p:nvGrpSpPr>
      <p:grpSpPr>
        <a:xfrm>
          <a:off x="0" y="0"/>
          <a:ext cx="0" cy="0"/>
          <a:chOff x="0" y="0"/>
          <a:chExt cx="0" cy="0"/>
        </a:xfrm>
      </p:grpSpPr>
      <p:pic>
        <p:nvPicPr>
          <p:cNvPr id="1026" name="Picture 2" descr="Treatment of Complex Traumatic Stress Disorders - ppt video online download">
            <a:extLst>
              <a:ext uri="{FF2B5EF4-FFF2-40B4-BE49-F238E27FC236}">
                <a16:creationId xmlns:a16="http://schemas.microsoft.com/office/drawing/2014/main" id="{2940CDC0-D11C-9E94-516D-EBA9ED0DA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8" y="500332"/>
            <a:ext cx="4073652" cy="5857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52AB2F-0AF8-6D19-128F-2506566F6BCC}"/>
              </a:ext>
            </a:extLst>
          </p:cNvPr>
          <p:cNvSpPr txBox="1"/>
          <p:nvPr/>
        </p:nvSpPr>
        <p:spPr>
          <a:xfrm>
            <a:off x="4487918" y="424934"/>
            <a:ext cx="7399282" cy="369332"/>
          </a:xfrm>
          <a:prstGeom prst="rect">
            <a:avLst/>
          </a:prstGeom>
          <a:noFill/>
        </p:spPr>
        <p:txBody>
          <a:bodyPr wrap="square">
            <a:spAutoFit/>
          </a:bodyPr>
          <a:lstStyle/>
          <a:p>
            <a:r>
              <a:rPr lang="en-CA" sz="1800" dirty="0"/>
              <a:t>  </a:t>
            </a:r>
            <a:endParaRPr lang="en-CA" dirty="0"/>
          </a:p>
        </p:txBody>
      </p:sp>
      <p:sp>
        <p:nvSpPr>
          <p:cNvPr id="7" name="TextBox 6">
            <a:extLst>
              <a:ext uri="{FF2B5EF4-FFF2-40B4-BE49-F238E27FC236}">
                <a16:creationId xmlns:a16="http://schemas.microsoft.com/office/drawing/2014/main" id="{719EFFCD-8273-A30F-D9D7-D4DC23D9C0FB}"/>
              </a:ext>
            </a:extLst>
          </p:cNvPr>
          <p:cNvSpPr txBox="1"/>
          <p:nvPr/>
        </p:nvSpPr>
        <p:spPr>
          <a:xfrm>
            <a:off x="4424855" y="609600"/>
            <a:ext cx="7525407" cy="5632311"/>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discussing painful memories is not always necessary to achieve the personal goals established in the first stage of trauma recovery. Remember stages will vary depending on personal history and personality. Some people may find that memories that were once perceived as too painful to examine are no longer causing any grief or inner turmoil.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if memories are still disruptive and have been found to continuously pose a threat to long-term recovery from related issues, there are several "memory processing" methods that can be employed during this stage of recovery such as EMDR or sensorimotor therapies.</a:t>
            </a:r>
            <a:r>
              <a:rPr lang="en-C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597173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D3C3D46-C611-34F9-AEE5-3A4056BA4798}"/>
              </a:ext>
            </a:extLst>
          </p:cNvPr>
          <p:cNvPicPr>
            <a:picLocks noChangeAspect="1"/>
          </p:cNvPicPr>
          <p:nvPr/>
        </p:nvPicPr>
        <p:blipFill>
          <a:blip r:embed="rId2"/>
          <a:stretch>
            <a:fillRect/>
          </a:stretch>
        </p:blipFill>
        <p:spPr>
          <a:xfrm>
            <a:off x="255494" y="1337093"/>
            <a:ext cx="4618431" cy="5265413"/>
          </a:xfrm>
          <a:prstGeom prst="rect">
            <a:avLst/>
          </a:prstGeom>
        </p:spPr>
      </p:pic>
      <p:sp>
        <p:nvSpPr>
          <p:cNvPr id="11" name="TextBox 10">
            <a:extLst>
              <a:ext uri="{FF2B5EF4-FFF2-40B4-BE49-F238E27FC236}">
                <a16:creationId xmlns:a16="http://schemas.microsoft.com/office/drawing/2014/main" id="{792A887F-16B0-2B16-2BB8-A359CB5D44F5}"/>
              </a:ext>
            </a:extLst>
          </p:cNvPr>
          <p:cNvSpPr txBox="1"/>
          <p:nvPr/>
        </p:nvSpPr>
        <p:spPr>
          <a:xfrm>
            <a:off x="5061169" y="297608"/>
            <a:ext cx="7136921" cy="6001643"/>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III </a:t>
            </a:r>
            <a:r>
              <a:rPr lang="en-US" sz="2400" dirty="0">
                <a:latin typeface="Arial" panose="020B0604020202020204" pitchFamily="34" charset="0"/>
                <a:cs typeface="Arial" panose="020B0604020202020204" pitchFamily="34" charset="0"/>
              </a:rPr>
              <a:t>the third and final stage of trauma recovery focuses largely on reconnecting with people, personally meaningful activities, and all other aspects of a meaningful, fulfilling and healthy life.</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this stage, we need to develop a new sense of self. Traumatic experiences will no longer play a defining role in our lives, and we will be mentally and emotionally set free from the painful and limiting chains of the past. Steps toward self-actualization and empowerment will be taken, and the human spirit, in all its awe-inspiring resilience, will begin truly and thoroughly recovering from the devastating effects of traumatic experiences.</a:t>
            </a:r>
          </a:p>
        </p:txBody>
      </p:sp>
      <p:sp>
        <p:nvSpPr>
          <p:cNvPr id="3" name="TextBox 2">
            <a:extLst>
              <a:ext uri="{FF2B5EF4-FFF2-40B4-BE49-F238E27FC236}">
                <a16:creationId xmlns:a16="http://schemas.microsoft.com/office/drawing/2014/main" id="{B7ED6B13-444B-DAF1-0552-492D04A17E8C}"/>
              </a:ext>
            </a:extLst>
          </p:cNvPr>
          <p:cNvSpPr txBox="1"/>
          <p:nvPr/>
        </p:nvSpPr>
        <p:spPr>
          <a:xfrm>
            <a:off x="757059" y="413714"/>
            <a:ext cx="3897774" cy="646331"/>
          </a:xfrm>
          <a:prstGeom prst="rect">
            <a:avLst/>
          </a:prstGeom>
          <a:noFill/>
        </p:spPr>
        <p:txBody>
          <a:bodyPr wrap="square">
            <a:spAutoFit/>
          </a:bodyPr>
          <a:lstStyle/>
          <a:p>
            <a:r>
              <a:rPr lang="en-US" sz="3600" dirty="0">
                <a:solidFill>
                  <a:schemeClr val="bg1"/>
                </a:solidFill>
              </a:rPr>
              <a:t>STAGE III WORK</a:t>
            </a:r>
            <a:endParaRPr lang="en-CA" sz="3600" dirty="0">
              <a:solidFill>
                <a:schemeClr val="bg1"/>
              </a:solidFill>
            </a:endParaRPr>
          </a:p>
        </p:txBody>
      </p:sp>
    </p:spTree>
    <p:extLst>
      <p:ext uri="{BB962C8B-B14F-4D97-AF65-F5344CB8AC3E}">
        <p14:creationId xmlns:p14="http://schemas.microsoft.com/office/powerpoint/2010/main" val="26839126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5114-8FD0-E506-FE53-BACF8373610E}"/>
            </a:ext>
          </a:extLst>
        </p:cNvPr>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349CCBA-294D-0275-399F-6F3CB0299E44}"/>
              </a:ext>
            </a:extLst>
          </p:cNvPr>
          <p:cNvPicPr>
            <a:picLocks noChangeAspect="1"/>
          </p:cNvPicPr>
          <p:nvPr/>
        </p:nvPicPr>
        <p:blipFill>
          <a:blip r:embed="rId2"/>
          <a:stretch>
            <a:fillRect/>
          </a:stretch>
        </p:blipFill>
        <p:spPr>
          <a:xfrm>
            <a:off x="255494" y="1337093"/>
            <a:ext cx="4618431" cy="5265413"/>
          </a:xfrm>
          <a:prstGeom prst="rect">
            <a:avLst/>
          </a:prstGeom>
        </p:spPr>
      </p:pic>
      <p:sp>
        <p:nvSpPr>
          <p:cNvPr id="11" name="TextBox 10">
            <a:extLst>
              <a:ext uri="{FF2B5EF4-FFF2-40B4-BE49-F238E27FC236}">
                <a16:creationId xmlns:a16="http://schemas.microsoft.com/office/drawing/2014/main" id="{FEF69C8F-B6A3-F150-DFAF-EB883227B7F9}"/>
              </a:ext>
            </a:extLst>
          </p:cNvPr>
          <p:cNvSpPr txBox="1"/>
          <p:nvPr/>
        </p:nvSpPr>
        <p:spPr>
          <a:xfrm>
            <a:off x="5014104" y="1060045"/>
            <a:ext cx="7136921"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is important to keep in mind that recovery is a highly individualized process, and it will look quite different for every individual. It is common for those who have suffered trauma to want to feel better as quickly as possible. However, recovering from trauma is a process that requires consistency, commitment, and self compassion.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Recovering from trauma does not mean we will be completely free of intrusive thoughts or feelings, rather, we will reclaim our life, love, and authentic self.</a:t>
            </a:r>
            <a:endParaRPr lang="en-CA"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8F38D2-436A-9248-C214-8EF8EEC704D6}"/>
              </a:ext>
            </a:extLst>
          </p:cNvPr>
          <p:cNvSpPr txBox="1"/>
          <p:nvPr/>
        </p:nvSpPr>
        <p:spPr>
          <a:xfrm>
            <a:off x="783954" y="413714"/>
            <a:ext cx="3897774" cy="646331"/>
          </a:xfrm>
          <a:prstGeom prst="rect">
            <a:avLst/>
          </a:prstGeom>
          <a:noFill/>
        </p:spPr>
        <p:txBody>
          <a:bodyPr wrap="square">
            <a:spAutoFit/>
          </a:bodyPr>
          <a:lstStyle/>
          <a:p>
            <a:r>
              <a:rPr lang="en-US" sz="3600" dirty="0">
                <a:solidFill>
                  <a:schemeClr val="bg1"/>
                </a:solidFill>
              </a:rPr>
              <a:t>STAGE III WORK</a:t>
            </a:r>
            <a:endParaRPr lang="en-CA" sz="3600" dirty="0">
              <a:solidFill>
                <a:schemeClr val="bg1"/>
              </a:solidFill>
            </a:endParaRPr>
          </a:p>
        </p:txBody>
      </p:sp>
    </p:spTree>
    <p:extLst>
      <p:ext uri="{BB962C8B-B14F-4D97-AF65-F5344CB8AC3E}">
        <p14:creationId xmlns:p14="http://schemas.microsoft.com/office/powerpoint/2010/main" val="6511674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525B6-D4A2-65AD-EDFF-89EEA542CED7}"/>
              </a:ext>
            </a:extLst>
          </p:cNvPr>
          <p:cNvSpPr txBox="1"/>
          <p:nvPr/>
        </p:nvSpPr>
        <p:spPr>
          <a:xfrm>
            <a:off x="2962173" y="656626"/>
            <a:ext cx="7548613" cy="2986780"/>
          </a:xfrm>
          <a:prstGeom prst="rect">
            <a:avLst/>
          </a:prstGeom>
          <a:noFill/>
        </p:spPr>
        <p:txBody>
          <a:bodyPr wrap="square">
            <a:spAutoFit/>
          </a:bodyPr>
          <a:lstStyle/>
          <a:p>
            <a:pPr>
              <a:lnSpc>
                <a:spcPct val="107000"/>
              </a:lnSpc>
              <a:spcAft>
                <a:spcPts val="800"/>
              </a:spcAft>
              <a:buNone/>
            </a:pPr>
            <a:r>
              <a:rPr lang="en-CA" sz="4000" b="1" kern="0" dirty="0">
                <a:effectLst/>
                <a:latin typeface="Arial" panose="020B0604020202020204" pitchFamily="34" charset="0"/>
                <a:ea typeface="Times New Roman" panose="02020603050405020304" pitchFamily="18" charset="0"/>
                <a:cs typeface="Arial" panose="020B0604020202020204" pitchFamily="34" charset="0"/>
              </a:rPr>
              <a:t>Three Phases of Treatment</a:t>
            </a:r>
            <a:endParaRPr lang="en-CA" sz="4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4000" kern="0" dirty="0">
                <a:effectLst/>
                <a:latin typeface="Arial" panose="020B0604020202020204" pitchFamily="34" charset="0"/>
                <a:ea typeface="Times New Roman" panose="02020603050405020304" pitchFamily="18" charset="0"/>
                <a:cs typeface="Arial" panose="020B0604020202020204" pitchFamily="34" charset="0"/>
              </a:rPr>
              <a:t>Stabilize</a:t>
            </a:r>
            <a:endParaRPr lang="en-CA" sz="4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4000" kern="0" dirty="0">
                <a:effectLst/>
                <a:latin typeface="Arial" panose="020B0604020202020204" pitchFamily="34" charset="0"/>
                <a:ea typeface="Times New Roman" panose="02020603050405020304" pitchFamily="18" charset="0"/>
                <a:cs typeface="Arial" panose="020B0604020202020204" pitchFamily="34" charset="0"/>
              </a:rPr>
              <a:t>Process</a:t>
            </a:r>
            <a:endParaRPr lang="en-CA" sz="4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4000" kern="0" dirty="0">
                <a:effectLst/>
                <a:latin typeface="Arial" panose="020B0604020202020204" pitchFamily="34" charset="0"/>
                <a:ea typeface="Times New Roman" panose="02020603050405020304" pitchFamily="18" charset="0"/>
                <a:cs typeface="Arial" panose="020B0604020202020204" pitchFamily="34" charset="0"/>
              </a:rPr>
              <a:t>Reconnect</a:t>
            </a:r>
            <a:endParaRPr lang="en-CA" sz="40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531662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2407</TotalTime>
  <Words>15330</Words>
  <Application>Microsoft Office PowerPoint</Application>
  <PresentationFormat>Widescreen</PresentationFormat>
  <Paragraphs>955</Paragraphs>
  <Slides>152</Slides>
  <Notes>32</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152</vt:i4>
      </vt:variant>
    </vt:vector>
  </HeadingPairs>
  <TitlesOfParts>
    <vt:vector size="159" baseType="lpstr">
      <vt:lpstr>Aptos</vt:lpstr>
      <vt:lpstr>Arial</vt:lpstr>
      <vt:lpstr>Calibri</vt:lpstr>
      <vt:lpstr>Corbel</vt:lpstr>
      <vt:lpstr>Symbol</vt:lpstr>
      <vt:lpstr>Wingdings</vt:lpstr>
      <vt:lpstr>Banded</vt:lpstr>
      <vt:lpstr>Welcome to simple Week 19   DISSOCIATION and the treatment of the traumatic spectrum disorders </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next week</vt:lpstr>
      <vt:lpstr>FOR THOSE WHO DON’T HAVE THE SECOND EDITION OF THE DBT Skills training workbook HERE’S WHAT WE’LL COVER NEXT WEEK p. 207-241 interpersonal skills</vt:lpstr>
      <vt:lpstr>PowerPoint Presentation</vt:lpstr>
      <vt:lpstr>PowerPoint Presentation</vt:lpstr>
      <vt:lpstr> REMINDER PARTICIPANT AGREEMENTS </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WHY ARE WE TALKING ABOUT DISSOCIATION TODAY?</vt:lpstr>
      <vt:lpstr> today</vt:lpstr>
      <vt:lpstr>PowerPoint Presentation</vt:lpstr>
      <vt:lpstr>PowerPoint Presentation</vt:lpstr>
      <vt:lpstr>PowerPoint Presentation</vt:lpstr>
      <vt:lpstr>PowerPoint Presentation</vt:lpstr>
      <vt:lpstr>DISSOCIATION related diagnosis</vt:lpstr>
      <vt:lpstr>PowerPoint Presentation</vt:lpstr>
      <vt:lpstr>DISSOCIATION related diagnosis</vt:lpstr>
      <vt:lpstr>PowerPoint Presentation</vt:lpstr>
      <vt:lpstr>PowerPoint Presentation</vt:lpstr>
      <vt:lpstr>PowerPoint Presentation</vt:lpstr>
      <vt:lpstr>PowerPoint Presentation</vt:lpstr>
      <vt:lpstr>PowerPoint Presentation</vt:lpstr>
      <vt:lpstr>PowerPoint Presentation</vt:lpstr>
      <vt:lpstr>THE ORIGINs OF structural dissociation theory</vt:lpstr>
      <vt:lpstr>WHAT IS Structural  dissociation theory?</vt:lpstr>
      <vt:lpstr>WHAT IS Structural  dissociation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 of  the ANP and ep in ptsd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ptsd: avoidance, depression, and vulnerability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of TRAUMA spectrum disorders</vt:lpstr>
      <vt:lpstr>Treatment of TRAUMA spectrum disorders</vt:lpstr>
      <vt:lpstr>PowerPoint Presentation</vt:lpstr>
      <vt:lpstr>General Principles of Therapy of dissociative and  trauma spectrum disorders</vt:lpstr>
      <vt:lpstr>PowerPoint Presentation</vt:lpstr>
      <vt:lpstr>PowerPoint Presentation</vt:lpstr>
      <vt:lpstr>PowerPoint Presentation</vt:lpstr>
      <vt:lpstr>PowerPoint Presentation</vt:lpstr>
      <vt:lpstr>PowerPoint Presentation</vt:lpstr>
      <vt:lpstr>The importance of stage I  “resources” FOR STAGE II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Psychedelic assisted psychotherapy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addresses all three stages of trauma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what if life gets so busy you don’t have time to use the tools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5</cp:revision>
  <dcterms:created xsi:type="dcterms:W3CDTF">2023-09-29T16:34:09Z</dcterms:created>
  <dcterms:modified xsi:type="dcterms:W3CDTF">2026-02-18T12:38:13Z</dcterms:modified>
</cp:coreProperties>
</file>