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6"/>
  </p:notesMasterIdLst>
  <p:sldIdLst>
    <p:sldId id="258" r:id="rId2"/>
    <p:sldId id="3351" r:id="rId3"/>
    <p:sldId id="3776" r:id="rId4"/>
    <p:sldId id="3775" r:id="rId5"/>
    <p:sldId id="3777" r:id="rId6"/>
    <p:sldId id="3100" r:id="rId7"/>
    <p:sldId id="835" r:id="rId8"/>
    <p:sldId id="2955" r:id="rId9"/>
    <p:sldId id="3399" r:id="rId10"/>
    <p:sldId id="3400" r:id="rId11"/>
    <p:sldId id="3401" r:id="rId12"/>
    <p:sldId id="3402" r:id="rId13"/>
    <p:sldId id="2956" r:id="rId14"/>
    <p:sldId id="3774" r:id="rId15"/>
    <p:sldId id="734" r:id="rId16"/>
    <p:sldId id="716" r:id="rId17"/>
    <p:sldId id="3005" r:id="rId18"/>
    <p:sldId id="3006" r:id="rId19"/>
    <p:sldId id="272" r:id="rId20"/>
    <p:sldId id="3389" r:id="rId21"/>
    <p:sldId id="3390" r:id="rId22"/>
    <p:sldId id="3171" r:id="rId23"/>
    <p:sldId id="3449" r:id="rId24"/>
    <p:sldId id="3446" r:id="rId25"/>
    <p:sldId id="3443" r:id="rId26"/>
    <p:sldId id="3444" r:id="rId27"/>
    <p:sldId id="3445" r:id="rId28"/>
    <p:sldId id="3447" r:id="rId29"/>
    <p:sldId id="3448" r:id="rId30"/>
    <p:sldId id="3180" r:id="rId31"/>
    <p:sldId id="3764" r:id="rId32"/>
    <p:sldId id="2753" r:id="rId33"/>
    <p:sldId id="2755" r:id="rId34"/>
    <p:sldId id="2107" r:id="rId35"/>
    <p:sldId id="2733" r:id="rId36"/>
    <p:sldId id="2734" r:id="rId37"/>
    <p:sldId id="1604" r:id="rId38"/>
    <p:sldId id="3403" r:id="rId39"/>
    <p:sldId id="2759" r:id="rId40"/>
    <p:sldId id="3404" r:id="rId41"/>
    <p:sldId id="3766" r:id="rId42"/>
    <p:sldId id="2873" r:id="rId43"/>
    <p:sldId id="1382" r:id="rId44"/>
    <p:sldId id="2754" r:id="rId45"/>
    <p:sldId id="3405" r:id="rId46"/>
    <p:sldId id="1377" r:id="rId47"/>
    <p:sldId id="3406" r:id="rId48"/>
    <p:sldId id="1380" r:id="rId49"/>
    <p:sldId id="3767" r:id="rId50"/>
    <p:sldId id="3407" r:id="rId51"/>
    <p:sldId id="3408" r:id="rId52"/>
    <p:sldId id="3409" r:id="rId53"/>
    <p:sldId id="3410" r:id="rId54"/>
    <p:sldId id="2761" r:id="rId55"/>
    <p:sldId id="2875" r:id="rId56"/>
    <p:sldId id="3366" r:id="rId57"/>
    <p:sldId id="3355" r:id="rId58"/>
    <p:sldId id="3768" r:id="rId59"/>
    <p:sldId id="3411" r:id="rId60"/>
    <p:sldId id="1381" r:id="rId61"/>
    <p:sldId id="3412" r:id="rId62"/>
    <p:sldId id="3769" r:id="rId63"/>
    <p:sldId id="3413" r:id="rId64"/>
    <p:sldId id="3414" r:id="rId65"/>
    <p:sldId id="3770" r:id="rId66"/>
    <p:sldId id="3415" r:id="rId67"/>
    <p:sldId id="2763" r:id="rId68"/>
    <p:sldId id="2764" r:id="rId69"/>
    <p:sldId id="3416" r:id="rId70"/>
    <p:sldId id="2765" r:id="rId71"/>
    <p:sldId id="2766" r:id="rId72"/>
    <p:sldId id="3418" r:id="rId73"/>
    <p:sldId id="259" r:id="rId74"/>
    <p:sldId id="3419" r:id="rId75"/>
    <p:sldId id="1407" r:id="rId76"/>
    <p:sldId id="3420" r:id="rId77"/>
    <p:sldId id="260" r:id="rId78"/>
    <p:sldId id="3421" r:id="rId79"/>
    <p:sldId id="261" r:id="rId80"/>
    <p:sldId id="3422" r:id="rId81"/>
    <p:sldId id="262" r:id="rId82"/>
    <p:sldId id="265" r:id="rId83"/>
    <p:sldId id="3423" r:id="rId84"/>
    <p:sldId id="263" r:id="rId85"/>
    <p:sldId id="264" r:id="rId86"/>
    <p:sldId id="3771" r:id="rId87"/>
    <p:sldId id="3439" r:id="rId88"/>
    <p:sldId id="3440" r:id="rId89"/>
    <p:sldId id="3441" r:id="rId90"/>
    <p:sldId id="3772" r:id="rId91"/>
    <p:sldId id="3773" r:id="rId92"/>
    <p:sldId id="702" r:id="rId93"/>
    <p:sldId id="703" r:id="rId94"/>
    <p:sldId id="622" r:id="rId95"/>
    <p:sldId id="3357" r:id="rId96"/>
    <p:sldId id="3358" r:id="rId97"/>
    <p:sldId id="3359" r:id="rId98"/>
    <p:sldId id="3360" r:id="rId99"/>
    <p:sldId id="3361" r:id="rId100"/>
    <p:sldId id="3362" r:id="rId101"/>
    <p:sldId id="3365" r:id="rId102"/>
    <p:sldId id="3363" r:id="rId103"/>
    <p:sldId id="3364" r:id="rId104"/>
    <p:sldId id="3434" r:id="rId105"/>
    <p:sldId id="3425" r:id="rId106"/>
    <p:sldId id="3424" r:id="rId107"/>
    <p:sldId id="3426" r:id="rId108"/>
    <p:sldId id="3427" r:id="rId109"/>
    <p:sldId id="3429" r:id="rId110"/>
    <p:sldId id="3431" r:id="rId111"/>
    <p:sldId id="3432" r:id="rId112"/>
    <p:sldId id="3433" r:id="rId113"/>
    <p:sldId id="3435" r:id="rId114"/>
    <p:sldId id="3436" r:id="rId115"/>
    <p:sldId id="3437" r:id="rId116"/>
    <p:sldId id="3438" r:id="rId117"/>
    <p:sldId id="256" r:id="rId118"/>
    <p:sldId id="257" r:id="rId119"/>
    <p:sldId id="3778" r:id="rId120"/>
    <p:sldId id="3779" r:id="rId121"/>
    <p:sldId id="3780" r:id="rId122"/>
    <p:sldId id="3781" r:id="rId123"/>
    <p:sldId id="3782" r:id="rId124"/>
    <p:sldId id="3783" r:id="rId125"/>
    <p:sldId id="3784" r:id="rId126"/>
    <p:sldId id="3785" r:id="rId127"/>
    <p:sldId id="266" r:id="rId128"/>
    <p:sldId id="267" r:id="rId129"/>
    <p:sldId id="3765" r:id="rId130"/>
    <p:sldId id="1644" r:id="rId131"/>
    <p:sldId id="1354" r:id="rId132"/>
    <p:sldId id="1435" r:id="rId133"/>
    <p:sldId id="686" r:id="rId134"/>
    <p:sldId id="1566" r:id="rId135"/>
    <p:sldId id="1404" r:id="rId136"/>
    <p:sldId id="1574" r:id="rId137"/>
    <p:sldId id="1575" r:id="rId138"/>
    <p:sldId id="1565" r:id="rId139"/>
    <p:sldId id="1576" r:id="rId140"/>
    <p:sldId id="1564" r:id="rId141"/>
    <p:sldId id="1567" r:id="rId142"/>
    <p:sldId id="1577" r:id="rId143"/>
    <p:sldId id="1578" r:id="rId144"/>
    <p:sldId id="1563" r:id="rId145"/>
    <p:sldId id="1579" r:id="rId146"/>
    <p:sldId id="1580" r:id="rId147"/>
    <p:sldId id="1562" r:id="rId148"/>
    <p:sldId id="1595" r:id="rId149"/>
    <p:sldId id="1561" r:id="rId150"/>
    <p:sldId id="1122" r:id="rId151"/>
    <p:sldId id="1559" r:id="rId152"/>
    <p:sldId id="991" r:id="rId153"/>
    <p:sldId id="1558" r:id="rId154"/>
    <p:sldId id="989" r:id="rId155"/>
    <p:sldId id="1557" r:id="rId156"/>
    <p:sldId id="2874" r:id="rId157"/>
    <p:sldId id="1556" r:id="rId158"/>
    <p:sldId id="2735" r:id="rId159"/>
    <p:sldId id="2736" r:id="rId160"/>
    <p:sldId id="2737" r:id="rId161"/>
    <p:sldId id="2738" r:id="rId162"/>
    <p:sldId id="714" r:id="rId163"/>
    <p:sldId id="715" r:id="rId164"/>
    <p:sldId id="621" r:id="rId165"/>
    <p:sldId id="1605" r:id="rId166"/>
    <p:sldId id="1599" r:id="rId167"/>
    <p:sldId id="2746" r:id="rId168"/>
    <p:sldId id="2747" r:id="rId169"/>
    <p:sldId id="2748" r:id="rId170"/>
    <p:sldId id="2749" r:id="rId171"/>
    <p:sldId id="2750" r:id="rId172"/>
    <p:sldId id="694" r:id="rId173"/>
    <p:sldId id="695" r:id="rId174"/>
    <p:sldId id="962" r:id="rId1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2A83D1-FC5A-4E35-8584-E7E76365E638}" v="26" dt="2026-02-24T21:42:06.3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116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microsoft.com/office/2016/11/relationships/changesInfo" Target="changesInfos/changesInfo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microsoft.com/office/2015/10/relationships/revisionInfo" Target="revisionInfo.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presProps" Target="pres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860A4F2C-1596-4ACD-95D2-7AE3CD351458}"/>
    <pc:docChg chg="modSld">
      <pc:chgData name="luis cleto" userId="a76db6c301978307" providerId="LiveId" clId="{860A4F2C-1596-4ACD-95D2-7AE3CD351458}" dt="2026-02-20T15:01:35.876" v="74" actId="20577"/>
      <pc:docMkLst>
        <pc:docMk/>
      </pc:docMkLst>
      <pc:sldChg chg="modSp mod">
        <pc:chgData name="luis cleto" userId="a76db6c301978307" providerId="LiveId" clId="{860A4F2C-1596-4ACD-95D2-7AE3CD351458}" dt="2026-02-20T15:00:33.361" v="72" actId="20577"/>
        <pc:sldMkLst>
          <pc:docMk/>
          <pc:sldMk cId="2816422710" sldId="716"/>
        </pc:sldMkLst>
        <pc:spChg chg="mod">
          <ac:chgData name="luis cleto" userId="a76db6c301978307" providerId="LiveId" clId="{860A4F2C-1596-4ACD-95D2-7AE3CD351458}" dt="2026-02-20T15:00:33.361" v="72" actId="20577"/>
          <ac:spMkLst>
            <pc:docMk/>
            <pc:sldMk cId="2816422710" sldId="716"/>
            <ac:spMk id="3" creationId="{A81A2B42-2D9D-4D48-8CB4-72EAF9177BAB}"/>
          </ac:spMkLst>
        </pc:spChg>
      </pc:sldChg>
      <pc:sldChg chg="modAnim">
        <pc:chgData name="luis cleto" userId="a76db6c301978307" providerId="LiveId" clId="{860A4F2C-1596-4ACD-95D2-7AE3CD351458}" dt="2026-02-20T14:58:24.162" v="37"/>
        <pc:sldMkLst>
          <pc:docMk/>
          <pc:sldMk cId="2809312734" sldId="2955"/>
        </pc:sldMkLst>
      </pc:sldChg>
      <pc:sldChg chg="modSp mod">
        <pc:chgData name="luis cleto" userId="a76db6c301978307" providerId="LiveId" clId="{860A4F2C-1596-4ACD-95D2-7AE3CD351458}" dt="2026-02-20T14:57:03.084" v="30" actId="20577"/>
        <pc:sldMkLst>
          <pc:docMk/>
          <pc:sldMk cId="455077725" sldId="3100"/>
        </pc:sldMkLst>
        <pc:spChg chg="mod">
          <ac:chgData name="luis cleto" userId="a76db6c301978307" providerId="LiveId" clId="{860A4F2C-1596-4ACD-95D2-7AE3CD351458}" dt="2026-02-20T14:57:03.084" v="30" actId="20577"/>
          <ac:spMkLst>
            <pc:docMk/>
            <pc:sldMk cId="455077725" sldId="3100"/>
            <ac:spMk id="5" creationId="{82315694-444F-3E43-CB40-866A67FB4965}"/>
          </ac:spMkLst>
        </pc:spChg>
      </pc:sldChg>
      <pc:sldChg chg="modSp mod">
        <pc:chgData name="luis cleto" userId="a76db6c301978307" providerId="LiveId" clId="{860A4F2C-1596-4ACD-95D2-7AE3CD351458}" dt="2026-02-20T15:01:35.876" v="74" actId="20577"/>
        <pc:sldMkLst>
          <pc:docMk/>
          <pc:sldMk cId="280030715" sldId="3180"/>
        </pc:sldMkLst>
        <pc:spChg chg="mod">
          <ac:chgData name="luis cleto" userId="a76db6c301978307" providerId="LiveId" clId="{860A4F2C-1596-4ACD-95D2-7AE3CD351458}" dt="2026-02-20T15:01:35.876" v="74" actId="20577"/>
          <ac:spMkLst>
            <pc:docMk/>
            <pc:sldMk cId="280030715" sldId="3180"/>
            <ac:spMk id="5" creationId="{305EAE5A-B8BD-3CD7-12E7-7FF36B24A087}"/>
          </ac:spMkLst>
        </pc:spChg>
      </pc:sldChg>
    </pc:docChg>
  </pc:docChgLst>
  <pc:docChgLst>
    <pc:chgData name="luis cleto" userId="a76db6c301978307" providerId="LiveId" clId="{BB93E05D-BE05-4453-8BDD-E5B3B775B63B}"/>
    <pc:docChg chg="custSel addSld delSld modSld sldOrd">
      <pc:chgData name="luis cleto" userId="a76db6c301978307" providerId="LiveId" clId="{BB93E05D-BE05-4453-8BDD-E5B3B775B63B}" dt="2026-02-19T09:40:54.036" v="5803" actId="1076"/>
      <pc:docMkLst>
        <pc:docMk/>
      </pc:docMkLst>
      <pc:sldChg chg="addSp modSp mod">
        <pc:chgData name="luis cleto" userId="a76db6c301978307" providerId="LiveId" clId="{BB93E05D-BE05-4453-8BDD-E5B3B775B63B}" dt="2026-02-18T21:03:43.458" v="4369" actId="1076"/>
        <pc:sldMkLst>
          <pc:docMk/>
          <pc:sldMk cId="1927397978" sldId="258"/>
        </pc:sldMkLst>
        <pc:spChg chg="mod">
          <ac:chgData name="luis cleto" userId="a76db6c301978307" providerId="LiveId" clId="{BB93E05D-BE05-4453-8BDD-E5B3B775B63B}" dt="2026-02-18T21:03:11.097" v="4365" actId="1076"/>
          <ac:spMkLst>
            <pc:docMk/>
            <pc:sldMk cId="1927397978" sldId="258"/>
            <ac:spMk id="2" creationId="{315733AF-E71A-4333-B751-32EC77A0B7E4}"/>
          </ac:spMkLst>
        </pc:spChg>
        <pc:spChg chg="add mod">
          <ac:chgData name="luis cleto" userId="a76db6c301978307" providerId="LiveId" clId="{BB93E05D-BE05-4453-8BDD-E5B3B775B63B}" dt="2026-02-18T21:03:43.458" v="4369" actId="1076"/>
          <ac:spMkLst>
            <pc:docMk/>
            <pc:sldMk cId="1927397978" sldId="258"/>
            <ac:spMk id="4" creationId="{738833FE-D92C-DA24-671A-4A12F9297466}"/>
          </ac:spMkLst>
        </pc:spChg>
      </pc:sldChg>
      <pc:sldChg chg="modSp mod">
        <pc:chgData name="luis cleto" userId="a76db6c301978307" providerId="LiveId" clId="{BB93E05D-BE05-4453-8BDD-E5B3B775B63B}" dt="2026-02-18T22:16:19.197" v="5775" actId="1076"/>
        <pc:sldMkLst>
          <pc:docMk/>
          <pc:sldMk cId="281911887" sldId="264"/>
        </pc:sldMkLst>
        <pc:spChg chg="mod">
          <ac:chgData name="luis cleto" userId="a76db6c301978307" providerId="LiveId" clId="{BB93E05D-BE05-4453-8BDD-E5B3B775B63B}" dt="2026-02-18T22:16:19.197" v="5775" actId="1076"/>
          <ac:spMkLst>
            <pc:docMk/>
            <pc:sldMk cId="281911887" sldId="264"/>
            <ac:spMk id="3" creationId="{CEAFD677-3A59-9A42-1D56-8C2DC35D4CE5}"/>
          </ac:spMkLst>
        </pc:spChg>
      </pc:sldChg>
      <pc:sldChg chg="modSp mod">
        <pc:chgData name="luis cleto" userId="a76db6c301978307" providerId="LiveId" clId="{BB93E05D-BE05-4453-8BDD-E5B3B775B63B}" dt="2026-02-18T21:15:18.051" v="4696" actId="27636"/>
        <pc:sldMkLst>
          <pc:docMk/>
          <pc:sldMk cId="2816422710" sldId="716"/>
        </pc:sldMkLst>
        <pc:spChg chg="mod">
          <ac:chgData name="luis cleto" userId="a76db6c301978307" providerId="LiveId" clId="{BB93E05D-BE05-4453-8BDD-E5B3B775B63B}" dt="2026-02-18T21:15:18.051" v="4696" actId="27636"/>
          <ac:spMkLst>
            <pc:docMk/>
            <pc:sldMk cId="2816422710" sldId="716"/>
            <ac:spMk id="3" creationId="{A81A2B42-2D9D-4D48-8CB4-72EAF9177BAB}"/>
          </ac:spMkLst>
        </pc:spChg>
      </pc:sldChg>
      <pc:sldChg chg="modSp">
        <pc:chgData name="luis cleto" userId="a76db6c301978307" providerId="LiveId" clId="{BB93E05D-BE05-4453-8BDD-E5B3B775B63B}" dt="2026-02-18T21:15:49.738" v="4698"/>
        <pc:sldMkLst>
          <pc:docMk/>
          <pc:sldMk cId="803124809" sldId="734"/>
        </pc:sldMkLst>
        <pc:graphicFrameChg chg="mod">
          <ac:chgData name="luis cleto" userId="a76db6c301978307" providerId="LiveId" clId="{BB93E05D-BE05-4453-8BDD-E5B3B775B63B}" dt="2026-02-18T21:15:49.738" v="4698"/>
          <ac:graphicFrameMkLst>
            <pc:docMk/>
            <pc:sldMk cId="803124809" sldId="734"/>
            <ac:graphicFrameMk id="7" creationId="{685F6961-FE6A-4871-AE9F-5C191C706D9D}"/>
          </ac:graphicFrameMkLst>
        </pc:graphicFrameChg>
      </pc:sldChg>
      <pc:sldChg chg="modSp mod">
        <pc:chgData name="luis cleto" userId="a76db6c301978307" providerId="LiveId" clId="{BB93E05D-BE05-4453-8BDD-E5B3B775B63B}" dt="2026-02-18T21:40:39.992" v="5207" actId="27636"/>
        <pc:sldMkLst>
          <pc:docMk/>
          <pc:sldMk cId="2038226954" sldId="1377"/>
        </pc:sldMkLst>
        <pc:spChg chg="mod">
          <ac:chgData name="luis cleto" userId="a76db6c301978307" providerId="LiveId" clId="{BB93E05D-BE05-4453-8BDD-E5B3B775B63B}" dt="2026-02-18T21:38:16.315" v="5117" actId="20577"/>
          <ac:spMkLst>
            <pc:docMk/>
            <pc:sldMk cId="2038226954" sldId="1377"/>
            <ac:spMk id="2" creationId="{9964C9D7-76DC-9A82-76F9-210384D31222}"/>
          </ac:spMkLst>
        </pc:spChg>
        <pc:spChg chg="mod">
          <ac:chgData name="luis cleto" userId="a76db6c301978307" providerId="LiveId" clId="{BB93E05D-BE05-4453-8BDD-E5B3B775B63B}" dt="2026-02-18T21:40:39.992" v="5207" actId="27636"/>
          <ac:spMkLst>
            <pc:docMk/>
            <pc:sldMk cId="2038226954" sldId="1377"/>
            <ac:spMk id="3" creationId="{CB56981F-9833-9721-07D0-4F64938FAD9B}"/>
          </ac:spMkLst>
        </pc:spChg>
      </pc:sldChg>
      <pc:sldChg chg="modSp mod ord">
        <pc:chgData name="luis cleto" userId="a76db6c301978307" providerId="LiveId" clId="{BB93E05D-BE05-4453-8BDD-E5B3B775B63B}" dt="2026-02-18T21:37:21.627" v="5107" actId="20577"/>
        <pc:sldMkLst>
          <pc:docMk/>
          <pc:sldMk cId="867980962" sldId="1382"/>
        </pc:sldMkLst>
        <pc:spChg chg="mod">
          <ac:chgData name="luis cleto" userId="a76db6c301978307" providerId="LiveId" clId="{BB93E05D-BE05-4453-8BDD-E5B3B775B63B}" dt="2026-02-18T21:37:21.627" v="5107" actId="20577"/>
          <ac:spMkLst>
            <pc:docMk/>
            <pc:sldMk cId="867980962" sldId="1382"/>
            <ac:spMk id="2" creationId="{AF6D5550-A294-8C5F-E91C-D0973CFDA828}"/>
          </ac:spMkLst>
        </pc:spChg>
      </pc:sldChg>
      <pc:sldChg chg="modSp mod">
        <pc:chgData name="luis cleto" userId="a76db6c301978307" providerId="LiveId" clId="{BB93E05D-BE05-4453-8BDD-E5B3B775B63B}" dt="2026-02-18T21:24:03.942" v="4777" actId="1076"/>
        <pc:sldMkLst>
          <pc:docMk/>
          <pc:sldMk cId="1853249188" sldId="2734"/>
        </pc:sldMkLst>
        <pc:spChg chg="mod">
          <ac:chgData name="luis cleto" userId="a76db6c301978307" providerId="LiveId" clId="{BB93E05D-BE05-4453-8BDD-E5B3B775B63B}" dt="2026-02-18T21:24:03.942" v="4777" actId="1076"/>
          <ac:spMkLst>
            <pc:docMk/>
            <pc:sldMk cId="1853249188" sldId="2734"/>
            <ac:spMk id="3" creationId="{D53CA477-9C3E-EF36-AABE-0E164E96A2DF}"/>
          </ac:spMkLst>
        </pc:spChg>
      </pc:sldChg>
      <pc:sldChg chg="delSp modSp mod delAnim modAnim chgLayout">
        <pc:chgData name="luis cleto" userId="a76db6c301978307" providerId="LiveId" clId="{BB93E05D-BE05-4453-8BDD-E5B3B775B63B}" dt="2026-02-18T21:22:55.141" v="4773" actId="1076"/>
        <pc:sldMkLst>
          <pc:docMk/>
          <pc:sldMk cId="3924263651" sldId="2753"/>
        </pc:sldMkLst>
        <pc:spChg chg="mod ord">
          <ac:chgData name="luis cleto" userId="a76db6c301978307" providerId="LiveId" clId="{BB93E05D-BE05-4453-8BDD-E5B3B775B63B}" dt="2026-02-18T21:22:43.319" v="4769" actId="1076"/>
          <ac:spMkLst>
            <pc:docMk/>
            <pc:sldMk cId="3924263651" sldId="2753"/>
            <ac:spMk id="5" creationId="{720909AD-120C-4198-AE70-8D4CFBC6D221}"/>
          </ac:spMkLst>
        </pc:spChg>
        <pc:picChg chg="mod">
          <ac:chgData name="luis cleto" userId="a76db6c301978307" providerId="LiveId" clId="{BB93E05D-BE05-4453-8BDD-E5B3B775B63B}" dt="2026-02-18T21:22:55.141" v="4773" actId="1076"/>
          <ac:picMkLst>
            <pc:docMk/>
            <pc:sldMk cId="3924263651" sldId="2753"/>
            <ac:picMk id="1026" creationId="{DBF197AA-4FD2-4072-B242-2549E25E99BF}"/>
          </ac:picMkLst>
        </pc:picChg>
      </pc:sldChg>
      <pc:sldChg chg="modSp mod">
        <pc:chgData name="luis cleto" userId="a76db6c301978307" providerId="LiveId" clId="{BB93E05D-BE05-4453-8BDD-E5B3B775B63B}" dt="2026-02-18T21:23:13.196" v="4774" actId="20577"/>
        <pc:sldMkLst>
          <pc:docMk/>
          <pc:sldMk cId="420981694" sldId="2755"/>
        </pc:sldMkLst>
        <pc:spChg chg="mod">
          <ac:chgData name="luis cleto" userId="a76db6c301978307" providerId="LiveId" clId="{BB93E05D-BE05-4453-8BDD-E5B3B775B63B}" dt="2026-02-18T21:23:13.196" v="4774" actId="20577"/>
          <ac:spMkLst>
            <pc:docMk/>
            <pc:sldMk cId="420981694" sldId="2755"/>
            <ac:spMk id="4" creationId="{F57353C3-39AE-B969-0FF6-DFFA2F90A252}"/>
          </ac:spMkLst>
        </pc:spChg>
      </pc:sldChg>
      <pc:sldChg chg="modSp mod ord">
        <pc:chgData name="luis cleto" userId="a76db6c301978307" providerId="LiveId" clId="{BB93E05D-BE05-4453-8BDD-E5B3B775B63B}" dt="2026-02-18T21:25:38.925" v="4790" actId="1076"/>
        <pc:sldMkLst>
          <pc:docMk/>
          <pc:sldMk cId="2618067687" sldId="2759"/>
        </pc:sldMkLst>
        <pc:spChg chg="mod">
          <ac:chgData name="luis cleto" userId="a76db6c301978307" providerId="LiveId" clId="{BB93E05D-BE05-4453-8BDD-E5B3B775B63B}" dt="2026-02-18T21:25:38.925" v="4790" actId="1076"/>
          <ac:spMkLst>
            <pc:docMk/>
            <pc:sldMk cId="2618067687" sldId="2759"/>
            <ac:spMk id="2" creationId="{E0095747-CA90-6C04-D253-7D2DC4B4C351}"/>
          </ac:spMkLst>
        </pc:spChg>
        <pc:spChg chg="mod">
          <ac:chgData name="luis cleto" userId="a76db6c301978307" providerId="LiveId" clId="{BB93E05D-BE05-4453-8BDD-E5B3B775B63B}" dt="2026-02-18T21:25:21.865" v="4789" actId="115"/>
          <ac:spMkLst>
            <pc:docMk/>
            <pc:sldMk cId="2618067687" sldId="2759"/>
            <ac:spMk id="7" creationId="{B99A729F-667B-A1C3-9CEB-AF0586D9A40D}"/>
          </ac:spMkLst>
        </pc:spChg>
      </pc:sldChg>
      <pc:sldChg chg="modSp mod">
        <pc:chgData name="luis cleto" userId="a76db6c301978307" providerId="LiveId" clId="{BB93E05D-BE05-4453-8BDD-E5B3B775B63B}" dt="2026-02-18T22:11:50.299" v="5767" actId="255"/>
        <pc:sldMkLst>
          <pc:docMk/>
          <pc:sldMk cId="2183630795" sldId="2764"/>
        </pc:sldMkLst>
        <pc:spChg chg="mod">
          <ac:chgData name="luis cleto" userId="a76db6c301978307" providerId="LiveId" clId="{BB93E05D-BE05-4453-8BDD-E5B3B775B63B}" dt="2026-02-18T22:11:50.299" v="5767" actId="255"/>
          <ac:spMkLst>
            <pc:docMk/>
            <pc:sldMk cId="2183630795" sldId="2764"/>
            <ac:spMk id="3" creationId="{CCDFB699-0AEE-15C9-16D1-7EC8A1DCAB2C}"/>
          </ac:spMkLst>
        </pc:spChg>
      </pc:sldChg>
      <pc:sldChg chg="modSp mod ord">
        <pc:chgData name="luis cleto" userId="a76db6c301978307" providerId="LiveId" clId="{BB93E05D-BE05-4453-8BDD-E5B3B775B63B}" dt="2026-02-18T21:37:03.316" v="5103" actId="115"/>
        <pc:sldMkLst>
          <pc:docMk/>
          <pc:sldMk cId="3880549475" sldId="2873"/>
        </pc:sldMkLst>
        <pc:spChg chg="mod">
          <ac:chgData name="luis cleto" userId="a76db6c301978307" providerId="LiveId" clId="{BB93E05D-BE05-4453-8BDD-E5B3B775B63B}" dt="2026-02-18T21:37:03.316" v="5103" actId="115"/>
          <ac:spMkLst>
            <pc:docMk/>
            <pc:sldMk cId="3880549475" sldId="2873"/>
            <ac:spMk id="5" creationId="{28B7E0D2-58BC-81E2-48DE-3AD3B9D3DA10}"/>
          </ac:spMkLst>
        </pc:spChg>
      </pc:sldChg>
      <pc:sldChg chg="addSp delSp modSp add mod">
        <pc:chgData name="luis cleto" userId="a76db6c301978307" providerId="LiveId" clId="{BB93E05D-BE05-4453-8BDD-E5B3B775B63B}" dt="2026-02-18T21:21:19.112" v="4757" actId="20577"/>
        <pc:sldMkLst>
          <pc:docMk/>
          <pc:sldMk cId="280030715" sldId="3180"/>
        </pc:sldMkLst>
        <pc:spChg chg="mod">
          <ac:chgData name="luis cleto" userId="a76db6c301978307" providerId="LiveId" clId="{BB93E05D-BE05-4453-8BDD-E5B3B775B63B}" dt="2026-02-18T21:18:33.724" v="4721" actId="1076"/>
          <ac:spMkLst>
            <pc:docMk/>
            <pc:sldMk cId="280030715" sldId="3180"/>
            <ac:spMk id="5" creationId="{305EAE5A-B8BD-3CD7-12E7-7FF36B24A087}"/>
          </ac:spMkLst>
        </pc:spChg>
        <pc:spChg chg="add mod">
          <ac:chgData name="luis cleto" userId="a76db6c301978307" providerId="LiveId" clId="{BB93E05D-BE05-4453-8BDD-E5B3B775B63B}" dt="2026-02-18T21:20:51.331" v="4744" actId="1076"/>
          <ac:spMkLst>
            <pc:docMk/>
            <pc:sldMk cId="280030715" sldId="3180"/>
            <ac:spMk id="7" creationId="{9E836986-A6D9-0862-13FD-7F28C0E19DF8}"/>
          </ac:spMkLst>
        </pc:spChg>
        <pc:spChg chg="mod">
          <ac:chgData name="luis cleto" userId="a76db6c301978307" providerId="LiveId" clId="{BB93E05D-BE05-4453-8BDD-E5B3B775B63B}" dt="2026-02-18T21:21:19.112" v="4757" actId="20577"/>
          <ac:spMkLst>
            <pc:docMk/>
            <pc:sldMk cId="280030715" sldId="3180"/>
            <ac:spMk id="8" creationId="{09B14417-9FFC-5021-E8B4-97C5452798D3}"/>
          </ac:spMkLst>
        </pc:spChg>
      </pc:sldChg>
      <pc:sldChg chg="modSp mod">
        <pc:chgData name="luis cleto" userId="a76db6c301978307" providerId="LiveId" clId="{BB93E05D-BE05-4453-8BDD-E5B3B775B63B}" dt="2026-02-18T21:59:11.037" v="5666" actId="1076"/>
        <pc:sldMkLst>
          <pc:docMk/>
          <pc:sldMk cId="2403391234" sldId="3355"/>
        </pc:sldMkLst>
        <pc:spChg chg="mod">
          <ac:chgData name="luis cleto" userId="a76db6c301978307" providerId="LiveId" clId="{BB93E05D-BE05-4453-8BDD-E5B3B775B63B}" dt="2026-02-18T21:59:03.644" v="5664" actId="1076"/>
          <ac:spMkLst>
            <pc:docMk/>
            <pc:sldMk cId="2403391234" sldId="3355"/>
            <ac:spMk id="5" creationId="{8341594B-0C7F-C42A-49AF-B297C132734E}"/>
          </ac:spMkLst>
        </pc:spChg>
        <pc:spChg chg="mod">
          <ac:chgData name="luis cleto" userId="a76db6c301978307" providerId="LiveId" clId="{BB93E05D-BE05-4453-8BDD-E5B3B775B63B}" dt="2026-02-18T21:59:11.037" v="5666" actId="1076"/>
          <ac:spMkLst>
            <pc:docMk/>
            <pc:sldMk cId="2403391234" sldId="3355"/>
            <ac:spMk id="7" creationId="{DA3F9A7E-B1A3-4412-3AED-91960AF9E372}"/>
          </ac:spMkLst>
        </pc:spChg>
        <pc:picChg chg="mod">
          <ac:chgData name="luis cleto" userId="a76db6c301978307" providerId="LiveId" clId="{BB93E05D-BE05-4453-8BDD-E5B3B775B63B}" dt="2026-02-18T21:59:06.270" v="5665" actId="14100"/>
          <ac:picMkLst>
            <pc:docMk/>
            <pc:sldMk cId="2403391234" sldId="3355"/>
            <ac:picMk id="3" creationId="{852F59A3-8962-E3E2-342B-CC0E77E401CB}"/>
          </ac:picMkLst>
        </pc:picChg>
      </pc:sldChg>
      <pc:sldChg chg="modSp mod">
        <pc:chgData name="luis cleto" userId="a76db6c301978307" providerId="LiveId" clId="{BB93E05D-BE05-4453-8BDD-E5B3B775B63B}" dt="2026-02-18T22:18:38.697" v="5794" actId="1076"/>
        <pc:sldMkLst>
          <pc:docMk/>
          <pc:sldMk cId="3261284038" sldId="3357"/>
        </pc:sldMkLst>
        <pc:spChg chg="mod">
          <ac:chgData name="luis cleto" userId="a76db6c301978307" providerId="LiveId" clId="{BB93E05D-BE05-4453-8BDD-E5B3B775B63B}" dt="2026-02-18T22:18:38.697" v="5794" actId="1076"/>
          <ac:spMkLst>
            <pc:docMk/>
            <pc:sldMk cId="3261284038" sldId="3357"/>
            <ac:spMk id="3" creationId="{B671DE58-9318-AD75-579A-08F80FD2BCA2}"/>
          </ac:spMkLst>
        </pc:spChg>
        <pc:spChg chg="mod">
          <ac:chgData name="luis cleto" userId="a76db6c301978307" providerId="LiveId" clId="{BB93E05D-BE05-4453-8BDD-E5B3B775B63B}" dt="2026-02-18T22:18:34.127" v="5793" actId="1076"/>
          <ac:spMkLst>
            <pc:docMk/>
            <pc:sldMk cId="3261284038" sldId="3357"/>
            <ac:spMk id="5" creationId="{FEB023EC-F8DE-EA2E-09CD-6E03B0302027}"/>
          </ac:spMkLst>
        </pc:spChg>
      </pc:sldChg>
      <pc:sldChg chg="modSp mod">
        <pc:chgData name="luis cleto" userId="a76db6c301978307" providerId="LiveId" clId="{BB93E05D-BE05-4453-8BDD-E5B3B775B63B}" dt="2026-02-18T21:16:23.721" v="4699" actId="5793"/>
        <pc:sldMkLst>
          <pc:docMk/>
          <pc:sldMk cId="3731326489" sldId="3389"/>
        </pc:sldMkLst>
        <pc:spChg chg="mod">
          <ac:chgData name="luis cleto" userId="a76db6c301978307" providerId="LiveId" clId="{BB93E05D-BE05-4453-8BDD-E5B3B775B63B}" dt="2026-02-18T21:16:23.721" v="4699" actId="5793"/>
          <ac:spMkLst>
            <pc:docMk/>
            <pc:sldMk cId="3731326489" sldId="3389"/>
            <ac:spMk id="5" creationId="{84D40DD1-A12A-02AD-B710-70EEE487AEE7}"/>
          </ac:spMkLst>
        </pc:spChg>
      </pc:sldChg>
      <pc:sldChg chg="modSp mod">
        <pc:chgData name="luis cleto" userId="a76db6c301978307" providerId="LiveId" clId="{BB93E05D-BE05-4453-8BDD-E5B3B775B63B}" dt="2026-02-18T21:06:00.466" v="4465" actId="20577"/>
        <pc:sldMkLst>
          <pc:docMk/>
          <pc:sldMk cId="1164952557" sldId="3399"/>
        </pc:sldMkLst>
        <pc:spChg chg="mod">
          <ac:chgData name="luis cleto" userId="a76db6c301978307" providerId="LiveId" clId="{BB93E05D-BE05-4453-8BDD-E5B3B775B63B}" dt="2026-02-18T21:06:00.466" v="4465" actId="20577"/>
          <ac:spMkLst>
            <pc:docMk/>
            <pc:sldMk cId="1164952557" sldId="3399"/>
            <ac:spMk id="3" creationId="{9B68B8CA-BB1F-A0F9-E5AD-E0AF4C2A70B4}"/>
          </ac:spMkLst>
        </pc:spChg>
      </pc:sldChg>
      <pc:sldChg chg="modSp mod">
        <pc:chgData name="luis cleto" userId="a76db6c301978307" providerId="LiveId" clId="{BB93E05D-BE05-4453-8BDD-E5B3B775B63B}" dt="2026-02-18T21:10:56.076" v="4633" actId="20577"/>
        <pc:sldMkLst>
          <pc:docMk/>
          <pc:sldMk cId="3053510558" sldId="3400"/>
        </pc:sldMkLst>
        <pc:spChg chg="mod">
          <ac:chgData name="luis cleto" userId="a76db6c301978307" providerId="LiveId" clId="{BB93E05D-BE05-4453-8BDD-E5B3B775B63B}" dt="2026-02-18T21:10:56.076" v="4633" actId="20577"/>
          <ac:spMkLst>
            <pc:docMk/>
            <pc:sldMk cId="3053510558" sldId="3400"/>
            <ac:spMk id="3" creationId="{2C83EF50-4C85-16E2-CEB5-59AAE81F0C68}"/>
          </ac:spMkLst>
        </pc:spChg>
      </pc:sldChg>
      <pc:sldChg chg="modSp mod">
        <pc:chgData name="luis cleto" userId="a76db6c301978307" providerId="LiveId" clId="{BB93E05D-BE05-4453-8BDD-E5B3B775B63B}" dt="2026-02-18T21:12:12.299" v="4648" actId="20577"/>
        <pc:sldMkLst>
          <pc:docMk/>
          <pc:sldMk cId="634321216" sldId="3401"/>
        </pc:sldMkLst>
        <pc:spChg chg="mod">
          <ac:chgData name="luis cleto" userId="a76db6c301978307" providerId="LiveId" clId="{BB93E05D-BE05-4453-8BDD-E5B3B775B63B}" dt="2026-02-18T21:12:12.299" v="4648" actId="20577"/>
          <ac:spMkLst>
            <pc:docMk/>
            <pc:sldMk cId="634321216" sldId="3401"/>
            <ac:spMk id="3" creationId="{4BAF669C-9BE9-CF27-FB50-D716EEE07F73}"/>
          </ac:spMkLst>
        </pc:spChg>
      </pc:sldChg>
      <pc:sldChg chg="modSp mod">
        <pc:chgData name="luis cleto" userId="a76db6c301978307" providerId="LiveId" clId="{BB93E05D-BE05-4453-8BDD-E5B3B775B63B}" dt="2026-02-18T21:13:22.409" v="4689" actId="20577"/>
        <pc:sldMkLst>
          <pc:docMk/>
          <pc:sldMk cId="3770754316" sldId="3402"/>
        </pc:sldMkLst>
        <pc:spChg chg="mod">
          <ac:chgData name="luis cleto" userId="a76db6c301978307" providerId="LiveId" clId="{BB93E05D-BE05-4453-8BDD-E5B3B775B63B}" dt="2026-02-18T21:13:22.409" v="4689" actId="20577"/>
          <ac:spMkLst>
            <pc:docMk/>
            <pc:sldMk cId="3770754316" sldId="3402"/>
            <ac:spMk id="3" creationId="{C7599337-620F-981D-8F65-8CFB640282BE}"/>
          </ac:spMkLst>
        </pc:spChg>
      </pc:sldChg>
      <pc:sldChg chg="ord">
        <pc:chgData name="luis cleto" userId="a76db6c301978307" providerId="LiveId" clId="{BB93E05D-BE05-4453-8BDD-E5B3B775B63B}" dt="2026-02-18T21:24:27.505" v="4779"/>
        <pc:sldMkLst>
          <pc:docMk/>
          <pc:sldMk cId="711973577" sldId="3403"/>
        </pc:sldMkLst>
      </pc:sldChg>
      <pc:sldChg chg="modSp mod ord">
        <pc:chgData name="luis cleto" userId="a76db6c301978307" providerId="LiveId" clId="{BB93E05D-BE05-4453-8BDD-E5B3B775B63B}" dt="2026-02-18T21:26:41.065" v="4795" actId="1076"/>
        <pc:sldMkLst>
          <pc:docMk/>
          <pc:sldMk cId="3716594995" sldId="3404"/>
        </pc:sldMkLst>
        <pc:spChg chg="mod">
          <ac:chgData name="luis cleto" userId="a76db6c301978307" providerId="LiveId" clId="{BB93E05D-BE05-4453-8BDD-E5B3B775B63B}" dt="2026-02-18T21:26:33.721" v="4794" actId="207"/>
          <ac:spMkLst>
            <pc:docMk/>
            <pc:sldMk cId="3716594995" sldId="3404"/>
            <ac:spMk id="3" creationId="{C971A646-063C-3E92-5CBF-C32A41E48F6E}"/>
          </ac:spMkLst>
        </pc:spChg>
        <pc:spChg chg="mod">
          <ac:chgData name="luis cleto" userId="a76db6c301978307" providerId="LiveId" clId="{BB93E05D-BE05-4453-8BDD-E5B3B775B63B}" dt="2026-02-18T21:26:41.065" v="4795" actId="1076"/>
          <ac:spMkLst>
            <pc:docMk/>
            <pc:sldMk cId="3716594995" sldId="3404"/>
            <ac:spMk id="5" creationId="{84E030F3-2278-C5E1-779C-946D0CC943BF}"/>
          </ac:spMkLst>
        </pc:spChg>
      </pc:sldChg>
      <pc:sldChg chg="modSp mod">
        <pc:chgData name="luis cleto" userId="a76db6c301978307" providerId="LiveId" clId="{BB93E05D-BE05-4453-8BDD-E5B3B775B63B}" dt="2026-02-18T21:46:40.487" v="5355" actId="1076"/>
        <pc:sldMkLst>
          <pc:docMk/>
          <pc:sldMk cId="2484649822" sldId="3407"/>
        </pc:sldMkLst>
        <pc:spChg chg="mod">
          <ac:chgData name="luis cleto" userId="a76db6c301978307" providerId="LiveId" clId="{BB93E05D-BE05-4453-8BDD-E5B3B775B63B}" dt="2026-02-18T21:46:40.487" v="5355" actId="1076"/>
          <ac:spMkLst>
            <pc:docMk/>
            <pc:sldMk cId="2484649822" sldId="3407"/>
            <ac:spMk id="3" creationId="{5BCE38FD-CD97-4FFD-D0DD-49E942ED61BD}"/>
          </ac:spMkLst>
        </pc:spChg>
      </pc:sldChg>
      <pc:sldChg chg="modSp mod">
        <pc:chgData name="luis cleto" userId="a76db6c301978307" providerId="LiveId" clId="{BB93E05D-BE05-4453-8BDD-E5B3B775B63B}" dt="2026-02-18T21:51:46.489" v="5620" actId="20577"/>
        <pc:sldMkLst>
          <pc:docMk/>
          <pc:sldMk cId="3993258884" sldId="3408"/>
        </pc:sldMkLst>
        <pc:spChg chg="mod">
          <ac:chgData name="luis cleto" userId="a76db6c301978307" providerId="LiveId" clId="{BB93E05D-BE05-4453-8BDD-E5B3B775B63B}" dt="2026-02-18T21:51:46.489" v="5620" actId="20577"/>
          <ac:spMkLst>
            <pc:docMk/>
            <pc:sldMk cId="3993258884" sldId="3408"/>
            <ac:spMk id="3" creationId="{E80ED36A-F289-5819-E121-EB920622F9F6}"/>
          </ac:spMkLst>
        </pc:spChg>
      </pc:sldChg>
      <pc:sldChg chg="modSp mod">
        <pc:chgData name="luis cleto" userId="a76db6c301978307" providerId="LiveId" clId="{BB93E05D-BE05-4453-8BDD-E5B3B775B63B}" dt="2026-02-18T21:56:00.958" v="5659" actId="21"/>
        <pc:sldMkLst>
          <pc:docMk/>
          <pc:sldMk cId="2273426933" sldId="3409"/>
        </pc:sldMkLst>
        <pc:spChg chg="mod">
          <ac:chgData name="luis cleto" userId="a76db6c301978307" providerId="LiveId" clId="{BB93E05D-BE05-4453-8BDD-E5B3B775B63B}" dt="2026-02-18T21:56:00.958" v="5659" actId="21"/>
          <ac:spMkLst>
            <pc:docMk/>
            <pc:sldMk cId="2273426933" sldId="3409"/>
            <ac:spMk id="3" creationId="{48516AD0-83B9-793E-60C0-0E89BB36E5A0}"/>
          </ac:spMkLst>
        </pc:spChg>
      </pc:sldChg>
      <pc:sldChg chg="modSp mod">
        <pc:chgData name="luis cleto" userId="a76db6c301978307" providerId="LiveId" clId="{BB93E05D-BE05-4453-8BDD-E5B3B775B63B}" dt="2026-02-18T22:03:08.837" v="5680" actId="20577"/>
        <pc:sldMkLst>
          <pc:docMk/>
          <pc:sldMk cId="2656923341" sldId="3412"/>
        </pc:sldMkLst>
        <pc:spChg chg="mod">
          <ac:chgData name="luis cleto" userId="a76db6c301978307" providerId="LiveId" clId="{BB93E05D-BE05-4453-8BDD-E5B3B775B63B}" dt="2026-02-18T22:03:08.837" v="5680" actId="20577"/>
          <ac:spMkLst>
            <pc:docMk/>
            <pc:sldMk cId="2656923341" sldId="3412"/>
            <ac:spMk id="3" creationId="{56AC02B1-977F-C4D6-DBD6-886941B4CE3B}"/>
          </ac:spMkLst>
        </pc:spChg>
        <pc:spChg chg="mod">
          <ac:chgData name="luis cleto" userId="a76db6c301978307" providerId="LiveId" clId="{BB93E05D-BE05-4453-8BDD-E5B3B775B63B}" dt="2026-02-18T22:02:43.830" v="5677" actId="1076"/>
          <ac:spMkLst>
            <pc:docMk/>
            <pc:sldMk cId="2656923341" sldId="3412"/>
            <ac:spMk id="5" creationId="{7B1D23F6-DD1C-1FC0-CB04-B435C336CCEB}"/>
          </ac:spMkLst>
        </pc:spChg>
      </pc:sldChg>
      <pc:sldChg chg="modSp mod">
        <pc:chgData name="luis cleto" userId="a76db6c301978307" providerId="LiveId" clId="{BB93E05D-BE05-4453-8BDD-E5B3B775B63B}" dt="2026-02-18T22:09:30.460" v="5760" actId="20577"/>
        <pc:sldMkLst>
          <pc:docMk/>
          <pc:sldMk cId="3922731506" sldId="3414"/>
        </pc:sldMkLst>
        <pc:spChg chg="mod">
          <ac:chgData name="luis cleto" userId="a76db6c301978307" providerId="LiveId" clId="{BB93E05D-BE05-4453-8BDD-E5B3B775B63B}" dt="2026-02-18T22:09:30.460" v="5760" actId="20577"/>
          <ac:spMkLst>
            <pc:docMk/>
            <pc:sldMk cId="3922731506" sldId="3414"/>
            <ac:spMk id="5" creationId="{461548A1-5371-D82B-E10F-DFCFE03BE53B}"/>
          </ac:spMkLst>
        </pc:spChg>
      </pc:sldChg>
      <pc:sldChg chg="modSp mod">
        <pc:chgData name="luis cleto" userId="a76db6c301978307" providerId="LiveId" clId="{BB93E05D-BE05-4453-8BDD-E5B3B775B63B}" dt="2026-02-18T22:19:59.877" v="5796" actId="1076"/>
        <pc:sldMkLst>
          <pc:docMk/>
          <pc:sldMk cId="4023418091" sldId="3424"/>
        </pc:sldMkLst>
        <pc:spChg chg="mod">
          <ac:chgData name="luis cleto" userId="a76db6c301978307" providerId="LiveId" clId="{BB93E05D-BE05-4453-8BDD-E5B3B775B63B}" dt="2026-02-18T22:19:59.877" v="5796" actId="1076"/>
          <ac:spMkLst>
            <pc:docMk/>
            <pc:sldMk cId="4023418091" sldId="3424"/>
            <ac:spMk id="3" creationId="{B3755CFA-E9C9-47D2-4F77-689BAC353630}"/>
          </ac:spMkLst>
        </pc:spChg>
      </pc:sldChg>
      <pc:sldChg chg="modSp mod">
        <pc:chgData name="luis cleto" userId="a76db6c301978307" providerId="LiveId" clId="{BB93E05D-BE05-4453-8BDD-E5B3B775B63B}" dt="2026-02-18T22:19:54.143" v="5795" actId="1076"/>
        <pc:sldMkLst>
          <pc:docMk/>
          <pc:sldMk cId="4159736482" sldId="3425"/>
        </pc:sldMkLst>
        <pc:spChg chg="mod">
          <ac:chgData name="luis cleto" userId="a76db6c301978307" providerId="LiveId" clId="{BB93E05D-BE05-4453-8BDD-E5B3B775B63B}" dt="2026-02-18T22:19:54.143" v="5795" actId="1076"/>
          <ac:spMkLst>
            <pc:docMk/>
            <pc:sldMk cId="4159736482" sldId="3425"/>
            <ac:spMk id="3" creationId="{3869C57B-8DC7-3414-E068-2C57B87B423E}"/>
          </ac:spMkLst>
        </pc:spChg>
      </pc:sldChg>
      <pc:sldChg chg="modSp mod">
        <pc:chgData name="luis cleto" userId="a76db6c301978307" providerId="LiveId" clId="{BB93E05D-BE05-4453-8BDD-E5B3B775B63B}" dt="2026-02-18T22:20:04.441" v="5797" actId="1076"/>
        <pc:sldMkLst>
          <pc:docMk/>
          <pc:sldMk cId="1783873682" sldId="3426"/>
        </pc:sldMkLst>
        <pc:spChg chg="mod">
          <ac:chgData name="luis cleto" userId="a76db6c301978307" providerId="LiveId" clId="{BB93E05D-BE05-4453-8BDD-E5B3B775B63B}" dt="2026-02-18T22:20:04.441" v="5797" actId="1076"/>
          <ac:spMkLst>
            <pc:docMk/>
            <pc:sldMk cId="1783873682" sldId="3426"/>
            <ac:spMk id="3" creationId="{1EA8563B-154D-4EB4-690E-CD28949B14CA}"/>
          </ac:spMkLst>
        </pc:spChg>
      </pc:sldChg>
      <pc:sldChg chg="modSp mod">
        <pc:chgData name="luis cleto" userId="a76db6c301978307" providerId="LiveId" clId="{BB93E05D-BE05-4453-8BDD-E5B3B775B63B}" dt="2026-02-18T22:20:10.696" v="5798" actId="1076"/>
        <pc:sldMkLst>
          <pc:docMk/>
          <pc:sldMk cId="1858713803" sldId="3427"/>
        </pc:sldMkLst>
        <pc:spChg chg="mod">
          <ac:chgData name="luis cleto" userId="a76db6c301978307" providerId="LiveId" clId="{BB93E05D-BE05-4453-8BDD-E5B3B775B63B}" dt="2026-02-18T22:20:10.696" v="5798" actId="1076"/>
          <ac:spMkLst>
            <pc:docMk/>
            <pc:sldMk cId="1858713803" sldId="3427"/>
            <ac:spMk id="3" creationId="{5A297AA0-5D06-6F40-A83E-82570229FB8C}"/>
          </ac:spMkLst>
        </pc:spChg>
      </pc:sldChg>
      <pc:sldChg chg="modSp mod">
        <pc:chgData name="luis cleto" userId="a76db6c301978307" providerId="LiveId" clId="{BB93E05D-BE05-4453-8BDD-E5B3B775B63B}" dt="2026-02-18T22:17:11.400" v="5783" actId="255"/>
        <pc:sldMkLst>
          <pc:docMk/>
          <pc:sldMk cId="2729932843" sldId="3441"/>
        </pc:sldMkLst>
        <pc:spChg chg="mod">
          <ac:chgData name="luis cleto" userId="a76db6c301978307" providerId="LiveId" clId="{BB93E05D-BE05-4453-8BDD-E5B3B775B63B}" dt="2026-02-18T22:17:11.400" v="5783" actId="255"/>
          <ac:spMkLst>
            <pc:docMk/>
            <pc:sldMk cId="2729932843" sldId="3441"/>
            <ac:spMk id="3" creationId="{9CC27A18-F734-02C4-5E42-DE082D0D6945}"/>
          </ac:spMkLst>
        </pc:spChg>
      </pc:sldChg>
      <pc:sldChg chg="addSp modSp new mod">
        <pc:chgData name="luis cleto" userId="a76db6c301978307" providerId="LiveId" clId="{BB93E05D-BE05-4453-8BDD-E5B3B775B63B}" dt="2026-02-16T13:01:01.420" v="4317" actId="2711"/>
        <pc:sldMkLst>
          <pc:docMk/>
          <pc:sldMk cId="366583091" sldId="3443"/>
        </pc:sldMkLst>
        <pc:spChg chg="add mod">
          <ac:chgData name="luis cleto" userId="a76db6c301978307" providerId="LiveId" clId="{BB93E05D-BE05-4453-8BDD-E5B3B775B63B}" dt="2026-02-16T13:01:01.420" v="4317" actId="2711"/>
          <ac:spMkLst>
            <pc:docMk/>
            <pc:sldMk cId="366583091" sldId="3443"/>
            <ac:spMk id="3" creationId="{74118642-D4E3-FCBA-DA85-165ED98D6F58}"/>
          </ac:spMkLst>
        </pc:spChg>
        <pc:spChg chg="add mod">
          <ac:chgData name="luis cleto" userId="a76db6c301978307" providerId="LiveId" clId="{BB93E05D-BE05-4453-8BDD-E5B3B775B63B}" dt="2026-02-16T12:46:34.302" v="3947" actId="1076"/>
          <ac:spMkLst>
            <pc:docMk/>
            <pc:sldMk cId="366583091" sldId="3443"/>
            <ac:spMk id="5" creationId="{55A025B2-DC04-3DF4-1C13-5B8AA20FDD59}"/>
          </ac:spMkLst>
        </pc:spChg>
      </pc:sldChg>
      <pc:sldChg chg="addSp modSp new mod">
        <pc:chgData name="luis cleto" userId="a76db6c301978307" providerId="LiveId" clId="{BB93E05D-BE05-4453-8BDD-E5B3B775B63B}" dt="2026-02-16T13:01:11.248" v="4318" actId="2711"/>
        <pc:sldMkLst>
          <pc:docMk/>
          <pc:sldMk cId="2379281758" sldId="3444"/>
        </pc:sldMkLst>
        <pc:spChg chg="add mod">
          <ac:chgData name="luis cleto" userId="a76db6c301978307" providerId="LiveId" clId="{BB93E05D-BE05-4453-8BDD-E5B3B775B63B}" dt="2026-02-16T13:01:11.248" v="4318" actId="2711"/>
          <ac:spMkLst>
            <pc:docMk/>
            <pc:sldMk cId="2379281758" sldId="3444"/>
            <ac:spMk id="3" creationId="{2FB21CF1-FC50-0A74-4C3D-602800475A63}"/>
          </ac:spMkLst>
        </pc:spChg>
        <pc:spChg chg="add mod">
          <ac:chgData name="luis cleto" userId="a76db6c301978307" providerId="LiveId" clId="{BB93E05D-BE05-4453-8BDD-E5B3B775B63B}" dt="2026-02-16T12:50:37.969" v="4023" actId="207"/>
          <ac:spMkLst>
            <pc:docMk/>
            <pc:sldMk cId="2379281758" sldId="3444"/>
            <ac:spMk id="5" creationId="{7B377F0C-BAD8-0CC5-AF9E-CC6BB4B3A71A}"/>
          </ac:spMkLst>
        </pc:spChg>
      </pc:sldChg>
      <pc:sldChg chg="addSp modSp new mod">
        <pc:chgData name="luis cleto" userId="a76db6c301978307" providerId="LiveId" clId="{BB93E05D-BE05-4453-8BDD-E5B3B775B63B}" dt="2026-02-16T13:03:04.426" v="4339" actId="1076"/>
        <pc:sldMkLst>
          <pc:docMk/>
          <pc:sldMk cId="2296024617" sldId="3445"/>
        </pc:sldMkLst>
        <pc:spChg chg="add mod">
          <ac:chgData name="luis cleto" userId="a76db6c301978307" providerId="LiveId" clId="{BB93E05D-BE05-4453-8BDD-E5B3B775B63B}" dt="2026-02-16T13:02:55.819" v="4337" actId="207"/>
          <ac:spMkLst>
            <pc:docMk/>
            <pc:sldMk cId="2296024617" sldId="3445"/>
            <ac:spMk id="3" creationId="{586C9609-7EB3-8201-DCBF-C61E1E2ACE92}"/>
          </ac:spMkLst>
        </pc:spChg>
        <pc:spChg chg="add mod">
          <ac:chgData name="luis cleto" userId="a76db6c301978307" providerId="LiveId" clId="{BB93E05D-BE05-4453-8BDD-E5B3B775B63B}" dt="2026-02-16T13:03:04.426" v="4339" actId="1076"/>
          <ac:spMkLst>
            <pc:docMk/>
            <pc:sldMk cId="2296024617" sldId="3445"/>
            <ac:spMk id="5" creationId="{F8DB1BE9-DC32-76A4-67AC-733CD150E706}"/>
          </ac:spMkLst>
        </pc:spChg>
        <pc:spChg chg="add mod">
          <ac:chgData name="luis cleto" userId="a76db6c301978307" providerId="LiveId" clId="{BB93E05D-BE05-4453-8BDD-E5B3B775B63B}" dt="2026-02-16T13:02:59.215" v="4338" actId="207"/>
          <ac:spMkLst>
            <pc:docMk/>
            <pc:sldMk cId="2296024617" sldId="3445"/>
            <ac:spMk id="7" creationId="{9926F0A6-39C4-0CEA-DBA3-331722105B5A}"/>
          </ac:spMkLst>
        </pc:spChg>
      </pc:sldChg>
      <pc:sldChg chg="addSp modSp new mod ord">
        <pc:chgData name="luis cleto" userId="a76db6c301978307" providerId="LiveId" clId="{BB93E05D-BE05-4453-8BDD-E5B3B775B63B}" dt="2026-02-16T12:45:08.752" v="3919" actId="255"/>
        <pc:sldMkLst>
          <pc:docMk/>
          <pc:sldMk cId="284314689" sldId="3446"/>
        </pc:sldMkLst>
        <pc:spChg chg="add mod">
          <ac:chgData name="luis cleto" userId="a76db6c301978307" providerId="LiveId" clId="{BB93E05D-BE05-4453-8BDD-E5B3B775B63B}" dt="2026-02-16T12:43:45.262" v="3909" actId="14100"/>
          <ac:spMkLst>
            <pc:docMk/>
            <pc:sldMk cId="284314689" sldId="3446"/>
            <ac:spMk id="5" creationId="{86DB0A83-2C06-403D-70F4-A53FE9DFBC38}"/>
          </ac:spMkLst>
        </pc:spChg>
        <pc:spChg chg="add mod">
          <ac:chgData name="luis cleto" userId="a76db6c301978307" providerId="LiveId" clId="{BB93E05D-BE05-4453-8BDD-E5B3B775B63B}" dt="2026-02-16T12:41:25.231" v="3884" actId="14100"/>
          <ac:spMkLst>
            <pc:docMk/>
            <pc:sldMk cId="284314689" sldId="3446"/>
            <ac:spMk id="7" creationId="{3DDEAC07-90E1-E664-6D6E-4DA4986C2E7B}"/>
          </ac:spMkLst>
        </pc:spChg>
        <pc:spChg chg="add mod">
          <ac:chgData name="luis cleto" userId="a76db6c301978307" providerId="LiveId" clId="{BB93E05D-BE05-4453-8BDD-E5B3B775B63B}" dt="2026-02-16T12:42:47.460" v="3901" actId="1076"/>
          <ac:spMkLst>
            <pc:docMk/>
            <pc:sldMk cId="284314689" sldId="3446"/>
            <ac:spMk id="9" creationId="{236896C7-EF75-6F68-DE11-B9415EA78B0A}"/>
          </ac:spMkLst>
        </pc:spChg>
        <pc:graphicFrameChg chg="add mod modGraphic">
          <ac:chgData name="luis cleto" userId="a76db6c301978307" providerId="LiveId" clId="{BB93E05D-BE05-4453-8BDD-E5B3B775B63B}" dt="2026-02-16T12:45:08.752" v="3919" actId="255"/>
          <ac:graphicFrameMkLst>
            <pc:docMk/>
            <pc:sldMk cId="284314689" sldId="3446"/>
            <ac:graphicFrameMk id="8" creationId="{7702B79E-3342-65A1-7A7F-020B295CA083}"/>
          </ac:graphicFrameMkLst>
        </pc:graphicFrameChg>
      </pc:sldChg>
      <pc:sldChg chg="modSp add mod">
        <pc:chgData name="luis cleto" userId="a76db6c301978307" providerId="LiveId" clId="{BB93E05D-BE05-4453-8BDD-E5B3B775B63B}" dt="2026-02-16T13:03:38.835" v="4364" actId="1076"/>
        <pc:sldMkLst>
          <pc:docMk/>
          <pc:sldMk cId="349919740" sldId="3447"/>
        </pc:sldMkLst>
        <pc:spChg chg="mod">
          <ac:chgData name="luis cleto" userId="a76db6c301978307" providerId="LiveId" clId="{BB93E05D-BE05-4453-8BDD-E5B3B775B63B}" dt="2026-02-16T12:55:31.360" v="4092" actId="1076"/>
          <ac:spMkLst>
            <pc:docMk/>
            <pc:sldMk cId="349919740" sldId="3447"/>
            <ac:spMk id="3" creationId="{F9D4F399-F51B-523A-9EB4-BD68B182A8F1}"/>
          </ac:spMkLst>
        </pc:spChg>
        <pc:spChg chg="mod">
          <ac:chgData name="luis cleto" userId="a76db6c301978307" providerId="LiveId" clId="{BB93E05D-BE05-4453-8BDD-E5B3B775B63B}" dt="2026-02-16T13:03:38.835" v="4364" actId="1076"/>
          <ac:spMkLst>
            <pc:docMk/>
            <pc:sldMk cId="349919740" sldId="3447"/>
            <ac:spMk id="5" creationId="{724155DD-72C4-8417-7712-BBC3C417180D}"/>
          </ac:spMkLst>
        </pc:spChg>
      </pc:sldChg>
      <pc:sldChg chg="addSp modSp new mod">
        <pc:chgData name="luis cleto" userId="a76db6c301978307" providerId="LiveId" clId="{BB93E05D-BE05-4453-8BDD-E5B3B775B63B}" dt="2026-02-16T12:57:10.398" v="4107" actId="255"/>
        <pc:sldMkLst>
          <pc:docMk/>
          <pc:sldMk cId="3892314601" sldId="3448"/>
        </pc:sldMkLst>
        <pc:spChg chg="add mod">
          <ac:chgData name="luis cleto" userId="a76db6c301978307" providerId="LiveId" clId="{BB93E05D-BE05-4453-8BDD-E5B3B775B63B}" dt="2026-02-16T12:57:10.398" v="4107" actId="255"/>
          <ac:spMkLst>
            <pc:docMk/>
            <pc:sldMk cId="3892314601" sldId="3448"/>
            <ac:spMk id="3" creationId="{1450ACB0-6ECB-8682-732C-1924EC3B4B31}"/>
          </ac:spMkLst>
        </pc:spChg>
      </pc:sldChg>
      <pc:sldChg chg="delSp modSp new mod modClrScheme chgLayout">
        <pc:chgData name="luis cleto" userId="a76db6c301978307" providerId="LiveId" clId="{BB93E05D-BE05-4453-8BDD-E5B3B775B63B}" dt="2026-02-16T13:00:47.629" v="4316" actId="20577"/>
        <pc:sldMkLst>
          <pc:docMk/>
          <pc:sldMk cId="2687888021" sldId="3449"/>
        </pc:sldMkLst>
        <pc:spChg chg="mod ord">
          <ac:chgData name="luis cleto" userId="a76db6c301978307" providerId="LiveId" clId="{BB93E05D-BE05-4453-8BDD-E5B3B775B63B}" dt="2026-02-16T13:00:47.629" v="4316" actId="20577"/>
          <ac:spMkLst>
            <pc:docMk/>
            <pc:sldMk cId="2687888021" sldId="3449"/>
            <ac:spMk id="2" creationId="{BCB068EE-81CF-00AC-68B3-618E5A9DA14B}"/>
          </ac:spMkLst>
        </pc:spChg>
      </pc:sldChg>
      <pc:sldChg chg="add">
        <pc:chgData name="luis cleto" userId="a76db6c301978307" providerId="LiveId" clId="{BB93E05D-BE05-4453-8BDD-E5B3B775B63B}" dt="2026-02-18T21:17:27.397" v="4700"/>
        <pc:sldMkLst>
          <pc:docMk/>
          <pc:sldMk cId="290963506" sldId="3764"/>
        </pc:sldMkLst>
      </pc:sldChg>
      <pc:sldChg chg="delSp modSp add mod">
        <pc:chgData name="luis cleto" userId="a76db6c301978307" providerId="LiveId" clId="{BB93E05D-BE05-4453-8BDD-E5B3B775B63B}" dt="2026-02-19T09:40:54.036" v="5803" actId="1076"/>
        <pc:sldMkLst>
          <pc:docMk/>
          <pc:sldMk cId="1696017620" sldId="3765"/>
        </pc:sldMkLst>
        <pc:picChg chg="mod">
          <ac:chgData name="luis cleto" userId="a76db6c301978307" providerId="LiveId" clId="{BB93E05D-BE05-4453-8BDD-E5B3B775B63B}" dt="2026-02-19T09:40:54.036" v="5803" actId="1076"/>
          <ac:picMkLst>
            <pc:docMk/>
            <pc:sldMk cId="1696017620" sldId="3765"/>
            <ac:picMk id="3" creationId="{D76E12B7-0FDD-F6F3-8CBC-6130D5C49CDA}"/>
          </ac:picMkLst>
        </pc:picChg>
      </pc:sldChg>
      <pc:sldChg chg="modSp add mod">
        <pc:chgData name="luis cleto" userId="a76db6c301978307" providerId="LiveId" clId="{BB93E05D-BE05-4453-8BDD-E5B3B775B63B}" dt="2026-02-18T21:34:16.668" v="5094" actId="1076"/>
        <pc:sldMkLst>
          <pc:docMk/>
          <pc:sldMk cId="2878963736" sldId="3766"/>
        </pc:sldMkLst>
        <pc:spChg chg="mod">
          <ac:chgData name="luis cleto" userId="a76db6c301978307" providerId="LiveId" clId="{BB93E05D-BE05-4453-8BDD-E5B3B775B63B}" dt="2026-02-18T21:34:16.668" v="5094" actId="1076"/>
          <ac:spMkLst>
            <pc:docMk/>
            <pc:sldMk cId="2878963736" sldId="3766"/>
            <ac:spMk id="3" creationId="{FC224386-510B-9293-E03D-620D7CD8CEBD}"/>
          </ac:spMkLst>
        </pc:spChg>
        <pc:spChg chg="mod">
          <ac:chgData name="luis cleto" userId="a76db6c301978307" providerId="LiveId" clId="{BB93E05D-BE05-4453-8BDD-E5B3B775B63B}" dt="2026-02-18T21:29:06.644" v="4851" actId="1076"/>
          <ac:spMkLst>
            <pc:docMk/>
            <pc:sldMk cId="2878963736" sldId="3766"/>
            <ac:spMk id="5" creationId="{98ED4043-22F1-88B5-C1D7-E673B65D4AC7}"/>
          </ac:spMkLst>
        </pc:spChg>
      </pc:sldChg>
      <pc:sldChg chg="addSp modSp new mod">
        <pc:chgData name="luis cleto" userId="a76db6c301978307" providerId="LiveId" clId="{BB93E05D-BE05-4453-8BDD-E5B3B775B63B}" dt="2026-02-18T21:42:59.174" v="5260" actId="1076"/>
        <pc:sldMkLst>
          <pc:docMk/>
          <pc:sldMk cId="2068435470" sldId="3767"/>
        </pc:sldMkLst>
        <pc:spChg chg="add mod">
          <ac:chgData name="luis cleto" userId="a76db6c301978307" providerId="LiveId" clId="{BB93E05D-BE05-4453-8BDD-E5B3B775B63B}" dt="2026-02-18T21:42:59.174" v="5260" actId="1076"/>
          <ac:spMkLst>
            <pc:docMk/>
            <pc:sldMk cId="2068435470" sldId="3767"/>
            <ac:spMk id="3" creationId="{7DE84D39-5410-D611-FC11-B0CED6BACA98}"/>
          </ac:spMkLst>
        </pc:spChg>
      </pc:sldChg>
      <pc:sldChg chg="modSp add mod">
        <pc:chgData name="luis cleto" userId="a76db6c301978307" providerId="LiveId" clId="{BB93E05D-BE05-4453-8BDD-E5B3B775B63B}" dt="2026-02-18T22:00:08.524" v="5671" actId="1076"/>
        <pc:sldMkLst>
          <pc:docMk/>
          <pc:sldMk cId="40684554" sldId="3768"/>
        </pc:sldMkLst>
        <pc:spChg chg="mod">
          <ac:chgData name="luis cleto" userId="a76db6c301978307" providerId="LiveId" clId="{BB93E05D-BE05-4453-8BDD-E5B3B775B63B}" dt="2026-02-18T22:00:08.524" v="5671" actId="1076"/>
          <ac:spMkLst>
            <pc:docMk/>
            <pc:sldMk cId="40684554" sldId="3768"/>
            <ac:spMk id="5" creationId="{3DB90B39-DB51-9D9E-A132-542C6F074014}"/>
          </ac:spMkLst>
        </pc:spChg>
        <pc:picChg chg="mod">
          <ac:chgData name="luis cleto" userId="a76db6c301978307" providerId="LiveId" clId="{BB93E05D-BE05-4453-8BDD-E5B3B775B63B}" dt="2026-02-18T22:00:03.847" v="5670" actId="14100"/>
          <ac:picMkLst>
            <pc:docMk/>
            <pc:sldMk cId="40684554" sldId="3768"/>
            <ac:picMk id="3" creationId="{24EEE43D-6206-A0C1-AE4C-06D60997B295}"/>
          </ac:picMkLst>
        </pc:picChg>
      </pc:sldChg>
      <pc:sldChg chg="modSp add mod">
        <pc:chgData name="luis cleto" userId="a76db6c301978307" providerId="LiveId" clId="{BB93E05D-BE05-4453-8BDD-E5B3B775B63B}" dt="2026-02-18T22:05:09.080" v="5693" actId="1076"/>
        <pc:sldMkLst>
          <pc:docMk/>
          <pc:sldMk cId="3895559328" sldId="3769"/>
        </pc:sldMkLst>
        <pc:spChg chg="mod">
          <ac:chgData name="luis cleto" userId="a76db6c301978307" providerId="LiveId" clId="{BB93E05D-BE05-4453-8BDD-E5B3B775B63B}" dt="2026-02-18T22:05:09.080" v="5693" actId="1076"/>
          <ac:spMkLst>
            <pc:docMk/>
            <pc:sldMk cId="3895559328" sldId="3769"/>
            <ac:spMk id="3" creationId="{11C314FD-B73F-A94A-E51F-2824AB9B927C}"/>
          </ac:spMkLst>
        </pc:spChg>
        <pc:spChg chg="mod">
          <ac:chgData name="luis cleto" userId="a76db6c301978307" providerId="LiveId" clId="{BB93E05D-BE05-4453-8BDD-E5B3B775B63B}" dt="2026-02-18T22:05:03.478" v="5692" actId="1076"/>
          <ac:spMkLst>
            <pc:docMk/>
            <pc:sldMk cId="3895559328" sldId="3769"/>
            <ac:spMk id="5" creationId="{758E46AB-36AC-4B69-2D97-EA0F3B28B8F7}"/>
          </ac:spMkLst>
        </pc:spChg>
      </pc:sldChg>
      <pc:sldChg chg="modSp add mod">
        <pc:chgData name="luis cleto" userId="a76db6c301978307" providerId="LiveId" clId="{BB93E05D-BE05-4453-8BDD-E5B3B775B63B}" dt="2026-02-18T22:10:44.139" v="5766" actId="1076"/>
        <pc:sldMkLst>
          <pc:docMk/>
          <pc:sldMk cId="3291250895" sldId="3770"/>
        </pc:sldMkLst>
        <pc:spChg chg="mod">
          <ac:chgData name="luis cleto" userId="a76db6c301978307" providerId="LiveId" clId="{BB93E05D-BE05-4453-8BDD-E5B3B775B63B}" dt="2026-02-18T22:10:40.779" v="5765" actId="1076"/>
          <ac:spMkLst>
            <pc:docMk/>
            <pc:sldMk cId="3291250895" sldId="3770"/>
            <ac:spMk id="5" creationId="{FA41D157-D0A9-CE4A-FA41-75ED781E5DD5}"/>
          </ac:spMkLst>
        </pc:spChg>
        <pc:spChg chg="mod">
          <ac:chgData name="luis cleto" userId="a76db6c301978307" providerId="LiveId" clId="{BB93E05D-BE05-4453-8BDD-E5B3B775B63B}" dt="2026-02-18T22:10:44.139" v="5766" actId="1076"/>
          <ac:spMkLst>
            <pc:docMk/>
            <pc:sldMk cId="3291250895" sldId="3770"/>
            <ac:spMk id="7" creationId="{04028CFB-68B8-DC4F-A827-2669E662B0D6}"/>
          </ac:spMkLst>
        </pc:spChg>
      </pc:sldChg>
      <pc:sldChg chg="modSp add mod">
        <pc:chgData name="luis cleto" userId="a76db6c301978307" providerId="LiveId" clId="{BB93E05D-BE05-4453-8BDD-E5B3B775B63B}" dt="2026-02-18T22:16:36.066" v="5779" actId="1076"/>
        <pc:sldMkLst>
          <pc:docMk/>
          <pc:sldMk cId="1503912659" sldId="3771"/>
        </pc:sldMkLst>
        <pc:spChg chg="mod">
          <ac:chgData name="luis cleto" userId="a76db6c301978307" providerId="LiveId" clId="{BB93E05D-BE05-4453-8BDD-E5B3B775B63B}" dt="2026-02-18T22:16:36.066" v="5779" actId="1076"/>
          <ac:spMkLst>
            <pc:docMk/>
            <pc:sldMk cId="1503912659" sldId="3771"/>
            <ac:spMk id="3" creationId="{24F77F42-3024-57ED-4915-179A93E0AB74}"/>
          </ac:spMkLst>
        </pc:spChg>
      </pc:sldChg>
      <pc:sldChg chg="modSp add mod">
        <pc:chgData name="luis cleto" userId="a76db6c301978307" providerId="LiveId" clId="{BB93E05D-BE05-4453-8BDD-E5B3B775B63B}" dt="2026-02-18T22:17:41.409" v="5788" actId="1076"/>
        <pc:sldMkLst>
          <pc:docMk/>
          <pc:sldMk cId="1403025938" sldId="3772"/>
        </pc:sldMkLst>
        <pc:spChg chg="mod">
          <ac:chgData name="luis cleto" userId="a76db6c301978307" providerId="LiveId" clId="{BB93E05D-BE05-4453-8BDD-E5B3B775B63B}" dt="2026-02-18T22:17:41.409" v="5788" actId="1076"/>
          <ac:spMkLst>
            <pc:docMk/>
            <pc:sldMk cId="1403025938" sldId="3772"/>
            <ac:spMk id="3" creationId="{471683AE-4AC4-3D66-BB25-F52D9383C236}"/>
          </ac:spMkLst>
        </pc:spChg>
      </pc:sldChg>
      <pc:sldChg chg="modSp add mod">
        <pc:chgData name="luis cleto" userId="a76db6c301978307" providerId="LiveId" clId="{BB93E05D-BE05-4453-8BDD-E5B3B775B63B}" dt="2026-02-18T22:17:59.488" v="5791" actId="1076"/>
        <pc:sldMkLst>
          <pc:docMk/>
          <pc:sldMk cId="468522574" sldId="3773"/>
        </pc:sldMkLst>
        <pc:spChg chg="mod">
          <ac:chgData name="luis cleto" userId="a76db6c301978307" providerId="LiveId" clId="{BB93E05D-BE05-4453-8BDD-E5B3B775B63B}" dt="2026-02-18T22:17:59.488" v="5791" actId="1076"/>
          <ac:spMkLst>
            <pc:docMk/>
            <pc:sldMk cId="468522574" sldId="3773"/>
            <ac:spMk id="3" creationId="{F850D2A5-1954-4509-0924-A03707BB9789}"/>
          </ac:spMkLst>
        </pc:spChg>
      </pc:sldChg>
    </pc:docChg>
  </pc:docChgLst>
  <pc:docChgLst>
    <pc:chgData name="luis cleto" userId="a76db6c301978307" providerId="LiveId" clId="{77A9CF22-C8A1-495C-8FD3-F314C32AB210}"/>
    <pc:docChg chg="custSel addSld modSld">
      <pc:chgData name="luis cleto" userId="a76db6c301978307" providerId="LiveId" clId="{77A9CF22-C8A1-495C-8FD3-F314C32AB210}" dt="2026-02-24T21:43:03.369" v="27" actId="207"/>
      <pc:docMkLst>
        <pc:docMk/>
      </pc:docMkLst>
      <pc:sldChg chg="add mod modClrScheme chgLayout">
        <pc:chgData name="luis cleto" userId="a76db6c301978307" providerId="LiveId" clId="{77A9CF22-C8A1-495C-8FD3-F314C32AB210}" dt="2026-02-24T21:42:23.490" v="26" actId="700"/>
        <pc:sldMkLst>
          <pc:docMk/>
          <pc:sldMk cId="729078504" sldId="256"/>
        </pc:sldMkLst>
      </pc:sldChg>
      <pc:sldChg chg="add">
        <pc:chgData name="luis cleto" userId="a76db6c301978307" providerId="LiveId" clId="{77A9CF22-C8A1-495C-8FD3-F314C32AB210}" dt="2026-02-24T21:42:06.317" v="25"/>
        <pc:sldMkLst>
          <pc:docMk/>
          <pc:sldMk cId="2705114444" sldId="257"/>
        </pc:sldMkLst>
      </pc:sldChg>
      <pc:sldChg chg="add">
        <pc:chgData name="luis cleto" userId="a76db6c301978307" providerId="LiveId" clId="{77A9CF22-C8A1-495C-8FD3-F314C32AB210}" dt="2026-02-24T21:42:06.317" v="25"/>
        <pc:sldMkLst>
          <pc:docMk/>
          <pc:sldMk cId="334435874" sldId="266"/>
        </pc:sldMkLst>
      </pc:sldChg>
      <pc:sldChg chg="modSp add mod">
        <pc:chgData name="luis cleto" userId="a76db6c301978307" providerId="LiveId" clId="{77A9CF22-C8A1-495C-8FD3-F314C32AB210}" dt="2026-02-24T21:43:03.369" v="27" actId="207"/>
        <pc:sldMkLst>
          <pc:docMk/>
          <pc:sldMk cId="2521302682" sldId="267"/>
        </pc:sldMkLst>
        <pc:spChg chg="mod">
          <ac:chgData name="luis cleto" userId="a76db6c301978307" providerId="LiveId" clId="{77A9CF22-C8A1-495C-8FD3-F314C32AB210}" dt="2026-02-24T21:43:03.369" v="27" actId="207"/>
          <ac:spMkLst>
            <pc:docMk/>
            <pc:sldMk cId="2521302682" sldId="267"/>
            <ac:spMk id="2" creationId="{E7BB702C-1C23-6691-E7C5-00BE7A85825F}"/>
          </ac:spMkLst>
        </pc:spChg>
      </pc:sldChg>
      <pc:sldChg chg="modAnim">
        <pc:chgData name="luis cleto" userId="a76db6c301978307" providerId="LiveId" clId="{77A9CF22-C8A1-495C-8FD3-F314C32AB210}" dt="2026-02-23T14:50:02.727" v="1"/>
        <pc:sldMkLst>
          <pc:docMk/>
          <pc:sldMk cId="946975689" sldId="2754"/>
        </pc:sldMkLst>
      </pc:sldChg>
      <pc:sldChg chg="modAnim">
        <pc:chgData name="luis cleto" userId="a76db6c301978307" providerId="LiveId" clId="{77A9CF22-C8A1-495C-8FD3-F314C32AB210}" dt="2026-02-23T14:50:50.796" v="8"/>
        <pc:sldMkLst>
          <pc:docMk/>
          <pc:sldMk cId="3955177723" sldId="2761"/>
        </pc:sldMkLst>
      </pc:sldChg>
      <pc:sldChg chg="modAnim">
        <pc:chgData name="luis cleto" userId="a76db6c301978307" providerId="LiveId" clId="{77A9CF22-C8A1-495C-8FD3-F314C32AB210}" dt="2026-02-23T14:50:13.194" v="3"/>
        <pc:sldMkLst>
          <pc:docMk/>
          <pc:sldMk cId="3077075198" sldId="3405"/>
        </pc:sldMkLst>
      </pc:sldChg>
      <pc:sldChg chg="modAnim">
        <pc:chgData name="luis cleto" userId="a76db6c301978307" providerId="LiveId" clId="{77A9CF22-C8A1-495C-8FD3-F314C32AB210}" dt="2026-02-23T14:50:23.533" v="5"/>
        <pc:sldMkLst>
          <pc:docMk/>
          <pc:sldMk cId="1887339814" sldId="3406"/>
        </pc:sldMkLst>
      </pc:sldChg>
      <pc:sldChg chg="modAnim">
        <pc:chgData name="luis cleto" userId="a76db6c301978307" providerId="LiveId" clId="{77A9CF22-C8A1-495C-8FD3-F314C32AB210}" dt="2026-02-23T14:50:39.495" v="7"/>
        <pc:sldMkLst>
          <pc:docMk/>
          <pc:sldMk cId="2655259012" sldId="3410"/>
        </pc:sldMkLst>
      </pc:sldChg>
      <pc:sldChg chg="modAnim">
        <pc:chgData name="luis cleto" userId="a76db6c301978307" providerId="LiveId" clId="{77A9CF22-C8A1-495C-8FD3-F314C32AB210}" dt="2026-02-23T14:51:27.352" v="10"/>
        <pc:sldMkLst>
          <pc:docMk/>
          <pc:sldMk cId="855557886" sldId="3411"/>
        </pc:sldMkLst>
      </pc:sldChg>
      <pc:sldChg chg="modAnim">
        <pc:chgData name="luis cleto" userId="a76db6c301978307" providerId="LiveId" clId="{77A9CF22-C8A1-495C-8FD3-F314C32AB210}" dt="2026-02-23T14:51:40.644" v="12"/>
        <pc:sldMkLst>
          <pc:docMk/>
          <pc:sldMk cId="1803107933" sldId="3413"/>
        </pc:sldMkLst>
      </pc:sldChg>
      <pc:sldChg chg="modAnim">
        <pc:chgData name="luis cleto" userId="a76db6c301978307" providerId="LiveId" clId="{77A9CF22-C8A1-495C-8FD3-F314C32AB210}" dt="2026-02-23T14:51:52.557" v="14"/>
        <pc:sldMkLst>
          <pc:docMk/>
          <pc:sldMk cId="3572247179" sldId="3415"/>
        </pc:sldMkLst>
      </pc:sldChg>
      <pc:sldChg chg="modAnim">
        <pc:chgData name="luis cleto" userId="a76db6c301978307" providerId="LiveId" clId="{77A9CF22-C8A1-495C-8FD3-F314C32AB210}" dt="2026-02-23T14:52:04.139" v="16"/>
        <pc:sldMkLst>
          <pc:docMk/>
          <pc:sldMk cId="1431265413" sldId="3416"/>
        </pc:sldMkLst>
      </pc:sldChg>
      <pc:sldChg chg="modAnim">
        <pc:chgData name="luis cleto" userId="a76db6c301978307" providerId="LiveId" clId="{77A9CF22-C8A1-495C-8FD3-F314C32AB210}" dt="2026-02-23T14:52:24.638" v="18"/>
        <pc:sldMkLst>
          <pc:docMk/>
          <pc:sldMk cId="900832696" sldId="3420"/>
        </pc:sldMkLst>
      </pc:sldChg>
      <pc:sldChg chg="modAnim">
        <pc:chgData name="luis cleto" userId="a76db6c301978307" providerId="LiveId" clId="{77A9CF22-C8A1-495C-8FD3-F314C32AB210}" dt="2026-02-23T14:52:36.398" v="20"/>
        <pc:sldMkLst>
          <pc:docMk/>
          <pc:sldMk cId="2159002403" sldId="3421"/>
        </pc:sldMkLst>
      </pc:sldChg>
      <pc:sldChg chg="modAnim">
        <pc:chgData name="luis cleto" userId="a76db6c301978307" providerId="LiveId" clId="{77A9CF22-C8A1-495C-8FD3-F314C32AB210}" dt="2026-02-23T14:52:44.885" v="22"/>
        <pc:sldMkLst>
          <pc:docMk/>
          <pc:sldMk cId="3423116988" sldId="3422"/>
        </pc:sldMkLst>
      </pc:sldChg>
      <pc:sldChg chg="modAnim">
        <pc:chgData name="luis cleto" userId="a76db6c301978307" providerId="LiveId" clId="{77A9CF22-C8A1-495C-8FD3-F314C32AB210}" dt="2026-02-23T14:52:55.479" v="24"/>
        <pc:sldMkLst>
          <pc:docMk/>
          <pc:sldMk cId="220162391" sldId="3423"/>
        </pc:sldMkLst>
      </pc:sldChg>
      <pc:sldChg chg="add">
        <pc:chgData name="luis cleto" userId="a76db6c301978307" providerId="LiveId" clId="{77A9CF22-C8A1-495C-8FD3-F314C32AB210}" dt="2026-02-24T21:42:06.317" v="25"/>
        <pc:sldMkLst>
          <pc:docMk/>
          <pc:sldMk cId="902775695" sldId="3778"/>
        </pc:sldMkLst>
      </pc:sldChg>
      <pc:sldChg chg="add">
        <pc:chgData name="luis cleto" userId="a76db6c301978307" providerId="LiveId" clId="{77A9CF22-C8A1-495C-8FD3-F314C32AB210}" dt="2026-02-24T21:42:06.317" v="25"/>
        <pc:sldMkLst>
          <pc:docMk/>
          <pc:sldMk cId="1030907917" sldId="3779"/>
        </pc:sldMkLst>
      </pc:sldChg>
      <pc:sldChg chg="add">
        <pc:chgData name="luis cleto" userId="a76db6c301978307" providerId="LiveId" clId="{77A9CF22-C8A1-495C-8FD3-F314C32AB210}" dt="2026-02-24T21:42:06.317" v="25"/>
        <pc:sldMkLst>
          <pc:docMk/>
          <pc:sldMk cId="3517610626" sldId="3780"/>
        </pc:sldMkLst>
      </pc:sldChg>
      <pc:sldChg chg="add">
        <pc:chgData name="luis cleto" userId="a76db6c301978307" providerId="LiveId" clId="{77A9CF22-C8A1-495C-8FD3-F314C32AB210}" dt="2026-02-24T21:42:06.317" v="25"/>
        <pc:sldMkLst>
          <pc:docMk/>
          <pc:sldMk cId="1033290769" sldId="3781"/>
        </pc:sldMkLst>
      </pc:sldChg>
      <pc:sldChg chg="add">
        <pc:chgData name="luis cleto" userId="a76db6c301978307" providerId="LiveId" clId="{77A9CF22-C8A1-495C-8FD3-F314C32AB210}" dt="2026-02-24T21:42:06.317" v="25"/>
        <pc:sldMkLst>
          <pc:docMk/>
          <pc:sldMk cId="585577261" sldId="3782"/>
        </pc:sldMkLst>
      </pc:sldChg>
      <pc:sldChg chg="add">
        <pc:chgData name="luis cleto" userId="a76db6c301978307" providerId="LiveId" clId="{77A9CF22-C8A1-495C-8FD3-F314C32AB210}" dt="2026-02-24T21:42:06.317" v="25"/>
        <pc:sldMkLst>
          <pc:docMk/>
          <pc:sldMk cId="1987862680" sldId="3783"/>
        </pc:sldMkLst>
      </pc:sldChg>
      <pc:sldChg chg="add">
        <pc:chgData name="luis cleto" userId="a76db6c301978307" providerId="LiveId" clId="{77A9CF22-C8A1-495C-8FD3-F314C32AB210}" dt="2026-02-24T21:42:06.317" v="25"/>
        <pc:sldMkLst>
          <pc:docMk/>
          <pc:sldMk cId="325006257" sldId="3784"/>
        </pc:sldMkLst>
      </pc:sldChg>
      <pc:sldChg chg="add">
        <pc:chgData name="luis cleto" userId="a76db6c301978307" providerId="LiveId" clId="{77A9CF22-C8A1-495C-8FD3-F314C32AB210}" dt="2026-02-24T21:42:06.317" v="25"/>
        <pc:sldMkLst>
          <pc:docMk/>
          <pc:sldMk cId="1682976185" sldId="3785"/>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7EF4B-244F-48C8-9D54-24B20020455B}" type="doc">
      <dgm:prSet loTypeId="urn:microsoft.com/office/officeart/2016/7/layout/VerticalHollowActionList" loCatId="List" qsTypeId="urn:microsoft.com/office/officeart/2005/8/quickstyle/simple4" qsCatId="simple" csTypeId="urn:microsoft.com/office/officeart/2005/8/colors/colorful5" csCatId="colorful" phldr="1"/>
      <dgm:spPr/>
      <dgm:t>
        <a:bodyPr/>
        <a:lstStyle/>
        <a:p>
          <a:endParaRPr lang="en-US"/>
        </a:p>
      </dgm:t>
    </dgm:pt>
    <dgm:pt modelId="{335890D8-E07C-4DA9-9F64-14B9E1CE7CC9}">
      <dgm:prSet custT="1"/>
      <dgm:spPr/>
      <dgm:t>
        <a:bodyPr/>
        <a:lstStyle/>
        <a:p>
          <a:r>
            <a:rPr lang="en-US" sz="2400" dirty="0"/>
            <a:t>Submit</a:t>
          </a:r>
        </a:p>
      </dgm:t>
    </dgm:pt>
    <dgm:pt modelId="{F3AC02B7-4125-47FE-A1B8-611164B55C96}" type="parTrans" cxnId="{9A9B56C2-1DD2-401F-A111-55D6460C52C2}">
      <dgm:prSet/>
      <dgm:spPr/>
      <dgm:t>
        <a:bodyPr/>
        <a:lstStyle/>
        <a:p>
          <a:endParaRPr lang="en-US"/>
        </a:p>
      </dgm:t>
    </dgm:pt>
    <dgm:pt modelId="{FA5551A2-0299-4BE7-9158-EF0440F9A565}" type="sibTrans" cxnId="{9A9B56C2-1DD2-401F-A111-55D6460C52C2}">
      <dgm:prSet/>
      <dgm:spPr/>
      <dgm:t>
        <a:bodyPr/>
        <a:lstStyle/>
        <a:p>
          <a:endParaRPr lang="en-US"/>
        </a:p>
      </dgm:t>
    </dgm:pt>
    <dgm:pt modelId="{2C2D7B20-29C2-4ABF-80C5-EF8A40CA281D}">
      <dgm:prSet custT="1"/>
      <dgm:spPr/>
      <dgm:t>
        <a:bodyPr/>
        <a:lstStyle/>
        <a:p>
          <a:r>
            <a:rPr lang="en-US" sz="2400" dirty="0"/>
            <a:t>Submit questions or comments to itssimple2023@gmail.com</a:t>
          </a:r>
        </a:p>
      </dgm:t>
    </dgm:pt>
    <dgm:pt modelId="{514E0123-3832-4AC5-9BBB-1CB49FF9A2F4}" type="parTrans" cxnId="{D2FF25F8-63B9-4D8A-B64B-49BF1D3B1DD4}">
      <dgm:prSet/>
      <dgm:spPr/>
      <dgm:t>
        <a:bodyPr/>
        <a:lstStyle/>
        <a:p>
          <a:endParaRPr lang="en-US"/>
        </a:p>
      </dgm:t>
    </dgm:pt>
    <dgm:pt modelId="{0D8470E4-C549-4ABA-9E15-EDDF6DBDE2C9}" type="sibTrans" cxnId="{D2FF25F8-63B9-4D8A-B64B-49BF1D3B1DD4}">
      <dgm:prSet/>
      <dgm:spPr/>
      <dgm:t>
        <a:bodyPr/>
        <a:lstStyle/>
        <a:p>
          <a:endParaRPr lang="en-US"/>
        </a:p>
      </dgm:t>
    </dgm:pt>
    <dgm:pt modelId="{68F2B0F3-EB18-49B3-AA5F-CF311082905F}">
      <dgm:prSet custT="1"/>
      <dgm:spPr/>
      <dgm:t>
        <a:bodyPr/>
        <a:lstStyle/>
        <a:p>
          <a:r>
            <a:rPr lang="en-US" sz="2400" dirty="0"/>
            <a:t>Continue</a:t>
          </a:r>
        </a:p>
      </dgm:t>
    </dgm:pt>
    <dgm:pt modelId="{0E9BA292-C1B0-4BC4-B31D-07030D5C98FC}" type="parTrans" cxnId="{97D456CC-7250-4D92-87D1-0FE3B54EFADF}">
      <dgm:prSet/>
      <dgm:spPr/>
      <dgm:t>
        <a:bodyPr/>
        <a:lstStyle/>
        <a:p>
          <a:endParaRPr lang="en-US"/>
        </a:p>
      </dgm:t>
    </dgm:pt>
    <dgm:pt modelId="{5218C8A1-4CA8-4962-9616-0C7D5731538C}" type="sibTrans" cxnId="{97D456CC-7250-4D92-87D1-0FE3B54EFADF}">
      <dgm:prSet/>
      <dgm:spPr/>
      <dgm:t>
        <a:bodyPr/>
        <a:lstStyle/>
        <a:p>
          <a:endParaRPr lang="en-US"/>
        </a:p>
      </dgm:t>
    </dgm:pt>
    <dgm:pt modelId="{E9700BA0-3A6E-42FF-9A72-669C4BE409BA}">
      <dgm:prSet custT="1"/>
      <dgm:spPr/>
      <dgm:t>
        <a:bodyPr/>
        <a:lstStyle/>
        <a:p>
          <a:r>
            <a:rPr lang="en-US" sz="2400" dirty="0"/>
            <a:t>Continue reviewing and practicing your crisis plans, diary cards, chain analysis, rational mind remediations, and goals diary cards.</a:t>
          </a:r>
        </a:p>
      </dgm:t>
    </dgm:pt>
    <dgm:pt modelId="{7572E17C-4558-4FBC-A276-1E5FBDF55846}" type="parTrans" cxnId="{F1DA8E1B-B8CB-4B52-8CF9-B929D28BD57D}">
      <dgm:prSet/>
      <dgm:spPr/>
      <dgm:t>
        <a:bodyPr/>
        <a:lstStyle/>
        <a:p>
          <a:endParaRPr lang="en-US"/>
        </a:p>
      </dgm:t>
    </dgm:pt>
    <dgm:pt modelId="{C2154A99-912C-4F81-A80F-04F5ADBA8242}" type="sibTrans" cxnId="{F1DA8E1B-B8CB-4B52-8CF9-B929D28BD57D}">
      <dgm:prSet/>
      <dgm:spPr/>
      <dgm:t>
        <a:bodyPr/>
        <a:lstStyle/>
        <a:p>
          <a:endParaRPr lang="en-US"/>
        </a:p>
      </dgm:t>
    </dgm:pt>
    <dgm:pt modelId="{1684B3F8-A560-4CD1-966F-75EB26BF8225}">
      <dgm:prSet custT="1"/>
      <dgm:spPr/>
      <dgm:t>
        <a:bodyPr/>
        <a:lstStyle/>
        <a:p>
          <a:r>
            <a:rPr lang="en-US" sz="2400" dirty="0"/>
            <a:t>Continue</a:t>
          </a:r>
        </a:p>
      </dgm:t>
    </dgm:pt>
    <dgm:pt modelId="{0300D326-32E1-4C17-9F02-579BA4279F31}" type="parTrans" cxnId="{1CD0274F-1559-453F-9290-C2931C97E4E7}">
      <dgm:prSet/>
      <dgm:spPr/>
      <dgm:t>
        <a:bodyPr/>
        <a:lstStyle/>
        <a:p>
          <a:endParaRPr lang="en-US"/>
        </a:p>
      </dgm:t>
    </dgm:pt>
    <dgm:pt modelId="{A1104AA2-A5D5-4BD2-A803-9EB04D8F4454}" type="sibTrans" cxnId="{1CD0274F-1559-453F-9290-C2931C97E4E7}">
      <dgm:prSet/>
      <dgm:spPr/>
      <dgm:t>
        <a:bodyPr/>
        <a:lstStyle/>
        <a:p>
          <a:endParaRPr lang="en-US"/>
        </a:p>
      </dgm:t>
    </dgm:pt>
    <dgm:pt modelId="{20C59C04-735B-4519-89A6-70B76B4A060E}">
      <dgm:prSet custT="1"/>
      <dgm:spPr/>
      <dgm:t>
        <a:bodyPr/>
        <a:lstStyle/>
        <a:p>
          <a:r>
            <a:rPr lang="en-US" sz="2400" dirty="0"/>
            <a:t>Continue tracking all the skills you’ve learned using your skills lists. Practice them.</a:t>
          </a:r>
        </a:p>
      </dgm:t>
    </dgm:pt>
    <dgm:pt modelId="{317E1A3C-D776-45D4-9698-C992104727FF}" type="parTrans" cxnId="{62332DD7-9F8A-4A2F-9328-111D4E9D3846}">
      <dgm:prSet/>
      <dgm:spPr/>
      <dgm:t>
        <a:bodyPr/>
        <a:lstStyle/>
        <a:p>
          <a:endParaRPr lang="en-US"/>
        </a:p>
      </dgm:t>
    </dgm:pt>
    <dgm:pt modelId="{EA44EF4A-68E4-49F1-A195-46216AD3DB80}" type="sibTrans" cxnId="{62332DD7-9F8A-4A2F-9328-111D4E9D3846}">
      <dgm:prSet/>
      <dgm:spPr/>
      <dgm:t>
        <a:bodyPr/>
        <a:lstStyle/>
        <a:p>
          <a:endParaRPr lang="en-US"/>
        </a:p>
      </dgm:t>
    </dgm:pt>
    <dgm:pt modelId="{73E3CAF1-F395-450A-AD28-A808872DAB60}">
      <dgm:prSet custT="1"/>
      <dgm:spPr/>
      <dgm:t>
        <a:bodyPr/>
        <a:lstStyle/>
        <a:p>
          <a:r>
            <a:rPr lang="en-US" sz="2400" dirty="0"/>
            <a:t>Read </a:t>
          </a:r>
        </a:p>
        <a:p>
          <a:r>
            <a:rPr lang="en-US" sz="2400" dirty="0"/>
            <a:t> </a:t>
          </a:r>
        </a:p>
      </dgm:t>
    </dgm:pt>
    <dgm:pt modelId="{3DC2EDDC-17C0-46DE-84D3-F3BE326874F4}" type="parTrans" cxnId="{78A4DB5E-E98C-4FE6-8689-542E44DDE571}">
      <dgm:prSet/>
      <dgm:spPr/>
      <dgm:t>
        <a:bodyPr/>
        <a:lstStyle/>
        <a:p>
          <a:endParaRPr lang="en-CA"/>
        </a:p>
      </dgm:t>
    </dgm:pt>
    <dgm:pt modelId="{2AAED94B-EC0F-4394-8BA0-9A56CAAEC116}" type="sibTrans" cxnId="{78A4DB5E-E98C-4FE6-8689-542E44DDE571}">
      <dgm:prSet/>
      <dgm:spPr/>
      <dgm:t>
        <a:bodyPr/>
        <a:lstStyle/>
        <a:p>
          <a:endParaRPr lang="en-CA"/>
        </a:p>
      </dgm:t>
    </dgm:pt>
    <dgm:pt modelId="{375B476C-597B-416B-832E-081DCE97A50F}">
      <dgm:prSet custT="1"/>
      <dgm:spPr/>
      <dgm:t>
        <a:bodyPr/>
        <a:lstStyle/>
        <a:p>
          <a:r>
            <a:rPr lang="en-CA" sz="2400" dirty="0"/>
            <a:t>Skills training workbook p.207-241 (double skills training session) </a:t>
          </a:r>
        </a:p>
      </dgm:t>
    </dgm:pt>
    <dgm:pt modelId="{8282595D-45CB-4B1F-A3C0-08737873865E}" type="parTrans" cxnId="{7E7FF83C-9F2D-45FA-8553-716A5363DEF9}">
      <dgm:prSet/>
      <dgm:spPr/>
      <dgm:t>
        <a:bodyPr/>
        <a:lstStyle/>
        <a:p>
          <a:endParaRPr lang="en-CA"/>
        </a:p>
      </dgm:t>
    </dgm:pt>
    <dgm:pt modelId="{0696D838-9F68-4B02-8E2B-5B5FB7FFE1B9}" type="sibTrans" cxnId="{7E7FF83C-9F2D-45FA-8553-716A5363DEF9}">
      <dgm:prSet/>
      <dgm:spPr/>
      <dgm:t>
        <a:bodyPr/>
        <a:lstStyle/>
        <a:p>
          <a:endParaRPr lang="en-CA"/>
        </a:p>
      </dgm:t>
    </dgm:pt>
    <dgm:pt modelId="{76FEE885-2A40-449A-831F-39EC2E9C4CF0}" type="pres">
      <dgm:prSet presAssocID="{4CE7EF4B-244F-48C8-9D54-24B20020455B}" presName="Name0" presStyleCnt="0">
        <dgm:presLayoutVars>
          <dgm:dir/>
          <dgm:animLvl val="lvl"/>
          <dgm:resizeHandles val="exact"/>
        </dgm:presLayoutVars>
      </dgm:prSet>
      <dgm:spPr/>
    </dgm:pt>
    <dgm:pt modelId="{3D67F51D-0DF9-422E-8D67-2EF333742119}" type="pres">
      <dgm:prSet presAssocID="{335890D8-E07C-4DA9-9F64-14B9E1CE7CC9}" presName="linNode" presStyleCnt="0"/>
      <dgm:spPr/>
    </dgm:pt>
    <dgm:pt modelId="{68E167F4-60B6-4DC8-8E33-EA90B5485510}" type="pres">
      <dgm:prSet presAssocID="{335890D8-E07C-4DA9-9F64-14B9E1CE7CC9}" presName="parentText" presStyleLbl="solidFgAcc1" presStyleIdx="0" presStyleCnt="4">
        <dgm:presLayoutVars>
          <dgm:chMax val="1"/>
          <dgm:bulletEnabled/>
        </dgm:presLayoutVars>
      </dgm:prSet>
      <dgm:spPr/>
    </dgm:pt>
    <dgm:pt modelId="{3033FBF7-6BE4-4C80-97FE-FF6F0C473D1D}" type="pres">
      <dgm:prSet presAssocID="{335890D8-E07C-4DA9-9F64-14B9E1CE7CC9}" presName="descendantText" presStyleLbl="alignNode1" presStyleIdx="0" presStyleCnt="4">
        <dgm:presLayoutVars>
          <dgm:bulletEnabled/>
        </dgm:presLayoutVars>
      </dgm:prSet>
      <dgm:spPr/>
    </dgm:pt>
    <dgm:pt modelId="{78B25D03-65E6-4B4A-8FDD-72FE412085B9}" type="pres">
      <dgm:prSet presAssocID="{FA5551A2-0299-4BE7-9158-EF0440F9A565}" presName="sp" presStyleCnt="0"/>
      <dgm:spPr/>
    </dgm:pt>
    <dgm:pt modelId="{C5FA375C-15ED-4B29-B565-BCA0CAC09E39}" type="pres">
      <dgm:prSet presAssocID="{73E3CAF1-F395-450A-AD28-A808872DAB60}" presName="linNode" presStyleCnt="0"/>
      <dgm:spPr/>
    </dgm:pt>
    <dgm:pt modelId="{C425428E-E527-4093-BBC3-42BDA61E6154}" type="pres">
      <dgm:prSet presAssocID="{73E3CAF1-F395-450A-AD28-A808872DAB60}" presName="parentText" presStyleLbl="solidFgAcc1" presStyleIdx="1" presStyleCnt="4">
        <dgm:presLayoutVars>
          <dgm:chMax val="1"/>
          <dgm:bulletEnabled/>
        </dgm:presLayoutVars>
      </dgm:prSet>
      <dgm:spPr/>
    </dgm:pt>
    <dgm:pt modelId="{45019DEA-69CF-48DB-99C1-B55A4EB200DA}" type="pres">
      <dgm:prSet presAssocID="{73E3CAF1-F395-450A-AD28-A808872DAB60}" presName="descendantText" presStyleLbl="alignNode1" presStyleIdx="1" presStyleCnt="4">
        <dgm:presLayoutVars>
          <dgm:bulletEnabled/>
        </dgm:presLayoutVars>
      </dgm:prSet>
      <dgm:spPr/>
    </dgm:pt>
    <dgm:pt modelId="{3328C56A-62BA-4D70-9F05-E55BB1457652}" type="pres">
      <dgm:prSet presAssocID="{2AAED94B-EC0F-4394-8BA0-9A56CAAEC116}" presName="sp" presStyleCnt="0"/>
      <dgm:spPr/>
    </dgm:pt>
    <dgm:pt modelId="{7251F2C8-CDF7-4B4E-8681-F682144AEFD4}" type="pres">
      <dgm:prSet presAssocID="{68F2B0F3-EB18-49B3-AA5F-CF311082905F}" presName="linNode" presStyleCnt="0"/>
      <dgm:spPr/>
    </dgm:pt>
    <dgm:pt modelId="{8BBF48A9-2E9D-4AE3-B89E-E9FEF1DF9C79}" type="pres">
      <dgm:prSet presAssocID="{68F2B0F3-EB18-49B3-AA5F-CF311082905F}" presName="parentText" presStyleLbl="solidFgAcc1" presStyleIdx="2" presStyleCnt="4">
        <dgm:presLayoutVars>
          <dgm:chMax val="1"/>
          <dgm:bulletEnabled/>
        </dgm:presLayoutVars>
      </dgm:prSet>
      <dgm:spPr/>
    </dgm:pt>
    <dgm:pt modelId="{062D2013-40D8-4841-8B6B-4AEC11F7FD81}" type="pres">
      <dgm:prSet presAssocID="{68F2B0F3-EB18-49B3-AA5F-CF311082905F}" presName="descendantText" presStyleLbl="alignNode1" presStyleIdx="2" presStyleCnt="4">
        <dgm:presLayoutVars>
          <dgm:bulletEnabled/>
        </dgm:presLayoutVars>
      </dgm:prSet>
      <dgm:spPr/>
    </dgm:pt>
    <dgm:pt modelId="{9E571FF0-7DE4-4296-AF65-EF88A68A3747}" type="pres">
      <dgm:prSet presAssocID="{5218C8A1-4CA8-4962-9616-0C7D5731538C}" presName="sp" presStyleCnt="0"/>
      <dgm:spPr/>
    </dgm:pt>
    <dgm:pt modelId="{66C4289E-374D-4DF8-B45D-ED0D5ED8893B}" type="pres">
      <dgm:prSet presAssocID="{1684B3F8-A560-4CD1-966F-75EB26BF8225}" presName="linNode" presStyleCnt="0"/>
      <dgm:spPr/>
    </dgm:pt>
    <dgm:pt modelId="{5D132785-6FAB-4250-8D45-752D4D39282B}" type="pres">
      <dgm:prSet presAssocID="{1684B3F8-A560-4CD1-966F-75EB26BF8225}" presName="parentText" presStyleLbl="solidFgAcc1" presStyleIdx="3" presStyleCnt="4">
        <dgm:presLayoutVars>
          <dgm:chMax val="1"/>
          <dgm:bulletEnabled/>
        </dgm:presLayoutVars>
      </dgm:prSet>
      <dgm:spPr/>
    </dgm:pt>
    <dgm:pt modelId="{3C4E686E-8DE8-46FD-B29C-8A5A00EC9727}" type="pres">
      <dgm:prSet presAssocID="{1684B3F8-A560-4CD1-966F-75EB26BF8225}" presName="descendantText" presStyleLbl="alignNode1" presStyleIdx="3" presStyleCnt="4">
        <dgm:presLayoutVars>
          <dgm:bulletEnabled/>
        </dgm:presLayoutVars>
      </dgm:prSet>
      <dgm:spPr/>
    </dgm:pt>
  </dgm:ptLst>
  <dgm:cxnLst>
    <dgm:cxn modelId="{F1DA8E1B-B8CB-4B52-8CF9-B929D28BD57D}" srcId="{68F2B0F3-EB18-49B3-AA5F-CF311082905F}" destId="{E9700BA0-3A6E-42FF-9A72-669C4BE409BA}" srcOrd="0" destOrd="0" parTransId="{7572E17C-4558-4FBC-A276-1E5FBDF55846}" sibTransId="{C2154A99-912C-4F81-A80F-04F5ADBA8242}"/>
    <dgm:cxn modelId="{CEE5782A-5417-4999-92F7-99AE42091FD5}" type="presOf" srcId="{E9700BA0-3A6E-42FF-9A72-669C4BE409BA}" destId="{062D2013-40D8-4841-8B6B-4AEC11F7FD81}" srcOrd="0" destOrd="0" presId="urn:microsoft.com/office/officeart/2016/7/layout/VerticalHollowActionList"/>
    <dgm:cxn modelId="{71643831-C544-4D5F-BC9F-65CE3A0207F0}" type="presOf" srcId="{375B476C-597B-416B-832E-081DCE97A50F}" destId="{45019DEA-69CF-48DB-99C1-B55A4EB200DA}" srcOrd="0" destOrd="0" presId="urn:microsoft.com/office/officeart/2016/7/layout/VerticalHollowActionList"/>
    <dgm:cxn modelId="{7E7FF83C-9F2D-45FA-8553-716A5363DEF9}" srcId="{73E3CAF1-F395-450A-AD28-A808872DAB60}" destId="{375B476C-597B-416B-832E-081DCE97A50F}" srcOrd="0" destOrd="0" parTransId="{8282595D-45CB-4B1F-A3C0-08737873865E}" sibTransId="{0696D838-9F68-4B02-8E2B-5B5FB7FFE1B9}"/>
    <dgm:cxn modelId="{78A4DB5E-E98C-4FE6-8689-542E44DDE571}" srcId="{4CE7EF4B-244F-48C8-9D54-24B20020455B}" destId="{73E3CAF1-F395-450A-AD28-A808872DAB60}" srcOrd="1" destOrd="0" parTransId="{3DC2EDDC-17C0-46DE-84D3-F3BE326874F4}" sibTransId="{2AAED94B-EC0F-4394-8BA0-9A56CAAEC116}"/>
    <dgm:cxn modelId="{992BA661-36C0-4078-812D-7E5EBB9CEE60}" type="presOf" srcId="{335890D8-E07C-4DA9-9F64-14B9E1CE7CC9}" destId="{68E167F4-60B6-4DC8-8E33-EA90B5485510}" srcOrd="0" destOrd="0" presId="urn:microsoft.com/office/officeart/2016/7/layout/VerticalHollowActionList"/>
    <dgm:cxn modelId="{1CD0274F-1559-453F-9290-C2931C97E4E7}" srcId="{4CE7EF4B-244F-48C8-9D54-24B20020455B}" destId="{1684B3F8-A560-4CD1-966F-75EB26BF8225}" srcOrd="3" destOrd="0" parTransId="{0300D326-32E1-4C17-9F02-579BA4279F31}" sibTransId="{A1104AA2-A5D5-4BD2-A803-9EB04D8F4454}"/>
    <dgm:cxn modelId="{DE59AEA5-3FB9-4651-9D21-7C9B211BD516}" type="presOf" srcId="{20C59C04-735B-4519-89A6-70B76B4A060E}" destId="{3C4E686E-8DE8-46FD-B29C-8A5A00EC9727}" srcOrd="0" destOrd="0" presId="urn:microsoft.com/office/officeart/2016/7/layout/VerticalHollowActionList"/>
    <dgm:cxn modelId="{54CDA8B5-D6CA-4392-AD77-5F88875F5233}" type="presOf" srcId="{68F2B0F3-EB18-49B3-AA5F-CF311082905F}" destId="{8BBF48A9-2E9D-4AE3-B89E-E9FEF1DF9C79}" srcOrd="0" destOrd="0" presId="urn:microsoft.com/office/officeart/2016/7/layout/VerticalHollowActionList"/>
    <dgm:cxn modelId="{9A9B56C2-1DD2-401F-A111-55D6460C52C2}" srcId="{4CE7EF4B-244F-48C8-9D54-24B20020455B}" destId="{335890D8-E07C-4DA9-9F64-14B9E1CE7CC9}" srcOrd="0" destOrd="0" parTransId="{F3AC02B7-4125-47FE-A1B8-611164B55C96}" sibTransId="{FA5551A2-0299-4BE7-9158-EF0440F9A565}"/>
    <dgm:cxn modelId="{8E0406C8-7366-4574-A277-DDEF20B4C421}" type="presOf" srcId="{2C2D7B20-29C2-4ABF-80C5-EF8A40CA281D}" destId="{3033FBF7-6BE4-4C80-97FE-FF6F0C473D1D}" srcOrd="0" destOrd="0" presId="urn:microsoft.com/office/officeart/2016/7/layout/VerticalHollowActionList"/>
    <dgm:cxn modelId="{97D456CC-7250-4D92-87D1-0FE3B54EFADF}" srcId="{4CE7EF4B-244F-48C8-9D54-24B20020455B}" destId="{68F2B0F3-EB18-49B3-AA5F-CF311082905F}" srcOrd="2" destOrd="0" parTransId="{0E9BA292-C1B0-4BC4-B31D-07030D5C98FC}" sibTransId="{5218C8A1-4CA8-4962-9616-0C7D5731538C}"/>
    <dgm:cxn modelId="{62332DD7-9F8A-4A2F-9328-111D4E9D3846}" srcId="{1684B3F8-A560-4CD1-966F-75EB26BF8225}" destId="{20C59C04-735B-4519-89A6-70B76B4A060E}" srcOrd="0" destOrd="0" parTransId="{317E1A3C-D776-45D4-9698-C992104727FF}" sibTransId="{EA44EF4A-68E4-49F1-A195-46216AD3DB80}"/>
    <dgm:cxn modelId="{9D2D3EEF-1C05-4AF1-9FFA-8D47A5BE39B7}" type="presOf" srcId="{73E3CAF1-F395-450A-AD28-A808872DAB60}" destId="{C425428E-E527-4093-BBC3-42BDA61E6154}" srcOrd="0" destOrd="0" presId="urn:microsoft.com/office/officeart/2016/7/layout/VerticalHollowActionList"/>
    <dgm:cxn modelId="{D2FF25F8-63B9-4D8A-B64B-49BF1D3B1DD4}" srcId="{335890D8-E07C-4DA9-9F64-14B9E1CE7CC9}" destId="{2C2D7B20-29C2-4ABF-80C5-EF8A40CA281D}" srcOrd="0" destOrd="0" parTransId="{514E0123-3832-4AC5-9BBB-1CB49FF9A2F4}" sibTransId="{0D8470E4-C549-4ABA-9E15-EDDF6DBDE2C9}"/>
    <dgm:cxn modelId="{73B9C1FE-9329-4E36-A3D5-A294CC81130A}" type="presOf" srcId="{1684B3F8-A560-4CD1-966F-75EB26BF8225}" destId="{5D132785-6FAB-4250-8D45-752D4D39282B}" srcOrd="0" destOrd="0" presId="urn:microsoft.com/office/officeart/2016/7/layout/VerticalHollowActionList"/>
    <dgm:cxn modelId="{F05D3EFF-AB07-471E-861F-9111B0D43E71}" type="presOf" srcId="{4CE7EF4B-244F-48C8-9D54-24B20020455B}" destId="{76FEE885-2A40-449A-831F-39EC2E9C4CF0}" srcOrd="0" destOrd="0" presId="urn:microsoft.com/office/officeart/2016/7/layout/VerticalHollowActionList"/>
    <dgm:cxn modelId="{6F93EF9F-BBCA-48C8-A2C5-D55F988136EA}" type="presParOf" srcId="{76FEE885-2A40-449A-831F-39EC2E9C4CF0}" destId="{3D67F51D-0DF9-422E-8D67-2EF333742119}" srcOrd="0" destOrd="0" presId="urn:microsoft.com/office/officeart/2016/7/layout/VerticalHollowActionList"/>
    <dgm:cxn modelId="{4030634B-28F9-4AD9-824C-BA616724A433}" type="presParOf" srcId="{3D67F51D-0DF9-422E-8D67-2EF333742119}" destId="{68E167F4-60B6-4DC8-8E33-EA90B5485510}" srcOrd="0" destOrd="0" presId="urn:microsoft.com/office/officeart/2016/7/layout/VerticalHollowActionList"/>
    <dgm:cxn modelId="{969E8477-6103-4463-9E13-97C4BBF79FA3}" type="presParOf" srcId="{3D67F51D-0DF9-422E-8D67-2EF333742119}" destId="{3033FBF7-6BE4-4C80-97FE-FF6F0C473D1D}" srcOrd="1" destOrd="0" presId="urn:microsoft.com/office/officeart/2016/7/layout/VerticalHollowActionList"/>
    <dgm:cxn modelId="{D8E8E3C2-A9A4-465A-A2F6-4758A5EA6F4B}" type="presParOf" srcId="{76FEE885-2A40-449A-831F-39EC2E9C4CF0}" destId="{78B25D03-65E6-4B4A-8FDD-72FE412085B9}" srcOrd="1" destOrd="0" presId="urn:microsoft.com/office/officeart/2016/7/layout/VerticalHollowActionList"/>
    <dgm:cxn modelId="{817BE791-4C9C-494A-8CA0-8A0C2AC04836}" type="presParOf" srcId="{76FEE885-2A40-449A-831F-39EC2E9C4CF0}" destId="{C5FA375C-15ED-4B29-B565-BCA0CAC09E39}" srcOrd="2" destOrd="0" presId="urn:microsoft.com/office/officeart/2016/7/layout/VerticalHollowActionList"/>
    <dgm:cxn modelId="{BDA8661F-1552-4A8A-A6F3-0E19911E0A45}" type="presParOf" srcId="{C5FA375C-15ED-4B29-B565-BCA0CAC09E39}" destId="{C425428E-E527-4093-BBC3-42BDA61E6154}" srcOrd="0" destOrd="0" presId="urn:microsoft.com/office/officeart/2016/7/layout/VerticalHollowActionList"/>
    <dgm:cxn modelId="{72621EE5-2A8D-49AA-BCA3-47FD1EE65F4E}" type="presParOf" srcId="{C5FA375C-15ED-4B29-B565-BCA0CAC09E39}" destId="{45019DEA-69CF-48DB-99C1-B55A4EB200DA}" srcOrd="1" destOrd="0" presId="urn:microsoft.com/office/officeart/2016/7/layout/VerticalHollowActionList"/>
    <dgm:cxn modelId="{C56E8D72-4424-470B-94D3-E6EEC2A7D6F0}" type="presParOf" srcId="{76FEE885-2A40-449A-831F-39EC2E9C4CF0}" destId="{3328C56A-62BA-4D70-9F05-E55BB1457652}" srcOrd="3" destOrd="0" presId="urn:microsoft.com/office/officeart/2016/7/layout/VerticalHollowActionList"/>
    <dgm:cxn modelId="{3AD0C3D5-50B3-4421-99BA-78263BFC6DF1}" type="presParOf" srcId="{76FEE885-2A40-449A-831F-39EC2E9C4CF0}" destId="{7251F2C8-CDF7-4B4E-8681-F682144AEFD4}" srcOrd="4" destOrd="0" presId="urn:microsoft.com/office/officeart/2016/7/layout/VerticalHollowActionList"/>
    <dgm:cxn modelId="{BCE44817-9299-4F0F-ABC4-501557F407DF}" type="presParOf" srcId="{7251F2C8-CDF7-4B4E-8681-F682144AEFD4}" destId="{8BBF48A9-2E9D-4AE3-B89E-E9FEF1DF9C79}" srcOrd="0" destOrd="0" presId="urn:microsoft.com/office/officeart/2016/7/layout/VerticalHollowActionList"/>
    <dgm:cxn modelId="{3352B33C-06D4-499E-9D68-5FF367D6DA7B}" type="presParOf" srcId="{7251F2C8-CDF7-4B4E-8681-F682144AEFD4}" destId="{062D2013-40D8-4841-8B6B-4AEC11F7FD81}" srcOrd="1" destOrd="0" presId="urn:microsoft.com/office/officeart/2016/7/layout/VerticalHollowActionList"/>
    <dgm:cxn modelId="{372E4338-527F-4624-A5A9-1F39D106A449}" type="presParOf" srcId="{76FEE885-2A40-449A-831F-39EC2E9C4CF0}" destId="{9E571FF0-7DE4-4296-AF65-EF88A68A3747}" srcOrd="5" destOrd="0" presId="urn:microsoft.com/office/officeart/2016/7/layout/VerticalHollowActionList"/>
    <dgm:cxn modelId="{41A11225-A963-46B8-9822-1DC432943D1E}" type="presParOf" srcId="{76FEE885-2A40-449A-831F-39EC2E9C4CF0}" destId="{66C4289E-374D-4DF8-B45D-ED0D5ED8893B}" srcOrd="6" destOrd="0" presId="urn:microsoft.com/office/officeart/2016/7/layout/VerticalHollowActionList"/>
    <dgm:cxn modelId="{129447C4-459C-4A55-997F-A090E3885BE5}" type="presParOf" srcId="{66C4289E-374D-4DF8-B45D-ED0D5ED8893B}" destId="{5D132785-6FAB-4250-8D45-752D4D39282B}" srcOrd="0" destOrd="0" presId="urn:microsoft.com/office/officeart/2016/7/layout/VerticalHollowActionList"/>
    <dgm:cxn modelId="{1B9E3801-24B5-498A-A7C7-BD58B16F2674}" type="presParOf" srcId="{66C4289E-374D-4DF8-B45D-ED0D5ED8893B}" destId="{3C4E686E-8DE8-46FD-B29C-8A5A00EC9727}"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535BEE-9C96-437B-BC05-C13D2740DD2E}" type="doc">
      <dgm:prSet loTypeId="urn:microsoft.com/office/officeart/2018/2/layout/IconLabel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7712194-DC4B-4547-B228-D4B3B6E050D2}">
      <dgm:prSet custT="1"/>
      <dgm:spPr/>
      <dgm:t>
        <a:bodyPr/>
        <a:lstStyle/>
        <a:p>
          <a:pPr>
            <a:lnSpc>
              <a:spcPct val="100000"/>
            </a:lnSpc>
          </a:pPr>
          <a:r>
            <a:rPr lang="en-US" sz="2000" dirty="0"/>
            <a:t>1. </a:t>
          </a:r>
          <a:r>
            <a:rPr lang="en-US" sz="2000" dirty="0">
              <a:solidFill>
                <a:schemeClr val="tx1"/>
              </a:solidFill>
            </a:rPr>
            <a:t>Social skills</a:t>
          </a:r>
          <a:r>
            <a:rPr lang="en-US" sz="2000" dirty="0"/>
            <a:t>: any competence facilitating interaction and communication with others</a:t>
          </a:r>
        </a:p>
      </dgm:t>
    </dgm:pt>
    <dgm:pt modelId="{434ED924-DC6A-4B2D-B872-75AB3919E5C3}" type="parTrans" cxnId="{8793A373-D5B3-4DE3-9770-6274C225A53F}">
      <dgm:prSet/>
      <dgm:spPr/>
      <dgm:t>
        <a:bodyPr/>
        <a:lstStyle/>
        <a:p>
          <a:endParaRPr lang="en-US"/>
        </a:p>
      </dgm:t>
    </dgm:pt>
    <dgm:pt modelId="{E0CCBE1D-A088-4A26-A359-40BA95AA8583}" type="sibTrans" cxnId="{8793A373-D5B3-4DE3-9770-6274C225A53F}">
      <dgm:prSet/>
      <dgm:spPr/>
      <dgm:t>
        <a:bodyPr/>
        <a:lstStyle/>
        <a:p>
          <a:endParaRPr lang="en-US"/>
        </a:p>
      </dgm:t>
    </dgm:pt>
    <dgm:pt modelId="{02ADE071-7873-47B9-BC96-B15F2252A1FA}">
      <dgm:prSet custT="1"/>
      <dgm:spPr/>
      <dgm:t>
        <a:bodyPr/>
        <a:lstStyle/>
        <a:p>
          <a:pPr>
            <a:lnSpc>
              <a:spcPct val="100000"/>
            </a:lnSpc>
          </a:pPr>
          <a:r>
            <a:rPr lang="en-US" sz="2000" dirty="0"/>
            <a:t>3. </a:t>
          </a:r>
          <a:r>
            <a:rPr lang="en-US" sz="2000" dirty="0">
              <a:solidFill>
                <a:schemeClr val="tx1"/>
              </a:solidFill>
            </a:rPr>
            <a:t>Assertiveness skills</a:t>
          </a:r>
          <a:r>
            <a:rPr lang="en-US" sz="2000" dirty="0"/>
            <a:t>: expressing your point of view clearly and directly while respecting others</a:t>
          </a:r>
        </a:p>
      </dgm:t>
    </dgm:pt>
    <dgm:pt modelId="{6A59A543-20DC-4981-830C-34539D103A80}" type="parTrans" cxnId="{4E2CC11D-8FD7-49AD-A192-091855E03427}">
      <dgm:prSet/>
      <dgm:spPr/>
      <dgm:t>
        <a:bodyPr/>
        <a:lstStyle/>
        <a:p>
          <a:endParaRPr lang="en-US"/>
        </a:p>
      </dgm:t>
    </dgm:pt>
    <dgm:pt modelId="{3B5C717F-824E-4C31-BFDB-50A6E3BE7458}" type="sibTrans" cxnId="{4E2CC11D-8FD7-49AD-A192-091855E03427}">
      <dgm:prSet/>
      <dgm:spPr/>
      <dgm:t>
        <a:bodyPr/>
        <a:lstStyle/>
        <a:p>
          <a:endParaRPr lang="en-US"/>
        </a:p>
      </dgm:t>
    </dgm:pt>
    <dgm:pt modelId="{CE7DAA9C-AE0F-4BF7-850A-98FD1E07B035}">
      <dgm:prSet custT="1"/>
      <dgm:spPr/>
      <dgm:t>
        <a:bodyPr/>
        <a:lstStyle/>
        <a:p>
          <a:pPr>
            <a:lnSpc>
              <a:spcPct val="100000"/>
            </a:lnSpc>
          </a:pPr>
          <a:r>
            <a:rPr lang="en-US" sz="2000" dirty="0"/>
            <a:t>4. </a:t>
          </a:r>
          <a:r>
            <a:rPr lang="en-US" sz="2000" dirty="0">
              <a:solidFill>
                <a:schemeClr val="tx1"/>
              </a:solidFill>
            </a:rPr>
            <a:t>Negotiation Skills</a:t>
          </a:r>
          <a:r>
            <a:rPr lang="en-US" sz="2000" dirty="0"/>
            <a:t>: a way to achieve an outcome with a formal discussion between two people who have different aims or intentions </a:t>
          </a:r>
        </a:p>
      </dgm:t>
    </dgm:pt>
    <dgm:pt modelId="{BED92A69-350D-4A79-A1E6-EB9DD28FBFAC}" type="parTrans" cxnId="{3B5EA05A-9170-4F0F-B23C-F2D1A8B0C402}">
      <dgm:prSet/>
      <dgm:spPr/>
      <dgm:t>
        <a:bodyPr/>
        <a:lstStyle/>
        <a:p>
          <a:endParaRPr lang="en-US"/>
        </a:p>
      </dgm:t>
    </dgm:pt>
    <dgm:pt modelId="{DC474D73-4000-4D9D-BAFC-72DDBABCDBD1}" type="sibTrans" cxnId="{3B5EA05A-9170-4F0F-B23C-F2D1A8B0C402}">
      <dgm:prSet/>
      <dgm:spPr/>
      <dgm:t>
        <a:bodyPr/>
        <a:lstStyle/>
        <a:p>
          <a:endParaRPr lang="en-US"/>
        </a:p>
      </dgm:t>
    </dgm:pt>
    <dgm:pt modelId="{7AA9CD6D-D89B-4FC8-8AB6-EAB83C7F8018}">
      <dgm:prSet custT="1"/>
      <dgm:spPr/>
      <dgm:t>
        <a:bodyPr/>
        <a:lstStyle/>
        <a:p>
          <a:pPr>
            <a:lnSpc>
              <a:spcPct val="100000"/>
            </a:lnSpc>
          </a:pPr>
          <a:r>
            <a:rPr lang="en-US" sz="2000" dirty="0"/>
            <a:t>2. </a:t>
          </a:r>
          <a:r>
            <a:rPr lang="en-US" sz="2000" dirty="0">
              <a:solidFill>
                <a:schemeClr val="tx1"/>
              </a:solidFill>
            </a:rPr>
            <a:t>Listening skills</a:t>
          </a:r>
          <a:r>
            <a:rPr lang="en-US" sz="2000" dirty="0"/>
            <a:t>: listening attentively, understanding, reflecting on, responding to, and retaining what others say  </a:t>
          </a:r>
        </a:p>
      </dgm:t>
    </dgm:pt>
    <dgm:pt modelId="{F4E6391D-A6C2-48BE-ADE0-426E7EBFBEA2}" type="parTrans" cxnId="{5888568F-4411-46EA-B83C-59CE2F942C99}">
      <dgm:prSet/>
      <dgm:spPr/>
      <dgm:t>
        <a:bodyPr/>
        <a:lstStyle/>
        <a:p>
          <a:endParaRPr lang="en-CA"/>
        </a:p>
      </dgm:t>
    </dgm:pt>
    <dgm:pt modelId="{1166C4EE-E8E6-4A40-8586-1E9A2B8EAD3A}" type="sibTrans" cxnId="{5888568F-4411-46EA-B83C-59CE2F942C99}">
      <dgm:prSet/>
      <dgm:spPr/>
      <dgm:t>
        <a:bodyPr/>
        <a:lstStyle/>
        <a:p>
          <a:endParaRPr lang="en-CA"/>
        </a:p>
      </dgm:t>
    </dgm:pt>
    <dgm:pt modelId="{8BD0CF5A-4714-41D7-B0FB-ABA8B095F560}" type="pres">
      <dgm:prSet presAssocID="{9D535BEE-9C96-437B-BC05-C13D2740DD2E}" presName="root" presStyleCnt="0">
        <dgm:presLayoutVars>
          <dgm:dir/>
          <dgm:resizeHandles val="exact"/>
        </dgm:presLayoutVars>
      </dgm:prSet>
      <dgm:spPr/>
    </dgm:pt>
    <dgm:pt modelId="{5117C8AD-30A2-4CFD-B332-59AE12A04797}" type="pres">
      <dgm:prSet presAssocID="{A7712194-DC4B-4547-B228-D4B3B6E050D2}" presName="compNode" presStyleCnt="0"/>
      <dgm:spPr/>
    </dgm:pt>
    <dgm:pt modelId="{2F322DA1-FC38-4934-B5C4-742E4E400F42}" type="pres">
      <dgm:prSet presAssocID="{A7712194-DC4B-4547-B228-D4B3B6E050D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D51CE4AC-6821-40EA-80FB-6569A5328AC3}" type="pres">
      <dgm:prSet presAssocID="{A7712194-DC4B-4547-B228-D4B3B6E050D2}" presName="spaceRect" presStyleCnt="0"/>
      <dgm:spPr/>
    </dgm:pt>
    <dgm:pt modelId="{412A695D-89E9-4D54-BCDE-17C433B14055}" type="pres">
      <dgm:prSet presAssocID="{A7712194-DC4B-4547-B228-D4B3B6E050D2}" presName="textRect" presStyleLbl="revTx" presStyleIdx="0" presStyleCnt="4">
        <dgm:presLayoutVars>
          <dgm:chMax val="1"/>
          <dgm:chPref val="1"/>
        </dgm:presLayoutVars>
      </dgm:prSet>
      <dgm:spPr/>
    </dgm:pt>
    <dgm:pt modelId="{08FBD62A-9039-4A62-8162-B0039D1237CC}" type="pres">
      <dgm:prSet presAssocID="{E0CCBE1D-A088-4A26-A359-40BA95AA8583}" presName="sibTrans" presStyleCnt="0"/>
      <dgm:spPr/>
    </dgm:pt>
    <dgm:pt modelId="{C6B17E4E-B5F8-45F9-B426-B355723B2AAE}" type="pres">
      <dgm:prSet presAssocID="{7AA9CD6D-D89B-4FC8-8AB6-EAB83C7F8018}" presName="compNode" presStyleCnt="0"/>
      <dgm:spPr/>
    </dgm:pt>
    <dgm:pt modelId="{A88A3FD1-CA29-4A35-9CB8-78C799F86951}" type="pres">
      <dgm:prSet presAssocID="{7AA9CD6D-D89B-4FC8-8AB6-EAB83C7F801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umbs Up Sign"/>
        </a:ext>
      </dgm:extLst>
    </dgm:pt>
    <dgm:pt modelId="{D03D3664-3080-49AE-9DFE-6F4EE18EA5B2}" type="pres">
      <dgm:prSet presAssocID="{7AA9CD6D-D89B-4FC8-8AB6-EAB83C7F8018}" presName="spaceRect" presStyleCnt="0"/>
      <dgm:spPr/>
    </dgm:pt>
    <dgm:pt modelId="{9FE9E293-7AA0-4E7E-99A1-61ECBC5F1F92}" type="pres">
      <dgm:prSet presAssocID="{7AA9CD6D-D89B-4FC8-8AB6-EAB83C7F8018}" presName="textRect" presStyleLbl="revTx" presStyleIdx="1" presStyleCnt="4">
        <dgm:presLayoutVars>
          <dgm:chMax val="1"/>
          <dgm:chPref val="1"/>
        </dgm:presLayoutVars>
      </dgm:prSet>
      <dgm:spPr/>
    </dgm:pt>
    <dgm:pt modelId="{9F631CBA-7BA6-4E28-A33E-FD81F2D49816}" type="pres">
      <dgm:prSet presAssocID="{1166C4EE-E8E6-4A40-8586-1E9A2B8EAD3A}" presName="sibTrans" presStyleCnt="0"/>
      <dgm:spPr/>
    </dgm:pt>
    <dgm:pt modelId="{9053326B-464B-4BA6-879E-CADC8AF4DF28}" type="pres">
      <dgm:prSet presAssocID="{02ADE071-7873-47B9-BC96-B15F2252A1FA}" presName="compNode" presStyleCnt="0"/>
      <dgm:spPr/>
    </dgm:pt>
    <dgm:pt modelId="{4BA7EE2E-6538-432F-A457-9990D32B29B0}" type="pres">
      <dgm:prSet presAssocID="{02ADE071-7873-47B9-BC96-B15F2252A1F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51EDF3DF-6C7E-4E15-BD9F-74958872D67F}" type="pres">
      <dgm:prSet presAssocID="{02ADE071-7873-47B9-BC96-B15F2252A1FA}" presName="spaceRect" presStyleCnt="0"/>
      <dgm:spPr/>
    </dgm:pt>
    <dgm:pt modelId="{10F2991E-3ECD-4C41-9AC6-778B2101054B}" type="pres">
      <dgm:prSet presAssocID="{02ADE071-7873-47B9-BC96-B15F2252A1FA}" presName="textRect" presStyleLbl="revTx" presStyleIdx="2" presStyleCnt="4">
        <dgm:presLayoutVars>
          <dgm:chMax val="1"/>
          <dgm:chPref val="1"/>
        </dgm:presLayoutVars>
      </dgm:prSet>
      <dgm:spPr/>
    </dgm:pt>
    <dgm:pt modelId="{5D4C9665-75E8-482F-9273-10C46EB5FB9E}" type="pres">
      <dgm:prSet presAssocID="{3B5C717F-824E-4C31-BFDB-50A6E3BE7458}" presName="sibTrans" presStyleCnt="0"/>
      <dgm:spPr/>
    </dgm:pt>
    <dgm:pt modelId="{9F4CDEBC-F320-4807-A5FE-B24E4C165371}" type="pres">
      <dgm:prSet presAssocID="{CE7DAA9C-AE0F-4BF7-850A-98FD1E07B035}" presName="compNode" presStyleCnt="0"/>
      <dgm:spPr/>
    </dgm:pt>
    <dgm:pt modelId="{81DCF443-D8A2-46D6-A301-6C6FB1D3AD51}" type="pres">
      <dgm:prSet presAssocID="{CE7DAA9C-AE0F-4BF7-850A-98FD1E07B03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a:ext>
      </dgm:extLst>
    </dgm:pt>
    <dgm:pt modelId="{C41BEA75-5AC0-441C-8911-9E7037D0BD3A}" type="pres">
      <dgm:prSet presAssocID="{CE7DAA9C-AE0F-4BF7-850A-98FD1E07B035}" presName="spaceRect" presStyleCnt="0"/>
      <dgm:spPr/>
    </dgm:pt>
    <dgm:pt modelId="{48E82EFB-4889-4D6D-8195-996A706A9086}" type="pres">
      <dgm:prSet presAssocID="{CE7DAA9C-AE0F-4BF7-850A-98FD1E07B035}" presName="textRect" presStyleLbl="revTx" presStyleIdx="3" presStyleCnt="4">
        <dgm:presLayoutVars>
          <dgm:chMax val="1"/>
          <dgm:chPref val="1"/>
        </dgm:presLayoutVars>
      </dgm:prSet>
      <dgm:spPr/>
    </dgm:pt>
  </dgm:ptLst>
  <dgm:cxnLst>
    <dgm:cxn modelId="{2A42B514-5D0F-42A9-A125-80DA6DB01C55}" type="presOf" srcId="{7AA9CD6D-D89B-4FC8-8AB6-EAB83C7F8018}" destId="{9FE9E293-7AA0-4E7E-99A1-61ECBC5F1F92}" srcOrd="0" destOrd="0" presId="urn:microsoft.com/office/officeart/2018/2/layout/IconLabelList"/>
    <dgm:cxn modelId="{4E2CC11D-8FD7-49AD-A192-091855E03427}" srcId="{9D535BEE-9C96-437B-BC05-C13D2740DD2E}" destId="{02ADE071-7873-47B9-BC96-B15F2252A1FA}" srcOrd="2" destOrd="0" parTransId="{6A59A543-20DC-4981-830C-34539D103A80}" sibTransId="{3B5C717F-824E-4C31-BFDB-50A6E3BE7458}"/>
    <dgm:cxn modelId="{CD7ED741-1727-4065-81B1-D2D984D82EDC}" type="presOf" srcId="{9D535BEE-9C96-437B-BC05-C13D2740DD2E}" destId="{8BD0CF5A-4714-41D7-B0FB-ABA8B095F560}" srcOrd="0" destOrd="0" presId="urn:microsoft.com/office/officeart/2018/2/layout/IconLabelList"/>
    <dgm:cxn modelId="{8793A373-D5B3-4DE3-9770-6274C225A53F}" srcId="{9D535BEE-9C96-437B-BC05-C13D2740DD2E}" destId="{A7712194-DC4B-4547-B228-D4B3B6E050D2}" srcOrd="0" destOrd="0" parTransId="{434ED924-DC6A-4B2D-B872-75AB3919E5C3}" sibTransId="{E0CCBE1D-A088-4A26-A359-40BA95AA8583}"/>
    <dgm:cxn modelId="{3B5EA05A-9170-4F0F-B23C-F2D1A8B0C402}" srcId="{9D535BEE-9C96-437B-BC05-C13D2740DD2E}" destId="{CE7DAA9C-AE0F-4BF7-850A-98FD1E07B035}" srcOrd="3" destOrd="0" parTransId="{BED92A69-350D-4A79-A1E6-EB9DD28FBFAC}" sibTransId="{DC474D73-4000-4D9D-BAFC-72DDBABCDBD1}"/>
    <dgm:cxn modelId="{568E737F-DCC4-4147-A8BB-1D96B44FDCF9}" type="presOf" srcId="{CE7DAA9C-AE0F-4BF7-850A-98FD1E07B035}" destId="{48E82EFB-4889-4D6D-8195-996A706A9086}" srcOrd="0" destOrd="0" presId="urn:microsoft.com/office/officeart/2018/2/layout/IconLabelList"/>
    <dgm:cxn modelId="{5888568F-4411-46EA-B83C-59CE2F942C99}" srcId="{9D535BEE-9C96-437B-BC05-C13D2740DD2E}" destId="{7AA9CD6D-D89B-4FC8-8AB6-EAB83C7F8018}" srcOrd="1" destOrd="0" parTransId="{F4E6391D-A6C2-48BE-ADE0-426E7EBFBEA2}" sibTransId="{1166C4EE-E8E6-4A40-8586-1E9A2B8EAD3A}"/>
    <dgm:cxn modelId="{A56437C1-5772-4A36-972E-8988937B7422}" type="presOf" srcId="{02ADE071-7873-47B9-BC96-B15F2252A1FA}" destId="{10F2991E-3ECD-4C41-9AC6-778B2101054B}" srcOrd="0" destOrd="0" presId="urn:microsoft.com/office/officeart/2018/2/layout/IconLabelList"/>
    <dgm:cxn modelId="{14D407DE-5AA3-4F32-9E78-9B845CF47CEC}" type="presOf" srcId="{A7712194-DC4B-4547-B228-D4B3B6E050D2}" destId="{412A695D-89E9-4D54-BCDE-17C433B14055}" srcOrd="0" destOrd="0" presId="urn:microsoft.com/office/officeart/2018/2/layout/IconLabelList"/>
    <dgm:cxn modelId="{40B7D845-78C3-466B-A7EB-9D70B7E0B74E}" type="presParOf" srcId="{8BD0CF5A-4714-41D7-B0FB-ABA8B095F560}" destId="{5117C8AD-30A2-4CFD-B332-59AE12A04797}" srcOrd="0" destOrd="0" presId="urn:microsoft.com/office/officeart/2018/2/layout/IconLabelList"/>
    <dgm:cxn modelId="{EF2D3A3E-00E4-4E4B-84D5-86A11A1FE40E}" type="presParOf" srcId="{5117C8AD-30A2-4CFD-B332-59AE12A04797}" destId="{2F322DA1-FC38-4934-B5C4-742E4E400F42}" srcOrd="0" destOrd="0" presId="urn:microsoft.com/office/officeart/2018/2/layout/IconLabelList"/>
    <dgm:cxn modelId="{2CF913CA-AFC4-40AB-9085-94A73C4918CF}" type="presParOf" srcId="{5117C8AD-30A2-4CFD-B332-59AE12A04797}" destId="{D51CE4AC-6821-40EA-80FB-6569A5328AC3}" srcOrd="1" destOrd="0" presId="urn:microsoft.com/office/officeart/2018/2/layout/IconLabelList"/>
    <dgm:cxn modelId="{85F1DF47-63D6-4D6A-AD2E-77D14D03C0D1}" type="presParOf" srcId="{5117C8AD-30A2-4CFD-B332-59AE12A04797}" destId="{412A695D-89E9-4D54-BCDE-17C433B14055}" srcOrd="2" destOrd="0" presId="urn:microsoft.com/office/officeart/2018/2/layout/IconLabelList"/>
    <dgm:cxn modelId="{4F7C0EF7-A2B3-41E6-95C3-56C5C73305F6}" type="presParOf" srcId="{8BD0CF5A-4714-41D7-B0FB-ABA8B095F560}" destId="{08FBD62A-9039-4A62-8162-B0039D1237CC}" srcOrd="1" destOrd="0" presId="urn:microsoft.com/office/officeart/2018/2/layout/IconLabelList"/>
    <dgm:cxn modelId="{DE3F2F62-EC82-4081-B983-ED45EC671AE1}" type="presParOf" srcId="{8BD0CF5A-4714-41D7-B0FB-ABA8B095F560}" destId="{C6B17E4E-B5F8-45F9-B426-B355723B2AAE}" srcOrd="2" destOrd="0" presId="urn:microsoft.com/office/officeart/2018/2/layout/IconLabelList"/>
    <dgm:cxn modelId="{95C5EB4C-1D00-4E61-9E70-8E611DA5C6BD}" type="presParOf" srcId="{C6B17E4E-B5F8-45F9-B426-B355723B2AAE}" destId="{A88A3FD1-CA29-4A35-9CB8-78C799F86951}" srcOrd="0" destOrd="0" presId="urn:microsoft.com/office/officeart/2018/2/layout/IconLabelList"/>
    <dgm:cxn modelId="{9AC00DD3-C70C-4C32-BD25-C1C6ED990DA4}" type="presParOf" srcId="{C6B17E4E-B5F8-45F9-B426-B355723B2AAE}" destId="{D03D3664-3080-49AE-9DFE-6F4EE18EA5B2}" srcOrd="1" destOrd="0" presId="urn:microsoft.com/office/officeart/2018/2/layout/IconLabelList"/>
    <dgm:cxn modelId="{38001721-DADB-4849-8A3D-AF5A41567C98}" type="presParOf" srcId="{C6B17E4E-B5F8-45F9-B426-B355723B2AAE}" destId="{9FE9E293-7AA0-4E7E-99A1-61ECBC5F1F92}" srcOrd="2" destOrd="0" presId="urn:microsoft.com/office/officeart/2018/2/layout/IconLabelList"/>
    <dgm:cxn modelId="{32A97E0F-532F-42A2-9C3D-0464B99031E3}" type="presParOf" srcId="{8BD0CF5A-4714-41D7-B0FB-ABA8B095F560}" destId="{9F631CBA-7BA6-4E28-A33E-FD81F2D49816}" srcOrd="3" destOrd="0" presId="urn:microsoft.com/office/officeart/2018/2/layout/IconLabelList"/>
    <dgm:cxn modelId="{764D364C-8627-4ADC-8226-10918A3B3701}" type="presParOf" srcId="{8BD0CF5A-4714-41D7-B0FB-ABA8B095F560}" destId="{9053326B-464B-4BA6-879E-CADC8AF4DF28}" srcOrd="4" destOrd="0" presId="urn:microsoft.com/office/officeart/2018/2/layout/IconLabelList"/>
    <dgm:cxn modelId="{80865700-25E7-411D-B3AA-22B542F50CFD}" type="presParOf" srcId="{9053326B-464B-4BA6-879E-CADC8AF4DF28}" destId="{4BA7EE2E-6538-432F-A457-9990D32B29B0}" srcOrd="0" destOrd="0" presId="urn:microsoft.com/office/officeart/2018/2/layout/IconLabelList"/>
    <dgm:cxn modelId="{C09FF776-3ECF-48C4-B6FD-8E889427EF5F}" type="presParOf" srcId="{9053326B-464B-4BA6-879E-CADC8AF4DF28}" destId="{51EDF3DF-6C7E-4E15-BD9F-74958872D67F}" srcOrd="1" destOrd="0" presId="urn:microsoft.com/office/officeart/2018/2/layout/IconLabelList"/>
    <dgm:cxn modelId="{D18F0E68-F122-41C9-B0CF-D66DD14F44CD}" type="presParOf" srcId="{9053326B-464B-4BA6-879E-CADC8AF4DF28}" destId="{10F2991E-3ECD-4C41-9AC6-778B2101054B}" srcOrd="2" destOrd="0" presId="urn:microsoft.com/office/officeart/2018/2/layout/IconLabelList"/>
    <dgm:cxn modelId="{08A1AED4-B4B4-4D9F-862A-17CD4B90F2CF}" type="presParOf" srcId="{8BD0CF5A-4714-41D7-B0FB-ABA8B095F560}" destId="{5D4C9665-75E8-482F-9273-10C46EB5FB9E}" srcOrd="5" destOrd="0" presId="urn:microsoft.com/office/officeart/2018/2/layout/IconLabelList"/>
    <dgm:cxn modelId="{F2FEF872-A977-4FF4-8C2C-A8A84C76EBC7}" type="presParOf" srcId="{8BD0CF5A-4714-41D7-B0FB-ABA8B095F560}" destId="{9F4CDEBC-F320-4807-A5FE-B24E4C165371}" srcOrd="6" destOrd="0" presId="urn:microsoft.com/office/officeart/2018/2/layout/IconLabelList"/>
    <dgm:cxn modelId="{4798C9F7-C122-44D1-B275-F60C0EF24BFD}" type="presParOf" srcId="{9F4CDEBC-F320-4807-A5FE-B24E4C165371}" destId="{81DCF443-D8A2-46D6-A301-6C6FB1D3AD51}" srcOrd="0" destOrd="0" presId="urn:microsoft.com/office/officeart/2018/2/layout/IconLabelList"/>
    <dgm:cxn modelId="{5F27B2BF-57F2-4E3C-8F2A-6068767DD689}" type="presParOf" srcId="{9F4CDEBC-F320-4807-A5FE-B24E4C165371}" destId="{C41BEA75-5AC0-441C-8911-9E7037D0BD3A}" srcOrd="1" destOrd="0" presId="urn:microsoft.com/office/officeart/2018/2/layout/IconLabelList"/>
    <dgm:cxn modelId="{A8ADFA77-B68F-46C7-8ABD-B3568D0F9D31}" type="presParOf" srcId="{9F4CDEBC-F320-4807-A5FE-B24E4C165371}" destId="{48E82EFB-4889-4D6D-8195-996A706A908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224A0E-8011-4FFA-8FE3-3BB76B2DE540}" type="doc">
      <dgm:prSet loTypeId="urn:microsoft.com/office/officeart/2005/8/layout/hChevron3" loCatId="process" qsTypeId="urn:microsoft.com/office/officeart/2005/8/quickstyle/simple2" qsCatId="simple" csTypeId="urn:microsoft.com/office/officeart/2005/8/colors/colorful1" csCatId="colorful" phldr="1"/>
      <dgm:spPr/>
    </dgm:pt>
    <dgm:pt modelId="{7E870994-628C-486B-ADE6-B8F886293213}">
      <dgm:prSet phldrT="[Text]"/>
      <dgm:spPr/>
      <dgm:t>
        <a:bodyPr/>
        <a:lstStyle/>
        <a:p>
          <a:r>
            <a:rPr lang="en-CA"/>
            <a:t>Feelings</a:t>
          </a:r>
        </a:p>
        <a:p>
          <a:r>
            <a:rPr lang="en-CA"/>
            <a:t>Thoughts</a:t>
          </a:r>
        </a:p>
        <a:p>
          <a:r>
            <a:rPr lang="en-CA"/>
            <a:t>Behaviours </a:t>
          </a:r>
        </a:p>
      </dgm:t>
    </dgm:pt>
    <dgm:pt modelId="{F9D57890-DFF4-4A4F-8F08-9F89BD707A98}" type="parTrans" cxnId="{30FE4E3D-16DC-43D4-AA19-795D597ED567}">
      <dgm:prSet/>
      <dgm:spPr/>
      <dgm:t>
        <a:bodyPr/>
        <a:lstStyle/>
        <a:p>
          <a:endParaRPr lang="en-CA"/>
        </a:p>
      </dgm:t>
    </dgm:pt>
    <dgm:pt modelId="{446AFF0B-756D-4E4C-89C5-B6A5ECDF7915}" type="sibTrans" cxnId="{30FE4E3D-16DC-43D4-AA19-795D597ED567}">
      <dgm:prSet/>
      <dgm:spPr/>
      <dgm:t>
        <a:bodyPr/>
        <a:lstStyle/>
        <a:p>
          <a:endParaRPr lang="en-CA"/>
        </a:p>
      </dgm:t>
    </dgm:pt>
    <dgm:pt modelId="{694C3487-78C3-4A57-B7B6-73754CC95CA6}">
      <dgm:prSet phldrT="[Text]"/>
      <dgm:spPr/>
      <dgm:t>
        <a:bodyPr/>
        <a:lstStyle/>
        <a:p>
          <a:r>
            <a:rPr lang="en-CA" dirty="0"/>
            <a:t>Feelings</a:t>
          </a:r>
        </a:p>
        <a:p>
          <a:r>
            <a:rPr lang="en-CA" dirty="0"/>
            <a:t>Thoughts</a:t>
          </a:r>
        </a:p>
        <a:p>
          <a:r>
            <a:rPr lang="en-CA" dirty="0"/>
            <a:t>behaviours</a:t>
          </a:r>
        </a:p>
      </dgm:t>
    </dgm:pt>
    <dgm:pt modelId="{6E8E8DAB-4E98-4820-AAE2-F15DF35C95D3}" type="parTrans" cxnId="{64BCA89B-E0BA-4521-A440-01CC02F992B5}">
      <dgm:prSet/>
      <dgm:spPr/>
      <dgm:t>
        <a:bodyPr/>
        <a:lstStyle/>
        <a:p>
          <a:endParaRPr lang="en-CA"/>
        </a:p>
      </dgm:t>
    </dgm:pt>
    <dgm:pt modelId="{8F5D82E2-D85A-48D5-A195-C22957AFB44A}" type="sibTrans" cxnId="{64BCA89B-E0BA-4521-A440-01CC02F992B5}">
      <dgm:prSet/>
      <dgm:spPr/>
      <dgm:t>
        <a:bodyPr/>
        <a:lstStyle/>
        <a:p>
          <a:endParaRPr lang="en-CA"/>
        </a:p>
      </dgm:t>
    </dgm:pt>
    <dgm:pt modelId="{E58ABA16-EEEE-4510-84A8-6B69A53CF00F}">
      <dgm:prSet phldrT="[Text]"/>
      <dgm:spPr/>
      <dgm:t>
        <a:bodyPr/>
        <a:lstStyle/>
        <a:p>
          <a:r>
            <a:rPr lang="en-CA"/>
            <a:t>Feelings </a:t>
          </a:r>
        </a:p>
        <a:p>
          <a:r>
            <a:rPr lang="en-CA"/>
            <a:t>Thoughts </a:t>
          </a:r>
        </a:p>
        <a:p>
          <a:r>
            <a:rPr lang="en-CA"/>
            <a:t>behaviours</a:t>
          </a:r>
        </a:p>
      </dgm:t>
    </dgm:pt>
    <dgm:pt modelId="{747A372A-B78A-43C8-A04F-CF2CFF7288C9}" type="parTrans" cxnId="{9D8B8F48-B79F-44B6-BECC-30D1C4EC81A4}">
      <dgm:prSet/>
      <dgm:spPr/>
      <dgm:t>
        <a:bodyPr/>
        <a:lstStyle/>
        <a:p>
          <a:endParaRPr lang="en-CA"/>
        </a:p>
      </dgm:t>
    </dgm:pt>
    <dgm:pt modelId="{66F49BC0-F793-49E5-9AB4-FE58E3818B5D}" type="sibTrans" cxnId="{9D8B8F48-B79F-44B6-BECC-30D1C4EC81A4}">
      <dgm:prSet/>
      <dgm:spPr/>
      <dgm:t>
        <a:bodyPr/>
        <a:lstStyle/>
        <a:p>
          <a:endParaRPr lang="en-CA"/>
        </a:p>
      </dgm:t>
    </dgm:pt>
    <dgm:pt modelId="{B7CB42A9-4AE7-4590-A783-8F830B2ADF21}" type="pres">
      <dgm:prSet presAssocID="{48224A0E-8011-4FFA-8FE3-3BB76B2DE540}" presName="Name0" presStyleCnt="0">
        <dgm:presLayoutVars>
          <dgm:dir/>
          <dgm:resizeHandles val="exact"/>
        </dgm:presLayoutVars>
      </dgm:prSet>
      <dgm:spPr/>
    </dgm:pt>
    <dgm:pt modelId="{4D379D86-82FE-4500-A51D-2B72CC1FA406}" type="pres">
      <dgm:prSet presAssocID="{7E870994-628C-486B-ADE6-B8F886293213}" presName="parTxOnly" presStyleLbl="node1" presStyleIdx="0" presStyleCnt="3">
        <dgm:presLayoutVars>
          <dgm:bulletEnabled val="1"/>
        </dgm:presLayoutVars>
      </dgm:prSet>
      <dgm:spPr/>
    </dgm:pt>
    <dgm:pt modelId="{9B50E8C3-CA27-4CC4-9C9F-2807B454C870}" type="pres">
      <dgm:prSet presAssocID="{446AFF0B-756D-4E4C-89C5-B6A5ECDF7915}" presName="parSpace" presStyleCnt="0"/>
      <dgm:spPr/>
    </dgm:pt>
    <dgm:pt modelId="{703606C1-824D-479E-B563-C3A304B9F215}" type="pres">
      <dgm:prSet presAssocID="{694C3487-78C3-4A57-B7B6-73754CC95CA6}" presName="parTxOnly" presStyleLbl="node1" presStyleIdx="1" presStyleCnt="3" custLinFactNeighborX="6314" custLinFactNeighborY="102">
        <dgm:presLayoutVars>
          <dgm:bulletEnabled val="1"/>
        </dgm:presLayoutVars>
      </dgm:prSet>
      <dgm:spPr/>
    </dgm:pt>
    <dgm:pt modelId="{A4C69A8F-20C9-4FE9-8FF7-E15E2724683F}" type="pres">
      <dgm:prSet presAssocID="{8F5D82E2-D85A-48D5-A195-C22957AFB44A}" presName="parSpace" presStyleCnt="0"/>
      <dgm:spPr/>
    </dgm:pt>
    <dgm:pt modelId="{AD66754E-432D-4556-AE03-2C8374FE9EA9}" type="pres">
      <dgm:prSet presAssocID="{E58ABA16-EEEE-4510-84A8-6B69A53CF00F}" presName="parTxOnly" presStyleLbl="node1" presStyleIdx="2" presStyleCnt="3">
        <dgm:presLayoutVars>
          <dgm:bulletEnabled val="1"/>
        </dgm:presLayoutVars>
      </dgm:prSet>
      <dgm:spPr/>
    </dgm:pt>
  </dgm:ptLst>
  <dgm:cxnLst>
    <dgm:cxn modelId="{30FE4E3D-16DC-43D4-AA19-795D597ED567}" srcId="{48224A0E-8011-4FFA-8FE3-3BB76B2DE540}" destId="{7E870994-628C-486B-ADE6-B8F886293213}" srcOrd="0" destOrd="0" parTransId="{F9D57890-DFF4-4A4F-8F08-9F89BD707A98}" sibTransId="{446AFF0B-756D-4E4C-89C5-B6A5ECDF7915}"/>
    <dgm:cxn modelId="{52DE4065-CA6D-4047-9F44-13CE8F300639}" type="presOf" srcId="{E58ABA16-EEEE-4510-84A8-6B69A53CF00F}" destId="{AD66754E-432D-4556-AE03-2C8374FE9EA9}" srcOrd="0" destOrd="0" presId="urn:microsoft.com/office/officeart/2005/8/layout/hChevron3"/>
    <dgm:cxn modelId="{9D8B8F48-B79F-44B6-BECC-30D1C4EC81A4}" srcId="{48224A0E-8011-4FFA-8FE3-3BB76B2DE540}" destId="{E58ABA16-EEEE-4510-84A8-6B69A53CF00F}" srcOrd="2" destOrd="0" parTransId="{747A372A-B78A-43C8-A04F-CF2CFF7288C9}" sibTransId="{66F49BC0-F793-49E5-9AB4-FE58E3818B5D}"/>
    <dgm:cxn modelId="{FD568F83-DCCF-4380-BFB2-887C410F8C32}" type="presOf" srcId="{48224A0E-8011-4FFA-8FE3-3BB76B2DE540}" destId="{B7CB42A9-4AE7-4590-A783-8F830B2ADF21}" srcOrd="0" destOrd="0" presId="urn:microsoft.com/office/officeart/2005/8/layout/hChevron3"/>
    <dgm:cxn modelId="{64BCA89B-E0BA-4521-A440-01CC02F992B5}" srcId="{48224A0E-8011-4FFA-8FE3-3BB76B2DE540}" destId="{694C3487-78C3-4A57-B7B6-73754CC95CA6}" srcOrd="1" destOrd="0" parTransId="{6E8E8DAB-4E98-4820-AAE2-F15DF35C95D3}" sibTransId="{8F5D82E2-D85A-48D5-A195-C22957AFB44A}"/>
    <dgm:cxn modelId="{B590AECF-DC09-49DB-9898-D810879A8291}" type="presOf" srcId="{7E870994-628C-486B-ADE6-B8F886293213}" destId="{4D379D86-82FE-4500-A51D-2B72CC1FA406}" srcOrd="0" destOrd="0" presId="urn:microsoft.com/office/officeart/2005/8/layout/hChevron3"/>
    <dgm:cxn modelId="{2C4BFAFB-C2BA-4E07-BBBC-2005B62312F4}" type="presOf" srcId="{694C3487-78C3-4A57-B7B6-73754CC95CA6}" destId="{703606C1-824D-479E-B563-C3A304B9F215}" srcOrd="0" destOrd="0" presId="urn:microsoft.com/office/officeart/2005/8/layout/hChevron3"/>
    <dgm:cxn modelId="{1E247D48-4826-4FFC-9876-F59BAB13A5D3}" type="presParOf" srcId="{B7CB42A9-4AE7-4590-A783-8F830B2ADF21}" destId="{4D379D86-82FE-4500-A51D-2B72CC1FA406}" srcOrd="0" destOrd="0" presId="urn:microsoft.com/office/officeart/2005/8/layout/hChevron3"/>
    <dgm:cxn modelId="{4100D1CF-DAE8-4CA8-9A97-0764B05BFFBD}" type="presParOf" srcId="{B7CB42A9-4AE7-4590-A783-8F830B2ADF21}" destId="{9B50E8C3-CA27-4CC4-9C9F-2807B454C870}" srcOrd="1" destOrd="0" presId="urn:microsoft.com/office/officeart/2005/8/layout/hChevron3"/>
    <dgm:cxn modelId="{1B58A758-C3DD-4689-BF2F-27C6CE03D90E}" type="presParOf" srcId="{B7CB42A9-4AE7-4590-A783-8F830B2ADF21}" destId="{703606C1-824D-479E-B563-C3A304B9F215}" srcOrd="2" destOrd="0" presId="urn:microsoft.com/office/officeart/2005/8/layout/hChevron3"/>
    <dgm:cxn modelId="{416988A9-C413-4FC8-AD96-ACD52FB5D68A}" type="presParOf" srcId="{B7CB42A9-4AE7-4590-A783-8F830B2ADF21}" destId="{A4C69A8F-20C9-4FE9-8FF7-E15E2724683F}" srcOrd="3" destOrd="0" presId="urn:microsoft.com/office/officeart/2005/8/layout/hChevron3"/>
    <dgm:cxn modelId="{231E34DD-1697-4748-975A-4C221576894A}" type="presParOf" srcId="{B7CB42A9-4AE7-4590-A783-8F830B2ADF21}" destId="{AD66754E-432D-4556-AE03-2C8374FE9EA9}"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8E347C-B550-4167-9823-B06EDE3BEA0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FDDD8EC-3617-4AF8-A393-03E465A9371B}">
      <dgm:prSet/>
      <dgm:spPr/>
      <dgm:t>
        <a:bodyPr/>
        <a:lstStyle/>
        <a:p>
          <a:r>
            <a:rPr lang="en-CA"/>
            <a:t>Start with your chain analysis</a:t>
          </a:r>
          <a:endParaRPr lang="en-US"/>
        </a:p>
      </dgm:t>
    </dgm:pt>
    <dgm:pt modelId="{C3E780A9-0B3A-4812-8818-E79449488252}" type="parTrans" cxnId="{F625A75D-86CF-480B-934A-B4DE0B753EDE}">
      <dgm:prSet/>
      <dgm:spPr/>
      <dgm:t>
        <a:bodyPr/>
        <a:lstStyle/>
        <a:p>
          <a:endParaRPr lang="en-US"/>
        </a:p>
      </dgm:t>
    </dgm:pt>
    <dgm:pt modelId="{8615681B-460E-4B5C-91BA-A6DBAABC0686}" type="sibTrans" cxnId="{F625A75D-86CF-480B-934A-B4DE0B753EDE}">
      <dgm:prSet phldrT="1"/>
      <dgm:spPr/>
      <dgm:t>
        <a:bodyPr/>
        <a:lstStyle/>
        <a:p>
          <a:endParaRPr lang="en-US"/>
        </a:p>
      </dgm:t>
    </dgm:pt>
    <dgm:pt modelId="{E832AC51-34F5-4CC8-8F12-695913766CBE}">
      <dgm:prSet/>
      <dgm:spPr/>
      <dgm:t>
        <a:bodyPr/>
        <a:lstStyle/>
        <a:p>
          <a:r>
            <a:rPr lang="en-CA"/>
            <a:t>Imagine this was a friend's chain analysis and that friend had come to you for help and advice about how to use DBT skills to splice and paste a different outcome</a:t>
          </a:r>
          <a:endParaRPr lang="en-US"/>
        </a:p>
      </dgm:t>
    </dgm:pt>
    <dgm:pt modelId="{3E417E70-1726-48AE-AB92-997C4923BB97}" type="parTrans" cxnId="{9F88CED1-7E47-479F-8164-6C54D5194577}">
      <dgm:prSet/>
      <dgm:spPr/>
      <dgm:t>
        <a:bodyPr/>
        <a:lstStyle/>
        <a:p>
          <a:endParaRPr lang="en-US"/>
        </a:p>
      </dgm:t>
    </dgm:pt>
    <dgm:pt modelId="{30D9980D-957B-4586-9707-C580FDD728D2}" type="sibTrans" cxnId="{9F88CED1-7E47-479F-8164-6C54D5194577}">
      <dgm:prSet phldrT="2"/>
      <dgm:spPr/>
      <dgm:t>
        <a:bodyPr/>
        <a:lstStyle/>
        <a:p>
          <a:endParaRPr lang="en-US"/>
        </a:p>
      </dgm:t>
    </dgm:pt>
    <dgm:pt modelId="{13F8902B-0F80-48A8-B781-45A4683BDE8F}">
      <dgm:prSet/>
      <dgm:spPr/>
      <dgm:t>
        <a:bodyPr/>
        <a:lstStyle/>
        <a:p>
          <a:r>
            <a:rPr lang="en-CA"/>
            <a:t>How could your friend have seen or interpreted the situation differently?</a:t>
          </a:r>
          <a:endParaRPr lang="en-US"/>
        </a:p>
      </dgm:t>
    </dgm:pt>
    <dgm:pt modelId="{96C44ED3-DF5C-4078-AD4E-D7A2F5CE7AB1}" type="parTrans" cxnId="{3EE79B4B-8472-4A31-B184-DC60330D58C7}">
      <dgm:prSet/>
      <dgm:spPr/>
      <dgm:t>
        <a:bodyPr/>
        <a:lstStyle/>
        <a:p>
          <a:endParaRPr lang="en-US"/>
        </a:p>
      </dgm:t>
    </dgm:pt>
    <dgm:pt modelId="{2C3C13A5-D1FD-4F62-BC41-935EB500A274}" type="sibTrans" cxnId="{3EE79B4B-8472-4A31-B184-DC60330D58C7}">
      <dgm:prSet phldrT="3"/>
      <dgm:spPr/>
      <dgm:t>
        <a:bodyPr/>
        <a:lstStyle/>
        <a:p>
          <a:endParaRPr lang="en-US"/>
        </a:p>
      </dgm:t>
    </dgm:pt>
    <dgm:pt modelId="{3CE0205E-DCFE-4AEB-931E-21C1BF379803}">
      <dgm:prSet/>
      <dgm:spPr/>
      <dgm:t>
        <a:bodyPr/>
        <a:lstStyle/>
        <a:p>
          <a:r>
            <a:rPr lang="en-CA"/>
            <a:t>Could your friend have thought or behaved differently and to have a better outcome?</a:t>
          </a:r>
          <a:endParaRPr lang="en-US"/>
        </a:p>
      </dgm:t>
    </dgm:pt>
    <dgm:pt modelId="{F9B275FA-EBB4-459E-8DDC-4C340FD4B570}" type="parTrans" cxnId="{A57CC45C-D1A3-4AFD-9945-54B3AE87E9A2}">
      <dgm:prSet/>
      <dgm:spPr/>
      <dgm:t>
        <a:bodyPr/>
        <a:lstStyle/>
        <a:p>
          <a:endParaRPr lang="en-US"/>
        </a:p>
      </dgm:t>
    </dgm:pt>
    <dgm:pt modelId="{218D0340-F026-403A-BB16-1C768255018E}" type="sibTrans" cxnId="{A57CC45C-D1A3-4AFD-9945-54B3AE87E9A2}">
      <dgm:prSet phldrT="4"/>
      <dgm:spPr/>
      <dgm:t>
        <a:bodyPr/>
        <a:lstStyle/>
        <a:p>
          <a:endParaRPr lang="en-US"/>
        </a:p>
      </dgm:t>
    </dgm:pt>
    <dgm:pt modelId="{6A8A53DB-B24F-47DB-8FE8-F0A88BE6849C}">
      <dgm:prSet/>
      <dgm:spPr/>
      <dgm:t>
        <a:bodyPr/>
        <a:lstStyle/>
        <a:p>
          <a:r>
            <a:rPr lang="en-CA"/>
            <a:t>Help your friend to imagine a scenario in which they had stayed better regulated</a:t>
          </a:r>
          <a:endParaRPr lang="en-US"/>
        </a:p>
      </dgm:t>
    </dgm:pt>
    <dgm:pt modelId="{E77B70ED-E6C8-4C85-A29C-3A9E0361BDE0}" type="parTrans" cxnId="{CCF09B84-B53D-4468-B440-21DB214F6234}">
      <dgm:prSet/>
      <dgm:spPr/>
      <dgm:t>
        <a:bodyPr/>
        <a:lstStyle/>
        <a:p>
          <a:endParaRPr lang="en-US"/>
        </a:p>
      </dgm:t>
    </dgm:pt>
    <dgm:pt modelId="{17CBA479-A2D5-498B-89C5-D258DB82C983}" type="sibTrans" cxnId="{CCF09B84-B53D-4468-B440-21DB214F6234}">
      <dgm:prSet phldrT="5"/>
      <dgm:spPr/>
      <dgm:t>
        <a:bodyPr/>
        <a:lstStyle/>
        <a:p>
          <a:endParaRPr lang="en-US"/>
        </a:p>
      </dgm:t>
    </dgm:pt>
    <dgm:pt modelId="{CF058D47-D61E-42A4-B876-766258C80F99}">
      <dgm:prSet/>
      <dgm:spPr/>
      <dgm:t>
        <a:bodyPr/>
        <a:lstStyle/>
        <a:p>
          <a:r>
            <a:rPr lang="en-CA"/>
            <a:t>Help your friend to practice this situation in their minds using the editing splicing and pasting technique</a:t>
          </a:r>
          <a:endParaRPr lang="en-US"/>
        </a:p>
      </dgm:t>
    </dgm:pt>
    <dgm:pt modelId="{ABD9A3E4-D766-4239-861B-830AE573CB76}" type="parTrans" cxnId="{7ACCAEC2-AA86-4121-BB29-5511A0CB688C}">
      <dgm:prSet/>
      <dgm:spPr/>
      <dgm:t>
        <a:bodyPr/>
        <a:lstStyle/>
        <a:p>
          <a:endParaRPr lang="en-US"/>
        </a:p>
      </dgm:t>
    </dgm:pt>
    <dgm:pt modelId="{A610398C-A97C-4BE8-91DE-218AEAB03C87}" type="sibTrans" cxnId="{7ACCAEC2-AA86-4121-BB29-5511A0CB688C}">
      <dgm:prSet phldrT="6"/>
      <dgm:spPr/>
      <dgm:t>
        <a:bodyPr/>
        <a:lstStyle/>
        <a:p>
          <a:endParaRPr lang="en-US"/>
        </a:p>
      </dgm:t>
    </dgm:pt>
    <dgm:pt modelId="{8E5A8072-BC9B-43EF-9EBD-D2553BCC6F0D}">
      <dgm:prSet/>
      <dgm:spPr/>
      <dgm:t>
        <a:bodyPr/>
        <a:lstStyle/>
        <a:p>
          <a:r>
            <a:rPr lang="en-CA"/>
            <a:t>Reclaim the situation as your own using the new scenario. Practice it repeatedly in your imagination.</a:t>
          </a:r>
          <a:endParaRPr lang="en-US"/>
        </a:p>
      </dgm:t>
    </dgm:pt>
    <dgm:pt modelId="{F9B7C3C9-19A3-4717-A9B1-8C39452BA59A}" type="parTrans" cxnId="{5D7E519C-50F3-4D67-83E5-F77477BC29A9}">
      <dgm:prSet/>
      <dgm:spPr/>
      <dgm:t>
        <a:bodyPr/>
        <a:lstStyle/>
        <a:p>
          <a:endParaRPr lang="en-US"/>
        </a:p>
      </dgm:t>
    </dgm:pt>
    <dgm:pt modelId="{AE2BE7C8-4537-48EE-B633-8992B8F94BD0}" type="sibTrans" cxnId="{5D7E519C-50F3-4D67-83E5-F77477BC29A9}">
      <dgm:prSet phldrT="7"/>
      <dgm:spPr/>
      <dgm:t>
        <a:bodyPr/>
        <a:lstStyle/>
        <a:p>
          <a:endParaRPr lang="en-US"/>
        </a:p>
      </dgm:t>
    </dgm:pt>
    <dgm:pt modelId="{DF462832-996C-46DC-9108-EAA5C8BC20D8}" type="pres">
      <dgm:prSet presAssocID="{D08E347C-B550-4167-9823-B06EDE3BEA09}" presName="linear" presStyleCnt="0">
        <dgm:presLayoutVars>
          <dgm:animLvl val="lvl"/>
          <dgm:resizeHandles val="exact"/>
        </dgm:presLayoutVars>
      </dgm:prSet>
      <dgm:spPr/>
    </dgm:pt>
    <dgm:pt modelId="{3553F7E8-6831-4E3A-85ED-65B4CE4A58BE}" type="pres">
      <dgm:prSet presAssocID="{4FDDD8EC-3617-4AF8-A393-03E465A9371B}" presName="parentText" presStyleLbl="node1" presStyleIdx="0" presStyleCnt="7">
        <dgm:presLayoutVars>
          <dgm:chMax val="0"/>
          <dgm:bulletEnabled val="1"/>
        </dgm:presLayoutVars>
      </dgm:prSet>
      <dgm:spPr/>
    </dgm:pt>
    <dgm:pt modelId="{C042CE3F-3DE1-4A42-A146-90E6AB620C8B}" type="pres">
      <dgm:prSet presAssocID="{8615681B-460E-4B5C-91BA-A6DBAABC0686}" presName="spacer" presStyleCnt="0"/>
      <dgm:spPr/>
    </dgm:pt>
    <dgm:pt modelId="{D15AF9D9-F431-41A3-B938-4CCB6056BC73}" type="pres">
      <dgm:prSet presAssocID="{E832AC51-34F5-4CC8-8F12-695913766CBE}" presName="parentText" presStyleLbl="node1" presStyleIdx="1" presStyleCnt="7">
        <dgm:presLayoutVars>
          <dgm:chMax val="0"/>
          <dgm:bulletEnabled val="1"/>
        </dgm:presLayoutVars>
      </dgm:prSet>
      <dgm:spPr/>
    </dgm:pt>
    <dgm:pt modelId="{BD49B22A-601D-40A0-B50A-9FD21134F635}" type="pres">
      <dgm:prSet presAssocID="{30D9980D-957B-4586-9707-C580FDD728D2}" presName="spacer" presStyleCnt="0"/>
      <dgm:spPr/>
    </dgm:pt>
    <dgm:pt modelId="{A0F8E5E4-8082-4339-B17B-9F4730F92596}" type="pres">
      <dgm:prSet presAssocID="{13F8902B-0F80-48A8-B781-45A4683BDE8F}" presName="parentText" presStyleLbl="node1" presStyleIdx="2" presStyleCnt="7">
        <dgm:presLayoutVars>
          <dgm:chMax val="0"/>
          <dgm:bulletEnabled val="1"/>
        </dgm:presLayoutVars>
      </dgm:prSet>
      <dgm:spPr/>
    </dgm:pt>
    <dgm:pt modelId="{E3C735DD-F07E-4DE5-A4C6-6FB49B67F2E2}" type="pres">
      <dgm:prSet presAssocID="{2C3C13A5-D1FD-4F62-BC41-935EB500A274}" presName="spacer" presStyleCnt="0"/>
      <dgm:spPr/>
    </dgm:pt>
    <dgm:pt modelId="{15171C1E-7BEB-4EF7-9D53-A80885FA3BA6}" type="pres">
      <dgm:prSet presAssocID="{3CE0205E-DCFE-4AEB-931E-21C1BF379803}" presName="parentText" presStyleLbl="node1" presStyleIdx="3" presStyleCnt="7">
        <dgm:presLayoutVars>
          <dgm:chMax val="0"/>
          <dgm:bulletEnabled val="1"/>
        </dgm:presLayoutVars>
      </dgm:prSet>
      <dgm:spPr/>
    </dgm:pt>
    <dgm:pt modelId="{DDC62884-C0F7-4FCD-97C3-8F0EEF25636F}" type="pres">
      <dgm:prSet presAssocID="{218D0340-F026-403A-BB16-1C768255018E}" presName="spacer" presStyleCnt="0"/>
      <dgm:spPr/>
    </dgm:pt>
    <dgm:pt modelId="{C416EE6F-CDC6-45CC-94D8-FDDD8FB77B20}" type="pres">
      <dgm:prSet presAssocID="{6A8A53DB-B24F-47DB-8FE8-F0A88BE6849C}" presName="parentText" presStyleLbl="node1" presStyleIdx="4" presStyleCnt="7">
        <dgm:presLayoutVars>
          <dgm:chMax val="0"/>
          <dgm:bulletEnabled val="1"/>
        </dgm:presLayoutVars>
      </dgm:prSet>
      <dgm:spPr/>
    </dgm:pt>
    <dgm:pt modelId="{AEAAC6E0-1743-4616-9FF3-8A475020461A}" type="pres">
      <dgm:prSet presAssocID="{17CBA479-A2D5-498B-89C5-D258DB82C983}" presName="spacer" presStyleCnt="0"/>
      <dgm:spPr/>
    </dgm:pt>
    <dgm:pt modelId="{A6C26249-3615-4BE2-9621-A1D8D07C253B}" type="pres">
      <dgm:prSet presAssocID="{CF058D47-D61E-42A4-B876-766258C80F99}" presName="parentText" presStyleLbl="node1" presStyleIdx="5" presStyleCnt="7">
        <dgm:presLayoutVars>
          <dgm:chMax val="0"/>
          <dgm:bulletEnabled val="1"/>
        </dgm:presLayoutVars>
      </dgm:prSet>
      <dgm:spPr/>
    </dgm:pt>
    <dgm:pt modelId="{39B9968F-CDC3-4221-BA96-51391F617D73}" type="pres">
      <dgm:prSet presAssocID="{A610398C-A97C-4BE8-91DE-218AEAB03C87}" presName="spacer" presStyleCnt="0"/>
      <dgm:spPr/>
    </dgm:pt>
    <dgm:pt modelId="{30ACE4D1-EC92-425F-89AC-DED910CCA5B1}" type="pres">
      <dgm:prSet presAssocID="{8E5A8072-BC9B-43EF-9EBD-D2553BCC6F0D}" presName="parentText" presStyleLbl="node1" presStyleIdx="6" presStyleCnt="7">
        <dgm:presLayoutVars>
          <dgm:chMax val="0"/>
          <dgm:bulletEnabled val="1"/>
        </dgm:presLayoutVars>
      </dgm:prSet>
      <dgm:spPr/>
    </dgm:pt>
  </dgm:ptLst>
  <dgm:cxnLst>
    <dgm:cxn modelId="{10376B00-A8C0-42B3-9A0B-566870EA5164}" type="presOf" srcId="{4FDDD8EC-3617-4AF8-A393-03E465A9371B}" destId="{3553F7E8-6831-4E3A-85ED-65B4CE4A58BE}" srcOrd="0" destOrd="0" presId="urn:microsoft.com/office/officeart/2005/8/layout/vList2"/>
    <dgm:cxn modelId="{5EC36214-6570-4C0B-B99A-5222871BF208}" type="presOf" srcId="{6A8A53DB-B24F-47DB-8FE8-F0A88BE6849C}" destId="{C416EE6F-CDC6-45CC-94D8-FDDD8FB77B20}" srcOrd="0" destOrd="0" presId="urn:microsoft.com/office/officeart/2005/8/layout/vList2"/>
    <dgm:cxn modelId="{14C04423-1ED7-46DF-86AE-27068D7E11C0}" type="presOf" srcId="{D08E347C-B550-4167-9823-B06EDE3BEA09}" destId="{DF462832-996C-46DC-9108-EAA5C8BC20D8}" srcOrd="0" destOrd="0" presId="urn:microsoft.com/office/officeart/2005/8/layout/vList2"/>
    <dgm:cxn modelId="{A57CC45C-D1A3-4AFD-9945-54B3AE87E9A2}" srcId="{D08E347C-B550-4167-9823-B06EDE3BEA09}" destId="{3CE0205E-DCFE-4AEB-931E-21C1BF379803}" srcOrd="3" destOrd="0" parTransId="{F9B275FA-EBB4-459E-8DDC-4C340FD4B570}" sibTransId="{218D0340-F026-403A-BB16-1C768255018E}"/>
    <dgm:cxn modelId="{F625A75D-86CF-480B-934A-B4DE0B753EDE}" srcId="{D08E347C-B550-4167-9823-B06EDE3BEA09}" destId="{4FDDD8EC-3617-4AF8-A393-03E465A9371B}" srcOrd="0" destOrd="0" parTransId="{C3E780A9-0B3A-4812-8818-E79449488252}" sibTransId="{8615681B-460E-4B5C-91BA-A6DBAABC0686}"/>
    <dgm:cxn modelId="{CE800260-23E4-4CC6-9546-0F3AE0A9A790}" type="presOf" srcId="{13F8902B-0F80-48A8-B781-45A4683BDE8F}" destId="{A0F8E5E4-8082-4339-B17B-9F4730F92596}" srcOrd="0" destOrd="0" presId="urn:microsoft.com/office/officeart/2005/8/layout/vList2"/>
    <dgm:cxn modelId="{3EE79B4B-8472-4A31-B184-DC60330D58C7}" srcId="{D08E347C-B550-4167-9823-B06EDE3BEA09}" destId="{13F8902B-0F80-48A8-B781-45A4683BDE8F}" srcOrd="2" destOrd="0" parTransId="{96C44ED3-DF5C-4078-AD4E-D7A2F5CE7AB1}" sibTransId="{2C3C13A5-D1FD-4F62-BC41-935EB500A274}"/>
    <dgm:cxn modelId="{CCF09B84-B53D-4468-B440-21DB214F6234}" srcId="{D08E347C-B550-4167-9823-B06EDE3BEA09}" destId="{6A8A53DB-B24F-47DB-8FE8-F0A88BE6849C}" srcOrd="4" destOrd="0" parTransId="{E77B70ED-E6C8-4C85-A29C-3A9E0361BDE0}" sibTransId="{17CBA479-A2D5-498B-89C5-D258DB82C983}"/>
    <dgm:cxn modelId="{5D7E519C-50F3-4D67-83E5-F77477BC29A9}" srcId="{D08E347C-B550-4167-9823-B06EDE3BEA09}" destId="{8E5A8072-BC9B-43EF-9EBD-D2553BCC6F0D}" srcOrd="6" destOrd="0" parTransId="{F9B7C3C9-19A3-4717-A9B1-8C39452BA59A}" sibTransId="{AE2BE7C8-4537-48EE-B633-8992B8F94BD0}"/>
    <dgm:cxn modelId="{9C4A8EA4-3C6B-4966-A83D-0BF61EB329E8}" type="presOf" srcId="{8E5A8072-BC9B-43EF-9EBD-D2553BCC6F0D}" destId="{30ACE4D1-EC92-425F-89AC-DED910CCA5B1}" srcOrd="0" destOrd="0" presId="urn:microsoft.com/office/officeart/2005/8/layout/vList2"/>
    <dgm:cxn modelId="{8E8839C2-AA98-4691-AFA8-400581C86CEB}" type="presOf" srcId="{CF058D47-D61E-42A4-B876-766258C80F99}" destId="{A6C26249-3615-4BE2-9621-A1D8D07C253B}" srcOrd="0" destOrd="0" presId="urn:microsoft.com/office/officeart/2005/8/layout/vList2"/>
    <dgm:cxn modelId="{7ACCAEC2-AA86-4121-BB29-5511A0CB688C}" srcId="{D08E347C-B550-4167-9823-B06EDE3BEA09}" destId="{CF058D47-D61E-42A4-B876-766258C80F99}" srcOrd="5" destOrd="0" parTransId="{ABD9A3E4-D766-4239-861B-830AE573CB76}" sibTransId="{A610398C-A97C-4BE8-91DE-218AEAB03C87}"/>
    <dgm:cxn modelId="{CF0EC3C8-C976-4896-88D0-F98F91E32401}" type="presOf" srcId="{E832AC51-34F5-4CC8-8F12-695913766CBE}" destId="{D15AF9D9-F431-41A3-B938-4CCB6056BC73}" srcOrd="0" destOrd="0" presId="urn:microsoft.com/office/officeart/2005/8/layout/vList2"/>
    <dgm:cxn modelId="{15421FCF-315F-4672-8D24-1C14FA1EA4A2}" type="presOf" srcId="{3CE0205E-DCFE-4AEB-931E-21C1BF379803}" destId="{15171C1E-7BEB-4EF7-9D53-A80885FA3BA6}" srcOrd="0" destOrd="0" presId="urn:microsoft.com/office/officeart/2005/8/layout/vList2"/>
    <dgm:cxn modelId="{9F88CED1-7E47-479F-8164-6C54D5194577}" srcId="{D08E347C-B550-4167-9823-B06EDE3BEA09}" destId="{E832AC51-34F5-4CC8-8F12-695913766CBE}" srcOrd="1" destOrd="0" parTransId="{3E417E70-1726-48AE-AB92-997C4923BB97}" sibTransId="{30D9980D-957B-4586-9707-C580FDD728D2}"/>
    <dgm:cxn modelId="{CB5CEDD1-4F9F-4C62-A3A8-43ECB9FE12F2}" type="presParOf" srcId="{DF462832-996C-46DC-9108-EAA5C8BC20D8}" destId="{3553F7E8-6831-4E3A-85ED-65B4CE4A58BE}" srcOrd="0" destOrd="0" presId="urn:microsoft.com/office/officeart/2005/8/layout/vList2"/>
    <dgm:cxn modelId="{E5460FB0-42B3-4B15-A571-EE151FF28BAA}" type="presParOf" srcId="{DF462832-996C-46DC-9108-EAA5C8BC20D8}" destId="{C042CE3F-3DE1-4A42-A146-90E6AB620C8B}" srcOrd="1" destOrd="0" presId="urn:microsoft.com/office/officeart/2005/8/layout/vList2"/>
    <dgm:cxn modelId="{5BBCD7B5-D4E7-4346-ACFA-3BE23B1E48EE}" type="presParOf" srcId="{DF462832-996C-46DC-9108-EAA5C8BC20D8}" destId="{D15AF9D9-F431-41A3-B938-4CCB6056BC73}" srcOrd="2" destOrd="0" presId="urn:microsoft.com/office/officeart/2005/8/layout/vList2"/>
    <dgm:cxn modelId="{08DFFE8E-CF55-4524-8C26-AE6A92C26171}" type="presParOf" srcId="{DF462832-996C-46DC-9108-EAA5C8BC20D8}" destId="{BD49B22A-601D-40A0-B50A-9FD21134F635}" srcOrd="3" destOrd="0" presId="urn:microsoft.com/office/officeart/2005/8/layout/vList2"/>
    <dgm:cxn modelId="{EDB051A2-800F-4E82-948F-8D111702EA97}" type="presParOf" srcId="{DF462832-996C-46DC-9108-EAA5C8BC20D8}" destId="{A0F8E5E4-8082-4339-B17B-9F4730F92596}" srcOrd="4" destOrd="0" presId="urn:microsoft.com/office/officeart/2005/8/layout/vList2"/>
    <dgm:cxn modelId="{AF3CBE41-E414-4517-97D0-78116A2C95D8}" type="presParOf" srcId="{DF462832-996C-46DC-9108-EAA5C8BC20D8}" destId="{E3C735DD-F07E-4DE5-A4C6-6FB49B67F2E2}" srcOrd="5" destOrd="0" presId="urn:microsoft.com/office/officeart/2005/8/layout/vList2"/>
    <dgm:cxn modelId="{BA2E93C5-07B7-4A50-9552-C6AB911A6E61}" type="presParOf" srcId="{DF462832-996C-46DC-9108-EAA5C8BC20D8}" destId="{15171C1E-7BEB-4EF7-9D53-A80885FA3BA6}" srcOrd="6" destOrd="0" presId="urn:microsoft.com/office/officeart/2005/8/layout/vList2"/>
    <dgm:cxn modelId="{6E2EBD7E-D733-4957-A309-0326F21A9985}" type="presParOf" srcId="{DF462832-996C-46DC-9108-EAA5C8BC20D8}" destId="{DDC62884-C0F7-4FCD-97C3-8F0EEF25636F}" srcOrd="7" destOrd="0" presId="urn:microsoft.com/office/officeart/2005/8/layout/vList2"/>
    <dgm:cxn modelId="{0F2E086F-DF0C-41A2-9CF3-67DD735EA71F}" type="presParOf" srcId="{DF462832-996C-46DC-9108-EAA5C8BC20D8}" destId="{C416EE6F-CDC6-45CC-94D8-FDDD8FB77B20}" srcOrd="8" destOrd="0" presId="urn:microsoft.com/office/officeart/2005/8/layout/vList2"/>
    <dgm:cxn modelId="{F4104241-DD4D-404A-B83C-823C73C17CBF}" type="presParOf" srcId="{DF462832-996C-46DC-9108-EAA5C8BC20D8}" destId="{AEAAC6E0-1743-4616-9FF3-8A475020461A}" srcOrd="9" destOrd="0" presId="urn:microsoft.com/office/officeart/2005/8/layout/vList2"/>
    <dgm:cxn modelId="{76BD35BD-5DF6-41C4-BDB0-134C40A8CD3F}" type="presParOf" srcId="{DF462832-996C-46DC-9108-EAA5C8BC20D8}" destId="{A6C26249-3615-4BE2-9621-A1D8D07C253B}" srcOrd="10" destOrd="0" presId="urn:microsoft.com/office/officeart/2005/8/layout/vList2"/>
    <dgm:cxn modelId="{215F793E-24B7-4BA4-8BCA-F243AEC9FA01}" type="presParOf" srcId="{DF462832-996C-46DC-9108-EAA5C8BC20D8}" destId="{39B9968F-CDC3-4221-BA96-51391F617D73}" srcOrd="11" destOrd="0" presId="urn:microsoft.com/office/officeart/2005/8/layout/vList2"/>
    <dgm:cxn modelId="{52B0E785-BC66-48DA-9293-4CAB6EF76F25}" type="presParOf" srcId="{DF462832-996C-46DC-9108-EAA5C8BC20D8}" destId="{30ACE4D1-EC92-425F-89AC-DED910CCA5B1}"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66930B-51FD-42A9-B6DB-573EC3301F3E}" type="doc">
      <dgm:prSet loTypeId="urn:microsoft.com/office/officeart/2016/7/layout/VerticalSolidActionList" loCatId="List" qsTypeId="urn:microsoft.com/office/officeart/2005/8/quickstyle/simple1" qsCatId="simple" csTypeId="urn:microsoft.com/office/officeart/2005/8/colors/accent3_2" csCatId="accent3" phldr="1"/>
      <dgm:spPr/>
      <dgm:t>
        <a:bodyPr/>
        <a:lstStyle/>
        <a:p>
          <a:endParaRPr lang="en-US"/>
        </a:p>
      </dgm:t>
    </dgm:pt>
    <dgm:pt modelId="{B1589372-EEE1-4D1E-893D-682533DB157F}">
      <dgm:prSet/>
      <dgm:spPr/>
      <dgm:t>
        <a:bodyPr/>
        <a:lstStyle/>
        <a:p>
          <a:r>
            <a:rPr lang="en-US"/>
            <a:t>Start</a:t>
          </a:r>
        </a:p>
      </dgm:t>
    </dgm:pt>
    <dgm:pt modelId="{30030479-EF7B-44C7-9568-58B32F1F6778}" type="parTrans" cxnId="{7B1C5366-08B9-408B-B74E-28C2F8B87410}">
      <dgm:prSet/>
      <dgm:spPr/>
      <dgm:t>
        <a:bodyPr/>
        <a:lstStyle/>
        <a:p>
          <a:endParaRPr lang="en-US"/>
        </a:p>
      </dgm:t>
    </dgm:pt>
    <dgm:pt modelId="{0683A7D4-08F5-4323-9206-C7171D2B70D9}" type="sibTrans" cxnId="{7B1C5366-08B9-408B-B74E-28C2F8B87410}">
      <dgm:prSet/>
      <dgm:spPr/>
      <dgm:t>
        <a:bodyPr/>
        <a:lstStyle/>
        <a:p>
          <a:endParaRPr lang="en-US"/>
        </a:p>
      </dgm:t>
    </dgm:pt>
    <dgm:pt modelId="{BD8D7580-91C7-42CD-8722-56A121D6390A}">
      <dgm:prSet/>
      <dgm:spPr/>
      <dgm:t>
        <a:bodyPr/>
        <a:lstStyle/>
        <a:p>
          <a:r>
            <a:rPr lang="en-US"/>
            <a:t>Start with your chain analysis</a:t>
          </a:r>
        </a:p>
      </dgm:t>
    </dgm:pt>
    <dgm:pt modelId="{8B1E7569-505D-46C1-82BC-75466E17DCA1}" type="parTrans" cxnId="{4AAE1F05-6733-4452-B0E0-56664458513A}">
      <dgm:prSet/>
      <dgm:spPr/>
      <dgm:t>
        <a:bodyPr/>
        <a:lstStyle/>
        <a:p>
          <a:endParaRPr lang="en-US"/>
        </a:p>
      </dgm:t>
    </dgm:pt>
    <dgm:pt modelId="{C7EE7D6D-86FF-4B22-A2D3-2B7AA85B2EDB}" type="sibTrans" cxnId="{4AAE1F05-6733-4452-B0E0-56664458513A}">
      <dgm:prSet/>
      <dgm:spPr/>
      <dgm:t>
        <a:bodyPr/>
        <a:lstStyle/>
        <a:p>
          <a:endParaRPr lang="en-US"/>
        </a:p>
      </dgm:t>
    </dgm:pt>
    <dgm:pt modelId="{847E4F0C-007E-4C28-8CF5-F626F7BB3A33}">
      <dgm:prSet/>
      <dgm:spPr/>
      <dgm:t>
        <a:bodyPr/>
        <a:lstStyle/>
        <a:p>
          <a:r>
            <a:rPr lang="en-US"/>
            <a:t>Imagine</a:t>
          </a:r>
        </a:p>
      </dgm:t>
    </dgm:pt>
    <dgm:pt modelId="{721AADA1-071D-4647-9514-65326882E63F}" type="parTrans" cxnId="{503398BE-729D-46C6-849E-8E9BE1A355AE}">
      <dgm:prSet/>
      <dgm:spPr/>
      <dgm:t>
        <a:bodyPr/>
        <a:lstStyle/>
        <a:p>
          <a:endParaRPr lang="en-US"/>
        </a:p>
      </dgm:t>
    </dgm:pt>
    <dgm:pt modelId="{E3B29202-29B5-45DF-85EB-A849D5D72A8E}" type="sibTrans" cxnId="{503398BE-729D-46C6-849E-8E9BE1A355AE}">
      <dgm:prSet/>
      <dgm:spPr/>
      <dgm:t>
        <a:bodyPr/>
        <a:lstStyle/>
        <a:p>
          <a:endParaRPr lang="en-US"/>
        </a:p>
      </dgm:t>
    </dgm:pt>
    <dgm:pt modelId="{F95D85F1-8DF6-4064-BC9E-5FA4B3833BF4}">
      <dgm:prSet/>
      <dgm:spPr/>
      <dgm:t>
        <a:bodyPr/>
        <a:lstStyle/>
        <a:p>
          <a:r>
            <a:rPr lang="en-US"/>
            <a:t>Imagine that what happened to you happened instead to a friend who is well regulated</a:t>
          </a:r>
        </a:p>
      </dgm:t>
    </dgm:pt>
    <dgm:pt modelId="{75FF9F3B-4D77-4BCA-AA5B-57FAC33CAD79}" type="parTrans" cxnId="{D7280D71-CDFB-4219-8E52-F250C3A1CB29}">
      <dgm:prSet/>
      <dgm:spPr/>
      <dgm:t>
        <a:bodyPr/>
        <a:lstStyle/>
        <a:p>
          <a:endParaRPr lang="en-US"/>
        </a:p>
      </dgm:t>
    </dgm:pt>
    <dgm:pt modelId="{F525C5CE-5E91-4666-968D-EC5ED3D6A6F2}" type="sibTrans" cxnId="{D7280D71-CDFB-4219-8E52-F250C3A1CB29}">
      <dgm:prSet/>
      <dgm:spPr/>
      <dgm:t>
        <a:bodyPr/>
        <a:lstStyle/>
        <a:p>
          <a:endParaRPr lang="en-US"/>
        </a:p>
      </dgm:t>
    </dgm:pt>
    <dgm:pt modelId="{39611344-85E3-4407-9151-3B2241E26EB0}">
      <dgm:prSet/>
      <dgm:spPr/>
      <dgm:t>
        <a:bodyPr/>
        <a:lstStyle/>
        <a:p>
          <a:r>
            <a:rPr lang="en-US"/>
            <a:t>Imagine</a:t>
          </a:r>
        </a:p>
      </dgm:t>
    </dgm:pt>
    <dgm:pt modelId="{49CB26EE-7D0F-4063-B7B2-28469E31CCE8}" type="parTrans" cxnId="{EB7F7A54-2E5D-4202-B16A-FBEF06CAFC51}">
      <dgm:prSet/>
      <dgm:spPr/>
      <dgm:t>
        <a:bodyPr/>
        <a:lstStyle/>
        <a:p>
          <a:endParaRPr lang="en-US"/>
        </a:p>
      </dgm:t>
    </dgm:pt>
    <dgm:pt modelId="{99A51626-95FF-4FD8-9802-6506C89C8AF0}" type="sibTrans" cxnId="{EB7F7A54-2E5D-4202-B16A-FBEF06CAFC51}">
      <dgm:prSet/>
      <dgm:spPr/>
      <dgm:t>
        <a:bodyPr/>
        <a:lstStyle/>
        <a:p>
          <a:endParaRPr lang="en-US"/>
        </a:p>
      </dgm:t>
    </dgm:pt>
    <dgm:pt modelId="{6A97CAFC-2F40-4053-B3CA-922496346903}">
      <dgm:prSet/>
      <dgm:spPr/>
      <dgm:t>
        <a:bodyPr/>
        <a:lstStyle/>
        <a:p>
          <a:r>
            <a:rPr lang="en-US"/>
            <a:t>Imagine how they might have seen or interpreted the situation and thought and behaved differently</a:t>
          </a:r>
        </a:p>
      </dgm:t>
    </dgm:pt>
    <dgm:pt modelId="{9F092548-EF70-4035-8BB9-7DE55313D255}" type="parTrans" cxnId="{CF7F3614-8331-4436-887E-A42AAA26193D}">
      <dgm:prSet/>
      <dgm:spPr/>
      <dgm:t>
        <a:bodyPr/>
        <a:lstStyle/>
        <a:p>
          <a:endParaRPr lang="en-US"/>
        </a:p>
      </dgm:t>
    </dgm:pt>
    <dgm:pt modelId="{6E1494C1-7B23-4B3C-B460-F7BF379FD1A3}" type="sibTrans" cxnId="{CF7F3614-8331-4436-887E-A42AAA26193D}">
      <dgm:prSet/>
      <dgm:spPr/>
      <dgm:t>
        <a:bodyPr/>
        <a:lstStyle/>
        <a:p>
          <a:endParaRPr lang="en-US"/>
        </a:p>
      </dgm:t>
    </dgm:pt>
    <dgm:pt modelId="{D3F63857-60FC-4798-BEBC-3D8997008ED7}">
      <dgm:prSet/>
      <dgm:spPr/>
      <dgm:t>
        <a:bodyPr/>
        <a:lstStyle/>
        <a:p>
          <a:r>
            <a:rPr lang="en-US"/>
            <a:t>Imagine</a:t>
          </a:r>
        </a:p>
      </dgm:t>
    </dgm:pt>
    <dgm:pt modelId="{79302829-35E3-4FB9-BE73-CC3464476556}" type="parTrans" cxnId="{2D680997-8269-4317-8F64-7DD5C4AA6B38}">
      <dgm:prSet/>
      <dgm:spPr/>
      <dgm:t>
        <a:bodyPr/>
        <a:lstStyle/>
        <a:p>
          <a:endParaRPr lang="en-US"/>
        </a:p>
      </dgm:t>
    </dgm:pt>
    <dgm:pt modelId="{C812582C-541E-4415-A0BC-C3AF0F284E40}" type="sibTrans" cxnId="{2D680997-8269-4317-8F64-7DD5C4AA6B38}">
      <dgm:prSet/>
      <dgm:spPr/>
      <dgm:t>
        <a:bodyPr/>
        <a:lstStyle/>
        <a:p>
          <a:endParaRPr lang="en-US"/>
        </a:p>
      </dgm:t>
    </dgm:pt>
    <dgm:pt modelId="{C245CD27-CC29-4DF0-A25B-16EF781A36E8}">
      <dgm:prSet/>
      <dgm:spPr/>
      <dgm:t>
        <a:bodyPr/>
        <a:lstStyle/>
        <a:p>
          <a:r>
            <a:rPr lang="en-US"/>
            <a:t>Imagine what they might have done. Write this down</a:t>
          </a:r>
        </a:p>
      </dgm:t>
    </dgm:pt>
    <dgm:pt modelId="{DBBA7E33-7397-40B9-BEEB-8E2644F0EC7D}" type="parTrans" cxnId="{EA9DDB88-ACCA-4E02-9676-62ACA6E868D8}">
      <dgm:prSet/>
      <dgm:spPr/>
      <dgm:t>
        <a:bodyPr/>
        <a:lstStyle/>
        <a:p>
          <a:endParaRPr lang="en-US"/>
        </a:p>
      </dgm:t>
    </dgm:pt>
    <dgm:pt modelId="{6EE63BD9-7253-4D3B-9B0A-EBC491FC940C}" type="sibTrans" cxnId="{EA9DDB88-ACCA-4E02-9676-62ACA6E868D8}">
      <dgm:prSet/>
      <dgm:spPr/>
      <dgm:t>
        <a:bodyPr/>
        <a:lstStyle/>
        <a:p>
          <a:endParaRPr lang="en-US"/>
        </a:p>
      </dgm:t>
    </dgm:pt>
    <dgm:pt modelId="{EEAFB74B-564F-4FE9-9157-BD2AEBF018CD}">
      <dgm:prSet/>
      <dgm:spPr/>
      <dgm:t>
        <a:bodyPr/>
        <a:lstStyle/>
        <a:p>
          <a:r>
            <a:rPr lang="en-US"/>
            <a:t>Reclaim</a:t>
          </a:r>
        </a:p>
      </dgm:t>
    </dgm:pt>
    <dgm:pt modelId="{D03162A7-9C7D-4AC2-94ED-7572846E869F}" type="parTrans" cxnId="{961C3ECB-9E2F-4E76-BC06-E6F7EF3810E9}">
      <dgm:prSet/>
      <dgm:spPr/>
      <dgm:t>
        <a:bodyPr/>
        <a:lstStyle/>
        <a:p>
          <a:endParaRPr lang="en-US"/>
        </a:p>
      </dgm:t>
    </dgm:pt>
    <dgm:pt modelId="{2EE57D01-AB50-477A-9F21-238BB343DFD9}" type="sibTrans" cxnId="{961C3ECB-9E2F-4E76-BC06-E6F7EF3810E9}">
      <dgm:prSet/>
      <dgm:spPr/>
      <dgm:t>
        <a:bodyPr/>
        <a:lstStyle/>
        <a:p>
          <a:endParaRPr lang="en-US"/>
        </a:p>
      </dgm:t>
    </dgm:pt>
    <dgm:pt modelId="{B82695FA-CDE9-4165-9848-EE559DDD2DD9}">
      <dgm:prSet/>
      <dgm:spPr/>
      <dgm:t>
        <a:bodyPr/>
        <a:lstStyle/>
        <a:p>
          <a:r>
            <a:rPr lang="en-US"/>
            <a:t>Reclaim the situation as your own and play it the way your friend did use the edit, splice, and paste technique</a:t>
          </a:r>
        </a:p>
      </dgm:t>
    </dgm:pt>
    <dgm:pt modelId="{3D4FAD54-CAA2-4288-87B6-8F7444D3EC0E}" type="parTrans" cxnId="{67DB5455-E05C-49A0-85AA-AFC9CE211F7A}">
      <dgm:prSet/>
      <dgm:spPr/>
      <dgm:t>
        <a:bodyPr/>
        <a:lstStyle/>
        <a:p>
          <a:endParaRPr lang="en-US"/>
        </a:p>
      </dgm:t>
    </dgm:pt>
    <dgm:pt modelId="{90F47EDB-255D-4FC4-A496-CA58F37A860C}" type="sibTrans" cxnId="{67DB5455-E05C-49A0-85AA-AFC9CE211F7A}">
      <dgm:prSet/>
      <dgm:spPr/>
      <dgm:t>
        <a:bodyPr/>
        <a:lstStyle/>
        <a:p>
          <a:endParaRPr lang="en-US"/>
        </a:p>
      </dgm:t>
    </dgm:pt>
    <dgm:pt modelId="{05F88EF9-AD42-45EB-88A4-7ECAD254A249}">
      <dgm:prSet/>
      <dgm:spPr/>
      <dgm:t>
        <a:bodyPr/>
        <a:lstStyle/>
        <a:p>
          <a:r>
            <a:rPr lang="en-US"/>
            <a:t>Practice</a:t>
          </a:r>
        </a:p>
      </dgm:t>
    </dgm:pt>
    <dgm:pt modelId="{09256401-EFC0-4553-B638-30074CA934BD}" type="parTrans" cxnId="{BCBD7CDC-4991-4257-B536-EA0C9ED9163C}">
      <dgm:prSet/>
      <dgm:spPr/>
      <dgm:t>
        <a:bodyPr/>
        <a:lstStyle/>
        <a:p>
          <a:endParaRPr lang="en-US"/>
        </a:p>
      </dgm:t>
    </dgm:pt>
    <dgm:pt modelId="{46EDE561-CE30-4E9B-A7B0-1BEABC6651DD}" type="sibTrans" cxnId="{BCBD7CDC-4991-4257-B536-EA0C9ED9163C}">
      <dgm:prSet/>
      <dgm:spPr/>
      <dgm:t>
        <a:bodyPr/>
        <a:lstStyle/>
        <a:p>
          <a:endParaRPr lang="en-US"/>
        </a:p>
      </dgm:t>
    </dgm:pt>
    <dgm:pt modelId="{74C29EF0-D1DF-4004-8411-54B1ED911C28}">
      <dgm:prSet/>
      <dgm:spPr/>
      <dgm:t>
        <a:bodyPr/>
        <a:lstStyle/>
        <a:p>
          <a:r>
            <a:rPr lang="en-US"/>
            <a:t>Practice that scenario in your imagination</a:t>
          </a:r>
        </a:p>
      </dgm:t>
    </dgm:pt>
    <dgm:pt modelId="{5DBA1AA3-C75C-4A90-A939-13B0B093A584}" type="parTrans" cxnId="{A0360925-0D27-4478-BD46-A1E5D07426A9}">
      <dgm:prSet/>
      <dgm:spPr/>
      <dgm:t>
        <a:bodyPr/>
        <a:lstStyle/>
        <a:p>
          <a:endParaRPr lang="en-US"/>
        </a:p>
      </dgm:t>
    </dgm:pt>
    <dgm:pt modelId="{51E6A98F-62B4-4F1B-AA1D-2273F2B5A48D}" type="sibTrans" cxnId="{A0360925-0D27-4478-BD46-A1E5D07426A9}">
      <dgm:prSet/>
      <dgm:spPr/>
      <dgm:t>
        <a:bodyPr/>
        <a:lstStyle/>
        <a:p>
          <a:endParaRPr lang="en-US"/>
        </a:p>
      </dgm:t>
    </dgm:pt>
    <dgm:pt modelId="{8960DB57-3C3C-49B4-874D-F343C8166690}" type="pres">
      <dgm:prSet presAssocID="{6C66930B-51FD-42A9-B6DB-573EC3301F3E}" presName="Name0" presStyleCnt="0">
        <dgm:presLayoutVars>
          <dgm:dir/>
          <dgm:animLvl val="lvl"/>
          <dgm:resizeHandles val="exact"/>
        </dgm:presLayoutVars>
      </dgm:prSet>
      <dgm:spPr/>
    </dgm:pt>
    <dgm:pt modelId="{B0EB44F3-9999-4C2A-8E16-80014FAD9BA7}" type="pres">
      <dgm:prSet presAssocID="{B1589372-EEE1-4D1E-893D-682533DB157F}" presName="linNode" presStyleCnt="0"/>
      <dgm:spPr/>
    </dgm:pt>
    <dgm:pt modelId="{B3246674-CC55-47C1-B638-D5AE50EB3FCB}" type="pres">
      <dgm:prSet presAssocID="{B1589372-EEE1-4D1E-893D-682533DB157F}" presName="parentText" presStyleLbl="alignNode1" presStyleIdx="0" presStyleCnt="6">
        <dgm:presLayoutVars>
          <dgm:chMax val="1"/>
          <dgm:bulletEnabled/>
        </dgm:presLayoutVars>
      </dgm:prSet>
      <dgm:spPr/>
    </dgm:pt>
    <dgm:pt modelId="{9A114BDB-BDE8-494A-A6C3-E74C829DD0BB}" type="pres">
      <dgm:prSet presAssocID="{B1589372-EEE1-4D1E-893D-682533DB157F}" presName="descendantText" presStyleLbl="alignAccFollowNode1" presStyleIdx="0" presStyleCnt="6">
        <dgm:presLayoutVars>
          <dgm:bulletEnabled/>
        </dgm:presLayoutVars>
      </dgm:prSet>
      <dgm:spPr/>
    </dgm:pt>
    <dgm:pt modelId="{B50BF2E3-C54B-423A-9AF7-0C61E92961D3}" type="pres">
      <dgm:prSet presAssocID="{0683A7D4-08F5-4323-9206-C7171D2B70D9}" presName="sp" presStyleCnt="0"/>
      <dgm:spPr/>
    </dgm:pt>
    <dgm:pt modelId="{BCC55A9D-99F5-4414-BEDD-49D364D2416A}" type="pres">
      <dgm:prSet presAssocID="{847E4F0C-007E-4C28-8CF5-F626F7BB3A33}" presName="linNode" presStyleCnt="0"/>
      <dgm:spPr/>
    </dgm:pt>
    <dgm:pt modelId="{D5270F1E-43D1-4CB6-8511-6BA7793842B0}" type="pres">
      <dgm:prSet presAssocID="{847E4F0C-007E-4C28-8CF5-F626F7BB3A33}" presName="parentText" presStyleLbl="alignNode1" presStyleIdx="1" presStyleCnt="6">
        <dgm:presLayoutVars>
          <dgm:chMax val="1"/>
          <dgm:bulletEnabled/>
        </dgm:presLayoutVars>
      </dgm:prSet>
      <dgm:spPr/>
    </dgm:pt>
    <dgm:pt modelId="{15B74A54-BEED-44D7-81E2-5672240112B6}" type="pres">
      <dgm:prSet presAssocID="{847E4F0C-007E-4C28-8CF5-F626F7BB3A33}" presName="descendantText" presStyleLbl="alignAccFollowNode1" presStyleIdx="1" presStyleCnt="6">
        <dgm:presLayoutVars>
          <dgm:bulletEnabled/>
        </dgm:presLayoutVars>
      </dgm:prSet>
      <dgm:spPr/>
    </dgm:pt>
    <dgm:pt modelId="{77681E18-B43F-4EBB-A15C-04C23E59A9AA}" type="pres">
      <dgm:prSet presAssocID="{E3B29202-29B5-45DF-85EB-A849D5D72A8E}" presName="sp" presStyleCnt="0"/>
      <dgm:spPr/>
    </dgm:pt>
    <dgm:pt modelId="{CE510CD0-47A7-4CC5-9C16-1C8FB7151BC7}" type="pres">
      <dgm:prSet presAssocID="{39611344-85E3-4407-9151-3B2241E26EB0}" presName="linNode" presStyleCnt="0"/>
      <dgm:spPr/>
    </dgm:pt>
    <dgm:pt modelId="{8CE39613-597D-4430-B835-DDF9C7BB7175}" type="pres">
      <dgm:prSet presAssocID="{39611344-85E3-4407-9151-3B2241E26EB0}" presName="parentText" presStyleLbl="alignNode1" presStyleIdx="2" presStyleCnt="6">
        <dgm:presLayoutVars>
          <dgm:chMax val="1"/>
          <dgm:bulletEnabled/>
        </dgm:presLayoutVars>
      </dgm:prSet>
      <dgm:spPr/>
    </dgm:pt>
    <dgm:pt modelId="{45B690E2-D3AE-4B90-82DC-AC98371435AD}" type="pres">
      <dgm:prSet presAssocID="{39611344-85E3-4407-9151-3B2241E26EB0}" presName="descendantText" presStyleLbl="alignAccFollowNode1" presStyleIdx="2" presStyleCnt="6">
        <dgm:presLayoutVars>
          <dgm:bulletEnabled/>
        </dgm:presLayoutVars>
      </dgm:prSet>
      <dgm:spPr/>
    </dgm:pt>
    <dgm:pt modelId="{5E85D95E-D392-461D-A230-117D9A91DF49}" type="pres">
      <dgm:prSet presAssocID="{99A51626-95FF-4FD8-9802-6506C89C8AF0}" presName="sp" presStyleCnt="0"/>
      <dgm:spPr/>
    </dgm:pt>
    <dgm:pt modelId="{23CBC9C5-8410-4DC2-8C1D-2D6CEF9E9234}" type="pres">
      <dgm:prSet presAssocID="{D3F63857-60FC-4798-BEBC-3D8997008ED7}" presName="linNode" presStyleCnt="0"/>
      <dgm:spPr/>
    </dgm:pt>
    <dgm:pt modelId="{D3C4BC64-F1F1-43B6-8E09-56F38101560E}" type="pres">
      <dgm:prSet presAssocID="{D3F63857-60FC-4798-BEBC-3D8997008ED7}" presName="parentText" presStyleLbl="alignNode1" presStyleIdx="3" presStyleCnt="6">
        <dgm:presLayoutVars>
          <dgm:chMax val="1"/>
          <dgm:bulletEnabled/>
        </dgm:presLayoutVars>
      </dgm:prSet>
      <dgm:spPr/>
    </dgm:pt>
    <dgm:pt modelId="{594585DE-898C-4ACE-B19C-E5817E4D1EAD}" type="pres">
      <dgm:prSet presAssocID="{D3F63857-60FC-4798-BEBC-3D8997008ED7}" presName="descendantText" presStyleLbl="alignAccFollowNode1" presStyleIdx="3" presStyleCnt="6">
        <dgm:presLayoutVars>
          <dgm:bulletEnabled/>
        </dgm:presLayoutVars>
      </dgm:prSet>
      <dgm:spPr/>
    </dgm:pt>
    <dgm:pt modelId="{44ED2677-4C2B-4FE2-8EAD-4AA8EE27BC26}" type="pres">
      <dgm:prSet presAssocID="{C812582C-541E-4415-A0BC-C3AF0F284E40}" presName="sp" presStyleCnt="0"/>
      <dgm:spPr/>
    </dgm:pt>
    <dgm:pt modelId="{53D0CD47-DAF2-404F-971B-1B6F33220AD9}" type="pres">
      <dgm:prSet presAssocID="{EEAFB74B-564F-4FE9-9157-BD2AEBF018CD}" presName="linNode" presStyleCnt="0"/>
      <dgm:spPr/>
    </dgm:pt>
    <dgm:pt modelId="{81F4ECD3-F26A-4BBA-A171-507B2CA36568}" type="pres">
      <dgm:prSet presAssocID="{EEAFB74B-564F-4FE9-9157-BD2AEBF018CD}" presName="parentText" presStyleLbl="alignNode1" presStyleIdx="4" presStyleCnt="6">
        <dgm:presLayoutVars>
          <dgm:chMax val="1"/>
          <dgm:bulletEnabled/>
        </dgm:presLayoutVars>
      </dgm:prSet>
      <dgm:spPr/>
    </dgm:pt>
    <dgm:pt modelId="{D40D2602-B879-4906-959B-06CA68F7AD78}" type="pres">
      <dgm:prSet presAssocID="{EEAFB74B-564F-4FE9-9157-BD2AEBF018CD}" presName="descendantText" presStyleLbl="alignAccFollowNode1" presStyleIdx="4" presStyleCnt="6">
        <dgm:presLayoutVars>
          <dgm:bulletEnabled/>
        </dgm:presLayoutVars>
      </dgm:prSet>
      <dgm:spPr/>
    </dgm:pt>
    <dgm:pt modelId="{A789114F-BECC-4FD0-948F-4EC1AB845CB4}" type="pres">
      <dgm:prSet presAssocID="{2EE57D01-AB50-477A-9F21-238BB343DFD9}" presName="sp" presStyleCnt="0"/>
      <dgm:spPr/>
    </dgm:pt>
    <dgm:pt modelId="{05B01E9D-5A1A-445E-B1BA-791D6459B8F8}" type="pres">
      <dgm:prSet presAssocID="{05F88EF9-AD42-45EB-88A4-7ECAD254A249}" presName="linNode" presStyleCnt="0"/>
      <dgm:spPr/>
    </dgm:pt>
    <dgm:pt modelId="{CBD3EAC9-D1ED-496C-B4D5-07B302B17519}" type="pres">
      <dgm:prSet presAssocID="{05F88EF9-AD42-45EB-88A4-7ECAD254A249}" presName="parentText" presStyleLbl="alignNode1" presStyleIdx="5" presStyleCnt="6">
        <dgm:presLayoutVars>
          <dgm:chMax val="1"/>
          <dgm:bulletEnabled/>
        </dgm:presLayoutVars>
      </dgm:prSet>
      <dgm:spPr/>
    </dgm:pt>
    <dgm:pt modelId="{236082A7-4587-41C2-A867-A534D63695A6}" type="pres">
      <dgm:prSet presAssocID="{05F88EF9-AD42-45EB-88A4-7ECAD254A249}" presName="descendantText" presStyleLbl="alignAccFollowNode1" presStyleIdx="5" presStyleCnt="6">
        <dgm:presLayoutVars>
          <dgm:bulletEnabled/>
        </dgm:presLayoutVars>
      </dgm:prSet>
      <dgm:spPr/>
    </dgm:pt>
  </dgm:ptLst>
  <dgm:cxnLst>
    <dgm:cxn modelId="{4AAE1F05-6733-4452-B0E0-56664458513A}" srcId="{B1589372-EEE1-4D1E-893D-682533DB157F}" destId="{BD8D7580-91C7-42CD-8722-56A121D6390A}" srcOrd="0" destOrd="0" parTransId="{8B1E7569-505D-46C1-82BC-75466E17DCA1}" sibTransId="{C7EE7D6D-86FF-4B22-A2D3-2B7AA85B2EDB}"/>
    <dgm:cxn modelId="{CF7F3614-8331-4436-887E-A42AAA26193D}" srcId="{39611344-85E3-4407-9151-3B2241E26EB0}" destId="{6A97CAFC-2F40-4053-B3CA-922496346903}" srcOrd="0" destOrd="0" parTransId="{9F092548-EF70-4035-8BB9-7DE55313D255}" sibTransId="{6E1494C1-7B23-4B3C-B460-F7BF379FD1A3}"/>
    <dgm:cxn modelId="{A0360925-0D27-4478-BD46-A1E5D07426A9}" srcId="{05F88EF9-AD42-45EB-88A4-7ECAD254A249}" destId="{74C29EF0-D1DF-4004-8411-54B1ED911C28}" srcOrd="0" destOrd="0" parTransId="{5DBA1AA3-C75C-4A90-A939-13B0B093A584}" sibTransId="{51E6A98F-62B4-4F1B-AA1D-2273F2B5A48D}"/>
    <dgm:cxn modelId="{CE19A130-2034-433B-9420-81C26F8A822C}" type="presOf" srcId="{C245CD27-CC29-4DF0-A25B-16EF781A36E8}" destId="{594585DE-898C-4ACE-B19C-E5817E4D1EAD}" srcOrd="0" destOrd="0" presId="urn:microsoft.com/office/officeart/2016/7/layout/VerticalSolidActionList"/>
    <dgm:cxn modelId="{9B3D6E31-F04F-40DA-B87B-1FF75DB57110}" type="presOf" srcId="{6C66930B-51FD-42A9-B6DB-573EC3301F3E}" destId="{8960DB57-3C3C-49B4-874D-F343C8166690}" srcOrd="0" destOrd="0" presId="urn:microsoft.com/office/officeart/2016/7/layout/VerticalSolidActionList"/>
    <dgm:cxn modelId="{FA32DF3A-D3DC-446D-A0D3-0775269AC63F}" type="presOf" srcId="{6A97CAFC-2F40-4053-B3CA-922496346903}" destId="{45B690E2-D3AE-4B90-82DC-AC98371435AD}" srcOrd="0" destOrd="0" presId="urn:microsoft.com/office/officeart/2016/7/layout/VerticalSolidActionList"/>
    <dgm:cxn modelId="{7B1C5366-08B9-408B-B74E-28C2F8B87410}" srcId="{6C66930B-51FD-42A9-B6DB-573EC3301F3E}" destId="{B1589372-EEE1-4D1E-893D-682533DB157F}" srcOrd="0" destOrd="0" parTransId="{30030479-EF7B-44C7-9568-58B32F1F6778}" sibTransId="{0683A7D4-08F5-4323-9206-C7171D2B70D9}"/>
    <dgm:cxn modelId="{2E15D34C-C726-4A6F-BD38-4C1DF3DC8667}" type="presOf" srcId="{74C29EF0-D1DF-4004-8411-54B1ED911C28}" destId="{236082A7-4587-41C2-A867-A534D63695A6}" srcOrd="0" destOrd="0" presId="urn:microsoft.com/office/officeart/2016/7/layout/VerticalSolidActionList"/>
    <dgm:cxn modelId="{B1DE844D-9DBA-483F-9191-D7EFFECEB77E}" type="presOf" srcId="{05F88EF9-AD42-45EB-88A4-7ECAD254A249}" destId="{CBD3EAC9-D1ED-496C-B4D5-07B302B17519}" srcOrd="0" destOrd="0" presId="urn:microsoft.com/office/officeart/2016/7/layout/VerticalSolidActionList"/>
    <dgm:cxn modelId="{D7280D71-CDFB-4219-8E52-F250C3A1CB29}" srcId="{847E4F0C-007E-4C28-8CF5-F626F7BB3A33}" destId="{F95D85F1-8DF6-4064-BC9E-5FA4B3833BF4}" srcOrd="0" destOrd="0" parTransId="{75FF9F3B-4D77-4BCA-AA5B-57FAC33CAD79}" sibTransId="{F525C5CE-5E91-4666-968D-EC5ED3D6A6F2}"/>
    <dgm:cxn modelId="{EB7F7A54-2E5D-4202-B16A-FBEF06CAFC51}" srcId="{6C66930B-51FD-42A9-B6DB-573EC3301F3E}" destId="{39611344-85E3-4407-9151-3B2241E26EB0}" srcOrd="2" destOrd="0" parTransId="{49CB26EE-7D0F-4063-B7B2-28469E31CCE8}" sibTransId="{99A51626-95FF-4FD8-9802-6506C89C8AF0}"/>
    <dgm:cxn modelId="{67DB5455-E05C-49A0-85AA-AFC9CE211F7A}" srcId="{EEAFB74B-564F-4FE9-9157-BD2AEBF018CD}" destId="{B82695FA-CDE9-4165-9848-EE559DDD2DD9}" srcOrd="0" destOrd="0" parTransId="{3D4FAD54-CAA2-4288-87B6-8F7444D3EC0E}" sibTransId="{90F47EDB-255D-4FC4-A496-CA58F37A860C}"/>
    <dgm:cxn modelId="{EA9DDB88-ACCA-4E02-9676-62ACA6E868D8}" srcId="{D3F63857-60FC-4798-BEBC-3D8997008ED7}" destId="{C245CD27-CC29-4DF0-A25B-16EF781A36E8}" srcOrd="0" destOrd="0" parTransId="{DBBA7E33-7397-40B9-BEEB-8E2644F0EC7D}" sibTransId="{6EE63BD9-7253-4D3B-9B0A-EBC491FC940C}"/>
    <dgm:cxn modelId="{E0CF0389-BB6B-46C9-BF23-056A0DE240C0}" type="presOf" srcId="{39611344-85E3-4407-9151-3B2241E26EB0}" destId="{8CE39613-597D-4430-B835-DDF9C7BB7175}" srcOrd="0" destOrd="0" presId="urn:microsoft.com/office/officeart/2016/7/layout/VerticalSolidActionList"/>
    <dgm:cxn modelId="{0525B08F-8097-4A77-A1CA-485F71991AEE}" type="presOf" srcId="{EEAFB74B-564F-4FE9-9157-BD2AEBF018CD}" destId="{81F4ECD3-F26A-4BBA-A171-507B2CA36568}" srcOrd="0" destOrd="0" presId="urn:microsoft.com/office/officeart/2016/7/layout/VerticalSolidActionList"/>
    <dgm:cxn modelId="{952F3692-E2FE-4F17-B4BD-FCAC83B91980}" type="presOf" srcId="{847E4F0C-007E-4C28-8CF5-F626F7BB3A33}" destId="{D5270F1E-43D1-4CB6-8511-6BA7793842B0}" srcOrd="0" destOrd="0" presId="urn:microsoft.com/office/officeart/2016/7/layout/VerticalSolidActionList"/>
    <dgm:cxn modelId="{2D680997-8269-4317-8F64-7DD5C4AA6B38}" srcId="{6C66930B-51FD-42A9-B6DB-573EC3301F3E}" destId="{D3F63857-60FC-4798-BEBC-3D8997008ED7}" srcOrd="3" destOrd="0" parTransId="{79302829-35E3-4FB9-BE73-CC3464476556}" sibTransId="{C812582C-541E-4415-A0BC-C3AF0F284E40}"/>
    <dgm:cxn modelId="{7FB793A8-7CAD-49B6-AC4A-19A3E92E4EC6}" type="presOf" srcId="{BD8D7580-91C7-42CD-8722-56A121D6390A}" destId="{9A114BDB-BDE8-494A-A6C3-E74C829DD0BB}" srcOrd="0" destOrd="0" presId="urn:microsoft.com/office/officeart/2016/7/layout/VerticalSolidActionList"/>
    <dgm:cxn modelId="{57DAA3B6-29E4-4F50-BEAC-F5D7F1DE0094}" type="presOf" srcId="{B1589372-EEE1-4D1E-893D-682533DB157F}" destId="{B3246674-CC55-47C1-B638-D5AE50EB3FCB}" srcOrd="0" destOrd="0" presId="urn:microsoft.com/office/officeart/2016/7/layout/VerticalSolidActionList"/>
    <dgm:cxn modelId="{503398BE-729D-46C6-849E-8E9BE1A355AE}" srcId="{6C66930B-51FD-42A9-B6DB-573EC3301F3E}" destId="{847E4F0C-007E-4C28-8CF5-F626F7BB3A33}" srcOrd="1" destOrd="0" parTransId="{721AADA1-071D-4647-9514-65326882E63F}" sibTransId="{E3B29202-29B5-45DF-85EB-A849D5D72A8E}"/>
    <dgm:cxn modelId="{14C557C4-0D3D-4B59-9B65-F1010AD172F3}" type="presOf" srcId="{F95D85F1-8DF6-4064-BC9E-5FA4B3833BF4}" destId="{15B74A54-BEED-44D7-81E2-5672240112B6}" srcOrd="0" destOrd="0" presId="urn:microsoft.com/office/officeart/2016/7/layout/VerticalSolidActionList"/>
    <dgm:cxn modelId="{961C3ECB-9E2F-4E76-BC06-E6F7EF3810E9}" srcId="{6C66930B-51FD-42A9-B6DB-573EC3301F3E}" destId="{EEAFB74B-564F-4FE9-9157-BD2AEBF018CD}" srcOrd="4" destOrd="0" parTransId="{D03162A7-9C7D-4AC2-94ED-7572846E869F}" sibTransId="{2EE57D01-AB50-477A-9F21-238BB343DFD9}"/>
    <dgm:cxn modelId="{0BDEA8D5-0206-47FC-A417-76DB0FB134E8}" type="presOf" srcId="{D3F63857-60FC-4798-BEBC-3D8997008ED7}" destId="{D3C4BC64-F1F1-43B6-8E09-56F38101560E}" srcOrd="0" destOrd="0" presId="urn:microsoft.com/office/officeart/2016/7/layout/VerticalSolidActionList"/>
    <dgm:cxn modelId="{BCBD7CDC-4991-4257-B536-EA0C9ED9163C}" srcId="{6C66930B-51FD-42A9-B6DB-573EC3301F3E}" destId="{05F88EF9-AD42-45EB-88A4-7ECAD254A249}" srcOrd="5" destOrd="0" parTransId="{09256401-EFC0-4553-B638-30074CA934BD}" sibTransId="{46EDE561-CE30-4E9B-A7B0-1BEABC6651DD}"/>
    <dgm:cxn modelId="{6E0614F0-63C4-450B-83A2-105460F06316}" type="presOf" srcId="{B82695FA-CDE9-4165-9848-EE559DDD2DD9}" destId="{D40D2602-B879-4906-959B-06CA68F7AD78}" srcOrd="0" destOrd="0" presId="urn:microsoft.com/office/officeart/2016/7/layout/VerticalSolidActionList"/>
    <dgm:cxn modelId="{56C27942-895E-4124-A298-3D15FF9EA0B9}" type="presParOf" srcId="{8960DB57-3C3C-49B4-874D-F343C8166690}" destId="{B0EB44F3-9999-4C2A-8E16-80014FAD9BA7}" srcOrd="0" destOrd="0" presId="urn:microsoft.com/office/officeart/2016/7/layout/VerticalSolidActionList"/>
    <dgm:cxn modelId="{C7050E4E-CB5C-4BDA-B68D-079B48A5E045}" type="presParOf" srcId="{B0EB44F3-9999-4C2A-8E16-80014FAD9BA7}" destId="{B3246674-CC55-47C1-B638-D5AE50EB3FCB}" srcOrd="0" destOrd="0" presId="urn:microsoft.com/office/officeart/2016/7/layout/VerticalSolidActionList"/>
    <dgm:cxn modelId="{3B400AF9-F5E1-4AC1-8E42-EF9E3E2CDC41}" type="presParOf" srcId="{B0EB44F3-9999-4C2A-8E16-80014FAD9BA7}" destId="{9A114BDB-BDE8-494A-A6C3-E74C829DD0BB}" srcOrd="1" destOrd="0" presId="urn:microsoft.com/office/officeart/2016/7/layout/VerticalSolidActionList"/>
    <dgm:cxn modelId="{09B603EF-4740-4438-A2C0-E4115A0E30D8}" type="presParOf" srcId="{8960DB57-3C3C-49B4-874D-F343C8166690}" destId="{B50BF2E3-C54B-423A-9AF7-0C61E92961D3}" srcOrd="1" destOrd="0" presId="urn:microsoft.com/office/officeart/2016/7/layout/VerticalSolidActionList"/>
    <dgm:cxn modelId="{A9546EA4-DAB6-42D7-B4F5-11EDF64720DD}" type="presParOf" srcId="{8960DB57-3C3C-49B4-874D-F343C8166690}" destId="{BCC55A9D-99F5-4414-BEDD-49D364D2416A}" srcOrd="2" destOrd="0" presId="urn:microsoft.com/office/officeart/2016/7/layout/VerticalSolidActionList"/>
    <dgm:cxn modelId="{A719E173-693E-44C8-A6B6-4B92D17BFE5D}" type="presParOf" srcId="{BCC55A9D-99F5-4414-BEDD-49D364D2416A}" destId="{D5270F1E-43D1-4CB6-8511-6BA7793842B0}" srcOrd="0" destOrd="0" presId="urn:microsoft.com/office/officeart/2016/7/layout/VerticalSolidActionList"/>
    <dgm:cxn modelId="{029A060F-56E4-4BCA-8420-2D127DBEE63D}" type="presParOf" srcId="{BCC55A9D-99F5-4414-BEDD-49D364D2416A}" destId="{15B74A54-BEED-44D7-81E2-5672240112B6}" srcOrd="1" destOrd="0" presId="urn:microsoft.com/office/officeart/2016/7/layout/VerticalSolidActionList"/>
    <dgm:cxn modelId="{E71E5146-6C33-450F-9CC2-DE3546E0005F}" type="presParOf" srcId="{8960DB57-3C3C-49B4-874D-F343C8166690}" destId="{77681E18-B43F-4EBB-A15C-04C23E59A9AA}" srcOrd="3" destOrd="0" presId="urn:microsoft.com/office/officeart/2016/7/layout/VerticalSolidActionList"/>
    <dgm:cxn modelId="{C2081DF3-5E16-4267-9EF5-65FD7F4588F2}" type="presParOf" srcId="{8960DB57-3C3C-49B4-874D-F343C8166690}" destId="{CE510CD0-47A7-4CC5-9C16-1C8FB7151BC7}" srcOrd="4" destOrd="0" presId="urn:microsoft.com/office/officeart/2016/7/layout/VerticalSolidActionList"/>
    <dgm:cxn modelId="{BCE86916-53AE-415C-8B49-32758114A752}" type="presParOf" srcId="{CE510CD0-47A7-4CC5-9C16-1C8FB7151BC7}" destId="{8CE39613-597D-4430-B835-DDF9C7BB7175}" srcOrd="0" destOrd="0" presId="urn:microsoft.com/office/officeart/2016/7/layout/VerticalSolidActionList"/>
    <dgm:cxn modelId="{9019D90B-BEDF-4C09-A881-7F5545B0BFE2}" type="presParOf" srcId="{CE510CD0-47A7-4CC5-9C16-1C8FB7151BC7}" destId="{45B690E2-D3AE-4B90-82DC-AC98371435AD}" srcOrd="1" destOrd="0" presId="urn:microsoft.com/office/officeart/2016/7/layout/VerticalSolidActionList"/>
    <dgm:cxn modelId="{6D2F1F46-CD01-4CA0-8C2E-A96E87E350EF}" type="presParOf" srcId="{8960DB57-3C3C-49B4-874D-F343C8166690}" destId="{5E85D95E-D392-461D-A230-117D9A91DF49}" srcOrd="5" destOrd="0" presId="urn:microsoft.com/office/officeart/2016/7/layout/VerticalSolidActionList"/>
    <dgm:cxn modelId="{021C53C3-C0A9-4992-B753-3861D0C66BDC}" type="presParOf" srcId="{8960DB57-3C3C-49B4-874D-F343C8166690}" destId="{23CBC9C5-8410-4DC2-8C1D-2D6CEF9E9234}" srcOrd="6" destOrd="0" presId="urn:microsoft.com/office/officeart/2016/7/layout/VerticalSolidActionList"/>
    <dgm:cxn modelId="{2330FEBB-7A4D-485D-B9C8-35A40340232D}" type="presParOf" srcId="{23CBC9C5-8410-4DC2-8C1D-2D6CEF9E9234}" destId="{D3C4BC64-F1F1-43B6-8E09-56F38101560E}" srcOrd="0" destOrd="0" presId="urn:microsoft.com/office/officeart/2016/7/layout/VerticalSolidActionList"/>
    <dgm:cxn modelId="{82CA9DE9-B8CA-4933-BA10-682ECF6EA216}" type="presParOf" srcId="{23CBC9C5-8410-4DC2-8C1D-2D6CEF9E9234}" destId="{594585DE-898C-4ACE-B19C-E5817E4D1EAD}" srcOrd="1" destOrd="0" presId="urn:microsoft.com/office/officeart/2016/7/layout/VerticalSolidActionList"/>
    <dgm:cxn modelId="{A7C89BE7-8366-4E65-ACBC-D3243BC787AC}" type="presParOf" srcId="{8960DB57-3C3C-49B4-874D-F343C8166690}" destId="{44ED2677-4C2B-4FE2-8EAD-4AA8EE27BC26}" srcOrd="7" destOrd="0" presId="urn:microsoft.com/office/officeart/2016/7/layout/VerticalSolidActionList"/>
    <dgm:cxn modelId="{2759D27E-09A2-4BB5-AF94-46E7C47936EA}" type="presParOf" srcId="{8960DB57-3C3C-49B4-874D-F343C8166690}" destId="{53D0CD47-DAF2-404F-971B-1B6F33220AD9}" srcOrd="8" destOrd="0" presId="urn:microsoft.com/office/officeart/2016/7/layout/VerticalSolidActionList"/>
    <dgm:cxn modelId="{CE225B6F-CAE4-4BBF-B126-D8059C749DB5}" type="presParOf" srcId="{53D0CD47-DAF2-404F-971B-1B6F33220AD9}" destId="{81F4ECD3-F26A-4BBA-A171-507B2CA36568}" srcOrd="0" destOrd="0" presId="urn:microsoft.com/office/officeart/2016/7/layout/VerticalSolidActionList"/>
    <dgm:cxn modelId="{01AF8B1A-C71C-4DB0-BECE-3DF0EF7BA7E5}" type="presParOf" srcId="{53D0CD47-DAF2-404F-971B-1B6F33220AD9}" destId="{D40D2602-B879-4906-959B-06CA68F7AD78}" srcOrd="1" destOrd="0" presId="urn:microsoft.com/office/officeart/2016/7/layout/VerticalSolidActionList"/>
    <dgm:cxn modelId="{13851ED2-EC33-4DC7-951B-8144DBE07EAA}" type="presParOf" srcId="{8960DB57-3C3C-49B4-874D-F343C8166690}" destId="{A789114F-BECC-4FD0-948F-4EC1AB845CB4}" srcOrd="9" destOrd="0" presId="urn:microsoft.com/office/officeart/2016/7/layout/VerticalSolidActionList"/>
    <dgm:cxn modelId="{E2AB5AD2-768D-4A9C-A9A7-461D1FBFF749}" type="presParOf" srcId="{8960DB57-3C3C-49B4-874D-F343C8166690}" destId="{05B01E9D-5A1A-445E-B1BA-791D6459B8F8}" srcOrd="10" destOrd="0" presId="urn:microsoft.com/office/officeart/2016/7/layout/VerticalSolidActionList"/>
    <dgm:cxn modelId="{21A1E46F-8268-4494-AC16-85371B12651A}" type="presParOf" srcId="{05B01E9D-5A1A-445E-B1BA-791D6459B8F8}" destId="{CBD3EAC9-D1ED-496C-B4D5-07B302B17519}" srcOrd="0" destOrd="0" presId="urn:microsoft.com/office/officeart/2016/7/layout/VerticalSolidActionList"/>
    <dgm:cxn modelId="{A629114B-8ED7-4F96-B00E-C5A206F7D977}" type="presParOf" srcId="{05B01E9D-5A1A-445E-B1BA-791D6459B8F8}" destId="{236082A7-4587-41C2-A867-A534D63695A6}"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dgm:spPr/>
      <dgm:t>
        <a:bodyPr/>
        <a:lstStyle/>
        <a:p>
          <a:r>
            <a:rPr lang="en-US"/>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usual activities for a week using  a blank week calendar. </a:t>
          </a:r>
        </a:p>
        <a:p>
          <a:r>
            <a:rPr lang="en-US" dirty="0"/>
            <a:t>This will give you a snapshot of your typical routine and allow you to assess its balance.</a:t>
          </a:r>
        </a:p>
        <a:p>
          <a:r>
            <a:rPr lang="en-US" dirty="0"/>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dgm:spPr/>
      <dgm:t>
        <a:bodyPr/>
        <a:lstStyle/>
        <a:p>
          <a:r>
            <a:rPr lang="en-US"/>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weekly schedule.</a:t>
          </a:r>
        </a:p>
        <a:p>
          <a:r>
            <a:rPr lang="en-US" dirty="0"/>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3FBF7-6BE4-4C80-97FE-FF6F0C473D1D}">
      <dsp:nvSpPr>
        <dsp:cNvPr id="0" name=""/>
        <dsp:cNvSpPr/>
      </dsp:nvSpPr>
      <dsp:spPr>
        <a:xfrm>
          <a:off x="1558755" y="2981"/>
          <a:ext cx="6235023" cy="1544639"/>
        </a:xfrm>
        <a:prstGeom prst="rect">
          <a:avLst/>
        </a:prstGeom>
        <a:gradFill rotWithShape="0">
          <a:gsLst>
            <a:gs pos="0">
              <a:schemeClr val="accent5">
                <a:hueOff val="0"/>
                <a:satOff val="0"/>
                <a:lumOff val="0"/>
                <a:alphaOff val="0"/>
                <a:tint val="85000"/>
                <a:shade val="98000"/>
                <a:satMod val="110000"/>
                <a:lumMod val="103000"/>
              </a:schemeClr>
            </a:gs>
            <a:gs pos="50000">
              <a:schemeClr val="accent5">
                <a:hueOff val="0"/>
                <a:satOff val="0"/>
                <a:lumOff val="0"/>
                <a:alphaOff val="0"/>
                <a:shade val="85000"/>
                <a:satMod val="105000"/>
                <a:lumMod val="100000"/>
              </a:schemeClr>
            </a:gs>
            <a:gs pos="100000">
              <a:schemeClr val="accent5">
                <a:hueOff val="0"/>
                <a:satOff val="0"/>
                <a:lumOff val="0"/>
                <a:alphaOff val="0"/>
                <a:shade val="60000"/>
                <a:satMod val="120000"/>
                <a:lumMod val="100000"/>
              </a:schemeClr>
            </a:gs>
          </a:gsLst>
          <a:lin ang="5400000" scaled="0"/>
        </a:gradFill>
        <a:ln w="9525" cap="flat" cmpd="sng" algn="ctr">
          <a:solidFill>
            <a:schemeClr val="accent5">
              <a:hueOff val="0"/>
              <a:satOff val="0"/>
              <a:lumOff val="0"/>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77" tIns="392338" rIns="120977" bIns="392338" numCol="1" spcCol="1270" anchor="ctr" anchorCtr="0">
          <a:noAutofit/>
        </a:bodyPr>
        <a:lstStyle/>
        <a:p>
          <a:pPr marL="0" lvl="0" indent="0" algn="l" defTabSz="1066800">
            <a:lnSpc>
              <a:spcPct val="90000"/>
            </a:lnSpc>
            <a:spcBef>
              <a:spcPct val="0"/>
            </a:spcBef>
            <a:spcAft>
              <a:spcPct val="35000"/>
            </a:spcAft>
            <a:buNone/>
          </a:pPr>
          <a:r>
            <a:rPr lang="en-US" sz="2400" kern="1200" dirty="0"/>
            <a:t>Submit questions or comments to itssimple2023@gmail.com</a:t>
          </a:r>
        </a:p>
      </dsp:txBody>
      <dsp:txXfrm>
        <a:off x="1558755" y="2981"/>
        <a:ext cx="6235023" cy="1544639"/>
      </dsp:txXfrm>
    </dsp:sp>
    <dsp:sp modelId="{68E167F4-60B6-4DC8-8E33-EA90B5485510}">
      <dsp:nvSpPr>
        <dsp:cNvPr id="0" name=""/>
        <dsp:cNvSpPr/>
      </dsp:nvSpPr>
      <dsp:spPr>
        <a:xfrm>
          <a:off x="0" y="2981"/>
          <a:ext cx="1558755" cy="1544639"/>
        </a:xfrm>
        <a:prstGeom prst="re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484" tIns="152576" rIns="82484" bIns="152576" numCol="1" spcCol="1270" anchor="ctr" anchorCtr="0">
          <a:noAutofit/>
        </a:bodyPr>
        <a:lstStyle/>
        <a:p>
          <a:pPr marL="0" lvl="0" indent="0" algn="ctr" defTabSz="1066800">
            <a:lnSpc>
              <a:spcPct val="90000"/>
            </a:lnSpc>
            <a:spcBef>
              <a:spcPct val="0"/>
            </a:spcBef>
            <a:spcAft>
              <a:spcPct val="35000"/>
            </a:spcAft>
            <a:buNone/>
          </a:pPr>
          <a:r>
            <a:rPr lang="en-US" sz="2400" kern="1200" dirty="0"/>
            <a:t>Submit</a:t>
          </a:r>
        </a:p>
      </dsp:txBody>
      <dsp:txXfrm>
        <a:off x="0" y="2981"/>
        <a:ext cx="1558755" cy="1544639"/>
      </dsp:txXfrm>
    </dsp:sp>
    <dsp:sp modelId="{45019DEA-69CF-48DB-99C1-B55A4EB200DA}">
      <dsp:nvSpPr>
        <dsp:cNvPr id="0" name=""/>
        <dsp:cNvSpPr/>
      </dsp:nvSpPr>
      <dsp:spPr>
        <a:xfrm>
          <a:off x="1558755" y="1640299"/>
          <a:ext cx="6235023" cy="1544639"/>
        </a:xfrm>
        <a:prstGeom prst="rect">
          <a:avLst/>
        </a:prstGeom>
        <a:gradFill rotWithShape="0">
          <a:gsLst>
            <a:gs pos="0">
              <a:schemeClr val="accent5">
                <a:hueOff val="-4372982"/>
                <a:satOff val="29759"/>
                <a:lumOff val="131"/>
                <a:alphaOff val="0"/>
                <a:tint val="85000"/>
                <a:shade val="98000"/>
                <a:satMod val="110000"/>
                <a:lumMod val="103000"/>
              </a:schemeClr>
            </a:gs>
            <a:gs pos="50000">
              <a:schemeClr val="accent5">
                <a:hueOff val="-4372982"/>
                <a:satOff val="29759"/>
                <a:lumOff val="131"/>
                <a:alphaOff val="0"/>
                <a:shade val="85000"/>
                <a:satMod val="105000"/>
                <a:lumMod val="100000"/>
              </a:schemeClr>
            </a:gs>
            <a:gs pos="100000">
              <a:schemeClr val="accent5">
                <a:hueOff val="-4372982"/>
                <a:satOff val="29759"/>
                <a:lumOff val="131"/>
                <a:alphaOff val="0"/>
                <a:shade val="60000"/>
                <a:satMod val="120000"/>
                <a:lumMod val="100000"/>
              </a:schemeClr>
            </a:gs>
          </a:gsLst>
          <a:lin ang="5400000" scaled="0"/>
        </a:gradFill>
        <a:ln w="9525" cap="flat" cmpd="sng" algn="ctr">
          <a:solidFill>
            <a:schemeClr val="accent5">
              <a:hueOff val="-4372982"/>
              <a:satOff val="29759"/>
              <a:lumOff val="131"/>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77" tIns="392338" rIns="120977" bIns="392338" numCol="1" spcCol="1270" anchor="ctr" anchorCtr="0">
          <a:noAutofit/>
        </a:bodyPr>
        <a:lstStyle/>
        <a:p>
          <a:pPr marL="0" lvl="0" indent="0" algn="l" defTabSz="1066800">
            <a:lnSpc>
              <a:spcPct val="90000"/>
            </a:lnSpc>
            <a:spcBef>
              <a:spcPct val="0"/>
            </a:spcBef>
            <a:spcAft>
              <a:spcPct val="35000"/>
            </a:spcAft>
            <a:buNone/>
          </a:pPr>
          <a:r>
            <a:rPr lang="en-CA" sz="2400" kern="1200" dirty="0"/>
            <a:t>Skills training workbook p.207-241 (double skills training session) </a:t>
          </a:r>
        </a:p>
      </dsp:txBody>
      <dsp:txXfrm>
        <a:off x="1558755" y="1640299"/>
        <a:ext cx="6235023" cy="1544639"/>
      </dsp:txXfrm>
    </dsp:sp>
    <dsp:sp modelId="{C425428E-E527-4093-BBC3-42BDA61E6154}">
      <dsp:nvSpPr>
        <dsp:cNvPr id="0" name=""/>
        <dsp:cNvSpPr/>
      </dsp:nvSpPr>
      <dsp:spPr>
        <a:xfrm>
          <a:off x="0" y="1640299"/>
          <a:ext cx="1558755" cy="1544639"/>
        </a:xfrm>
        <a:prstGeom prst="rect">
          <a:avLst/>
        </a:prstGeom>
        <a:solidFill>
          <a:schemeClr val="lt1">
            <a:hueOff val="0"/>
            <a:satOff val="0"/>
            <a:lumOff val="0"/>
            <a:alphaOff val="0"/>
          </a:schemeClr>
        </a:solidFill>
        <a:ln w="9525" cap="flat" cmpd="sng" algn="ctr">
          <a:solidFill>
            <a:schemeClr val="accent5">
              <a:hueOff val="-4372982"/>
              <a:satOff val="29759"/>
              <a:lumOff val="13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484" tIns="152576" rIns="82484" bIns="152576" numCol="1" spcCol="1270" anchor="ctr" anchorCtr="0">
          <a:noAutofit/>
        </a:bodyPr>
        <a:lstStyle/>
        <a:p>
          <a:pPr marL="0" lvl="0" indent="0" algn="ctr" defTabSz="1066800">
            <a:lnSpc>
              <a:spcPct val="90000"/>
            </a:lnSpc>
            <a:spcBef>
              <a:spcPct val="0"/>
            </a:spcBef>
            <a:spcAft>
              <a:spcPct val="35000"/>
            </a:spcAft>
            <a:buNone/>
          </a:pPr>
          <a:r>
            <a:rPr lang="en-US" sz="2400" kern="1200" dirty="0"/>
            <a:t>Read </a:t>
          </a:r>
        </a:p>
        <a:p>
          <a:pPr marL="0" lvl="0" indent="0" algn="ctr" defTabSz="1066800">
            <a:lnSpc>
              <a:spcPct val="90000"/>
            </a:lnSpc>
            <a:spcBef>
              <a:spcPct val="0"/>
            </a:spcBef>
            <a:spcAft>
              <a:spcPct val="35000"/>
            </a:spcAft>
            <a:buNone/>
          </a:pPr>
          <a:r>
            <a:rPr lang="en-US" sz="2400" kern="1200" dirty="0"/>
            <a:t> </a:t>
          </a:r>
        </a:p>
      </dsp:txBody>
      <dsp:txXfrm>
        <a:off x="0" y="1640299"/>
        <a:ext cx="1558755" cy="1544639"/>
      </dsp:txXfrm>
    </dsp:sp>
    <dsp:sp modelId="{062D2013-40D8-4841-8B6B-4AEC11F7FD81}">
      <dsp:nvSpPr>
        <dsp:cNvPr id="0" name=""/>
        <dsp:cNvSpPr/>
      </dsp:nvSpPr>
      <dsp:spPr>
        <a:xfrm>
          <a:off x="1558755" y="3277617"/>
          <a:ext cx="6235023" cy="1544639"/>
        </a:xfrm>
        <a:prstGeom prst="rect">
          <a:avLst/>
        </a:prstGeom>
        <a:gradFill rotWithShape="0">
          <a:gsLst>
            <a:gs pos="0">
              <a:schemeClr val="accent5">
                <a:hueOff val="-8745963"/>
                <a:satOff val="59518"/>
                <a:lumOff val="262"/>
                <a:alphaOff val="0"/>
                <a:tint val="85000"/>
                <a:shade val="98000"/>
                <a:satMod val="110000"/>
                <a:lumMod val="103000"/>
              </a:schemeClr>
            </a:gs>
            <a:gs pos="50000">
              <a:schemeClr val="accent5">
                <a:hueOff val="-8745963"/>
                <a:satOff val="59518"/>
                <a:lumOff val="262"/>
                <a:alphaOff val="0"/>
                <a:shade val="85000"/>
                <a:satMod val="105000"/>
                <a:lumMod val="100000"/>
              </a:schemeClr>
            </a:gs>
            <a:gs pos="100000">
              <a:schemeClr val="accent5">
                <a:hueOff val="-8745963"/>
                <a:satOff val="59518"/>
                <a:lumOff val="262"/>
                <a:alphaOff val="0"/>
                <a:shade val="60000"/>
                <a:satMod val="120000"/>
                <a:lumMod val="100000"/>
              </a:schemeClr>
            </a:gs>
          </a:gsLst>
          <a:lin ang="5400000" scaled="0"/>
        </a:gradFill>
        <a:ln w="9525" cap="flat" cmpd="sng" algn="ctr">
          <a:solidFill>
            <a:schemeClr val="accent5">
              <a:hueOff val="-8745963"/>
              <a:satOff val="59518"/>
              <a:lumOff val="262"/>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77" tIns="392338" rIns="120977" bIns="392338" numCol="1" spcCol="1270" anchor="ctr" anchorCtr="0">
          <a:noAutofit/>
        </a:bodyPr>
        <a:lstStyle/>
        <a:p>
          <a:pPr marL="0" lvl="0" indent="0" algn="l" defTabSz="1066800">
            <a:lnSpc>
              <a:spcPct val="90000"/>
            </a:lnSpc>
            <a:spcBef>
              <a:spcPct val="0"/>
            </a:spcBef>
            <a:spcAft>
              <a:spcPct val="35000"/>
            </a:spcAft>
            <a:buNone/>
          </a:pPr>
          <a:r>
            <a:rPr lang="en-US" sz="2400" kern="1200" dirty="0"/>
            <a:t>Continue reviewing and practicing your crisis plans, diary cards, chain analysis, rational mind remediations, and goals diary cards.</a:t>
          </a:r>
        </a:p>
      </dsp:txBody>
      <dsp:txXfrm>
        <a:off x="1558755" y="3277617"/>
        <a:ext cx="6235023" cy="1544639"/>
      </dsp:txXfrm>
    </dsp:sp>
    <dsp:sp modelId="{8BBF48A9-2E9D-4AE3-B89E-E9FEF1DF9C79}">
      <dsp:nvSpPr>
        <dsp:cNvPr id="0" name=""/>
        <dsp:cNvSpPr/>
      </dsp:nvSpPr>
      <dsp:spPr>
        <a:xfrm>
          <a:off x="0" y="3277617"/>
          <a:ext cx="1558755" cy="1544639"/>
        </a:xfrm>
        <a:prstGeom prst="rect">
          <a:avLst/>
        </a:prstGeom>
        <a:solidFill>
          <a:schemeClr val="lt1">
            <a:hueOff val="0"/>
            <a:satOff val="0"/>
            <a:lumOff val="0"/>
            <a:alphaOff val="0"/>
          </a:schemeClr>
        </a:solidFill>
        <a:ln w="9525" cap="flat" cmpd="sng" algn="ctr">
          <a:solidFill>
            <a:schemeClr val="accent5">
              <a:hueOff val="-8745963"/>
              <a:satOff val="59518"/>
              <a:lumOff val="26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484" tIns="152576" rIns="82484" bIns="152576" numCol="1" spcCol="1270" anchor="ctr" anchorCtr="0">
          <a:noAutofit/>
        </a:bodyPr>
        <a:lstStyle/>
        <a:p>
          <a:pPr marL="0" lvl="0" indent="0" algn="ctr" defTabSz="1066800">
            <a:lnSpc>
              <a:spcPct val="90000"/>
            </a:lnSpc>
            <a:spcBef>
              <a:spcPct val="0"/>
            </a:spcBef>
            <a:spcAft>
              <a:spcPct val="35000"/>
            </a:spcAft>
            <a:buNone/>
          </a:pPr>
          <a:r>
            <a:rPr lang="en-US" sz="2400" kern="1200" dirty="0"/>
            <a:t>Continue</a:t>
          </a:r>
        </a:p>
      </dsp:txBody>
      <dsp:txXfrm>
        <a:off x="0" y="3277617"/>
        <a:ext cx="1558755" cy="1544639"/>
      </dsp:txXfrm>
    </dsp:sp>
    <dsp:sp modelId="{3C4E686E-8DE8-46FD-B29C-8A5A00EC9727}">
      <dsp:nvSpPr>
        <dsp:cNvPr id="0" name=""/>
        <dsp:cNvSpPr/>
      </dsp:nvSpPr>
      <dsp:spPr>
        <a:xfrm>
          <a:off x="1558755" y="4914935"/>
          <a:ext cx="6235023" cy="1544639"/>
        </a:xfrm>
        <a:prstGeom prst="rect">
          <a:avLst/>
        </a:prstGeom>
        <a:gradFill rotWithShape="0">
          <a:gsLst>
            <a:gs pos="0">
              <a:schemeClr val="accent5">
                <a:hueOff val="-13118945"/>
                <a:satOff val="89277"/>
                <a:lumOff val="393"/>
                <a:alphaOff val="0"/>
                <a:tint val="85000"/>
                <a:shade val="98000"/>
                <a:satMod val="110000"/>
                <a:lumMod val="103000"/>
              </a:schemeClr>
            </a:gs>
            <a:gs pos="50000">
              <a:schemeClr val="accent5">
                <a:hueOff val="-13118945"/>
                <a:satOff val="89277"/>
                <a:lumOff val="393"/>
                <a:alphaOff val="0"/>
                <a:shade val="85000"/>
                <a:satMod val="105000"/>
                <a:lumMod val="100000"/>
              </a:schemeClr>
            </a:gs>
            <a:gs pos="100000">
              <a:schemeClr val="accent5">
                <a:hueOff val="-13118945"/>
                <a:satOff val="89277"/>
                <a:lumOff val="393"/>
                <a:alphaOff val="0"/>
                <a:shade val="60000"/>
                <a:satMod val="120000"/>
                <a:lumMod val="100000"/>
              </a:schemeClr>
            </a:gs>
          </a:gsLst>
          <a:lin ang="5400000" scaled="0"/>
        </a:gradFill>
        <a:ln w="9525" cap="flat" cmpd="sng" algn="ctr">
          <a:solidFill>
            <a:schemeClr val="accent5">
              <a:hueOff val="-13118945"/>
              <a:satOff val="89277"/>
              <a:lumOff val="393"/>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0977" tIns="392338" rIns="120977" bIns="392338" numCol="1" spcCol="1270" anchor="ctr" anchorCtr="0">
          <a:noAutofit/>
        </a:bodyPr>
        <a:lstStyle/>
        <a:p>
          <a:pPr marL="0" lvl="0" indent="0" algn="l" defTabSz="1066800">
            <a:lnSpc>
              <a:spcPct val="90000"/>
            </a:lnSpc>
            <a:spcBef>
              <a:spcPct val="0"/>
            </a:spcBef>
            <a:spcAft>
              <a:spcPct val="35000"/>
            </a:spcAft>
            <a:buNone/>
          </a:pPr>
          <a:r>
            <a:rPr lang="en-US" sz="2400" kern="1200" dirty="0"/>
            <a:t>Continue tracking all the skills you’ve learned using your skills lists. Practice them.</a:t>
          </a:r>
        </a:p>
      </dsp:txBody>
      <dsp:txXfrm>
        <a:off x="1558755" y="4914935"/>
        <a:ext cx="6235023" cy="1544639"/>
      </dsp:txXfrm>
    </dsp:sp>
    <dsp:sp modelId="{5D132785-6FAB-4250-8D45-752D4D39282B}">
      <dsp:nvSpPr>
        <dsp:cNvPr id="0" name=""/>
        <dsp:cNvSpPr/>
      </dsp:nvSpPr>
      <dsp:spPr>
        <a:xfrm>
          <a:off x="0" y="4914935"/>
          <a:ext cx="1558755" cy="1544639"/>
        </a:xfrm>
        <a:prstGeom prst="rect">
          <a:avLst/>
        </a:prstGeom>
        <a:solidFill>
          <a:schemeClr val="lt1">
            <a:hueOff val="0"/>
            <a:satOff val="0"/>
            <a:lumOff val="0"/>
            <a:alphaOff val="0"/>
          </a:schemeClr>
        </a:solidFill>
        <a:ln w="9525" cap="flat" cmpd="sng" algn="ctr">
          <a:solidFill>
            <a:schemeClr val="accent5">
              <a:hueOff val="-13118945"/>
              <a:satOff val="89277"/>
              <a:lumOff val="39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484" tIns="152576" rIns="82484" bIns="152576" numCol="1" spcCol="1270" anchor="ctr" anchorCtr="0">
          <a:noAutofit/>
        </a:bodyPr>
        <a:lstStyle/>
        <a:p>
          <a:pPr marL="0" lvl="0" indent="0" algn="ctr" defTabSz="1066800">
            <a:lnSpc>
              <a:spcPct val="90000"/>
            </a:lnSpc>
            <a:spcBef>
              <a:spcPct val="0"/>
            </a:spcBef>
            <a:spcAft>
              <a:spcPct val="35000"/>
            </a:spcAft>
            <a:buNone/>
          </a:pPr>
          <a:r>
            <a:rPr lang="en-US" sz="2400" kern="1200" dirty="0"/>
            <a:t>Continue</a:t>
          </a:r>
        </a:p>
      </dsp:txBody>
      <dsp:txXfrm>
        <a:off x="0" y="4914935"/>
        <a:ext cx="1558755" cy="15446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22DA1-FC38-4934-B5C4-742E4E400F42}">
      <dsp:nvSpPr>
        <dsp:cNvPr id="0" name=""/>
        <dsp:cNvSpPr/>
      </dsp:nvSpPr>
      <dsp:spPr>
        <a:xfrm>
          <a:off x="483492" y="1476220"/>
          <a:ext cx="786269" cy="7862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2A695D-89E9-4D54-BCDE-17C433B14055}">
      <dsp:nvSpPr>
        <dsp:cNvPr id="0" name=""/>
        <dsp:cNvSpPr/>
      </dsp:nvSpPr>
      <dsp:spPr>
        <a:xfrm>
          <a:off x="2994" y="2932456"/>
          <a:ext cx="1747265" cy="300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1. </a:t>
          </a:r>
          <a:r>
            <a:rPr lang="en-US" sz="2000" kern="1200" dirty="0">
              <a:solidFill>
                <a:schemeClr val="tx1"/>
              </a:solidFill>
            </a:rPr>
            <a:t>Social skills</a:t>
          </a:r>
          <a:r>
            <a:rPr lang="en-US" sz="2000" kern="1200" dirty="0"/>
            <a:t>: any competence facilitating interaction and communication with others</a:t>
          </a:r>
        </a:p>
      </dsp:txBody>
      <dsp:txXfrm>
        <a:off x="2994" y="2932456"/>
        <a:ext cx="1747265" cy="3009938"/>
      </dsp:txXfrm>
    </dsp:sp>
    <dsp:sp modelId="{A88A3FD1-CA29-4A35-9CB8-78C799F86951}">
      <dsp:nvSpPr>
        <dsp:cNvPr id="0" name=""/>
        <dsp:cNvSpPr/>
      </dsp:nvSpPr>
      <dsp:spPr>
        <a:xfrm>
          <a:off x="2536529" y="1476220"/>
          <a:ext cx="786269" cy="7862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E9E293-7AA0-4E7E-99A1-61ECBC5F1F92}">
      <dsp:nvSpPr>
        <dsp:cNvPr id="0" name=""/>
        <dsp:cNvSpPr/>
      </dsp:nvSpPr>
      <dsp:spPr>
        <a:xfrm>
          <a:off x="2056031" y="2932456"/>
          <a:ext cx="1747265" cy="300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2. </a:t>
          </a:r>
          <a:r>
            <a:rPr lang="en-US" sz="2000" kern="1200" dirty="0">
              <a:solidFill>
                <a:schemeClr val="tx1"/>
              </a:solidFill>
            </a:rPr>
            <a:t>Listening skills</a:t>
          </a:r>
          <a:r>
            <a:rPr lang="en-US" sz="2000" kern="1200" dirty="0"/>
            <a:t>: listening attentively, understanding, reflecting on, responding to, and retaining what others say  </a:t>
          </a:r>
        </a:p>
      </dsp:txBody>
      <dsp:txXfrm>
        <a:off x="2056031" y="2932456"/>
        <a:ext cx="1747265" cy="3009938"/>
      </dsp:txXfrm>
    </dsp:sp>
    <dsp:sp modelId="{4BA7EE2E-6538-432F-A457-9990D32B29B0}">
      <dsp:nvSpPr>
        <dsp:cNvPr id="0" name=""/>
        <dsp:cNvSpPr/>
      </dsp:nvSpPr>
      <dsp:spPr>
        <a:xfrm>
          <a:off x="4589566" y="1476220"/>
          <a:ext cx="786269" cy="7862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F2991E-3ECD-4C41-9AC6-778B2101054B}">
      <dsp:nvSpPr>
        <dsp:cNvPr id="0" name=""/>
        <dsp:cNvSpPr/>
      </dsp:nvSpPr>
      <dsp:spPr>
        <a:xfrm>
          <a:off x="4109068" y="2932456"/>
          <a:ext cx="1747265" cy="300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3. </a:t>
          </a:r>
          <a:r>
            <a:rPr lang="en-US" sz="2000" kern="1200" dirty="0">
              <a:solidFill>
                <a:schemeClr val="tx1"/>
              </a:solidFill>
            </a:rPr>
            <a:t>Assertiveness skills</a:t>
          </a:r>
          <a:r>
            <a:rPr lang="en-US" sz="2000" kern="1200" dirty="0"/>
            <a:t>: expressing your point of view clearly and directly while respecting others</a:t>
          </a:r>
        </a:p>
      </dsp:txBody>
      <dsp:txXfrm>
        <a:off x="4109068" y="2932456"/>
        <a:ext cx="1747265" cy="3009938"/>
      </dsp:txXfrm>
    </dsp:sp>
    <dsp:sp modelId="{81DCF443-D8A2-46D6-A301-6C6FB1D3AD51}">
      <dsp:nvSpPr>
        <dsp:cNvPr id="0" name=""/>
        <dsp:cNvSpPr/>
      </dsp:nvSpPr>
      <dsp:spPr>
        <a:xfrm>
          <a:off x="6642603" y="1476220"/>
          <a:ext cx="786269" cy="7862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E82EFB-4889-4D6D-8195-996A706A9086}">
      <dsp:nvSpPr>
        <dsp:cNvPr id="0" name=""/>
        <dsp:cNvSpPr/>
      </dsp:nvSpPr>
      <dsp:spPr>
        <a:xfrm>
          <a:off x="6162105" y="2932456"/>
          <a:ext cx="1747265" cy="300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4. </a:t>
          </a:r>
          <a:r>
            <a:rPr lang="en-US" sz="2000" kern="1200" dirty="0">
              <a:solidFill>
                <a:schemeClr val="tx1"/>
              </a:solidFill>
            </a:rPr>
            <a:t>Negotiation Skills</a:t>
          </a:r>
          <a:r>
            <a:rPr lang="en-US" sz="2000" kern="1200" dirty="0"/>
            <a:t>: a way to achieve an outcome with a formal discussion between two people who have different aims or intentions </a:t>
          </a:r>
        </a:p>
      </dsp:txBody>
      <dsp:txXfrm>
        <a:off x="6162105" y="2932456"/>
        <a:ext cx="1747265" cy="30099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79D86-82FE-4500-A51D-2B72CC1FA406}">
      <dsp:nvSpPr>
        <dsp:cNvPr id="0" name=""/>
        <dsp:cNvSpPr/>
      </dsp:nvSpPr>
      <dsp:spPr>
        <a:xfrm>
          <a:off x="3849" y="899972"/>
          <a:ext cx="3366202" cy="1346480"/>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CA" sz="2300" kern="1200"/>
            <a:t>Feelings</a:t>
          </a:r>
        </a:p>
        <a:p>
          <a:pPr marL="0" lvl="0" indent="0" algn="ctr" defTabSz="1022350">
            <a:lnSpc>
              <a:spcPct val="90000"/>
            </a:lnSpc>
            <a:spcBef>
              <a:spcPct val="0"/>
            </a:spcBef>
            <a:spcAft>
              <a:spcPct val="35000"/>
            </a:spcAft>
            <a:buNone/>
          </a:pPr>
          <a:r>
            <a:rPr lang="en-CA" sz="2300" kern="1200"/>
            <a:t>Thoughts</a:t>
          </a:r>
        </a:p>
        <a:p>
          <a:pPr marL="0" lvl="0" indent="0" algn="ctr" defTabSz="1022350">
            <a:lnSpc>
              <a:spcPct val="90000"/>
            </a:lnSpc>
            <a:spcBef>
              <a:spcPct val="0"/>
            </a:spcBef>
            <a:spcAft>
              <a:spcPct val="35000"/>
            </a:spcAft>
            <a:buNone/>
          </a:pPr>
          <a:r>
            <a:rPr lang="en-CA" sz="2300" kern="1200"/>
            <a:t>Behaviours </a:t>
          </a:r>
        </a:p>
      </dsp:txBody>
      <dsp:txXfrm>
        <a:off x="3849" y="899972"/>
        <a:ext cx="3029582" cy="1346480"/>
      </dsp:txXfrm>
    </dsp:sp>
    <dsp:sp modelId="{703606C1-824D-479E-B563-C3A304B9F215}">
      <dsp:nvSpPr>
        <dsp:cNvPr id="0" name=""/>
        <dsp:cNvSpPr/>
      </dsp:nvSpPr>
      <dsp:spPr>
        <a:xfrm>
          <a:off x="2739319" y="901345"/>
          <a:ext cx="3366202" cy="134648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CA" sz="2300" kern="1200" dirty="0"/>
            <a:t>Feelings</a:t>
          </a:r>
        </a:p>
        <a:p>
          <a:pPr marL="0" lvl="0" indent="0" algn="ctr" defTabSz="1022350">
            <a:lnSpc>
              <a:spcPct val="90000"/>
            </a:lnSpc>
            <a:spcBef>
              <a:spcPct val="0"/>
            </a:spcBef>
            <a:spcAft>
              <a:spcPct val="35000"/>
            </a:spcAft>
            <a:buNone/>
          </a:pPr>
          <a:r>
            <a:rPr lang="en-CA" sz="2300" kern="1200" dirty="0"/>
            <a:t>Thoughts</a:t>
          </a:r>
        </a:p>
        <a:p>
          <a:pPr marL="0" lvl="0" indent="0" algn="ctr" defTabSz="1022350">
            <a:lnSpc>
              <a:spcPct val="90000"/>
            </a:lnSpc>
            <a:spcBef>
              <a:spcPct val="0"/>
            </a:spcBef>
            <a:spcAft>
              <a:spcPct val="35000"/>
            </a:spcAft>
            <a:buNone/>
          </a:pPr>
          <a:r>
            <a:rPr lang="en-CA" sz="2300" kern="1200" dirty="0"/>
            <a:t>behaviours</a:t>
          </a:r>
        </a:p>
      </dsp:txBody>
      <dsp:txXfrm>
        <a:off x="3412559" y="901345"/>
        <a:ext cx="2019722" cy="1346480"/>
      </dsp:txXfrm>
    </dsp:sp>
    <dsp:sp modelId="{AD66754E-432D-4556-AE03-2C8374FE9EA9}">
      <dsp:nvSpPr>
        <dsp:cNvPr id="0" name=""/>
        <dsp:cNvSpPr/>
      </dsp:nvSpPr>
      <dsp:spPr>
        <a:xfrm>
          <a:off x="5389773" y="899972"/>
          <a:ext cx="3366202" cy="134648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CA" sz="2300" kern="1200"/>
            <a:t>Feelings </a:t>
          </a:r>
        </a:p>
        <a:p>
          <a:pPr marL="0" lvl="0" indent="0" algn="ctr" defTabSz="1022350">
            <a:lnSpc>
              <a:spcPct val="90000"/>
            </a:lnSpc>
            <a:spcBef>
              <a:spcPct val="0"/>
            </a:spcBef>
            <a:spcAft>
              <a:spcPct val="35000"/>
            </a:spcAft>
            <a:buNone/>
          </a:pPr>
          <a:r>
            <a:rPr lang="en-CA" sz="2300" kern="1200"/>
            <a:t>Thoughts </a:t>
          </a:r>
        </a:p>
        <a:p>
          <a:pPr marL="0" lvl="0" indent="0" algn="ctr" defTabSz="1022350">
            <a:lnSpc>
              <a:spcPct val="90000"/>
            </a:lnSpc>
            <a:spcBef>
              <a:spcPct val="0"/>
            </a:spcBef>
            <a:spcAft>
              <a:spcPct val="35000"/>
            </a:spcAft>
            <a:buNone/>
          </a:pPr>
          <a:r>
            <a:rPr lang="en-CA" sz="2300" kern="1200"/>
            <a:t>behaviours</a:t>
          </a:r>
        </a:p>
      </dsp:txBody>
      <dsp:txXfrm>
        <a:off x="6063013" y="899972"/>
        <a:ext cx="2019722" cy="13464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3F7E8-6831-4E3A-85ED-65B4CE4A58BE}">
      <dsp:nvSpPr>
        <dsp:cNvPr id="0" name=""/>
        <dsp:cNvSpPr/>
      </dsp:nvSpPr>
      <dsp:spPr>
        <a:xfrm>
          <a:off x="0" y="129070"/>
          <a:ext cx="5741987" cy="77651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Start with your chain analysis</a:t>
          </a:r>
          <a:endParaRPr lang="en-US" sz="1400" kern="1200"/>
        </a:p>
      </dsp:txBody>
      <dsp:txXfrm>
        <a:off x="37906" y="166976"/>
        <a:ext cx="5666175" cy="700702"/>
      </dsp:txXfrm>
    </dsp:sp>
    <dsp:sp modelId="{D15AF9D9-F431-41A3-B938-4CCB6056BC73}">
      <dsp:nvSpPr>
        <dsp:cNvPr id="0" name=""/>
        <dsp:cNvSpPr/>
      </dsp:nvSpPr>
      <dsp:spPr>
        <a:xfrm>
          <a:off x="0" y="945905"/>
          <a:ext cx="5741987" cy="776514"/>
        </a:xfrm>
        <a:prstGeom prst="roundRect">
          <a:avLst/>
        </a:prstGeom>
        <a:solidFill>
          <a:schemeClr val="accent2">
            <a:hueOff val="789273"/>
            <a:satOff val="4118"/>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Imagine this was a friend's chain analysis and that friend had come to you for help and advice about how to use DBT skills to splice and paste a different outcome</a:t>
          </a:r>
          <a:endParaRPr lang="en-US" sz="1400" kern="1200"/>
        </a:p>
      </dsp:txBody>
      <dsp:txXfrm>
        <a:off x="37906" y="983811"/>
        <a:ext cx="5666175" cy="700702"/>
      </dsp:txXfrm>
    </dsp:sp>
    <dsp:sp modelId="{A0F8E5E4-8082-4339-B17B-9F4730F92596}">
      <dsp:nvSpPr>
        <dsp:cNvPr id="0" name=""/>
        <dsp:cNvSpPr/>
      </dsp:nvSpPr>
      <dsp:spPr>
        <a:xfrm>
          <a:off x="0" y="1762739"/>
          <a:ext cx="5741987" cy="776514"/>
        </a:xfrm>
        <a:prstGeom prst="roundRect">
          <a:avLst/>
        </a:prstGeom>
        <a:solidFill>
          <a:schemeClr val="accent2">
            <a:hueOff val="1578546"/>
            <a:satOff val="8236"/>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How could your friend have seen or interpreted the situation differently?</a:t>
          </a:r>
          <a:endParaRPr lang="en-US" sz="1400" kern="1200"/>
        </a:p>
      </dsp:txBody>
      <dsp:txXfrm>
        <a:off x="37906" y="1800645"/>
        <a:ext cx="5666175" cy="700702"/>
      </dsp:txXfrm>
    </dsp:sp>
    <dsp:sp modelId="{15171C1E-7BEB-4EF7-9D53-A80885FA3BA6}">
      <dsp:nvSpPr>
        <dsp:cNvPr id="0" name=""/>
        <dsp:cNvSpPr/>
      </dsp:nvSpPr>
      <dsp:spPr>
        <a:xfrm>
          <a:off x="0" y="2579573"/>
          <a:ext cx="5741987" cy="776514"/>
        </a:xfrm>
        <a:prstGeom prst="roundRect">
          <a:avLst/>
        </a:prstGeom>
        <a:solidFill>
          <a:schemeClr val="accent2">
            <a:hueOff val="2367819"/>
            <a:satOff val="12354"/>
            <a:lumOff val="-35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Could your friend have thought or behaved differently and to have a better outcome?</a:t>
          </a:r>
          <a:endParaRPr lang="en-US" sz="1400" kern="1200"/>
        </a:p>
      </dsp:txBody>
      <dsp:txXfrm>
        <a:off x="37906" y="2617479"/>
        <a:ext cx="5666175" cy="700702"/>
      </dsp:txXfrm>
    </dsp:sp>
    <dsp:sp modelId="{C416EE6F-CDC6-45CC-94D8-FDDD8FB77B20}">
      <dsp:nvSpPr>
        <dsp:cNvPr id="0" name=""/>
        <dsp:cNvSpPr/>
      </dsp:nvSpPr>
      <dsp:spPr>
        <a:xfrm>
          <a:off x="0" y="3396408"/>
          <a:ext cx="5741987" cy="776514"/>
        </a:xfrm>
        <a:prstGeom prst="roundRect">
          <a:avLst/>
        </a:prstGeom>
        <a:solidFill>
          <a:schemeClr val="accent2">
            <a:hueOff val="3157092"/>
            <a:satOff val="16471"/>
            <a:lumOff val="-470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Help your friend to imagine a scenario in which they had stayed better regulated</a:t>
          </a:r>
          <a:endParaRPr lang="en-US" sz="1400" kern="1200"/>
        </a:p>
      </dsp:txBody>
      <dsp:txXfrm>
        <a:off x="37906" y="3434314"/>
        <a:ext cx="5666175" cy="700702"/>
      </dsp:txXfrm>
    </dsp:sp>
    <dsp:sp modelId="{A6C26249-3615-4BE2-9621-A1D8D07C253B}">
      <dsp:nvSpPr>
        <dsp:cNvPr id="0" name=""/>
        <dsp:cNvSpPr/>
      </dsp:nvSpPr>
      <dsp:spPr>
        <a:xfrm>
          <a:off x="0" y="4213242"/>
          <a:ext cx="5741987" cy="776514"/>
        </a:xfrm>
        <a:prstGeom prst="roundRect">
          <a:avLst/>
        </a:prstGeom>
        <a:solidFill>
          <a:schemeClr val="accent2">
            <a:hueOff val="3946365"/>
            <a:satOff val="20589"/>
            <a:lumOff val="-5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Help your friend to practice this situation in their minds using the editing splicing and pasting technique</a:t>
          </a:r>
          <a:endParaRPr lang="en-US" sz="1400" kern="1200"/>
        </a:p>
      </dsp:txBody>
      <dsp:txXfrm>
        <a:off x="37906" y="4251148"/>
        <a:ext cx="5666175" cy="700702"/>
      </dsp:txXfrm>
    </dsp:sp>
    <dsp:sp modelId="{30ACE4D1-EC92-425F-89AC-DED910CCA5B1}">
      <dsp:nvSpPr>
        <dsp:cNvPr id="0" name=""/>
        <dsp:cNvSpPr/>
      </dsp:nvSpPr>
      <dsp:spPr>
        <a:xfrm>
          <a:off x="0" y="5030076"/>
          <a:ext cx="5741987" cy="776514"/>
        </a:xfrm>
        <a:prstGeom prst="roundRect">
          <a:avLst/>
        </a:prstGeom>
        <a:solidFill>
          <a:schemeClr val="accent2">
            <a:hueOff val="4735638"/>
            <a:satOff val="24707"/>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Reclaim the situation as your own using the new scenario. Practice it repeatedly in your imagination.</a:t>
          </a:r>
          <a:endParaRPr lang="en-US" sz="1400" kern="1200"/>
        </a:p>
      </dsp:txBody>
      <dsp:txXfrm>
        <a:off x="37906" y="5067982"/>
        <a:ext cx="5666175" cy="7007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14BDB-BDE8-494A-A6C3-E74C829DD0BB}">
      <dsp:nvSpPr>
        <dsp:cNvPr id="0" name=""/>
        <dsp:cNvSpPr/>
      </dsp:nvSpPr>
      <dsp:spPr>
        <a:xfrm>
          <a:off x="1323126" y="781"/>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Start with your chain analysis</a:t>
          </a:r>
        </a:p>
      </dsp:txBody>
      <dsp:txXfrm>
        <a:off x="1323126" y="781"/>
        <a:ext cx="5292507" cy="1015751"/>
      </dsp:txXfrm>
    </dsp:sp>
    <dsp:sp modelId="{B3246674-CC55-47C1-B638-D5AE50EB3FCB}">
      <dsp:nvSpPr>
        <dsp:cNvPr id="0" name=""/>
        <dsp:cNvSpPr/>
      </dsp:nvSpPr>
      <dsp:spPr>
        <a:xfrm>
          <a:off x="0" y="781"/>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Start</a:t>
          </a:r>
        </a:p>
      </dsp:txBody>
      <dsp:txXfrm>
        <a:off x="0" y="781"/>
        <a:ext cx="1323126" cy="1015751"/>
      </dsp:txXfrm>
    </dsp:sp>
    <dsp:sp modelId="{15B74A54-BEED-44D7-81E2-5672240112B6}">
      <dsp:nvSpPr>
        <dsp:cNvPr id="0" name=""/>
        <dsp:cNvSpPr/>
      </dsp:nvSpPr>
      <dsp:spPr>
        <a:xfrm>
          <a:off x="1323126" y="1077478"/>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Imagine that what happened to you happened instead to a friend who is well regulated</a:t>
          </a:r>
        </a:p>
      </dsp:txBody>
      <dsp:txXfrm>
        <a:off x="1323126" y="1077478"/>
        <a:ext cx="5292507" cy="1015751"/>
      </dsp:txXfrm>
    </dsp:sp>
    <dsp:sp modelId="{D5270F1E-43D1-4CB6-8511-6BA7793842B0}">
      <dsp:nvSpPr>
        <dsp:cNvPr id="0" name=""/>
        <dsp:cNvSpPr/>
      </dsp:nvSpPr>
      <dsp:spPr>
        <a:xfrm>
          <a:off x="0" y="1077478"/>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Imagine</a:t>
          </a:r>
        </a:p>
      </dsp:txBody>
      <dsp:txXfrm>
        <a:off x="0" y="1077478"/>
        <a:ext cx="1323126" cy="1015751"/>
      </dsp:txXfrm>
    </dsp:sp>
    <dsp:sp modelId="{45B690E2-D3AE-4B90-82DC-AC98371435AD}">
      <dsp:nvSpPr>
        <dsp:cNvPr id="0" name=""/>
        <dsp:cNvSpPr/>
      </dsp:nvSpPr>
      <dsp:spPr>
        <a:xfrm>
          <a:off x="1323126" y="2154175"/>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Imagine how they might have seen or interpreted the situation and thought and behaved differently</a:t>
          </a:r>
        </a:p>
      </dsp:txBody>
      <dsp:txXfrm>
        <a:off x="1323126" y="2154175"/>
        <a:ext cx="5292507" cy="1015751"/>
      </dsp:txXfrm>
    </dsp:sp>
    <dsp:sp modelId="{8CE39613-597D-4430-B835-DDF9C7BB7175}">
      <dsp:nvSpPr>
        <dsp:cNvPr id="0" name=""/>
        <dsp:cNvSpPr/>
      </dsp:nvSpPr>
      <dsp:spPr>
        <a:xfrm>
          <a:off x="0" y="2154175"/>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Imagine</a:t>
          </a:r>
        </a:p>
      </dsp:txBody>
      <dsp:txXfrm>
        <a:off x="0" y="2154175"/>
        <a:ext cx="1323126" cy="1015751"/>
      </dsp:txXfrm>
    </dsp:sp>
    <dsp:sp modelId="{594585DE-898C-4ACE-B19C-E5817E4D1EAD}">
      <dsp:nvSpPr>
        <dsp:cNvPr id="0" name=""/>
        <dsp:cNvSpPr/>
      </dsp:nvSpPr>
      <dsp:spPr>
        <a:xfrm>
          <a:off x="1323126" y="3230872"/>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Imagine what they might have done. Write this down</a:t>
          </a:r>
        </a:p>
      </dsp:txBody>
      <dsp:txXfrm>
        <a:off x="1323126" y="3230872"/>
        <a:ext cx="5292507" cy="1015751"/>
      </dsp:txXfrm>
    </dsp:sp>
    <dsp:sp modelId="{D3C4BC64-F1F1-43B6-8E09-56F38101560E}">
      <dsp:nvSpPr>
        <dsp:cNvPr id="0" name=""/>
        <dsp:cNvSpPr/>
      </dsp:nvSpPr>
      <dsp:spPr>
        <a:xfrm>
          <a:off x="0" y="3230872"/>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Imagine</a:t>
          </a:r>
        </a:p>
      </dsp:txBody>
      <dsp:txXfrm>
        <a:off x="0" y="3230872"/>
        <a:ext cx="1323126" cy="1015751"/>
      </dsp:txXfrm>
    </dsp:sp>
    <dsp:sp modelId="{D40D2602-B879-4906-959B-06CA68F7AD78}">
      <dsp:nvSpPr>
        <dsp:cNvPr id="0" name=""/>
        <dsp:cNvSpPr/>
      </dsp:nvSpPr>
      <dsp:spPr>
        <a:xfrm>
          <a:off x="1323126" y="4307569"/>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Reclaim the situation as your own and play it the way your friend did use the edit, splice, and paste technique</a:t>
          </a:r>
        </a:p>
      </dsp:txBody>
      <dsp:txXfrm>
        <a:off x="1323126" y="4307569"/>
        <a:ext cx="5292507" cy="1015751"/>
      </dsp:txXfrm>
    </dsp:sp>
    <dsp:sp modelId="{81F4ECD3-F26A-4BBA-A171-507B2CA36568}">
      <dsp:nvSpPr>
        <dsp:cNvPr id="0" name=""/>
        <dsp:cNvSpPr/>
      </dsp:nvSpPr>
      <dsp:spPr>
        <a:xfrm>
          <a:off x="0" y="4307569"/>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Reclaim</a:t>
          </a:r>
        </a:p>
      </dsp:txBody>
      <dsp:txXfrm>
        <a:off x="0" y="4307569"/>
        <a:ext cx="1323126" cy="1015751"/>
      </dsp:txXfrm>
    </dsp:sp>
    <dsp:sp modelId="{236082A7-4587-41C2-A867-A534D63695A6}">
      <dsp:nvSpPr>
        <dsp:cNvPr id="0" name=""/>
        <dsp:cNvSpPr/>
      </dsp:nvSpPr>
      <dsp:spPr>
        <a:xfrm>
          <a:off x="1323126" y="5384266"/>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Practice that scenario in your imagination</a:t>
          </a:r>
        </a:p>
      </dsp:txBody>
      <dsp:txXfrm>
        <a:off x="1323126" y="5384266"/>
        <a:ext cx="5292507" cy="1015751"/>
      </dsp:txXfrm>
    </dsp:sp>
    <dsp:sp modelId="{CBD3EAC9-D1ED-496C-B4D5-07B302B17519}">
      <dsp:nvSpPr>
        <dsp:cNvPr id="0" name=""/>
        <dsp:cNvSpPr/>
      </dsp:nvSpPr>
      <dsp:spPr>
        <a:xfrm>
          <a:off x="0" y="5384266"/>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Practice</a:t>
          </a:r>
        </a:p>
      </dsp:txBody>
      <dsp:txXfrm>
        <a:off x="0" y="5384266"/>
        <a:ext cx="1323126" cy="10157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1. Track your usual activities for a week using  a blank week calendar. </a:t>
          </a:r>
        </a:p>
        <a:p>
          <a:pPr marL="0" lvl="0" indent="0" algn="l" defTabSz="844550">
            <a:lnSpc>
              <a:spcPct val="90000"/>
            </a:lnSpc>
            <a:spcBef>
              <a:spcPct val="0"/>
            </a:spcBef>
            <a:spcAft>
              <a:spcPct val="35000"/>
            </a:spcAft>
            <a:buNone/>
          </a:pPr>
          <a:r>
            <a:rPr lang="en-US" sz="1900" kern="1200" dirty="0"/>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6291333" y="86270"/>
        <a:ext cx="2510302" cy="918403"/>
      </dsp:txXfrm>
    </dsp:sp>
    <dsp:sp modelId="{6F5E67F8-0452-45C2-858E-1D7222D1EA7B}">
      <dsp:nvSpPr>
        <dsp:cNvPr id="0" name=""/>
        <dsp:cNvSpPr/>
      </dsp:nvSpPr>
      <dsp:spPr>
        <a:xfrm>
          <a:off x="6015812" y="1004674"/>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5. “Schedule” the activities you have chosen on a blank weekly schedule.</a:t>
          </a:r>
        </a:p>
        <a:p>
          <a:pPr marL="0" lvl="0" indent="0" algn="l" defTabSz="844550">
            <a:lnSpc>
              <a:spcPct val="90000"/>
            </a:lnSpc>
            <a:spcBef>
              <a:spcPct val="0"/>
            </a:spcBef>
            <a:spcAft>
              <a:spcPct val="35000"/>
            </a:spcAft>
            <a:buNone/>
          </a:pPr>
          <a:r>
            <a:rPr lang="en-US" sz="1900" kern="1200" dirty="0"/>
            <a:t>6. Use the goals diary card template to track your progress with these activities</a:t>
          </a:r>
        </a:p>
      </dsp:txBody>
      <dsp:txXfrm>
        <a:off x="6015812" y="1004674"/>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6FF9BE-9028-46D6-9BE5-9274B6835190}" type="datetimeFigureOut">
              <a:rPr lang="en-CA" smtClean="0"/>
              <a:t>2026-02-24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3768D-1FCD-491F-A053-B88D2FFC9107}" type="slidenum">
              <a:rPr lang="en-CA" smtClean="0"/>
              <a:t>‹#›</a:t>
            </a:fld>
            <a:endParaRPr lang="en-CA"/>
          </a:p>
        </p:txBody>
      </p:sp>
    </p:spTree>
    <p:extLst>
      <p:ext uri="{BB962C8B-B14F-4D97-AF65-F5344CB8AC3E}">
        <p14:creationId xmlns:p14="http://schemas.microsoft.com/office/powerpoint/2010/main" val="530497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FA08D4A-FBD4-4BFE-B2CE-786BAE5887B5}" type="slidenum">
              <a:rPr lang="en-CA" smtClean="0"/>
              <a:t>15</a:t>
            </a:fld>
            <a:endParaRPr lang="en-CA"/>
          </a:p>
        </p:txBody>
      </p:sp>
    </p:spTree>
    <p:extLst>
      <p:ext uri="{BB962C8B-B14F-4D97-AF65-F5344CB8AC3E}">
        <p14:creationId xmlns:p14="http://schemas.microsoft.com/office/powerpoint/2010/main" val="2814043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00BD4-414C-4169-BDC6-7023A04FB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1F495-F3AD-592C-1959-BA504402B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7BF9FE-9D52-FC33-46BA-016F64C13FBA}"/>
              </a:ext>
            </a:extLst>
          </p:cNvPr>
          <p:cNvSpPr>
            <a:spLocks noGrp="1"/>
          </p:cNvSpPr>
          <p:nvPr>
            <p:ph type="body" idx="1"/>
          </p:nvPr>
        </p:nvSpPr>
        <p:spPr/>
        <p:txBody>
          <a:bodyPr/>
          <a:lstStyle/>
          <a:p>
            <a:r>
              <a:rPr lang="en-US"/>
              <a:t>When Sam first started doing diary cards, she used the beginner target "falling into a hole", a generic "catch all" target. Sam was hoping to find a more specific intermediate target and at one of the sessions asked for help doing that.</a:t>
            </a:r>
          </a:p>
          <a:p>
            <a:endParaRPr lang="en-US"/>
          </a:p>
          <a:p>
            <a:r>
              <a:rPr lang="en-US"/>
              <a:t>Sam looked at her diary cards for the previous two . There were several 0’s in a row, then a day which she rated a 7. That was followed by two days that were 4's, and two more that were 1's.</a:t>
            </a:r>
          </a:p>
          <a:p>
            <a:endParaRPr lang="en-US"/>
          </a:p>
          <a:p>
            <a:r>
              <a:rPr lang="en-US"/>
              <a:t>Sam explained that, after one of her afternoon classes, she had been invited by classmates to go for pizza. The small group had ended up at someone's apartment watching a movie. She knew Steve would want her to call to let him know she would be late but, determined to maintain her independence, she had defiantly decided not to do that.</a:t>
            </a:r>
          </a:p>
          <a:p>
            <a:endParaRPr lang="en-US"/>
          </a:p>
          <a:p>
            <a:r>
              <a:rPr lang="en-US"/>
              <a:t>When Sam got home at 11 PM Steve, fuming, was waiting up for her. They started falling into their usual hole, but recalling her crisis plan, Sam immediately left and spent a couple of days at her parents.</a:t>
            </a:r>
          </a:p>
          <a:p>
            <a:endParaRPr lang="en-US"/>
          </a:p>
          <a:p>
            <a:r>
              <a:rPr lang="en-US"/>
              <a:t>This description of events gave her some ideas for possible intermediate targets: "conflict with Steve" was an obvious one. She wondered if there were others. Sam said that she often felt "irritated" and "frustrated" with Steve. Sometimes, she also felt "guilty", "lonely", and "sad".</a:t>
            </a:r>
          </a:p>
          <a:p>
            <a:endParaRPr lang="en-US"/>
          </a:p>
          <a:p>
            <a:r>
              <a:rPr lang="en-US"/>
              <a:t>Replacing falling into a hole with "feeling irritated with Steve" made sense to Sam. Feeling irritated with her partners was a long-standing hole for Sam.</a:t>
            </a:r>
            <a:endParaRPr lang="en-CA"/>
          </a:p>
        </p:txBody>
      </p:sp>
      <p:sp>
        <p:nvSpPr>
          <p:cNvPr id="4" name="Slide Number Placeholder 3">
            <a:extLst>
              <a:ext uri="{FF2B5EF4-FFF2-40B4-BE49-F238E27FC236}">
                <a16:creationId xmlns:a16="http://schemas.microsoft.com/office/drawing/2014/main" id="{1C2583A1-C1D7-3E07-F55A-C3D5B4E77C3B}"/>
              </a:ext>
            </a:extLst>
          </p:cNvPr>
          <p:cNvSpPr>
            <a:spLocks noGrp="1"/>
          </p:cNvSpPr>
          <p:nvPr>
            <p:ph type="sldNum" sz="quarter" idx="5"/>
          </p:nvPr>
        </p:nvSpPr>
        <p:spPr/>
        <p:txBody>
          <a:bodyPr/>
          <a:lstStyle/>
          <a:p>
            <a:fld id="{D893B5EB-8123-46AA-8820-55D5A7A8ECB9}" type="slidenum">
              <a:rPr lang="en-CA" smtClean="0"/>
              <a:t>139</a:t>
            </a:fld>
            <a:endParaRPr lang="en-CA"/>
          </a:p>
        </p:txBody>
      </p:sp>
    </p:spTree>
    <p:extLst>
      <p:ext uri="{BB962C8B-B14F-4D97-AF65-F5344CB8AC3E}">
        <p14:creationId xmlns:p14="http://schemas.microsoft.com/office/powerpoint/2010/main" val="1082427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0CF65-0FB6-E771-2851-9665A0C57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B1024-D98C-0684-147C-EB339873F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563445-5757-1EB7-F035-DD6ABC2CD882}"/>
              </a:ext>
            </a:extLst>
          </p:cNvPr>
          <p:cNvSpPr>
            <a:spLocks noGrp="1"/>
          </p:cNvSpPr>
          <p:nvPr>
            <p:ph type="body" idx="1"/>
          </p:nvPr>
        </p:nvSpPr>
        <p:spPr/>
        <p:txBody>
          <a:bodyPr/>
          <a:lstStyle/>
          <a:p>
            <a:pPr defTabSz="931042">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31EF3471-BBE6-AEF6-3F64-4161CABEEB22}"/>
              </a:ext>
            </a:extLst>
          </p:cNvPr>
          <p:cNvSpPr>
            <a:spLocks noGrp="1"/>
          </p:cNvSpPr>
          <p:nvPr>
            <p:ph type="sldNum" sz="quarter" idx="5"/>
          </p:nvPr>
        </p:nvSpPr>
        <p:spPr/>
        <p:txBody>
          <a:bodyPr/>
          <a:lstStyle/>
          <a:p>
            <a:fld id="{D893B5EB-8123-46AA-8820-55D5A7A8ECB9}" type="slidenum">
              <a:rPr lang="en-CA" smtClean="0"/>
              <a:t>140</a:t>
            </a:fld>
            <a:endParaRPr lang="en-CA"/>
          </a:p>
        </p:txBody>
      </p:sp>
    </p:spTree>
    <p:extLst>
      <p:ext uri="{BB962C8B-B14F-4D97-AF65-F5344CB8AC3E}">
        <p14:creationId xmlns:p14="http://schemas.microsoft.com/office/powerpoint/2010/main" val="654407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638A1-8A59-8C07-4A90-4BFDECF2F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30755-CB34-CAE7-F035-51F288D6D6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F929AD-BB18-E5C3-8E7A-8420E7D4EBFE}"/>
              </a:ext>
            </a:extLst>
          </p:cNvPr>
          <p:cNvSpPr>
            <a:spLocks noGrp="1"/>
          </p:cNvSpPr>
          <p:nvPr>
            <p:ph type="body" idx="1"/>
          </p:nvPr>
        </p:nvSpPr>
        <p:spPr/>
        <p:txBody>
          <a:bodyPr/>
          <a:lstStyle/>
          <a:p>
            <a:pPr defTabSz="931042">
              <a:defRPr/>
            </a:pPr>
            <a:r>
              <a:rPr lang="en-US"/>
              <a:t>Sam was intrigued and wanted to explore why she became so irritated by her partners. She decided to do a chain analysis. Sam realized that when she was working on finding intermediate targets, she had already explored parts of the chain analysis.</a:t>
            </a:r>
            <a:endParaRPr lang="en-CA"/>
          </a:p>
          <a:p>
            <a:endParaRPr lang="en-CA"/>
          </a:p>
        </p:txBody>
      </p:sp>
      <p:sp>
        <p:nvSpPr>
          <p:cNvPr id="4" name="Slide Number Placeholder 3">
            <a:extLst>
              <a:ext uri="{FF2B5EF4-FFF2-40B4-BE49-F238E27FC236}">
                <a16:creationId xmlns:a16="http://schemas.microsoft.com/office/drawing/2014/main" id="{236E1B76-DBE8-9B98-7DD8-668C03E01FAA}"/>
              </a:ext>
            </a:extLst>
          </p:cNvPr>
          <p:cNvSpPr>
            <a:spLocks noGrp="1"/>
          </p:cNvSpPr>
          <p:nvPr>
            <p:ph type="sldNum" sz="quarter" idx="5"/>
          </p:nvPr>
        </p:nvSpPr>
        <p:spPr/>
        <p:txBody>
          <a:bodyPr/>
          <a:lstStyle/>
          <a:p>
            <a:fld id="{D893B5EB-8123-46AA-8820-55D5A7A8ECB9}" type="slidenum">
              <a:rPr lang="en-CA" smtClean="0"/>
              <a:t>141</a:t>
            </a:fld>
            <a:endParaRPr lang="en-CA"/>
          </a:p>
        </p:txBody>
      </p:sp>
    </p:spTree>
    <p:extLst>
      <p:ext uri="{BB962C8B-B14F-4D97-AF65-F5344CB8AC3E}">
        <p14:creationId xmlns:p14="http://schemas.microsoft.com/office/powerpoint/2010/main" val="1838793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30F6F-20BB-64E6-8BDD-72F7615D5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604E9-DE97-7F4D-A319-BC4D2DBEC2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31501-AB56-8AA2-58FB-FF91B4F2F921}"/>
              </a:ext>
            </a:extLst>
          </p:cNvPr>
          <p:cNvSpPr>
            <a:spLocks noGrp="1"/>
          </p:cNvSpPr>
          <p:nvPr>
            <p:ph type="body" idx="1"/>
          </p:nvPr>
        </p:nvSpPr>
        <p:spPr/>
        <p:txBody>
          <a:bodyPr/>
          <a:lstStyle/>
          <a:p>
            <a:r>
              <a:rPr lang="en-US"/>
              <a:t>The "topography" of Sam's activation was clear from her diary card ratings. She had also explored the event that triggered her and the feelings she had experienced: irritation and frustration at first, but later guilt, loneliness, and sadness.</a:t>
            </a:r>
          </a:p>
          <a:p>
            <a:endParaRPr lang="en-US"/>
          </a:p>
          <a:p>
            <a:r>
              <a:rPr lang="en-US"/>
              <a:t>Having completed these columns of the chain analysis, Sam reflected on the thoughts that had accompanied her feelings: she liked her space and doing things on her own, or with her friends. She could only spend so much time with Steve, particularly now that they were living together. He seemed to want to spend more time with her then she did with him. She felt suffocated and did not want to lose her independence.</a:t>
            </a:r>
          </a:p>
          <a:p>
            <a:endParaRPr lang="en-US"/>
          </a:p>
          <a:p>
            <a:r>
              <a:rPr lang="en-US"/>
              <a:t>After the initial irritation, Sam started to feel guilty: Steve was a nice guy, he was always doing things for her, and cared a lot about her. His family was close, there were kind to each other, and liked spending time together.</a:t>
            </a:r>
          </a:p>
          <a:p>
            <a:endParaRPr lang="en-US"/>
          </a:p>
          <a:p>
            <a:r>
              <a:rPr lang="en-US"/>
              <a:t>Sam's family, on the other hand, had always been critical, cold, and distant. Maybe what she felt had something to do with her upbringing and her "internal working model”. Maybe she had trouble loving and getting close to people. Maybe she would always feel this way and would be lonely for the rest of her life.</a:t>
            </a:r>
          </a:p>
          <a:p>
            <a:endParaRPr lang="en-US"/>
          </a:p>
          <a:p>
            <a:r>
              <a:rPr lang="en-US"/>
              <a:t>When Sam got home, after the night out with her friends, and Steve was angry, she just wanted to leave the situation and avoid conflict. Her crisis plan provided her with a good excuse for doing that. Over the time she stayed at her parents, they had not even asked her why she had come home, just how long she planned to stay.</a:t>
            </a:r>
          </a:p>
          <a:p>
            <a:endParaRPr lang="en-US"/>
          </a:p>
          <a:p>
            <a:r>
              <a:rPr lang="en-US"/>
              <a:t>After a couple of emotionally cool days at home, Sam longed to return to Steve, who seemed genuinely interested in her and what she did. At the same time, she was afraid that their pattern would just keep repeating.</a:t>
            </a:r>
            <a:endParaRPr lang="en-CA"/>
          </a:p>
        </p:txBody>
      </p:sp>
      <p:sp>
        <p:nvSpPr>
          <p:cNvPr id="4" name="Slide Number Placeholder 3">
            <a:extLst>
              <a:ext uri="{FF2B5EF4-FFF2-40B4-BE49-F238E27FC236}">
                <a16:creationId xmlns:a16="http://schemas.microsoft.com/office/drawing/2014/main" id="{FC4A3A78-2CF2-CC4E-451E-8E4A68AABD4F}"/>
              </a:ext>
            </a:extLst>
          </p:cNvPr>
          <p:cNvSpPr>
            <a:spLocks noGrp="1"/>
          </p:cNvSpPr>
          <p:nvPr>
            <p:ph type="sldNum" sz="quarter" idx="5"/>
          </p:nvPr>
        </p:nvSpPr>
        <p:spPr/>
        <p:txBody>
          <a:bodyPr/>
          <a:lstStyle/>
          <a:p>
            <a:fld id="{D893B5EB-8123-46AA-8820-55D5A7A8ECB9}" type="slidenum">
              <a:rPr lang="en-CA" smtClean="0"/>
              <a:t>142</a:t>
            </a:fld>
            <a:endParaRPr lang="en-CA"/>
          </a:p>
        </p:txBody>
      </p:sp>
    </p:spTree>
    <p:extLst>
      <p:ext uri="{BB962C8B-B14F-4D97-AF65-F5344CB8AC3E}">
        <p14:creationId xmlns:p14="http://schemas.microsoft.com/office/powerpoint/2010/main" val="3402811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B5D13-1848-9926-47C1-C7D186BC1D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C8F89-D420-A369-E2B1-AF492FE5D2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7C9A0-5223-FA35-292B-A21B0EA0F0B9}"/>
              </a:ext>
            </a:extLst>
          </p:cNvPr>
          <p:cNvSpPr>
            <a:spLocks noGrp="1"/>
          </p:cNvSpPr>
          <p:nvPr>
            <p:ph type="body" idx="1"/>
          </p:nvPr>
        </p:nvSpPr>
        <p:spPr/>
        <p:txBody>
          <a:bodyPr/>
          <a:lstStyle/>
          <a:p>
            <a:r>
              <a:rPr lang="en-US" dirty="0"/>
              <a:t>Remember that a chain analysis is a snapshot of a moment of activation. An advanced chain analysis in contrast is a movie of a longer period of activation in which feelings, thoughts, and </a:t>
            </a:r>
            <a:r>
              <a:rPr lang="en-US" dirty="0" err="1"/>
              <a:t>behaviours</a:t>
            </a:r>
            <a:r>
              <a:rPr lang="en-US" dirty="0"/>
              <a:t> aren't static, they change over time.</a:t>
            </a:r>
            <a:endParaRPr lang="en-CA" dirty="0"/>
          </a:p>
        </p:txBody>
      </p:sp>
      <p:sp>
        <p:nvSpPr>
          <p:cNvPr id="4" name="Slide Number Placeholder 3">
            <a:extLst>
              <a:ext uri="{FF2B5EF4-FFF2-40B4-BE49-F238E27FC236}">
                <a16:creationId xmlns:a16="http://schemas.microsoft.com/office/drawing/2014/main" id="{F092E383-7080-9521-A475-57EE870F0642}"/>
              </a:ext>
            </a:extLst>
          </p:cNvPr>
          <p:cNvSpPr>
            <a:spLocks noGrp="1"/>
          </p:cNvSpPr>
          <p:nvPr>
            <p:ph type="sldNum" sz="quarter" idx="5"/>
          </p:nvPr>
        </p:nvSpPr>
        <p:spPr/>
        <p:txBody>
          <a:bodyPr/>
          <a:lstStyle/>
          <a:p>
            <a:fld id="{A05D43AA-C93D-4BAF-A8BC-7F04A029B30E}" type="slidenum">
              <a:rPr lang="en-CA" smtClean="0"/>
              <a:t>143</a:t>
            </a:fld>
            <a:endParaRPr lang="en-CA"/>
          </a:p>
        </p:txBody>
      </p:sp>
    </p:spTree>
    <p:extLst>
      <p:ext uri="{BB962C8B-B14F-4D97-AF65-F5344CB8AC3E}">
        <p14:creationId xmlns:p14="http://schemas.microsoft.com/office/powerpoint/2010/main" val="2621156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BED49-090A-9E6B-69A4-799DDC362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40D80-36E0-5759-1F8B-9DCD85D8A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50F32-F054-9325-BFF0-DE9316924721}"/>
              </a:ext>
            </a:extLst>
          </p:cNvPr>
          <p:cNvSpPr>
            <a:spLocks noGrp="1"/>
          </p:cNvSpPr>
          <p:nvPr>
            <p:ph type="body" idx="1"/>
          </p:nvPr>
        </p:nvSpPr>
        <p:spPr/>
        <p:txBody>
          <a:bodyPr/>
          <a:lstStyle/>
          <a:p>
            <a:pPr defTabSz="931042">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ADA31C54-A37C-4A2B-289E-AC7913BCE44E}"/>
              </a:ext>
            </a:extLst>
          </p:cNvPr>
          <p:cNvSpPr>
            <a:spLocks noGrp="1"/>
          </p:cNvSpPr>
          <p:nvPr>
            <p:ph type="sldNum" sz="quarter" idx="5"/>
          </p:nvPr>
        </p:nvSpPr>
        <p:spPr/>
        <p:txBody>
          <a:bodyPr/>
          <a:lstStyle/>
          <a:p>
            <a:fld id="{D893B5EB-8123-46AA-8820-55D5A7A8ECB9}" type="slidenum">
              <a:rPr lang="en-CA" smtClean="0"/>
              <a:t>144</a:t>
            </a:fld>
            <a:endParaRPr lang="en-CA"/>
          </a:p>
        </p:txBody>
      </p:sp>
    </p:spTree>
    <p:extLst>
      <p:ext uri="{BB962C8B-B14F-4D97-AF65-F5344CB8AC3E}">
        <p14:creationId xmlns:p14="http://schemas.microsoft.com/office/powerpoint/2010/main" val="1916152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08249-BCF4-DEBE-F564-53609123B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B28D63-485F-BFAD-C41C-AC6AC30EB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D876-3A06-6A57-487D-E389F8090052}"/>
              </a:ext>
            </a:extLst>
          </p:cNvPr>
          <p:cNvSpPr>
            <a:spLocks noGrp="1"/>
          </p:cNvSpPr>
          <p:nvPr>
            <p:ph type="body" idx="1"/>
          </p:nvPr>
        </p:nvSpPr>
        <p:spPr/>
        <p:txBody>
          <a:bodyPr/>
          <a:lstStyle/>
          <a:p>
            <a:r>
              <a:rPr lang="en-US" sz="18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Sam worked on a rational mind remediation. She imagined that a friend of hers had just gone through a similar "coming home late" situation. She  shared with Sam what happened and was desperate for advice.</a:t>
            </a:r>
            <a:endParaRPr lang="en-CA" sz="1800">
              <a:latin typeface="Times New Roman" panose="02020603050405020304" pitchFamily="18" charset="0"/>
              <a:ea typeface="Times New Roman" panose="02020603050405020304" pitchFamily="18" charset="0"/>
            </a:endParaRPr>
          </a:p>
          <a:p>
            <a:r>
              <a:rPr lang="en-US" sz="18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Sam thought her friend had issues with getting close to her partners and needed to work on that. She thought her friend could use "feeling irritated by others" as a target in her diary card. Sam suggested that rather than acting on her irritation, her friend be mindful, and curious about it. She should spend some time with the sensations they came along with being irritated.</a:t>
            </a:r>
            <a:endParaRPr lang="en-CA" sz="1800">
              <a:latin typeface="Times New Roman" panose="02020603050405020304" pitchFamily="18" charset="0"/>
              <a:ea typeface="Times New Roman" panose="02020603050405020304" pitchFamily="18" charset="0"/>
            </a:endParaRPr>
          </a:p>
          <a:p>
            <a:r>
              <a:rPr lang="en-US" sz="18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One of her friends automatic thoughts was that others were needy. An alternative thought was that she had trouble with intimacy. Around this issue, the friend should be gentle with herself, but perhaps set a goal of slowly being able to be more intimate with people. Sam realized that she could not be intimate because she did not trust anyone and to compensate, she had learned to be self-sufficient.</a:t>
            </a:r>
            <a:endParaRPr lang="en-CA" sz="1800">
              <a:latin typeface="Times New Roman" panose="02020603050405020304" pitchFamily="18" charset="0"/>
              <a:ea typeface="Times New Roman" panose="02020603050405020304" pitchFamily="18" charset="0"/>
            </a:endParaRPr>
          </a:p>
          <a:p>
            <a:r>
              <a:rPr lang="en-US" sz="18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Sam wanted to offer her friend concrete suggestions that could be implemented and came up with 1) start using "feeling irritated with people" in her diary card. 2) apply the "edit, splice, and paste" technique to the incident: run the "mental videos" of the incident up to the point when she came home after being out with her friends. As she started to feel suffocated and irritated by her partners questioning, she could splice in an alternative thought: "I do feel irritated, but he has a point; I could have called to let him know I'll be coming home late. This may be an example of my tendency to push people away when they start getting close to me." 3) practice this new "video" every day for a few minutes. 4) picture, in her imagination, telling her boyfriend what she had learned about intimacy, and what she was trying to do. Eventually, when she felt ready, she could do this in real life.</a:t>
            </a:r>
            <a:endParaRPr lang="en-CA" sz="1800">
              <a:latin typeface="Times New Roman" panose="02020603050405020304" pitchFamily="18" charset="0"/>
              <a:ea typeface="Times New Roman" panose="02020603050405020304" pitchFamily="18" charset="0"/>
            </a:endParaRPr>
          </a:p>
          <a:p>
            <a:r>
              <a:rPr lang="en-US" sz="18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Having written those suggestions for her friend, Sam then took ownership of them and made them her homework.</a:t>
            </a:r>
            <a:endParaRPr lang="en-CA" sz="1800">
              <a:latin typeface="Times New Roman" panose="02020603050405020304" pitchFamily="18" charset="0"/>
              <a:ea typeface="Times New Roman" panose="02020603050405020304" pitchFamily="18" charset="0"/>
            </a:endParaRPr>
          </a:p>
          <a:p>
            <a:r>
              <a:rPr lang="en-CA" sz="1800">
                <a:latin typeface="Times New Roman" panose="02020603050405020304" pitchFamily="18" charset="0"/>
                <a:ea typeface="Times New Roman" panose="02020603050405020304" pitchFamily="18" charset="0"/>
              </a:rPr>
              <a:t> </a:t>
            </a:r>
          </a:p>
          <a:p>
            <a:r>
              <a:rPr lang="en-CA" sz="1800">
                <a:latin typeface="Times New Roman" panose="02020603050405020304" pitchFamily="18" charset="0"/>
                <a:ea typeface="Times New Roman" panose="02020603050405020304" pitchFamily="18" charset="0"/>
              </a:rPr>
              <a:t> </a:t>
            </a:r>
          </a:p>
          <a:p>
            <a:r>
              <a:rPr lang="en-CA" sz="1800">
                <a:latin typeface="Times New Roman" panose="02020603050405020304" pitchFamily="18" charset="0"/>
                <a:ea typeface="Times New Roman" panose="02020603050405020304" pitchFamily="18" charset="0"/>
              </a:rPr>
              <a:t> </a:t>
            </a:r>
          </a:p>
          <a:p>
            <a:r>
              <a:rPr lang="en-CA" sz="1800">
                <a:latin typeface="Times New Roman" panose="02020603050405020304" pitchFamily="18" charset="0"/>
                <a:ea typeface="Times New Roman" panose="02020603050405020304" pitchFamily="18" charset="0"/>
              </a:rPr>
              <a:t> </a:t>
            </a:r>
          </a:p>
          <a:p>
            <a:r>
              <a:rPr lang="en-CA" sz="1800">
                <a:latin typeface="Times New Roman" panose="02020603050405020304" pitchFamily="18" charset="0"/>
                <a:ea typeface="Times New Roman" panose="02020603050405020304" pitchFamily="18" charset="0"/>
              </a:rPr>
              <a:t> </a:t>
            </a:r>
          </a:p>
          <a:p>
            <a:r>
              <a:rPr lang="en-CA" sz="1800">
                <a:latin typeface="Times New Roman" panose="02020603050405020304" pitchFamily="18" charset="0"/>
                <a:ea typeface="Times New Roman" panose="02020603050405020304" pitchFamily="18" charset="0"/>
              </a:rPr>
              <a:t> </a:t>
            </a:r>
          </a:p>
          <a:p>
            <a:pPr>
              <a:lnSpc>
                <a:spcPct val="107000"/>
              </a:lnSpc>
              <a:spcAft>
                <a:spcPts val="815"/>
              </a:spcAft>
            </a:pPr>
            <a:r>
              <a:rPr lang="en-CA" sz="1800">
                <a:latin typeface="Calibri" panose="020F0502020204030204" pitchFamily="34" charset="0"/>
                <a:ea typeface="Calibri" panose="020F0502020204030204" pitchFamily="34" charset="0"/>
                <a:cs typeface="Times New Roman" panose="02020603050405020304" pitchFamily="18" charset="0"/>
              </a:rPr>
              <a:t> </a:t>
            </a:r>
          </a:p>
          <a:p>
            <a:endParaRPr lang="en-CA"/>
          </a:p>
        </p:txBody>
      </p:sp>
      <p:sp>
        <p:nvSpPr>
          <p:cNvPr id="4" name="Slide Number Placeholder 3">
            <a:extLst>
              <a:ext uri="{FF2B5EF4-FFF2-40B4-BE49-F238E27FC236}">
                <a16:creationId xmlns:a16="http://schemas.microsoft.com/office/drawing/2014/main" id="{08893369-CA55-1965-83FA-4B4221DE2CD8}"/>
              </a:ext>
            </a:extLst>
          </p:cNvPr>
          <p:cNvSpPr>
            <a:spLocks noGrp="1"/>
          </p:cNvSpPr>
          <p:nvPr>
            <p:ph type="sldNum" sz="quarter" idx="5"/>
          </p:nvPr>
        </p:nvSpPr>
        <p:spPr/>
        <p:txBody>
          <a:bodyPr/>
          <a:lstStyle/>
          <a:p>
            <a:fld id="{D893B5EB-8123-46AA-8820-55D5A7A8ECB9}" type="slidenum">
              <a:rPr lang="en-CA" smtClean="0"/>
              <a:t>145</a:t>
            </a:fld>
            <a:endParaRPr lang="en-CA"/>
          </a:p>
        </p:txBody>
      </p:sp>
    </p:spTree>
    <p:extLst>
      <p:ext uri="{BB962C8B-B14F-4D97-AF65-F5344CB8AC3E}">
        <p14:creationId xmlns:p14="http://schemas.microsoft.com/office/powerpoint/2010/main" val="115316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0A1E8-FB3B-C604-AA0E-95BE9B2FFB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0C39F-1EB1-1176-3791-6FC2970B19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1B7D9-1CDB-C1F0-FE02-9EAAE08F16F1}"/>
              </a:ext>
            </a:extLst>
          </p:cNvPr>
          <p:cNvSpPr>
            <a:spLocks noGrp="1"/>
          </p:cNvSpPr>
          <p:nvPr>
            <p:ph type="body" idx="1"/>
          </p:nvPr>
        </p:nvSpPr>
        <p:spPr/>
        <p:txBody>
          <a:bodyPr/>
          <a:lstStyle/>
          <a:p>
            <a:r>
              <a:rPr lang="en-CA"/>
              <a:t>Allison imagined the same situation was happening to a friend who had well-regulated emotions. Marjorie, whom she had known since high school, was kind but assertive. What would Marjorie do in this situation?</a:t>
            </a:r>
          </a:p>
          <a:p>
            <a:endParaRPr lang="en-CA"/>
          </a:p>
          <a:p>
            <a:r>
              <a:rPr lang="en-CA"/>
              <a:t>Marjorie would not be intimidated. This was an unfair situation, and it was reasonable to address it rather than put up with it. Marjorie would not keep her feelings and thoughts to herself. She would, in a kind but assertive way, explained to her stepmother what she felt, thought, and wanted to see happen; the stepmother was entitled to spend her father's money, but not to throw it away foolishly.</a:t>
            </a:r>
          </a:p>
          <a:p>
            <a:endParaRPr lang="en-CA"/>
          </a:p>
          <a:p>
            <a:r>
              <a:rPr lang="en-CA"/>
              <a:t>If this conversation went nowhere, Marjorie would find out what her legal rights work, and if she did not have a legal recourse, try to maintain a cordial relationship with the stepmother and negotiate. If she exhausted her options, she would simply walk away. It would be sad, but she did not want to waste her life feeling resentment and anger. Marjorie, like Allison, was financially comfortable. Inheriting some of her father's largest state would be nice, but it would not be a life changer.</a:t>
            </a:r>
          </a:p>
          <a:p>
            <a:endParaRPr lang="en-CA"/>
          </a:p>
          <a:p>
            <a:r>
              <a:rPr lang="en-CA"/>
              <a:t>After imagining what Marjorie would do, Allison considered how she could apply it to herself and decided on an action plan: 1) she would use the "mental video" of the visit when she found the SUV in the driveway. She would then splice and edit out the part in which she kept her feelings and thoughts to herself while stewing on them. She had done that all her life.</a:t>
            </a:r>
          </a:p>
          <a:p>
            <a:endParaRPr lang="en-CA"/>
          </a:p>
          <a:p>
            <a:r>
              <a:rPr lang="en-CA"/>
              <a:t>Instead, she would paste in an assertive conversation, in which she explained to Ingrid how she felt, her thoughts, and what she planned to do. Imagining this conversation, activated Allison, and she knew she had to practice it for some time while, to stay in the window of tolerance, she pedulated.</a:t>
            </a:r>
          </a:p>
          <a:p>
            <a:endParaRPr lang="en-CA"/>
          </a:p>
          <a:p>
            <a:r>
              <a:rPr lang="en-CA"/>
              <a:t>2) in her imagination, Allison practiced this conversation, not expecting to have a real conversation with Ingrid anytime soon. She felt this took some of the pressure off.</a:t>
            </a:r>
          </a:p>
          <a:p>
            <a:endParaRPr lang="en-CA"/>
          </a:p>
          <a:p>
            <a:r>
              <a:rPr lang="en-CA"/>
              <a:t>3) Allison knew a family lawyer whom she trusted and decided she would call him to make an appointment to review her legal options.</a:t>
            </a:r>
          </a:p>
          <a:p>
            <a:endParaRPr lang="en-CA"/>
          </a:p>
          <a:p>
            <a:r>
              <a:rPr lang="en-CA"/>
              <a:t>4) she felt that if trying to work things out not produce results, she would not be held hostage by the potential inheritance and would distance herself from Ingrid.</a:t>
            </a:r>
          </a:p>
          <a:p>
            <a:endParaRPr lang="en-CA"/>
          </a:p>
          <a:p>
            <a:r>
              <a:rPr lang="en-CA"/>
              <a:t>Allison realize that her feelings, thoughts, and behaviours, in this present day situation, were similar to those she had as a little girl. Her adult self needed to step up and protect this frightened child.</a:t>
            </a:r>
          </a:p>
          <a:p>
            <a:endParaRPr lang="en-CA"/>
          </a:p>
        </p:txBody>
      </p:sp>
      <p:sp>
        <p:nvSpPr>
          <p:cNvPr id="4" name="Slide Number Placeholder 3">
            <a:extLst>
              <a:ext uri="{FF2B5EF4-FFF2-40B4-BE49-F238E27FC236}">
                <a16:creationId xmlns:a16="http://schemas.microsoft.com/office/drawing/2014/main" id="{615EDC64-2525-D2D7-27F7-7E387C02A8D2}"/>
              </a:ext>
            </a:extLst>
          </p:cNvPr>
          <p:cNvSpPr>
            <a:spLocks noGrp="1"/>
          </p:cNvSpPr>
          <p:nvPr>
            <p:ph type="sldNum" sz="quarter" idx="5"/>
          </p:nvPr>
        </p:nvSpPr>
        <p:spPr/>
        <p:txBody>
          <a:bodyPr/>
          <a:lstStyle/>
          <a:p>
            <a:fld id="{D893B5EB-8123-46AA-8820-55D5A7A8ECB9}" type="slidenum">
              <a:rPr lang="en-CA" smtClean="0"/>
              <a:t>146</a:t>
            </a:fld>
            <a:endParaRPr lang="en-CA"/>
          </a:p>
        </p:txBody>
      </p:sp>
    </p:spTree>
    <p:extLst>
      <p:ext uri="{BB962C8B-B14F-4D97-AF65-F5344CB8AC3E}">
        <p14:creationId xmlns:p14="http://schemas.microsoft.com/office/powerpoint/2010/main" val="2844973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FB38A-1E7C-8C8B-52E3-5E15774AE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78D0D-CBD4-0E5F-F523-59ACD5B2C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61E83-E856-1C93-15C4-D2016E70B745}"/>
              </a:ext>
            </a:extLst>
          </p:cNvPr>
          <p:cNvSpPr>
            <a:spLocks noGrp="1"/>
          </p:cNvSpPr>
          <p:nvPr>
            <p:ph type="body" idx="1"/>
          </p:nvPr>
        </p:nvSpPr>
        <p:spPr/>
        <p:txBody>
          <a:bodyPr/>
          <a:lstStyle/>
          <a:p>
            <a:pPr defTabSz="931042">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8BC2F4E0-101E-1719-3DB1-DD3576D498BC}"/>
              </a:ext>
            </a:extLst>
          </p:cNvPr>
          <p:cNvSpPr>
            <a:spLocks noGrp="1"/>
          </p:cNvSpPr>
          <p:nvPr>
            <p:ph type="sldNum" sz="quarter" idx="5"/>
          </p:nvPr>
        </p:nvSpPr>
        <p:spPr/>
        <p:txBody>
          <a:bodyPr/>
          <a:lstStyle/>
          <a:p>
            <a:fld id="{D893B5EB-8123-46AA-8820-55D5A7A8ECB9}" type="slidenum">
              <a:rPr lang="en-CA" smtClean="0"/>
              <a:t>147</a:t>
            </a:fld>
            <a:endParaRPr lang="en-CA"/>
          </a:p>
        </p:txBody>
      </p:sp>
    </p:spTree>
    <p:extLst>
      <p:ext uri="{BB962C8B-B14F-4D97-AF65-F5344CB8AC3E}">
        <p14:creationId xmlns:p14="http://schemas.microsoft.com/office/powerpoint/2010/main" val="736460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3B16-3E90-9C88-85AB-C309C538B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FF092F-230B-7087-0AE4-4F895ED30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CD2C5-93DA-AB64-7563-8C8098801178}"/>
              </a:ext>
            </a:extLst>
          </p:cNvPr>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a:extLst>
              <a:ext uri="{FF2B5EF4-FFF2-40B4-BE49-F238E27FC236}">
                <a16:creationId xmlns:a16="http://schemas.microsoft.com/office/drawing/2014/main" id="{DF9C6798-4BA8-CA00-23F8-6722860776A0}"/>
              </a:ext>
            </a:extLst>
          </p:cNvPr>
          <p:cNvSpPr>
            <a:spLocks noGrp="1"/>
          </p:cNvSpPr>
          <p:nvPr>
            <p:ph type="sldNum" sz="quarter" idx="5"/>
          </p:nvPr>
        </p:nvSpPr>
        <p:spPr/>
        <p:txBody>
          <a:bodyPr/>
          <a:lstStyle/>
          <a:p>
            <a:fld id="{BC46FC13-E677-44E2-8314-1FDAC96D1E0A}" type="slidenum">
              <a:rPr lang="en-CA" smtClean="0"/>
              <a:t>148</a:t>
            </a:fld>
            <a:endParaRPr lang="en-CA"/>
          </a:p>
        </p:txBody>
      </p:sp>
    </p:spTree>
    <p:extLst>
      <p:ext uri="{BB962C8B-B14F-4D97-AF65-F5344CB8AC3E}">
        <p14:creationId xmlns:p14="http://schemas.microsoft.com/office/powerpoint/2010/main" val="2863304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FA08D4A-FBD4-4BFE-B2CE-786BAE5887B5}" type="slidenum">
              <a:rPr lang="en-CA" smtClean="0"/>
              <a:t>16</a:t>
            </a:fld>
            <a:endParaRPr lang="en-CA"/>
          </a:p>
        </p:txBody>
      </p:sp>
    </p:spTree>
    <p:extLst>
      <p:ext uri="{BB962C8B-B14F-4D97-AF65-F5344CB8AC3E}">
        <p14:creationId xmlns:p14="http://schemas.microsoft.com/office/powerpoint/2010/main" val="1830010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F1BCA-9AC3-52AC-282E-A1B6E02561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99F512-FD93-FD60-70B9-D414EFD492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B1A14-CF02-2627-82E0-63B18951D2BB}"/>
              </a:ext>
            </a:extLst>
          </p:cNvPr>
          <p:cNvSpPr>
            <a:spLocks noGrp="1"/>
          </p:cNvSpPr>
          <p:nvPr>
            <p:ph type="body" idx="1"/>
          </p:nvPr>
        </p:nvSpPr>
        <p:spPr/>
        <p:txBody>
          <a:bodyPr/>
          <a:lstStyle/>
          <a:p>
            <a:pPr defTabSz="931042">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43CB399B-FD33-86EF-47E8-78F6FAD51CEB}"/>
              </a:ext>
            </a:extLst>
          </p:cNvPr>
          <p:cNvSpPr>
            <a:spLocks noGrp="1"/>
          </p:cNvSpPr>
          <p:nvPr>
            <p:ph type="sldNum" sz="quarter" idx="5"/>
          </p:nvPr>
        </p:nvSpPr>
        <p:spPr/>
        <p:txBody>
          <a:bodyPr/>
          <a:lstStyle/>
          <a:p>
            <a:fld id="{D893B5EB-8123-46AA-8820-55D5A7A8ECB9}" type="slidenum">
              <a:rPr lang="en-CA" smtClean="0"/>
              <a:t>149</a:t>
            </a:fld>
            <a:endParaRPr lang="en-CA"/>
          </a:p>
        </p:txBody>
      </p:sp>
    </p:spTree>
    <p:extLst>
      <p:ext uri="{BB962C8B-B14F-4D97-AF65-F5344CB8AC3E}">
        <p14:creationId xmlns:p14="http://schemas.microsoft.com/office/powerpoint/2010/main" val="2878081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5824A-B168-A459-2013-0F7270C70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3CCCD-F098-6EE6-C7BF-362916E858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612DA-3947-0EC5-49AE-83BE67F05BCF}"/>
              </a:ext>
            </a:extLst>
          </p:cNvPr>
          <p:cNvSpPr>
            <a:spLocks noGrp="1"/>
          </p:cNvSpPr>
          <p:nvPr>
            <p:ph type="body" idx="1"/>
          </p:nvPr>
        </p:nvSpPr>
        <p:spPr/>
        <p:txBody>
          <a:bodyPr/>
          <a:lstStyle/>
          <a:p>
            <a:pPr defTabSz="931042">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89103143-2F0E-B265-2BE6-69C111703C45}"/>
              </a:ext>
            </a:extLst>
          </p:cNvPr>
          <p:cNvSpPr>
            <a:spLocks noGrp="1"/>
          </p:cNvSpPr>
          <p:nvPr>
            <p:ph type="sldNum" sz="quarter" idx="5"/>
          </p:nvPr>
        </p:nvSpPr>
        <p:spPr/>
        <p:txBody>
          <a:bodyPr/>
          <a:lstStyle/>
          <a:p>
            <a:fld id="{D893B5EB-8123-46AA-8820-55D5A7A8ECB9}" type="slidenum">
              <a:rPr lang="en-CA" smtClean="0"/>
              <a:t>151</a:t>
            </a:fld>
            <a:endParaRPr lang="en-CA"/>
          </a:p>
        </p:txBody>
      </p:sp>
    </p:spTree>
    <p:extLst>
      <p:ext uri="{BB962C8B-B14F-4D97-AF65-F5344CB8AC3E}">
        <p14:creationId xmlns:p14="http://schemas.microsoft.com/office/powerpoint/2010/main" val="1924068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69CB7-3978-94A4-B4D1-371E4702B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DEE8F-A339-3AC1-FF1E-E7032FC7CF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111DE5-8C21-3ED1-626E-8A0333726779}"/>
              </a:ext>
            </a:extLst>
          </p:cNvPr>
          <p:cNvSpPr>
            <a:spLocks noGrp="1"/>
          </p:cNvSpPr>
          <p:nvPr>
            <p:ph type="body" idx="1"/>
          </p:nvPr>
        </p:nvSpPr>
        <p:spPr/>
        <p:txBody>
          <a:bodyPr/>
          <a:lstStyle/>
          <a:p>
            <a:pPr defTabSz="931042">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0BC30AD8-A476-1AFC-4609-C52E755D0478}"/>
              </a:ext>
            </a:extLst>
          </p:cNvPr>
          <p:cNvSpPr>
            <a:spLocks noGrp="1"/>
          </p:cNvSpPr>
          <p:nvPr>
            <p:ph type="sldNum" sz="quarter" idx="5"/>
          </p:nvPr>
        </p:nvSpPr>
        <p:spPr/>
        <p:txBody>
          <a:bodyPr/>
          <a:lstStyle/>
          <a:p>
            <a:fld id="{D893B5EB-8123-46AA-8820-55D5A7A8ECB9}" type="slidenum">
              <a:rPr lang="en-CA" smtClean="0"/>
              <a:t>153</a:t>
            </a:fld>
            <a:endParaRPr lang="en-CA"/>
          </a:p>
        </p:txBody>
      </p:sp>
    </p:spTree>
    <p:extLst>
      <p:ext uri="{BB962C8B-B14F-4D97-AF65-F5344CB8AC3E}">
        <p14:creationId xmlns:p14="http://schemas.microsoft.com/office/powerpoint/2010/main" val="1662590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ABBF1-6797-AACB-415A-0D560E176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08BFB-20ED-1BE0-F72F-4FE038597C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882A0-5D96-86F8-151B-4A0232F84872}"/>
              </a:ext>
            </a:extLst>
          </p:cNvPr>
          <p:cNvSpPr>
            <a:spLocks noGrp="1"/>
          </p:cNvSpPr>
          <p:nvPr>
            <p:ph type="body" idx="1"/>
          </p:nvPr>
        </p:nvSpPr>
        <p:spPr/>
        <p:txBody>
          <a:bodyPr/>
          <a:lstStyle/>
          <a:p>
            <a:pPr defTabSz="931042">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644872F2-6611-8B0A-B40B-13B6635955B3}"/>
              </a:ext>
            </a:extLst>
          </p:cNvPr>
          <p:cNvSpPr>
            <a:spLocks noGrp="1"/>
          </p:cNvSpPr>
          <p:nvPr>
            <p:ph type="sldNum" sz="quarter" idx="5"/>
          </p:nvPr>
        </p:nvSpPr>
        <p:spPr/>
        <p:txBody>
          <a:bodyPr/>
          <a:lstStyle/>
          <a:p>
            <a:fld id="{D893B5EB-8123-46AA-8820-55D5A7A8ECB9}" type="slidenum">
              <a:rPr lang="en-CA" smtClean="0"/>
              <a:t>155</a:t>
            </a:fld>
            <a:endParaRPr lang="en-CA"/>
          </a:p>
        </p:txBody>
      </p:sp>
    </p:spTree>
    <p:extLst>
      <p:ext uri="{BB962C8B-B14F-4D97-AF65-F5344CB8AC3E}">
        <p14:creationId xmlns:p14="http://schemas.microsoft.com/office/powerpoint/2010/main" val="4234528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31DC3-32CA-772B-2124-7C0C1A873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9769E-DEF2-F052-FD05-781F75DC0B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FFD7D-A408-BD57-6E56-778F68458A3A}"/>
              </a:ext>
            </a:extLst>
          </p:cNvPr>
          <p:cNvSpPr>
            <a:spLocks noGrp="1"/>
          </p:cNvSpPr>
          <p:nvPr>
            <p:ph type="body" idx="1"/>
          </p:nvPr>
        </p:nvSpPr>
        <p:spPr/>
        <p:txBody>
          <a:bodyPr/>
          <a:lstStyle/>
          <a:p>
            <a:pPr defTabSz="931042">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C5BDB9F5-7DE2-B151-8C7D-3AC6219BAD50}"/>
              </a:ext>
            </a:extLst>
          </p:cNvPr>
          <p:cNvSpPr>
            <a:spLocks noGrp="1"/>
          </p:cNvSpPr>
          <p:nvPr>
            <p:ph type="sldNum" sz="quarter" idx="5"/>
          </p:nvPr>
        </p:nvSpPr>
        <p:spPr/>
        <p:txBody>
          <a:bodyPr/>
          <a:lstStyle/>
          <a:p>
            <a:fld id="{D893B5EB-8123-46AA-8820-55D5A7A8ECB9}" type="slidenum">
              <a:rPr lang="en-CA" smtClean="0"/>
              <a:t>157</a:t>
            </a:fld>
            <a:endParaRPr lang="en-CA"/>
          </a:p>
        </p:txBody>
      </p:sp>
    </p:spTree>
    <p:extLst>
      <p:ext uri="{BB962C8B-B14F-4D97-AF65-F5344CB8AC3E}">
        <p14:creationId xmlns:p14="http://schemas.microsoft.com/office/powerpoint/2010/main" val="1971014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80CA3B-0C95-44E4-845A-934FA4ED4065}" type="slidenum">
              <a:rPr lang="en-CA" smtClean="0"/>
              <a:t>54</a:t>
            </a:fld>
            <a:endParaRPr lang="en-CA" dirty="0"/>
          </a:p>
        </p:txBody>
      </p:sp>
    </p:spTree>
    <p:extLst>
      <p:ext uri="{BB962C8B-B14F-4D97-AF65-F5344CB8AC3E}">
        <p14:creationId xmlns:p14="http://schemas.microsoft.com/office/powerpoint/2010/main" val="3665386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A658A2-7217-4BBC-B9FB-7EDD9F0F19DB}" type="slidenum">
              <a:rPr lang="en-US" smtClean="0"/>
              <a:t>118</a:t>
            </a:fld>
            <a:endParaRPr lang="en-US"/>
          </a:p>
        </p:txBody>
      </p:sp>
    </p:spTree>
    <p:extLst>
      <p:ext uri="{BB962C8B-B14F-4D97-AF65-F5344CB8AC3E}">
        <p14:creationId xmlns:p14="http://schemas.microsoft.com/office/powerpoint/2010/main" val="108313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C79C5-6802-F0E1-57DD-745002F33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45FE7-36DC-C074-85F4-0A474CC5E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C3CC2-E622-ED5C-3C1C-F7250E6010B2}"/>
              </a:ext>
            </a:extLst>
          </p:cNvPr>
          <p:cNvSpPr>
            <a:spLocks noGrp="1"/>
          </p:cNvSpPr>
          <p:nvPr>
            <p:ph type="body" idx="1"/>
          </p:nvPr>
        </p:nvSpPr>
        <p:spPr/>
        <p:txBody>
          <a:bodyPr/>
          <a:lstStyle/>
          <a:p>
            <a:pPr defTabSz="931042">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9ABAD2D4-E5B8-0C14-36AF-0954FF66A83C}"/>
              </a:ext>
            </a:extLst>
          </p:cNvPr>
          <p:cNvSpPr>
            <a:spLocks noGrp="1"/>
          </p:cNvSpPr>
          <p:nvPr>
            <p:ph type="sldNum" sz="quarter" idx="5"/>
          </p:nvPr>
        </p:nvSpPr>
        <p:spPr/>
        <p:txBody>
          <a:bodyPr/>
          <a:lstStyle/>
          <a:p>
            <a:fld id="{D893B5EB-8123-46AA-8820-55D5A7A8ECB9}" type="slidenum">
              <a:rPr lang="en-CA" smtClean="0"/>
              <a:t>133</a:t>
            </a:fld>
            <a:endParaRPr lang="en-CA"/>
          </a:p>
        </p:txBody>
      </p:sp>
    </p:spTree>
    <p:extLst>
      <p:ext uri="{BB962C8B-B14F-4D97-AF65-F5344CB8AC3E}">
        <p14:creationId xmlns:p14="http://schemas.microsoft.com/office/powerpoint/2010/main" val="2894019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DD8DD-EF9A-5144-3363-086D51ED53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62D30-3DBE-1CAB-F00A-E9FB34AF8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7748D-E1B4-A8A3-2CED-EB2C09F3B75E}"/>
              </a:ext>
            </a:extLst>
          </p:cNvPr>
          <p:cNvSpPr>
            <a:spLocks noGrp="1"/>
          </p:cNvSpPr>
          <p:nvPr>
            <p:ph type="body" idx="1"/>
          </p:nvPr>
        </p:nvSpPr>
        <p:spPr/>
        <p:txBody>
          <a:bodyPr/>
          <a:lstStyle/>
          <a:p>
            <a:pPr defTabSz="931042">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7896EDFF-0B1C-CC03-7D61-50F40E5B6E6C}"/>
              </a:ext>
            </a:extLst>
          </p:cNvPr>
          <p:cNvSpPr>
            <a:spLocks noGrp="1"/>
          </p:cNvSpPr>
          <p:nvPr>
            <p:ph type="sldNum" sz="quarter" idx="5"/>
          </p:nvPr>
        </p:nvSpPr>
        <p:spPr/>
        <p:txBody>
          <a:bodyPr/>
          <a:lstStyle/>
          <a:p>
            <a:fld id="{D893B5EB-8123-46AA-8820-55D5A7A8ECB9}" type="slidenum">
              <a:rPr lang="en-CA" smtClean="0"/>
              <a:t>134</a:t>
            </a:fld>
            <a:endParaRPr lang="en-CA"/>
          </a:p>
        </p:txBody>
      </p:sp>
    </p:spTree>
    <p:extLst>
      <p:ext uri="{BB962C8B-B14F-4D97-AF65-F5344CB8AC3E}">
        <p14:creationId xmlns:p14="http://schemas.microsoft.com/office/powerpoint/2010/main" val="735331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390F7-B28D-4481-BA5A-D02B3D4F43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49B6BA-954E-23E9-36FF-2EBCF4AA6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AC88C-9A66-F029-BFA5-32CB7C098C13}"/>
              </a:ext>
            </a:extLst>
          </p:cNvPr>
          <p:cNvSpPr>
            <a:spLocks noGrp="1"/>
          </p:cNvSpPr>
          <p:nvPr>
            <p:ph type="body" idx="1"/>
          </p:nvPr>
        </p:nvSpPr>
        <p:spPr/>
        <p:txBody>
          <a:bodyPr/>
          <a:lstStyle/>
          <a:p>
            <a:r>
              <a:rPr lang="en-US" dirty="0"/>
              <a:t>A template is a structured form that helps you carry out the steps prescribed in the algorithm. There are many different crisis plans templates. This one is a compilation of some of the best features of other templates.</a:t>
            </a:r>
            <a:endParaRPr lang="en-CA" dirty="0"/>
          </a:p>
        </p:txBody>
      </p:sp>
      <p:sp>
        <p:nvSpPr>
          <p:cNvPr id="4" name="Slide Number Placeholder 3">
            <a:extLst>
              <a:ext uri="{FF2B5EF4-FFF2-40B4-BE49-F238E27FC236}">
                <a16:creationId xmlns:a16="http://schemas.microsoft.com/office/drawing/2014/main" id="{D8F141AD-87DC-79FC-4081-FBA9927178DC}"/>
              </a:ext>
            </a:extLst>
          </p:cNvPr>
          <p:cNvSpPr>
            <a:spLocks noGrp="1"/>
          </p:cNvSpPr>
          <p:nvPr>
            <p:ph type="sldNum" sz="quarter" idx="5"/>
          </p:nvPr>
        </p:nvSpPr>
        <p:spPr/>
        <p:txBody>
          <a:bodyPr/>
          <a:lstStyle/>
          <a:p>
            <a:fld id="{AF1C05EF-FEBA-4A8D-BD90-77A3027595E3}" type="slidenum">
              <a:rPr lang="en-CA" smtClean="0"/>
              <a:t>136</a:t>
            </a:fld>
            <a:endParaRPr lang="en-CA"/>
          </a:p>
        </p:txBody>
      </p:sp>
    </p:spTree>
    <p:extLst>
      <p:ext uri="{BB962C8B-B14F-4D97-AF65-F5344CB8AC3E}">
        <p14:creationId xmlns:p14="http://schemas.microsoft.com/office/powerpoint/2010/main" val="3181774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BFCCD-9E52-D00A-73C5-A36F10480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7CC34-7FBA-6A5E-A886-FFC6EA8C7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4D0C4-F634-4F90-C874-79DB93AC92F2}"/>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4DA0A0EF-DC2C-4F7D-3E6D-8622B268F544}"/>
              </a:ext>
            </a:extLst>
          </p:cNvPr>
          <p:cNvSpPr>
            <a:spLocks noGrp="1"/>
          </p:cNvSpPr>
          <p:nvPr>
            <p:ph type="sldNum" sz="quarter" idx="5"/>
          </p:nvPr>
        </p:nvSpPr>
        <p:spPr/>
        <p:txBody>
          <a:bodyPr/>
          <a:lstStyle/>
          <a:p>
            <a:fld id="{570AB5E3-7C28-4EDE-9B48-5C282B79841F}" type="slidenum">
              <a:rPr lang="en-CA" smtClean="0"/>
              <a:t>137</a:t>
            </a:fld>
            <a:endParaRPr lang="en-CA"/>
          </a:p>
        </p:txBody>
      </p:sp>
    </p:spTree>
    <p:extLst>
      <p:ext uri="{BB962C8B-B14F-4D97-AF65-F5344CB8AC3E}">
        <p14:creationId xmlns:p14="http://schemas.microsoft.com/office/powerpoint/2010/main" val="257273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4BE4B-0DD9-36A2-384D-12FF2B9F6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9E311-7B54-67A4-998A-E908B99D5C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F598A-90C6-04E2-5A23-89997F2FE9E3}"/>
              </a:ext>
            </a:extLst>
          </p:cNvPr>
          <p:cNvSpPr>
            <a:spLocks noGrp="1"/>
          </p:cNvSpPr>
          <p:nvPr>
            <p:ph type="body" idx="1"/>
          </p:nvPr>
        </p:nvSpPr>
        <p:spPr/>
        <p:txBody>
          <a:bodyPr/>
          <a:lstStyle/>
          <a:p>
            <a:pPr defTabSz="931042">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3A0375BA-C0F2-83BF-A7AA-85257AD26455}"/>
              </a:ext>
            </a:extLst>
          </p:cNvPr>
          <p:cNvSpPr>
            <a:spLocks noGrp="1"/>
          </p:cNvSpPr>
          <p:nvPr>
            <p:ph type="sldNum" sz="quarter" idx="5"/>
          </p:nvPr>
        </p:nvSpPr>
        <p:spPr/>
        <p:txBody>
          <a:bodyPr/>
          <a:lstStyle/>
          <a:p>
            <a:fld id="{D893B5EB-8123-46AA-8820-55D5A7A8ECB9}" type="slidenum">
              <a:rPr lang="en-CA" smtClean="0"/>
              <a:t>138</a:t>
            </a:fld>
            <a:endParaRPr lang="en-CA"/>
          </a:p>
        </p:txBody>
      </p:sp>
    </p:spTree>
    <p:extLst>
      <p:ext uri="{BB962C8B-B14F-4D97-AF65-F5344CB8AC3E}">
        <p14:creationId xmlns:p14="http://schemas.microsoft.com/office/powerpoint/2010/main" val="2765528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828D42-964B-4504-A00D-968A5328496A}" type="datetimeFigureOut">
              <a:rPr lang="en-CA" smtClean="0"/>
              <a:t>2026-02-24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0270088-B5F4-433E-B222-0FCC7A856B1D}" type="slidenum">
              <a:rPr lang="en-CA" smtClean="0"/>
              <a:t>‹#›</a:t>
            </a:fld>
            <a:endParaRPr lang="en-CA"/>
          </a:p>
        </p:txBody>
      </p:sp>
    </p:spTree>
    <p:extLst>
      <p:ext uri="{BB962C8B-B14F-4D97-AF65-F5344CB8AC3E}">
        <p14:creationId xmlns:p14="http://schemas.microsoft.com/office/powerpoint/2010/main" val="1789107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828D42-964B-4504-A00D-968A5328496A}" type="datetimeFigureOut">
              <a:rPr lang="en-CA" smtClean="0"/>
              <a:t>2026-02-24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0270088-B5F4-433E-B222-0FCC7A856B1D}" type="slidenum">
              <a:rPr lang="en-CA" smtClean="0"/>
              <a:t>‹#›</a:t>
            </a:fld>
            <a:endParaRPr lang="en-CA"/>
          </a:p>
        </p:txBody>
      </p:sp>
    </p:spTree>
    <p:extLst>
      <p:ext uri="{BB962C8B-B14F-4D97-AF65-F5344CB8AC3E}">
        <p14:creationId xmlns:p14="http://schemas.microsoft.com/office/powerpoint/2010/main" val="4079139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84828D42-964B-4504-A00D-968A5328496A}" type="datetimeFigureOut">
              <a:rPr lang="en-CA" smtClean="0"/>
              <a:t>2026-02-24</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A0270088-B5F4-433E-B222-0FCC7A856B1D}" type="slidenum">
              <a:rPr lang="en-CA" smtClean="0"/>
              <a:t>‹#›</a:t>
            </a:fld>
            <a:endParaRPr lang="en-CA"/>
          </a:p>
        </p:txBody>
      </p:sp>
    </p:spTree>
    <p:extLst>
      <p:ext uri="{BB962C8B-B14F-4D97-AF65-F5344CB8AC3E}">
        <p14:creationId xmlns:p14="http://schemas.microsoft.com/office/powerpoint/2010/main" val="243345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828D42-964B-4504-A00D-968A5328496A}" type="datetimeFigureOut">
              <a:rPr lang="en-CA" smtClean="0"/>
              <a:t>2026-02-24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0270088-B5F4-433E-B222-0FCC7A856B1D}" type="slidenum">
              <a:rPr lang="en-CA" smtClean="0"/>
              <a:t>‹#›</a:t>
            </a:fld>
            <a:endParaRPr lang="en-CA"/>
          </a:p>
        </p:txBody>
      </p:sp>
    </p:spTree>
    <p:extLst>
      <p:ext uri="{BB962C8B-B14F-4D97-AF65-F5344CB8AC3E}">
        <p14:creationId xmlns:p14="http://schemas.microsoft.com/office/powerpoint/2010/main" val="2936419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84828D42-964B-4504-A00D-968A5328496A}" type="datetimeFigureOut">
              <a:rPr lang="en-CA" smtClean="0"/>
              <a:t>2026-02-24</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0270088-B5F4-433E-B222-0FCC7A856B1D}" type="slidenum">
              <a:rPr lang="en-CA" smtClean="0"/>
              <a:t>‹#›</a:t>
            </a:fld>
            <a:endParaRPr lang="en-CA"/>
          </a:p>
        </p:txBody>
      </p:sp>
    </p:spTree>
    <p:extLst>
      <p:ext uri="{BB962C8B-B14F-4D97-AF65-F5344CB8AC3E}">
        <p14:creationId xmlns:p14="http://schemas.microsoft.com/office/powerpoint/2010/main" val="286530296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828D42-964B-4504-A00D-968A5328496A}" type="datetimeFigureOut">
              <a:rPr lang="en-CA" smtClean="0"/>
              <a:t>2026-02-24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0270088-B5F4-433E-B222-0FCC7A856B1D}" type="slidenum">
              <a:rPr lang="en-CA" smtClean="0"/>
              <a:t>‹#›</a:t>
            </a:fld>
            <a:endParaRPr lang="en-CA"/>
          </a:p>
        </p:txBody>
      </p:sp>
    </p:spTree>
    <p:extLst>
      <p:ext uri="{BB962C8B-B14F-4D97-AF65-F5344CB8AC3E}">
        <p14:creationId xmlns:p14="http://schemas.microsoft.com/office/powerpoint/2010/main" val="2630322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828D42-964B-4504-A00D-968A5328496A}" type="datetimeFigureOut">
              <a:rPr lang="en-CA" smtClean="0"/>
              <a:t>2026-02-24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0270088-B5F4-433E-B222-0FCC7A856B1D}" type="slidenum">
              <a:rPr lang="en-CA" smtClean="0"/>
              <a:t>‹#›</a:t>
            </a:fld>
            <a:endParaRPr lang="en-CA"/>
          </a:p>
        </p:txBody>
      </p:sp>
    </p:spTree>
    <p:extLst>
      <p:ext uri="{BB962C8B-B14F-4D97-AF65-F5344CB8AC3E}">
        <p14:creationId xmlns:p14="http://schemas.microsoft.com/office/powerpoint/2010/main" val="3781371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828D42-964B-4504-A00D-968A5328496A}" type="datetimeFigureOut">
              <a:rPr lang="en-CA" smtClean="0"/>
              <a:t>2026-02-24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0270088-B5F4-433E-B222-0FCC7A856B1D}" type="slidenum">
              <a:rPr lang="en-CA" smtClean="0"/>
              <a:t>‹#›</a:t>
            </a:fld>
            <a:endParaRPr lang="en-CA"/>
          </a:p>
        </p:txBody>
      </p:sp>
    </p:spTree>
    <p:extLst>
      <p:ext uri="{BB962C8B-B14F-4D97-AF65-F5344CB8AC3E}">
        <p14:creationId xmlns:p14="http://schemas.microsoft.com/office/powerpoint/2010/main" val="240387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828D42-964B-4504-A00D-968A5328496A}" type="datetimeFigureOut">
              <a:rPr lang="en-CA" smtClean="0"/>
              <a:t>2026-02-24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0270088-B5F4-433E-B222-0FCC7A856B1D}" type="slidenum">
              <a:rPr lang="en-CA" smtClean="0"/>
              <a:t>‹#›</a:t>
            </a:fld>
            <a:endParaRPr lang="en-CA"/>
          </a:p>
        </p:txBody>
      </p:sp>
    </p:spTree>
    <p:extLst>
      <p:ext uri="{BB962C8B-B14F-4D97-AF65-F5344CB8AC3E}">
        <p14:creationId xmlns:p14="http://schemas.microsoft.com/office/powerpoint/2010/main" val="2191312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828D42-964B-4504-A00D-968A5328496A}" type="datetimeFigureOut">
              <a:rPr lang="en-CA" smtClean="0"/>
              <a:t>2026-02-24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0270088-B5F4-433E-B222-0FCC7A856B1D}" type="slidenum">
              <a:rPr lang="en-CA" smtClean="0"/>
              <a:t>‹#›</a:t>
            </a:fld>
            <a:endParaRPr lang="en-CA"/>
          </a:p>
        </p:txBody>
      </p:sp>
    </p:spTree>
    <p:extLst>
      <p:ext uri="{BB962C8B-B14F-4D97-AF65-F5344CB8AC3E}">
        <p14:creationId xmlns:p14="http://schemas.microsoft.com/office/powerpoint/2010/main" val="11303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828D42-964B-4504-A00D-968A5328496A}" type="datetimeFigureOut">
              <a:rPr lang="en-CA" smtClean="0"/>
              <a:t>2026-02-24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0270088-B5F4-433E-B222-0FCC7A856B1D}" type="slidenum">
              <a:rPr lang="en-CA" smtClean="0"/>
              <a:t>‹#›</a:t>
            </a:fld>
            <a:endParaRPr lang="en-CA"/>
          </a:p>
        </p:txBody>
      </p:sp>
    </p:spTree>
    <p:extLst>
      <p:ext uri="{BB962C8B-B14F-4D97-AF65-F5344CB8AC3E}">
        <p14:creationId xmlns:p14="http://schemas.microsoft.com/office/powerpoint/2010/main" val="400553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84828D42-964B-4504-A00D-968A5328496A}" type="datetimeFigureOut">
              <a:rPr lang="en-CA" smtClean="0"/>
              <a:t>2026-02-24</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A0270088-B5F4-433E-B222-0FCC7A856B1D}" type="slidenum">
              <a:rPr lang="en-CA" smtClean="0"/>
              <a:t>‹#›</a:t>
            </a:fld>
            <a:endParaRPr lang="en-CA"/>
          </a:p>
        </p:txBody>
      </p:sp>
    </p:spTree>
    <p:extLst>
      <p:ext uri="{BB962C8B-B14F-4D97-AF65-F5344CB8AC3E}">
        <p14:creationId xmlns:p14="http://schemas.microsoft.com/office/powerpoint/2010/main" val="41521301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youtube.com/watch?v=Ipeh0WFAnhc"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youtube.com/watch?v=V3Vm_ksWreM" TargetMode="Externa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KLOyChP2AWA" TargetMode="Externa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video" Target="https://www.youtube.com/embed/PYzFkd5Q9RI?feature=oembed"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cid:51445438600304750688904"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0.xml.rels><?xml version="1.0" encoding="UTF-8" standalone="yes"?>
<Relationships xmlns="http://schemas.openxmlformats.org/package/2006/relationships"><Relationship Id="rId3" Type="http://schemas.openxmlformats.org/officeDocument/2006/relationships/image" Target="cid:901745493470951803075376" TargetMode="External"/><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image" Target="../media/image6.jpeg"/><Relationship Id="rId4" Type="http://schemas.openxmlformats.org/officeDocument/2006/relationships/image" Target="cid:76315512021788831103889"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mailto:itssimple2021@gmail.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cid:116815530215294288646186" TargetMode="External"/><Relationship Id="rId4" Type="http://schemas.openxmlformats.org/officeDocument/2006/relationships/image" Target="../media/image10.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video" Target="https://www.youtube.com/embed/rSrSemQUeSI?feature=oembed"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video" Target="https://www.youtube.com/embed/PNulbFECY-I?feature=oembed"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video" Target="https://www.youtube.com/embed/KmoCJmQFAUA?feature=oembed"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7.xml"/><Relationship Id="rId1" Type="http://schemas.openxmlformats.org/officeDocument/2006/relationships/video" Target="https://www.youtube.com/embed/3BgdhHXJ-CU?feature=oembed"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7.xml"/><Relationship Id="rId1" Type="http://schemas.openxmlformats.org/officeDocument/2006/relationships/video" Target="https://www.youtube.com/embed/NHCCRrlcJQc?feature=oembed"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https://www.youtube.com/embed/i1wiT43nt48?feature=oembed" TargetMode="External"/><Relationship Id="rId4" Type="http://schemas.openxmlformats.org/officeDocument/2006/relationships/image" Target="../media/image8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video" Target="https://www.youtube.com/embed/PbKyOYXZTNA?feature=oembed"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7.xml"/><Relationship Id="rId1" Type="http://schemas.openxmlformats.org/officeDocument/2006/relationships/video" Target="https://www.youtube.com/embed/ZqXmEjFzpqU?feature=oembed"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video" Target="https://www.youtube.com/embed/gJS9CSS4YsE?feature=oembed"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video" Target="https://www.youtube.com/embed/VwqNqNuTUVI?feature=oembed"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7.xml"/><Relationship Id="rId1" Type="http://schemas.openxmlformats.org/officeDocument/2006/relationships/video" Target="https://www.youtube.com/embed/bGKBr1jM2O0?feature=oembe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8.jp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5.jpeg"/><Relationship Id="rId7" Type="http://schemas.openxmlformats.org/officeDocument/2006/relationships/image" Target="cid:51445438600304750688904"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cid:76315512021788831103889"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279276" y="3858267"/>
            <a:ext cx="11471565" cy="1739347"/>
          </a:xfrm>
        </p:spPr>
        <p:txBody>
          <a:bodyPr vert="horz" lIns="91440" tIns="45720" rIns="91440" bIns="45720" rtlCol="0" anchor="ctr">
            <a:normAutofit fontScale="90000"/>
          </a:bodyPr>
          <a:lstStyle/>
          <a:p>
            <a:pPr algn="ctr">
              <a:lnSpc>
                <a:spcPct val="80000"/>
              </a:lnSpc>
            </a:pPr>
            <a:r>
              <a:rPr lang="en-US" spc="150" dirty="0">
                <a:solidFill>
                  <a:schemeClr val="bg1"/>
                </a:solidFill>
              </a:rPr>
              <a:t>Welcome to WEEK 20 of simple</a:t>
            </a:r>
            <a:br>
              <a:rPr lang="en-US" spc="150" dirty="0">
                <a:solidFill>
                  <a:schemeClr val="bg1"/>
                </a:solidFill>
              </a:rPr>
            </a:br>
            <a:r>
              <a:rPr lang="en-US" spc="150" dirty="0">
                <a:solidFill>
                  <a:schemeClr val="bg1"/>
                </a:solidFill>
              </a:rPr>
              <a:t>introducing interpersonal skills </a:t>
            </a:r>
            <a:br>
              <a:rPr lang="en-US" spc="150" dirty="0">
                <a:solidFill>
                  <a:schemeClr val="bg1"/>
                </a:solidFill>
              </a:rPr>
            </a:br>
            <a:br>
              <a:rPr lang="en-US" spc="150" dirty="0">
                <a:solidFill>
                  <a:schemeClr val="bg1"/>
                </a:solidFill>
              </a:rPr>
            </a:br>
            <a:r>
              <a:rPr lang="en-US" sz="2400" spc="150" dirty="0">
                <a:solidFill>
                  <a:schemeClr val="tx1"/>
                </a:solidFill>
              </a:rPr>
              <a:t>“</a:t>
            </a:r>
            <a:r>
              <a:rPr lang="en-US" sz="2400" cap="none" spc="150" dirty="0">
                <a:solidFill>
                  <a:schemeClr val="tx1"/>
                </a:solidFill>
              </a:rPr>
              <a:t>out beyond ideas of wrongdoing and right doing </a:t>
            </a:r>
            <a:br>
              <a:rPr lang="en-US" sz="2400" cap="none" spc="150" dirty="0">
                <a:solidFill>
                  <a:schemeClr val="tx1"/>
                </a:solidFill>
              </a:rPr>
            </a:br>
            <a:r>
              <a:rPr lang="en-US" sz="2400" cap="none" spc="150" dirty="0">
                <a:solidFill>
                  <a:schemeClr val="tx1"/>
                </a:solidFill>
              </a:rPr>
              <a:t>there is a field, I'll meet you there”     </a:t>
            </a:r>
            <a:r>
              <a:rPr lang="en-US" sz="2400" spc="150" dirty="0">
                <a:solidFill>
                  <a:schemeClr val="tx1"/>
                </a:solidFill>
              </a:rPr>
              <a:t>R</a:t>
            </a:r>
            <a:r>
              <a:rPr lang="en-US" sz="2400" cap="none" spc="150" dirty="0">
                <a:solidFill>
                  <a:schemeClr val="tx1"/>
                </a:solidFill>
              </a:rPr>
              <a:t>umi</a:t>
            </a:r>
            <a:r>
              <a:rPr lang="en-US" sz="2400" spc="150" dirty="0">
                <a:solidFill>
                  <a:schemeClr val="tx1"/>
                </a:solidFill>
              </a:rPr>
              <a:t> </a:t>
            </a:r>
          </a:p>
        </p:txBody>
      </p:sp>
      <p:pic>
        <p:nvPicPr>
          <p:cNvPr id="5" name="Picture 4" descr="Colorful ink in water">
            <a:extLst>
              <a:ext uri="{FF2B5EF4-FFF2-40B4-BE49-F238E27FC236}">
                <a16:creationId xmlns:a16="http://schemas.microsoft.com/office/drawing/2014/main" id="{7FA5B9EC-50EA-4A05-B4C3-C53F0B4F7EFD}"/>
              </a:ext>
            </a:extLst>
          </p:cNvPr>
          <p:cNvPicPr>
            <a:picLocks noChangeAspect="1"/>
          </p:cNvPicPr>
          <p:nvPr/>
        </p:nvPicPr>
        <p:blipFill rotWithShape="1">
          <a:blip r:embed="rId2"/>
          <a:srcRect t="30612" b="24445"/>
          <a:stretch/>
        </p:blipFill>
        <p:spPr>
          <a:xfrm>
            <a:off x="20" y="10"/>
            <a:ext cx="12191980" cy="3657589"/>
          </a:xfrm>
          <a:prstGeom prst="rect">
            <a:avLst/>
          </a:prstGeom>
        </p:spPr>
      </p:pic>
      <p:sp>
        <p:nvSpPr>
          <p:cNvPr id="4" name="TextBox 3">
            <a:extLst>
              <a:ext uri="{FF2B5EF4-FFF2-40B4-BE49-F238E27FC236}">
                <a16:creationId xmlns:a16="http://schemas.microsoft.com/office/drawing/2014/main" id="{738833FE-D92C-DA24-671A-4A12F9297466}"/>
              </a:ext>
            </a:extLst>
          </p:cNvPr>
          <p:cNvSpPr txBox="1"/>
          <p:nvPr/>
        </p:nvSpPr>
        <p:spPr>
          <a:xfrm>
            <a:off x="3644757" y="5938732"/>
            <a:ext cx="6097712" cy="523220"/>
          </a:xfrm>
          <a:prstGeom prst="rect">
            <a:avLst/>
          </a:prstGeom>
          <a:noFill/>
        </p:spPr>
        <p:txBody>
          <a:bodyPr wrap="square">
            <a:spAutoFit/>
          </a:bodyPr>
          <a:lstStyle/>
          <a:p>
            <a:r>
              <a:rPr lang="en-CA" sz="2800" dirty="0"/>
              <a:t>Please start recording at 9 am</a:t>
            </a:r>
          </a:p>
        </p:txBody>
      </p:sp>
    </p:spTree>
    <p:extLst>
      <p:ext uri="{BB962C8B-B14F-4D97-AF65-F5344CB8AC3E}">
        <p14:creationId xmlns:p14="http://schemas.microsoft.com/office/powerpoint/2010/main" val="192739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F4BDA-DD76-91A9-DD08-2D14EB66525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C83EF50-4C85-16E2-CEB5-59AAE81F0C68}"/>
              </a:ext>
            </a:extLst>
          </p:cNvPr>
          <p:cNvSpPr txBox="1"/>
          <p:nvPr/>
        </p:nvSpPr>
        <p:spPr>
          <a:xfrm>
            <a:off x="0" y="0"/>
            <a:ext cx="12192000" cy="6617196"/>
          </a:xfrm>
          <a:prstGeom prst="rect">
            <a:avLst/>
          </a:prstGeom>
          <a:noFill/>
        </p:spPr>
        <p:txBody>
          <a:bodyPr wrap="square">
            <a:spAutoFit/>
          </a:bodyPr>
          <a:lstStyle/>
          <a:p>
            <a:pPr>
              <a:buNone/>
            </a:pPr>
            <a:r>
              <a:rPr lang="en-US" sz="2800" dirty="0">
                <a:solidFill>
                  <a:schemeClr val="bg1"/>
                </a:solidFill>
              </a:rPr>
              <a:t>       FIVE-MINUTE MINDFULNESS PRACTICE-WISE MIND IN RELATIONSHIP</a:t>
            </a:r>
            <a:br>
              <a:rPr lang="en-US" dirty="0"/>
            </a:br>
            <a:br>
              <a:rPr lang="en-US" dirty="0"/>
            </a:br>
            <a:r>
              <a:rPr lang="en-US" dirty="0">
                <a:solidFill>
                  <a:schemeClr val="bg1"/>
                </a:solidFill>
              </a:rPr>
              <a:t>(Emotional mind &amp; rational mind – ~1 minute)</a:t>
            </a:r>
            <a:br>
              <a:rPr lang="en-US" dirty="0"/>
            </a:br>
            <a:r>
              <a:rPr lang="en-US" dirty="0"/>
              <a:t>Now, silently acknowledge that each of us has different ways of knowing.</a:t>
            </a:r>
            <a:br>
              <a:rPr lang="en-US" dirty="0"/>
            </a:br>
            <a:br>
              <a:rPr lang="en-US" dirty="0"/>
            </a:br>
            <a:r>
              <a:rPr lang="en-US" dirty="0"/>
              <a:t>You might notice your emotional mind, your sensations, feelings, impulses, and urges.</a:t>
            </a:r>
            <a:br>
              <a:rPr lang="en-US" dirty="0"/>
            </a:br>
            <a:r>
              <a:rPr lang="en-US" dirty="0"/>
              <a:t>No need to analyze them. Just notice them.</a:t>
            </a:r>
            <a:br>
              <a:rPr lang="en-US" dirty="0"/>
            </a:br>
            <a:br>
              <a:rPr lang="en-US" dirty="0"/>
            </a:br>
            <a:r>
              <a:rPr lang="en-US" dirty="0"/>
              <a:t>You might also notice your rational mind, your thoughts, plans, judgments, explanations.</a:t>
            </a:r>
            <a:br>
              <a:rPr lang="en-US" dirty="0"/>
            </a:br>
            <a:r>
              <a:rPr lang="en-US" dirty="0"/>
              <a:t>Again, just notice.</a:t>
            </a:r>
            <a:br>
              <a:rPr lang="en-US" dirty="0"/>
            </a:br>
            <a:br>
              <a:rPr lang="en-US" dirty="0"/>
            </a:br>
            <a:r>
              <a:rPr lang="en-US" dirty="0"/>
              <a:t>Neither your thoughts or your feelings are right or wrong.</a:t>
            </a:r>
            <a:br>
              <a:rPr lang="en-US" dirty="0"/>
            </a:br>
            <a:r>
              <a:rPr lang="en-US" dirty="0"/>
              <a:t>They are just part of being human.</a:t>
            </a:r>
            <a:br>
              <a:rPr lang="en-US" dirty="0"/>
            </a:br>
            <a:br>
              <a:rPr lang="en-US" dirty="0">
                <a:solidFill>
                  <a:schemeClr val="bg1"/>
                </a:solidFill>
              </a:rPr>
            </a:br>
            <a:r>
              <a:rPr lang="en-US" dirty="0">
                <a:solidFill>
                  <a:schemeClr val="bg1"/>
                </a:solidFill>
              </a:rPr>
              <a:t>(Wise Mind – ~1½ minutes)</a:t>
            </a:r>
            <a:br>
              <a:rPr lang="en-US" dirty="0"/>
            </a:br>
            <a:r>
              <a:rPr lang="en-US" dirty="0"/>
              <a:t>Now imagine a place within you that is able to see both your emotional and your rational minds.</a:t>
            </a:r>
            <a:br>
              <a:rPr lang="en-US" dirty="0"/>
            </a:br>
            <a:r>
              <a:rPr lang="en-US" dirty="0"/>
              <a:t>In DBT we call this Wise Mind.</a:t>
            </a:r>
            <a:br>
              <a:rPr lang="en-US" dirty="0"/>
            </a:br>
            <a:br>
              <a:rPr lang="en-US" dirty="0"/>
            </a:br>
            <a:r>
              <a:rPr lang="en-US" dirty="0"/>
              <a:t>Wise Mind is not loud.</a:t>
            </a:r>
            <a:br>
              <a:rPr lang="en-US" dirty="0"/>
            </a:br>
            <a:r>
              <a:rPr lang="en-US" dirty="0"/>
              <a:t>It doesn’t argue.</a:t>
            </a:r>
            <a:br>
              <a:rPr lang="en-US" dirty="0"/>
            </a:br>
            <a:r>
              <a:rPr lang="en-US" dirty="0"/>
              <a:t>It has a calm, grounded quality.</a:t>
            </a:r>
            <a:br>
              <a:rPr lang="en-US" dirty="0"/>
            </a:br>
            <a:br>
              <a:rPr lang="en-US" dirty="0"/>
            </a:br>
            <a:endParaRPr lang="en-CA" dirty="0"/>
          </a:p>
        </p:txBody>
      </p:sp>
    </p:spTree>
    <p:extLst>
      <p:ext uri="{BB962C8B-B14F-4D97-AF65-F5344CB8AC3E}">
        <p14:creationId xmlns:p14="http://schemas.microsoft.com/office/powerpoint/2010/main" val="30535105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DB343-14F6-9F3E-5F41-1574B6EEDA3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CB6F5B6-C211-C095-AD64-285535041F4F}"/>
              </a:ext>
            </a:extLst>
          </p:cNvPr>
          <p:cNvSpPr txBox="1"/>
          <p:nvPr/>
        </p:nvSpPr>
        <p:spPr>
          <a:xfrm>
            <a:off x="6849" y="0"/>
            <a:ext cx="12192000" cy="3211777"/>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400" kern="0" dirty="0">
                <a:effectLst/>
                <a:latin typeface="Segoe UI Symbol" panose="020B0502040204020203" pitchFamily="34" charset="0"/>
                <a:ea typeface="Times New Roman" panose="02020603050405020304" pitchFamily="18" charset="0"/>
                <a:cs typeface="Segoe UI Symbol" panose="020B0502040204020203" pitchFamily="34" charset="0"/>
              </a:rPr>
              <a:t>N</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otice the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Accusations (“always,” “never”)</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Mind-reading and global judgments</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Escalation → withdrawal</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No clear request, no resolution</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033362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F3D56-9442-9A9E-856F-442D902A717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C0F10B3-01D2-FDD2-DFCE-25A49ADF24B6}"/>
              </a:ext>
            </a:extLst>
          </p:cNvPr>
          <p:cNvSpPr txBox="1"/>
          <p:nvPr/>
        </p:nvSpPr>
        <p:spPr>
          <a:xfrm>
            <a:off x="202058" y="965770"/>
            <a:ext cx="12192000" cy="4924361"/>
          </a:xfrm>
          <a:prstGeom prst="rect">
            <a:avLst/>
          </a:prstGeom>
          <a:noFill/>
        </p:spPr>
        <p:txBody>
          <a:bodyPr wrap="square">
            <a:spAutoFit/>
          </a:bodyPr>
          <a:lstStyle/>
          <a:p>
            <a:pPr marL="457200" indent="-45720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Context (same situation): Same people Alex and Jamie. Same cancellation. Different approach.</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(calm, grounded): Jamie, can I talk with you for a minute about tonight?</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Jamie</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Okay.</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 Describe</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This is the third time in the past month that our plans were cancelled the day of.</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 Express</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When that happens, I feel disappointed and kind of unimportant.</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Jamie (softening):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 didn’t realize it felt that way to you.</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 Assert</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What I’m asking for is more reliability when we make plans.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76F5563-6041-26D6-F1EB-3DC2E478D149}"/>
              </a:ext>
            </a:extLst>
          </p:cNvPr>
          <p:cNvSpPr txBox="1"/>
          <p:nvPr/>
        </p:nvSpPr>
        <p:spPr>
          <a:xfrm>
            <a:off x="1936679" y="0"/>
            <a:ext cx="9611474" cy="523220"/>
          </a:xfrm>
          <a:prstGeom prst="rect">
            <a:avLst/>
          </a:prstGeom>
          <a:noFill/>
        </p:spPr>
        <p:txBody>
          <a:bodyPr wrap="square">
            <a:spAutoFit/>
          </a:bodyPr>
          <a:lstStyle/>
          <a:p>
            <a:r>
              <a:rPr lang="en-CA" sz="28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ROLE PLAY 1 USING DEAR MAN+GIVE+FAST</a:t>
            </a:r>
            <a:endParaRPr lang="en-CA" sz="2800" dirty="0"/>
          </a:p>
        </p:txBody>
      </p:sp>
    </p:spTree>
    <p:extLst>
      <p:ext uri="{BB962C8B-B14F-4D97-AF65-F5344CB8AC3E}">
        <p14:creationId xmlns:p14="http://schemas.microsoft.com/office/powerpoint/2010/main" val="15285257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CBB4C-F279-5BC4-A001-F78455E2CA9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7A7E0C0-9F43-FF61-55BE-998070F9F992}"/>
              </a:ext>
            </a:extLst>
          </p:cNvPr>
          <p:cNvSpPr txBox="1"/>
          <p:nvPr/>
        </p:nvSpPr>
        <p:spPr>
          <a:xfrm>
            <a:off x="253429" y="255201"/>
            <a:ext cx="12192000" cy="6570966"/>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 Reinforce</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It would help me feel closer to you and less anxious about scheduling time together.</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Jamie</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I can see why that matters. My workdays have been unpredictable lately.</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 Validate (GIVE):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That makes sense. I know you’ve been under a lot of pressure at work.</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 Interested &amp; Gentle</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Can you tell me what’s been making evenings hard?</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Jamie</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By the end of the day I’m exhausted and sometimes I just don’t have it in me.</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 Negotiate</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Would it work better if we planned shorter check-ins on workdays and saved longer plans for weekends?</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Jamie: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Yes—that actually feels doable.</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 FAST (self-respect):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Thanks for talking it through. I wanted to be honest without attacking you.</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(Pause)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757527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D0EEC-F8B4-9526-71AD-2ED31AD2ED6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EEBC757-1BB0-DC0A-D810-A2B9D3FE6749}"/>
              </a:ext>
            </a:extLst>
          </p:cNvPr>
          <p:cNvSpPr txBox="1"/>
          <p:nvPr/>
        </p:nvSpPr>
        <p:spPr>
          <a:xfrm>
            <a:off x="6849" y="0"/>
            <a:ext cx="12192000" cy="3620158"/>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Notice: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Facts instead of accusations</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Feelings without blame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Clear request</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Relationship preserved (GIVE)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Self-respect maintained (FAST)</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Segoe UI Symbol" panose="020B0502040204020203" pitchFamily="34" charset="0"/>
                <a:ea typeface="Times New Roman" panose="02020603050405020304" pitchFamily="18" charset="0"/>
                <a:cs typeface="Segoe UI Symbol" panose="020B0502040204020203" pitchFamily="34" charset="0"/>
              </a:rPr>
              <a:t>T</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he second version isn’t about being nice, it’s about being clear, respectful, and effective</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250679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3BE50-B01E-CE07-B3E3-1EB2AE15A72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E8B7E4F-9F0A-8B3F-7389-DC802CCFAF5B}"/>
              </a:ext>
            </a:extLst>
          </p:cNvPr>
          <p:cNvSpPr txBox="1"/>
          <p:nvPr/>
        </p:nvSpPr>
        <p:spPr>
          <a:xfrm>
            <a:off x="1664413" y="0"/>
            <a:ext cx="10615772" cy="584775"/>
          </a:xfrm>
          <a:prstGeom prst="rect">
            <a:avLst/>
          </a:prstGeom>
          <a:noFill/>
        </p:spPr>
        <p:txBody>
          <a:bodyPr wrap="square">
            <a:spAutoFit/>
          </a:bodyPr>
          <a:lstStyle/>
          <a:p>
            <a:r>
              <a:rPr lang="en-CA" sz="3200" dirty="0">
                <a:solidFill>
                  <a:schemeClr val="bg1"/>
                </a:solidFill>
                <a:latin typeface="+mj-lt"/>
              </a:rPr>
              <a:t>YOUR TURN</a:t>
            </a:r>
            <a:r>
              <a:rPr lang="en-US" sz="3200" dirty="0">
                <a:solidFill>
                  <a:srgbClr val="222222"/>
                </a:solidFill>
                <a:latin typeface="+mj-lt"/>
              </a:rPr>
              <a:t>  TO USE DEAR MAN + GIVE + FAST</a:t>
            </a:r>
            <a:endParaRPr lang="en-CA" sz="3200" dirty="0">
              <a:solidFill>
                <a:schemeClr val="bg1"/>
              </a:solidFill>
              <a:latin typeface="+mj-lt"/>
            </a:endParaRPr>
          </a:p>
        </p:txBody>
      </p:sp>
      <p:sp>
        <p:nvSpPr>
          <p:cNvPr id="5" name="TextBox 4">
            <a:extLst>
              <a:ext uri="{FF2B5EF4-FFF2-40B4-BE49-F238E27FC236}">
                <a16:creationId xmlns:a16="http://schemas.microsoft.com/office/drawing/2014/main" id="{9E442677-315F-4162-B5F1-2A90D9EB73BA}"/>
              </a:ext>
            </a:extLst>
          </p:cNvPr>
          <p:cNvSpPr txBox="1"/>
          <p:nvPr/>
        </p:nvSpPr>
        <p:spPr>
          <a:xfrm>
            <a:off x="0" y="697701"/>
            <a:ext cx="12192000" cy="4708981"/>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rPr>
              <a:t>DEAR MAN GIVE FAST E</a:t>
            </a:r>
            <a:r>
              <a:rPr lang="en-US" sz="2400" b="0" i="0" dirty="0">
                <a:effectLst/>
                <a:latin typeface="Arial" panose="020B0604020202020204" pitchFamily="34" charset="0"/>
              </a:rPr>
              <a:t>XERCISE:</a:t>
            </a:r>
            <a:br>
              <a:rPr lang="en-US" sz="2400" dirty="0"/>
            </a:br>
            <a:r>
              <a:rPr lang="en-US" sz="2400" b="0" i="0" dirty="0">
                <a:effectLst/>
                <a:latin typeface="Arial" panose="020B0604020202020204" pitchFamily="34" charset="0"/>
              </a:rPr>
              <a:t>1. </a:t>
            </a:r>
            <a:r>
              <a:rPr lang="en-US" sz="2400" dirty="0">
                <a:latin typeface="Arial" panose="020B0604020202020204" pitchFamily="34" charset="0"/>
              </a:rPr>
              <a:t>We’ll divide the in-person participants into 4 groups each group will be assigned one of 4 scenarios.( the scenarios and the templates will be given out to in-person participants on week 19.)</a:t>
            </a:r>
          </a:p>
          <a:p>
            <a:pPr marL="285750" indent="-285750">
              <a:buFont typeface="Arial" panose="020B0604020202020204" pitchFamily="34" charset="0"/>
              <a:buChar char="•"/>
            </a:pPr>
            <a:r>
              <a:rPr lang="en-US" sz="2400" dirty="0">
                <a:latin typeface="Arial" panose="020B0604020202020204" pitchFamily="34" charset="0"/>
              </a:rPr>
              <a:t>Zoom participants choose one of the four scenarios. Work on your own.</a:t>
            </a:r>
            <a:br>
              <a:rPr lang="en-US" sz="2400" dirty="0"/>
            </a:br>
            <a:r>
              <a:rPr lang="en-US" sz="2400" b="0" i="0" dirty="0">
                <a:effectLst/>
                <a:latin typeface="Arial" panose="020B0604020202020204" pitchFamily="34" charset="0"/>
              </a:rPr>
              <a:t>2. </a:t>
            </a:r>
            <a:r>
              <a:rPr lang="en-US" sz="2400" dirty="0">
                <a:latin typeface="Arial" panose="020B0604020202020204" pitchFamily="34" charset="0"/>
              </a:rPr>
              <a:t>Take 15 minutes: Using the template w</a:t>
            </a:r>
            <a:r>
              <a:rPr lang="en-US" sz="2400" b="0" i="0" dirty="0">
                <a:effectLst/>
                <a:latin typeface="Arial" panose="020B0604020202020204" pitchFamily="34" charset="0"/>
              </a:rPr>
              <a:t>rite a full DEAR MAN + GIVE + FAST script</a:t>
            </a:r>
            <a:br>
              <a:rPr lang="en-US" sz="2400" dirty="0"/>
            </a:br>
            <a:r>
              <a:rPr lang="en-US" sz="2400" b="0" i="0" dirty="0">
                <a:effectLst/>
                <a:latin typeface="Arial" panose="020B0604020202020204" pitchFamily="34" charset="0"/>
              </a:rPr>
              <a:t>3. </a:t>
            </a:r>
            <a:r>
              <a:rPr lang="en-US" sz="2400" dirty="0">
                <a:latin typeface="Arial" panose="020B0604020202020204" pitchFamily="34" charset="0"/>
              </a:rPr>
              <a:t>In-person groups choose one person to read script out loud.</a:t>
            </a:r>
            <a:br>
              <a:rPr lang="en-US" sz="2400" dirty="0"/>
            </a:br>
            <a:r>
              <a:rPr lang="en-US" sz="2400" b="0" i="0" dirty="0">
                <a:effectLst/>
                <a:latin typeface="Arial" panose="020B0604020202020204" pitchFamily="34" charset="0"/>
              </a:rPr>
              <a:t>4. After each group reads their script, we’ll reflect together on:</a:t>
            </a:r>
            <a:br>
              <a:rPr lang="en-US" sz="2400" dirty="0"/>
            </a:br>
            <a:r>
              <a:rPr lang="en-US" sz="2400" b="0" i="0" dirty="0">
                <a:effectLst/>
                <a:latin typeface="Arial" panose="020B0604020202020204" pitchFamily="34" charset="0"/>
              </a:rPr>
              <a:t>• What felt hard?</a:t>
            </a:r>
            <a:br>
              <a:rPr lang="en-US" sz="2400" dirty="0"/>
            </a:br>
            <a:r>
              <a:rPr lang="en-US" sz="2400" b="0" i="0" dirty="0">
                <a:effectLst/>
                <a:latin typeface="Arial" panose="020B0604020202020204" pitchFamily="34" charset="0"/>
              </a:rPr>
              <a:t>• Where did emotional mind want to take over?</a:t>
            </a:r>
            <a:br>
              <a:rPr lang="en-US" sz="2400" dirty="0"/>
            </a:br>
            <a:r>
              <a:rPr lang="en-US" sz="2400" b="0" i="0" dirty="0">
                <a:effectLst/>
                <a:latin typeface="Arial" panose="020B0604020202020204" pitchFamily="34" charset="0"/>
              </a:rPr>
              <a:t>• How does this shift toward Wise Mind?</a:t>
            </a:r>
            <a:endParaRPr lang="en-US" sz="2400" dirty="0"/>
          </a:p>
          <a:p>
            <a:pPr>
              <a:buNone/>
            </a:pPr>
            <a:br>
              <a:rPr lang="en-US" dirty="0"/>
            </a:br>
            <a:endParaRPr lang="en-CA" dirty="0"/>
          </a:p>
        </p:txBody>
      </p:sp>
    </p:spTree>
    <p:extLst>
      <p:ext uri="{BB962C8B-B14F-4D97-AF65-F5344CB8AC3E}">
        <p14:creationId xmlns:p14="http://schemas.microsoft.com/office/powerpoint/2010/main" val="32383515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A1167-3CE7-0BA5-1E27-62FBA6C4CD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869C57B-8DC7-3414-E068-2C57B87B423E}"/>
              </a:ext>
            </a:extLst>
          </p:cNvPr>
          <p:cNvSpPr txBox="1"/>
          <p:nvPr/>
        </p:nvSpPr>
        <p:spPr>
          <a:xfrm>
            <a:off x="3357080" y="0"/>
            <a:ext cx="6097712" cy="646331"/>
          </a:xfrm>
          <a:prstGeom prst="rect">
            <a:avLst/>
          </a:prstGeom>
          <a:noFill/>
        </p:spPr>
        <p:txBody>
          <a:bodyPr wrap="square">
            <a:spAutoFit/>
          </a:bodyPr>
          <a:lstStyle/>
          <a:p>
            <a:r>
              <a:rPr lang="en-CA" sz="3600" dirty="0">
                <a:solidFill>
                  <a:schemeClr val="bg1"/>
                </a:solidFill>
              </a:rPr>
              <a:t>YOUR TURN- SCENARIO 1</a:t>
            </a:r>
          </a:p>
        </p:txBody>
      </p:sp>
      <p:sp>
        <p:nvSpPr>
          <p:cNvPr id="5" name="TextBox 4">
            <a:extLst>
              <a:ext uri="{FF2B5EF4-FFF2-40B4-BE49-F238E27FC236}">
                <a16:creationId xmlns:a16="http://schemas.microsoft.com/office/drawing/2014/main" id="{7840EF3A-8814-D312-91C3-BB532A33776D}"/>
              </a:ext>
            </a:extLst>
          </p:cNvPr>
          <p:cNvSpPr txBox="1"/>
          <p:nvPr/>
        </p:nvSpPr>
        <p:spPr>
          <a:xfrm>
            <a:off x="0" y="646331"/>
            <a:ext cx="12192000" cy="4339650"/>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rPr>
              <a:t>Four Common Emotional-Mind Interpersonal Scenarios</a:t>
            </a:r>
          </a:p>
          <a:p>
            <a:pPr marL="285750" indent="-285750">
              <a:buFont typeface="Arial" panose="020B0604020202020204" pitchFamily="34" charset="0"/>
              <a:buChar char="•"/>
            </a:pPr>
            <a:r>
              <a:rPr lang="en-US" sz="2400" b="0" i="0" dirty="0">
                <a:effectLst/>
                <a:latin typeface="Arial" panose="020B0604020202020204" pitchFamily="34" charset="0"/>
              </a:rPr>
              <a:t>Scenario 1: Feeling Unappreciated → Withdrawal or Passive Aggression</a:t>
            </a:r>
          </a:p>
          <a:p>
            <a:pPr marL="285750" indent="-285750">
              <a:buFont typeface="Arial" panose="020B0604020202020204" pitchFamily="34" charset="0"/>
              <a:buChar char="•"/>
            </a:pPr>
            <a:r>
              <a:rPr lang="en-US" sz="2400" b="0" i="0" dirty="0">
                <a:effectLst/>
                <a:latin typeface="Arial" panose="020B0604020202020204" pitchFamily="34" charset="0"/>
              </a:rPr>
              <a:t>Emotional mind thought: “I do everything for everyone, and nobody notices or cares.”</a:t>
            </a:r>
          </a:p>
          <a:p>
            <a:pPr marL="285750" indent="-285750">
              <a:buFont typeface="Arial" panose="020B0604020202020204" pitchFamily="34" charset="0"/>
              <a:buChar char="•"/>
            </a:pPr>
            <a:r>
              <a:rPr lang="en-US" sz="2400" b="0" i="0" dirty="0">
                <a:effectLst/>
                <a:latin typeface="Arial" panose="020B0604020202020204" pitchFamily="34" charset="0"/>
              </a:rPr>
              <a:t>Situation: A participant feels they are always the one who plans family gatherings and helps others. No one thanks them, and a sibling recently made a dismissive comment.</a:t>
            </a:r>
          </a:p>
          <a:p>
            <a:pPr marL="285750" indent="-285750">
              <a:buFont typeface="Arial" panose="020B0604020202020204" pitchFamily="34" charset="0"/>
              <a:buChar char="•"/>
            </a:pPr>
            <a:r>
              <a:rPr lang="en-US" sz="2400" b="0" i="0" dirty="0">
                <a:effectLst/>
                <a:latin typeface="Arial" panose="020B0604020202020204" pitchFamily="34" charset="0"/>
              </a:rPr>
              <a:t>Typical emotional-mind responses: Withdrawing and doing nothing next time. Sarcasm (“Don’t worry, I’ll just do it myself… again”). Exploding after holding resentment too long</a:t>
            </a:r>
          </a:p>
          <a:p>
            <a:pPr marL="285750" indent="-285750">
              <a:buFont typeface="Arial" panose="020B0604020202020204" pitchFamily="34" charset="0"/>
              <a:buChar char="•"/>
            </a:pPr>
            <a:r>
              <a:rPr lang="en-US" sz="2400" b="0" i="0" dirty="0">
                <a:effectLst/>
                <a:latin typeface="Arial" panose="020B0604020202020204" pitchFamily="34" charset="0"/>
              </a:rPr>
              <a:t>Interpersonal goal: Ask for appreciation or shared responsibility without attacking or withdrawing.</a:t>
            </a:r>
            <a:br>
              <a:rPr lang="en-US" dirty="0"/>
            </a:br>
            <a:br>
              <a:rPr lang="en-US" dirty="0"/>
            </a:br>
            <a:endParaRPr lang="en-CA" dirty="0"/>
          </a:p>
        </p:txBody>
      </p:sp>
    </p:spTree>
    <p:extLst>
      <p:ext uri="{BB962C8B-B14F-4D97-AF65-F5344CB8AC3E}">
        <p14:creationId xmlns:p14="http://schemas.microsoft.com/office/powerpoint/2010/main" val="41597364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EA84C-B5B3-6425-5E5D-DD591DEDDA5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755CFA-E9C9-47D2-4F77-689BAC353630}"/>
              </a:ext>
            </a:extLst>
          </p:cNvPr>
          <p:cNvSpPr txBox="1"/>
          <p:nvPr/>
        </p:nvSpPr>
        <p:spPr>
          <a:xfrm>
            <a:off x="3254338" y="0"/>
            <a:ext cx="6097712" cy="646331"/>
          </a:xfrm>
          <a:prstGeom prst="rect">
            <a:avLst/>
          </a:prstGeom>
          <a:noFill/>
        </p:spPr>
        <p:txBody>
          <a:bodyPr wrap="square">
            <a:spAutoFit/>
          </a:bodyPr>
          <a:lstStyle/>
          <a:p>
            <a:r>
              <a:rPr lang="en-CA" sz="3600" dirty="0">
                <a:solidFill>
                  <a:schemeClr val="bg1"/>
                </a:solidFill>
              </a:rPr>
              <a:t>YOUR TURN- SCENARIO 2</a:t>
            </a:r>
          </a:p>
        </p:txBody>
      </p:sp>
      <p:sp>
        <p:nvSpPr>
          <p:cNvPr id="5" name="TextBox 4">
            <a:extLst>
              <a:ext uri="{FF2B5EF4-FFF2-40B4-BE49-F238E27FC236}">
                <a16:creationId xmlns:a16="http://schemas.microsoft.com/office/drawing/2014/main" id="{C9E480B5-42C5-535E-60A0-4D68E9F29AD8}"/>
              </a:ext>
            </a:extLst>
          </p:cNvPr>
          <p:cNvSpPr txBox="1"/>
          <p:nvPr/>
        </p:nvSpPr>
        <p:spPr>
          <a:xfrm>
            <a:off x="0" y="646331"/>
            <a:ext cx="12192000" cy="3600986"/>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rPr>
              <a:t>Scenario 2: Fear of Rejection → Over-Apologizing or Not Asking</a:t>
            </a:r>
          </a:p>
          <a:p>
            <a:pPr marL="285750" indent="-285750">
              <a:buFont typeface="Arial" panose="020B0604020202020204" pitchFamily="34" charset="0"/>
              <a:buChar char="•"/>
            </a:pPr>
            <a:r>
              <a:rPr lang="en-US" sz="2400" b="0" i="0" dirty="0">
                <a:effectLst/>
                <a:latin typeface="Arial" panose="020B0604020202020204" pitchFamily="34" charset="0"/>
              </a:rPr>
              <a:t>Emotional mind thought: “If I ask for what I need, they’ll think I’m needy or selfish.”</a:t>
            </a:r>
          </a:p>
          <a:p>
            <a:pPr marL="285750" indent="-285750">
              <a:buFont typeface="Arial" panose="020B0604020202020204" pitchFamily="34" charset="0"/>
              <a:buChar char="•"/>
            </a:pPr>
            <a:r>
              <a:rPr lang="en-US" sz="2400" b="0" i="0" dirty="0">
                <a:effectLst/>
                <a:latin typeface="Arial" panose="020B0604020202020204" pitchFamily="34" charset="0"/>
              </a:rPr>
              <a:t>Situation: A participant needs a schedule change at work or wants a friend to text back more reliably but avoids bringing it up.</a:t>
            </a:r>
          </a:p>
          <a:p>
            <a:pPr marL="285750" indent="-285750">
              <a:buFont typeface="Arial" panose="020B0604020202020204" pitchFamily="34" charset="0"/>
              <a:buChar char="•"/>
            </a:pPr>
            <a:r>
              <a:rPr lang="en-US" sz="2400" b="0" i="0" dirty="0">
                <a:effectLst/>
                <a:latin typeface="Arial" panose="020B0604020202020204" pitchFamily="34" charset="0"/>
              </a:rPr>
              <a:t>Typical emotional-mind responses: Saying nothing and feeling resentful. Excessive apologizing. Asking indirectly or hinting</a:t>
            </a:r>
          </a:p>
          <a:p>
            <a:pPr marL="285750" indent="-285750">
              <a:buFont typeface="Arial" panose="020B0604020202020204" pitchFamily="34" charset="0"/>
              <a:buChar char="•"/>
            </a:pPr>
            <a:r>
              <a:rPr lang="en-US" sz="2400" b="0" i="0" dirty="0">
                <a:effectLst/>
                <a:latin typeface="Arial" panose="020B0604020202020204" pitchFamily="34" charset="0"/>
              </a:rPr>
              <a:t>Interpersonal goal</a:t>
            </a:r>
            <a:r>
              <a:rPr lang="en-US" sz="2400" dirty="0">
                <a:latin typeface="Arial" panose="020B0604020202020204" pitchFamily="34" charset="0"/>
              </a:rPr>
              <a:t>: </a:t>
            </a:r>
            <a:r>
              <a:rPr lang="en-US" sz="2400" b="0" i="0" dirty="0">
                <a:effectLst/>
                <a:latin typeface="Arial" panose="020B0604020202020204" pitchFamily="34" charset="0"/>
              </a:rPr>
              <a:t>Make a clear request while maintaining self-respect and the relationship.</a:t>
            </a:r>
            <a:br>
              <a:rPr lang="en-US" dirty="0"/>
            </a:br>
            <a:br>
              <a:rPr lang="en-US" dirty="0"/>
            </a:br>
            <a:endParaRPr lang="en-CA" dirty="0"/>
          </a:p>
        </p:txBody>
      </p:sp>
    </p:spTree>
    <p:extLst>
      <p:ext uri="{BB962C8B-B14F-4D97-AF65-F5344CB8AC3E}">
        <p14:creationId xmlns:p14="http://schemas.microsoft.com/office/powerpoint/2010/main" val="40234180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0E96C-84F7-8DAA-AB4B-55B5AD24C51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EA8563B-154D-4EB4-690E-CD28949B14CA}"/>
              </a:ext>
            </a:extLst>
          </p:cNvPr>
          <p:cNvSpPr txBox="1"/>
          <p:nvPr/>
        </p:nvSpPr>
        <p:spPr>
          <a:xfrm>
            <a:off x="3254338" y="0"/>
            <a:ext cx="6097712" cy="646331"/>
          </a:xfrm>
          <a:prstGeom prst="rect">
            <a:avLst/>
          </a:prstGeom>
          <a:noFill/>
        </p:spPr>
        <p:txBody>
          <a:bodyPr wrap="square">
            <a:spAutoFit/>
          </a:bodyPr>
          <a:lstStyle/>
          <a:p>
            <a:r>
              <a:rPr lang="en-CA" sz="3600" dirty="0">
                <a:solidFill>
                  <a:schemeClr val="bg1"/>
                </a:solidFill>
              </a:rPr>
              <a:t>YOUR TURN- SCENARIO 3</a:t>
            </a:r>
          </a:p>
        </p:txBody>
      </p:sp>
      <p:sp>
        <p:nvSpPr>
          <p:cNvPr id="5" name="TextBox 4">
            <a:extLst>
              <a:ext uri="{FF2B5EF4-FFF2-40B4-BE49-F238E27FC236}">
                <a16:creationId xmlns:a16="http://schemas.microsoft.com/office/drawing/2014/main" id="{A995344E-80FD-A24C-1A60-C9C255EA65BA}"/>
              </a:ext>
            </a:extLst>
          </p:cNvPr>
          <p:cNvSpPr txBox="1"/>
          <p:nvPr/>
        </p:nvSpPr>
        <p:spPr>
          <a:xfrm>
            <a:off x="0" y="646331"/>
            <a:ext cx="12192000" cy="3231654"/>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rPr>
              <a:t>Scenario 3: Feeling Criticized → Defensiveness or Counterattack</a:t>
            </a:r>
          </a:p>
          <a:p>
            <a:pPr marL="285750" indent="-285750">
              <a:buFont typeface="Arial" panose="020B0604020202020204" pitchFamily="34" charset="0"/>
              <a:buChar char="•"/>
            </a:pPr>
            <a:r>
              <a:rPr lang="en-US" sz="2400" b="0" i="0" dirty="0">
                <a:effectLst/>
                <a:latin typeface="Arial" panose="020B0604020202020204" pitchFamily="34" charset="0"/>
              </a:rPr>
              <a:t>Emotional mind thought: “They’re attacking me. I have to defend myself.”</a:t>
            </a:r>
          </a:p>
          <a:p>
            <a:pPr marL="285750" indent="-285750">
              <a:buFont typeface="Arial" panose="020B0604020202020204" pitchFamily="34" charset="0"/>
              <a:buChar char="•"/>
            </a:pPr>
            <a:r>
              <a:rPr lang="en-US" sz="2400" b="0" i="0" dirty="0">
                <a:effectLst/>
                <a:latin typeface="Arial" panose="020B0604020202020204" pitchFamily="34" charset="0"/>
              </a:rPr>
              <a:t>Situation: A partner says, “You’re always on your phone when I talk to you.”</a:t>
            </a:r>
          </a:p>
          <a:p>
            <a:pPr marL="285750" indent="-285750">
              <a:buFont typeface="Arial" panose="020B0604020202020204" pitchFamily="34" charset="0"/>
              <a:buChar char="•"/>
            </a:pPr>
            <a:r>
              <a:rPr lang="en-US" sz="2400" b="0" i="0" dirty="0">
                <a:effectLst/>
                <a:latin typeface="Arial" panose="020B0604020202020204" pitchFamily="34" charset="0"/>
              </a:rPr>
              <a:t>Typical emotional-mind responses: “You do the same thing!”. Explaining, justifying, or minimizing. Shutting down</a:t>
            </a:r>
          </a:p>
          <a:p>
            <a:pPr marL="285750" indent="-285750">
              <a:buFont typeface="Arial" panose="020B0604020202020204" pitchFamily="34" charset="0"/>
              <a:buChar char="•"/>
            </a:pPr>
            <a:r>
              <a:rPr lang="en-US" sz="2400" b="0" i="0" dirty="0">
                <a:effectLst/>
                <a:latin typeface="Arial" panose="020B0604020202020204" pitchFamily="34" charset="0"/>
              </a:rPr>
              <a:t>Interpersonal goal: Stay engaged, validate the other person, and express needs without escalating.</a:t>
            </a:r>
            <a:br>
              <a:rPr lang="en-US" dirty="0"/>
            </a:br>
            <a:br>
              <a:rPr lang="en-US" dirty="0"/>
            </a:br>
            <a:endParaRPr lang="en-CA" dirty="0"/>
          </a:p>
        </p:txBody>
      </p:sp>
    </p:spTree>
    <p:extLst>
      <p:ext uri="{BB962C8B-B14F-4D97-AF65-F5344CB8AC3E}">
        <p14:creationId xmlns:p14="http://schemas.microsoft.com/office/powerpoint/2010/main" val="17838736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ED02C-F723-C02C-F3C4-51CA23CEEAC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A297AA0-5D06-6F40-A83E-82570229FB8C}"/>
              </a:ext>
            </a:extLst>
          </p:cNvPr>
          <p:cNvSpPr txBox="1"/>
          <p:nvPr/>
        </p:nvSpPr>
        <p:spPr>
          <a:xfrm>
            <a:off x="3264612" y="0"/>
            <a:ext cx="6097712" cy="646331"/>
          </a:xfrm>
          <a:prstGeom prst="rect">
            <a:avLst/>
          </a:prstGeom>
          <a:noFill/>
        </p:spPr>
        <p:txBody>
          <a:bodyPr wrap="square">
            <a:spAutoFit/>
          </a:bodyPr>
          <a:lstStyle/>
          <a:p>
            <a:r>
              <a:rPr lang="en-CA" sz="3600" dirty="0">
                <a:solidFill>
                  <a:schemeClr val="bg1"/>
                </a:solidFill>
              </a:rPr>
              <a:t>YOUR TURN- SCENARIO 4</a:t>
            </a:r>
          </a:p>
        </p:txBody>
      </p:sp>
      <p:sp>
        <p:nvSpPr>
          <p:cNvPr id="5" name="TextBox 4">
            <a:extLst>
              <a:ext uri="{FF2B5EF4-FFF2-40B4-BE49-F238E27FC236}">
                <a16:creationId xmlns:a16="http://schemas.microsoft.com/office/drawing/2014/main" id="{3A832A37-A30B-841B-FF21-F512561D4366}"/>
              </a:ext>
            </a:extLst>
          </p:cNvPr>
          <p:cNvSpPr txBox="1"/>
          <p:nvPr/>
        </p:nvSpPr>
        <p:spPr>
          <a:xfrm>
            <a:off x="0" y="646331"/>
            <a:ext cx="12192000" cy="3231654"/>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rPr>
              <a:t>Scenario 4: Anger About Boundaries → Explosive or Avoidant Response</a:t>
            </a:r>
          </a:p>
          <a:p>
            <a:pPr marL="285750" indent="-285750">
              <a:buFont typeface="Arial" panose="020B0604020202020204" pitchFamily="34" charset="0"/>
              <a:buChar char="•"/>
            </a:pPr>
            <a:r>
              <a:rPr lang="en-US" sz="2400" b="0" i="0" dirty="0">
                <a:effectLst/>
                <a:latin typeface="Arial" panose="020B0604020202020204" pitchFamily="34" charset="0"/>
              </a:rPr>
              <a:t>Emotional mind thought: “This isn’t fair. They’re taking advantage of me.”</a:t>
            </a:r>
          </a:p>
          <a:p>
            <a:pPr marL="285750" indent="-285750">
              <a:buFont typeface="Arial" panose="020B0604020202020204" pitchFamily="34" charset="0"/>
              <a:buChar char="•"/>
            </a:pPr>
            <a:r>
              <a:rPr lang="en-US" sz="2400" b="0" i="0" dirty="0">
                <a:effectLst/>
                <a:latin typeface="Arial" panose="020B0604020202020204" pitchFamily="34" charset="0"/>
              </a:rPr>
              <a:t>Situation: A friend or family member repeatedly asks for last-minute favors that the participant doesn’t want to do.</a:t>
            </a:r>
          </a:p>
          <a:p>
            <a:pPr marL="285750" indent="-285750">
              <a:buFont typeface="Arial" panose="020B0604020202020204" pitchFamily="34" charset="0"/>
              <a:buChar char="•"/>
            </a:pPr>
            <a:r>
              <a:rPr lang="en-US" sz="2400" b="0" i="0" dirty="0">
                <a:effectLst/>
                <a:latin typeface="Arial" panose="020B0604020202020204" pitchFamily="34" charset="0"/>
              </a:rPr>
              <a:t>Typical emotional-mind responses: Saying yes and feeling resentful. Exploding later. Cutting off contact</a:t>
            </a:r>
          </a:p>
          <a:p>
            <a:pPr marL="285750" indent="-285750">
              <a:buFont typeface="Arial" panose="020B0604020202020204" pitchFamily="34" charset="0"/>
              <a:buChar char="•"/>
            </a:pPr>
            <a:r>
              <a:rPr lang="en-US" sz="2400" b="0" i="0" dirty="0">
                <a:effectLst/>
                <a:latin typeface="Arial" panose="020B0604020202020204" pitchFamily="34" charset="0"/>
              </a:rPr>
              <a:t>Interpersonal goal: Set a boundary clearly, kindly, and respectfully.</a:t>
            </a:r>
            <a:br>
              <a:rPr lang="en-US" dirty="0"/>
            </a:br>
            <a:br>
              <a:rPr lang="en-US" dirty="0"/>
            </a:br>
            <a:endParaRPr lang="en-CA" dirty="0"/>
          </a:p>
        </p:txBody>
      </p:sp>
    </p:spTree>
    <p:extLst>
      <p:ext uri="{BB962C8B-B14F-4D97-AF65-F5344CB8AC3E}">
        <p14:creationId xmlns:p14="http://schemas.microsoft.com/office/powerpoint/2010/main" val="18587138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08B2F-CA49-1872-D65E-F72A714417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F1AA4BA-CDDE-8AED-04ED-B274E4F91665}"/>
              </a:ext>
            </a:extLst>
          </p:cNvPr>
          <p:cNvSpPr txBox="1"/>
          <p:nvPr/>
        </p:nvSpPr>
        <p:spPr>
          <a:xfrm>
            <a:off x="1664413" y="0"/>
            <a:ext cx="10615772" cy="584775"/>
          </a:xfrm>
          <a:prstGeom prst="rect">
            <a:avLst/>
          </a:prstGeom>
          <a:noFill/>
        </p:spPr>
        <p:txBody>
          <a:bodyPr wrap="square">
            <a:spAutoFit/>
          </a:bodyPr>
          <a:lstStyle/>
          <a:p>
            <a:r>
              <a:rPr lang="en-CA" sz="3200" dirty="0">
                <a:solidFill>
                  <a:schemeClr val="bg1"/>
                </a:solidFill>
                <a:latin typeface="+mj-lt"/>
              </a:rPr>
              <a:t>YOUR TURN</a:t>
            </a:r>
            <a:r>
              <a:rPr lang="en-US" sz="3200" dirty="0">
                <a:solidFill>
                  <a:srgbClr val="222222"/>
                </a:solidFill>
                <a:latin typeface="+mj-lt"/>
              </a:rPr>
              <a:t>  TO USE DEAR MAN + GIVE + FAST</a:t>
            </a:r>
            <a:endParaRPr lang="en-CA" sz="3200" dirty="0">
              <a:solidFill>
                <a:schemeClr val="bg1"/>
              </a:solidFill>
              <a:latin typeface="+mj-lt"/>
            </a:endParaRPr>
          </a:p>
        </p:txBody>
      </p:sp>
      <p:sp>
        <p:nvSpPr>
          <p:cNvPr id="5" name="TextBox 4">
            <a:extLst>
              <a:ext uri="{FF2B5EF4-FFF2-40B4-BE49-F238E27FC236}">
                <a16:creationId xmlns:a16="http://schemas.microsoft.com/office/drawing/2014/main" id="{5CBF1964-4C73-C922-896C-E316C5020043}"/>
              </a:ext>
            </a:extLst>
          </p:cNvPr>
          <p:cNvSpPr txBox="1"/>
          <p:nvPr/>
        </p:nvSpPr>
        <p:spPr>
          <a:xfrm>
            <a:off x="88185" y="749162"/>
            <a:ext cx="12192000" cy="5878532"/>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rPr>
              <a:t>DEAR MAN (Getting Objectives Met)</a:t>
            </a:r>
            <a:br>
              <a:rPr lang="en-US" sz="2000" dirty="0"/>
            </a:br>
            <a:br>
              <a:rPr lang="en-US" sz="2000" dirty="0"/>
            </a:br>
            <a:r>
              <a:rPr lang="en-US" sz="2000" b="0" i="0" dirty="0">
                <a:effectLst/>
                <a:latin typeface="Arial" panose="020B0604020202020204" pitchFamily="34" charset="0"/>
              </a:rPr>
              <a:t>D – Describe (facts only):</a:t>
            </a:r>
            <a:br>
              <a:rPr lang="en-US" sz="2000" dirty="0"/>
            </a:br>
            <a:br>
              <a:rPr lang="en-US" sz="2000" dirty="0"/>
            </a:br>
            <a:r>
              <a:rPr lang="en-US" sz="2000" b="0" i="0" dirty="0">
                <a:effectLst/>
                <a:latin typeface="Arial" panose="020B0604020202020204" pitchFamily="34" charset="0"/>
              </a:rPr>
              <a:t>“When __________________________ happens…”</a:t>
            </a:r>
            <a:br>
              <a:rPr lang="en-US" sz="2000" dirty="0"/>
            </a:br>
            <a:br>
              <a:rPr lang="en-US" sz="2000" dirty="0"/>
            </a:br>
            <a:r>
              <a:rPr lang="en-US" sz="2000" b="0" i="0" dirty="0">
                <a:effectLst/>
                <a:latin typeface="Arial" panose="020B0604020202020204" pitchFamily="34" charset="0"/>
              </a:rPr>
              <a:t>E – Express (feelings, not accusations):</a:t>
            </a:r>
            <a:br>
              <a:rPr lang="en-US" sz="2000" dirty="0"/>
            </a:br>
            <a:br>
              <a:rPr lang="en-US" sz="2000" dirty="0"/>
            </a:br>
            <a:r>
              <a:rPr lang="en-US" sz="2000" b="0" i="0" dirty="0">
                <a:effectLst/>
                <a:latin typeface="Arial" panose="020B0604020202020204" pitchFamily="34" charset="0"/>
              </a:rPr>
              <a:t>“I feel __________________________.”</a:t>
            </a:r>
            <a:br>
              <a:rPr lang="en-US" sz="2000" dirty="0"/>
            </a:br>
            <a:br>
              <a:rPr lang="en-US" sz="2000" dirty="0"/>
            </a:br>
            <a:r>
              <a:rPr lang="en-US" sz="2000" b="0" i="0" dirty="0">
                <a:effectLst/>
                <a:latin typeface="Arial" panose="020B0604020202020204" pitchFamily="34" charset="0"/>
              </a:rPr>
              <a:t>A – Assert (clear request or boundary):</a:t>
            </a:r>
            <a:br>
              <a:rPr lang="en-US" sz="2000" dirty="0"/>
            </a:br>
            <a:br>
              <a:rPr lang="en-US" sz="2000" dirty="0"/>
            </a:br>
            <a:r>
              <a:rPr lang="en-US" sz="2000" b="0" i="0" dirty="0">
                <a:effectLst/>
                <a:latin typeface="Arial" panose="020B0604020202020204" pitchFamily="34" charset="0"/>
              </a:rPr>
              <a:t>“I’m asking for / I need __________________________.”</a:t>
            </a:r>
            <a:br>
              <a:rPr lang="en-US" sz="2000" dirty="0"/>
            </a:br>
            <a:br>
              <a:rPr lang="en-US" sz="2000" dirty="0"/>
            </a:br>
            <a:r>
              <a:rPr lang="en-US" sz="2000" b="0" i="0" dirty="0">
                <a:effectLst/>
                <a:latin typeface="Arial" panose="020B0604020202020204" pitchFamily="34" charset="0"/>
              </a:rPr>
              <a:t>R – Reinforce (why it helps both sides):</a:t>
            </a:r>
            <a:br>
              <a:rPr lang="en-US" sz="2000" dirty="0"/>
            </a:br>
            <a:br>
              <a:rPr lang="en-US" sz="2000" dirty="0"/>
            </a:br>
            <a:r>
              <a:rPr lang="en-US" sz="2000" b="0" i="0" dirty="0">
                <a:effectLst/>
                <a:latin typeface="Arial" panose="020B0604020202020204" pitchFamily="34" charset="0"/>
              </a:rPr>
              <a:t>“That would help because __________________________.”</a:t>
            </a:r>
            <a:br>
              <a:rPr lang="en-US" dirty="0"/>
            </a:br>
            <a:br>
              <a:rPr lang="en-US" dirty="0"/>
            </a:br>
            <a:endParaRPr lang="en-CA" dirty="0"/>
          </a:p>
        </p:txBody>
      </p:sp>
    </p:spTree>
    <p:extLst>
      <p:ext uri="{BB962C8B-B14F-4D97-AF65-F5344CB8AC3E}">
        <p14:creationId xmlns:p14="http://schemas.microsoft.com/office/powerpoint/2010/main" val="2490437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727DB-84F4-8F3C-32B1-5F95FAE2325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BAF669C-9BE9-CF27-FB50-D716EEE07F73}"/>
              </a:ext>
            </a:extLst>
          </p:cNvPr>
          <p:cNvSpPr txBox="1"/>
          <p:nvPr/>
        </p:nvSpPr>
        <p:spPr>
          <a:xfrm>
            <a:off x="0" y="0"/>
            <a:ext cx="12192000" cy="7448193"/>
          </a:xfrm>
          <a:prstGeom prst="rect">
            <a:avLst/>
          </a:prstGeom>
          <a:noFill/>
        </p:spPr>
        <p:txBody>
          <a:bodyPr wrap="square">
            <a:spAutoFit/>
          </a:bodyPr>
          <a:lstStyle/>
          <a:p>
            <a:pPr>
              <a:buNone/>
            </a:pPr>
            <a:r>
              <a:rPr lang="en-US" sz="2800" dirty="0">
                <a:solidFill>
                  <a:schemeClr val="bg1"/>
                </a:solidFill>
              </a:rPr>
              <a:t>       FIVE-MINUTE MINDFULNESS PRACTICE-WISE MIND IN RELATIONSHIP</a:t>
            </a:r>
            <a:br>
              <a:rPr lang="en-US" dirty="0"/>
            </a:br>
            <a:br>
              <a:rPr lang="en-US" dirty="0"/>
            </a:br>
            <a:r>
              <a:rPr lang="en-US" dirty="0"/>
              <a:t>From Wise Mind, you can sense:</a:t>
            </a:r>
            <a:br>
              <a:rPr lang="en-US" dirty="0"/>
            </a:br>
            <a:r>
              <a:rPr lang="en-US" dirty="0"/>
              <a:t>• What matters to you</a:t>
            </a:r>
            <a:br>
              <a:rPr lang="en-US" dirty="0"/>
            </a:br>
            <a:r>
              <a:rPr lang="en-US" dirty="0"/>
              <a:t>• What  you need</a:t>
            </a:r>
            <a:br>
              <a:rPr lang="en-US" dirty="0"/>
            </a:br>
            <a:r>
              <a:rPr lang="en-US" dirty="0"/>
              <a:t>• What the situation actually calls for</a:t>
            </a:r>
            <a:br>
              <a:rPr lang="en-US" dirty="0"/>
            </a:br>
            <a:br>
              <a:rPr lang="en-US" dirty="0"/>
            </a:br>
            <a:r>
              <a:rPr lang="en-US" dirty="0"/>
              <a:t>Take a few breaths resting here.</a:t>
            </a:r>
            <a:br>
              <a:rPr lang="en-US" dirty="0"/>
            </a:br>
            <a:r>
              <a:rPr lang="en-US" dirty="0"/>
              <a:t>If it helps, you might silently say on the inhale: “Here”</a:t>
            </a:r>
            <a:br>
              <a:rPr lang="en-US" dirty="0"/>
            </a:br>
            <a:r>
              <a:rPr lang="en-US" dirty="0"/>
              <a:t>and on the exhale: “Now.”</a:t>
            </a:r>
            <a:br>
              <a:rPr lang="en-US" dirty="0"/>
            </a:br>
            <a:br>
              <a:rPr lang="en-US" dirty="0"/>
            </a:br>
            <a:r>
              <a:rPr lang="en-US" dirty="0">
                <a:solidFill>
                  <a:schemeClr val="bg1"/>
                </a:solidFill>
              </a:rPr>
              <a:t>(Interpersonal effectiveness – ~1 minute)</a:t>
            </a:r>
            <a:br>
              <a:rPr lang="en-US" dirty="0"/>
            </a:br>
            <a:r>
              <a:rPr lang="en-US" dirty="0"/>
              <a:t>From this Wise Mind place, gently bring to mind the fact that relationships are where emotions are most activated.</a:t>
            </a:r>
            <a:br>
              <a:rPr lang="en-US" dirty="0"/>
            </a:br>
            <a:br>
              <a:rPr lang="en-US" dirty="0"/>
            </a:br>
            <a:r>
              <a:rPr lang="en-US" dirty="0"/>
              <a:t>Without bringing up a specific conflict, just notice:</a:t>
            </a:r>
            <a:br>
              <a:rPr lang="en-US" dirty="0"/>
            </a:br>
            <a:r>
              <a:rPr lang="en-US" dirty="0"/>
              <a:t>• The part of you that wants to be understood</a:t>
            </a:r>
            <a:br>
              <a:rPr lang="en-US" dirty="0"/>
            </a:br>
            <a:r>
              <a:rPr lang="en-US" dirty="0"/>
              <a:t>• The part that wants to protect itself</a:t>
            </a:r>
            <a:br>
              <a:rPr lang="en-US" dirty="0"/>
            </a:br>
            <a:r>
              <a:rPr lang="en-US" dirty="0"/>
              <a:t>• The part that wants connection</a:t>
            </a:r>
            <a:br>
              <a:rPr lang="en-US" dirty="0"/>
            </a:br>
            <a:br>
              <a:rPr lang="en-US" dirty="0"/>
            </a:br>
            <a:r>
              <a:rPr lang="en-US" dirty="0"/>
              <a:t>Let all of those parts be welcome.</a:t>
            </a:r>
            <a:br>
              <a:rPr lang="en-US" dirty="0"/>
            </a:br>
            <a:br>
              <a:rPr lang="en-US" dirty="0"/>
            </a:br>
            <a:r>
              <a:rPr lang="en-US" dirty="0"/>
              <a:t>DBT interpersonal skills are not about winning or pleasing</a:t>
            </a:r>
            <a:br>
              <a:rPr lang="en-US" dirty="0"/>
            </a:br>
            <a:r>
              <a:rPr lang="en-US" dirty="0"/>
              <a:t>they are about effectiveness:</a:t>
            </a:r>
            <a:br>
              <a:rPr lang="en-US" dirty="0"/>
            </a:br>
            <a:r>
              <a:rPr lang="en-US" dirty="0"/>
              <a:t>honoring your needs, respecting the other person, and maintaining your self-respect.</a:t>
            </a:r>
            <a:br>
              <a:rPr lang="en-US" dirty="0"/>
            </a:br>
            <a:br>
              <a:rPr lang="en-US" dirty="0"/>
            </a:br>
            <a:endParaRPr lang="en-CA" dirty="0"/>
          </a:p>
        </p:txBody>
      </p:sp>
    </p:spTree>
    <p:extLst>
      <p:ext uri="{BB962C8B-B14F-4D97-AF65-F5344CB8AC3E}">
        <p14:creationId xmlns:p14="http://schemas.microsoft.com/office/powerpoint/2010/main" val="6343212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02C0C-65E8-9ADC-3DFD-43724C8FB60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6F2ACC9-4BDA-EACB-6BC3-B8111225B422}"/>
              </a:ext>
            </a:extLst>
          </p:cNvPr>
          <p:cNvSpPr txBox="1"/>
          <p:nvPr/>
        </p:nvSpPr>
        <p:spPr>
          <a:xfrm>
            <a:off x="1664413" y="0"/>
            <a:ext cx="10615772" cy="584775"/>
          </a:xfrm>
          <a:prstGeom prst="rect">
            <a:avLst/>
          </a:prstGeom>
          <a:noFill/>
        </p:spPr>
        <p:txBody>
          <a:bodyPr wrap="square">
            <a:spAutoFit/>
          </a:bodyPr>
          <a:lstStyle/>
          <a:p>
            <a:r>
              <a:rPr lang="en-CA" sz="3200" dirty="0">
                <a:solidFill>
                  <a:schemeClr val="bg1"/>
                </a:solidFill>
                <a:latin typeface="+mj-lt"/>
              </a:rPr>
              <a:t>YOUR TURN</a:t>
            </a:r>
            <a:r>
              <a:rPr lang="en-US" sz="3200" dirty="0">
                <a:solidFill>
                  <a:srgbClr val="222222"/>
                </a:solidFill>
                <a:latin typeface="+mj-lt"/>
              </a:rPr>
              <a:t>  TO USE DEAR MAN + GIVE + FAST</a:t>
            </a:r>
            <a:endParaRPr lang="en-CA" sz="3200" dirty="0">
              <a:solidFill>
                <a:schemeClr val="bg1"/>
              </a:solidFill>
              <a:latin typeface="+mj-lt"/>
            </a:endParaRPr>
          </a:p>
        </p:txBody>
      </p:sp>
      <p:sp>
        <p:nvSpPr>
          <p:cNvPr id="5" name="TextBox 4">
            <a:extLst>
              <a:ext uri="{FF2B5EF4-FFF2-40B4-BE49-F238E27FC236}">
                <a16:creationId xmlns:a16="http://schemas.microsoft.com/office/drawing/2014/main" id="{451276C8-3E05-AE75-EC80-BA5EF9FE800F}"/>
              </a:ext>
            </a:extLst>
          </p:cNvPr>
          <p:cNvSpPr txBox="1"/>
          <p:nvPr/>
        </p:nvSpPr>
        <p:spPr>
          <a:xfrm>
            <a:off x="0" y="646331"/>
            <a:ext cx="12192000" cy="15881271"/>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M – Mindful:</a:t>
            </a:r>
            <a:br>
              <a:rPr lang="en-US" dirty="0"/>
            </a:br>
            <a:r>
              <a:rPr lang="en-US" b="0" i="0" dirty="0">
                <a:effectLst/>
                <a:latin typeface="Arial" panose="020B0604020202020204" pitchFamily="34" charset="0"/>
              </a:rPr>
              <a:t>• Stay on topic</a:t>
            </a:r>
            <a:br>
              <a:rPr lang="en-US" dirty="0"/>
            </a:br>
            <a:r>
              <a:rPr lang="en-US" b="0" i="0" dirty="0">
                <a:effectLst/>
                <a:latin typeface="Arial" panose="020B0604020202020204" pitchFamily="34" charset="0"/>
              </a:rPr>
              <a:t>• Ignore attacks or distractions</a:t>
            </a:r>
            <a:br>
              <a:rPr lang="en-US" dirty="0"/>
            </a:br>
            <a:br>
              <a:rPr lang="en-US" dirty="0"/>
            </a:br>
            <a:r>
              <a:rPr lang="en-US" b="0" i="0" dirty="0">
                <a:effectLst/>
                <a:latin typeface="Arial" panose="020B0604020202020204" pitchFamily="34" charset="0"/>
              </a:rPr>
              <a:t>A – Appear confident:</a:t>
            </a:r>
            <a:br>
              <a:rPr lang="en-US" dirty="0"/>
            </a:br>
            <a:r>
              <a:rPr lang="en-US" b="0" i="0" dirty="0">
                <a:effectLst/>
                <a:latin typeface="Arial" panose="020B0604020202020204" pitchFamily="34" charset="0"/>
              </a:rPr>
              <a:t>• Calm voice</a:t>
            </a:r>
            <a:br>
              <a:rPr lang="en-US" dirty="0"/>
            </a:br>
            <a:r>
              <a:rPr lang="en-US" b="0" i="0" dirty="0">
                <a:effectLst/>
                <a:latin typeface="Arial" panose="020B0604020202020204" pitchFamily="34" charset="0"/>
              </a:rPr>
              <a:t>• Upright posture</a:t>
            </a:r>
            <a:br>
              <a:rPr lang="en-US" dirty="0"/>
            </a:br>
            <a:br>
              <a:rPr lang="en-US" dirty="0"/>
            </a:br>
            <a:r>
              <a:rPr lang="en-US" b="0" i="0" dirty="0">
                <a:effectLst/>
                <a:latin typeface="Arial" panose="020B0604020202020204" pitchFamily="34" charset="0"/>
              </a:rPr>
              <a:t>N – Negotiate:</a:t>
            </a:r>
            <a:br>
              <a:rPr lang="en-US" dirty="0"/>
            </a:br>
            <a:br>
              <a:rPr lang="en-US" dirty="0"/>
            </a:br>
            <a:r>
              <a:rPr lang="en-US" b="0" i="0" dirty="0">
                <a:effectLst/>
                <a:latin typeface="Arial" panose="020B0604020202020204" pitchFamily="34" charset="0"/>
              </a:rPr>
              <a:t>“If that doesn’t work, I’m open to __________________________.”</a:t>
            </a:r>
            <a:br>
              <a:rPr lang="en-US" dirty="0"/>
            </a:br>
            <a:br>
              <a:rPr lang="en-US" dirty="0"/>
            </a:br>
            <a:r>
              <a:rPr lang="en-US" b="0" i="0" dirty="0">
                <a:effectLst/>
                <a:latin typeface="Arial" panose="020B0604020202020204" pitchFamily="34" charset="0"/>
              </a:rPr>
              <a:t>GIVE (Maintaining the Relationship)</a:t>
            </a:r>
            <a:br>
              <a:rPr lang="en-US" dirty="0"/>
            </a:br>
            <a:br>
              <a:rPr lang="en-US" dirty="0"/>
            </a:br>
            <a:r>
              <a:rPr lang="en-US" b="0" i="0" dirty="0">
                <a:effectLst/>
                <a:latin typeface="Arial" panose="020B0604020202020204" pitchFamily="34" charset="0"/>
              </a:rPr>
              <a:t>G – Gentle: Tone is respectful, no insults or threats</a:t>
            </a:r>
            <a:br>
              <a:rPr lang="en-US" dirty="0"/>
            </a:br>
            <a:br>
              <a:rPr lang="en-US" dirty="0"/>
            </a:br>
            <a:r>
              <a:rPr lang="en-US" b="0" i="0" dirty="0">
                <a:effectLst/>
                <a:latin typeface="Arial" panose="020B0604020202020204" pitchFamily="34" charset="0"/>
              </a:rPr>
              <a:t>I – Interested: “I want to understand your perspective…”</a:t>
            </a:r>
            <a:br>
              <a:rPr lang="en-US" dirty="0"/>
            </a:br>
            <a:br>
              <a:rPr lang="en-US" dirty="0"/>
            </a:br>
            <a:r>
              <a:rPr lang="en-US" b="0" i="0" dirty="0">
                <a:effectLst/>
                <a:latin typeface="Arial" panose="020B0604020202020204" pitchFamily="34" charset="0"/>
              </a:rPr>
              <a:t>V – Validate: “I can see how that makes sense given…”</a:t>
            </a:r>
            <a:br>
              <a:rPr lang="en-US" dirty="0"/>
            </a:br>
            <a:br>
              <a:rPr lang="en-US" dirty="0"/>
            </a:br>
            <a:r>
              <a:rPr lang="en-US" b="0" i="0" dirty="0">
                <a:effectLst/>
                <a:latin typeface="Arial" panose="020B0604020202020204" pitchFamily="34" charset="0"/>
              </a:rPr>
              <a:t>E – Easy manner: Calm, not intense or sarcastic</a:t>
            </a:r>
            <a:br>
              <a:rPr lang="en-US" dirty="0"/>
            </a:br>
            <a:br>
              <a:rPr lang="en-US" dirty="0"/>
            </a:br>
            <a:br>
              <a:rPr lang="en-US" dirty="0"/>
            </a:br>
            <a:br>
              <a:rPr lang="en-US" dirty="0"/>
            </a:br>
            <a:r>
              <a:rPr lang="en-US" b="0" i="0" dirty="0">
                <a:solidFill>
                  <a:srgbClr val="222222"/>
                </a:solidFill>
                <a:effectLst/>
                <a:latin typeface="Arial" panose="020B0604020202020204" pitchFamily="34" charset="0"/>
              </a:rPr>
              <a:t>FAST (Maintaining Self-Respect)</a:t>
            </a:r>
            <a:br>
              <a:rPr lang="en-US" dirty="0"/>
            </a:br>
            <a:br>
              <a:rPr lang="en-US" dirty="0"/>
            </a:br>
            <a:r>
              <a:rPr lang="en-US" b="0" i="0" dirty="0">
                <a:solidFill>
                  <a:srgbClr val="222222"/>
                </a:solidFill>
                <a:effectLst/>
                <a:latin typeface="Arial" panose="020B0604020202020204" pitchFamily="34" charset="0"/>
              </a:rPr>
              <a:t>F – Fair:</a:t>
            </a:r>
            <a:br>
              <a:rPr lang="en-US" dirty="0"/>
            </a:br>
            <a:br>
              <a:rPr lang="en-US" dirty="0"/>
            </a:br>
            <a:r>
              <a:rPr lang="en-US" b="0" i="0" dirty="0">
                <a:solidFill>
                  <a:srgbClr val="222222"/>
                </a:solidFill>
                <a:effectLst/>
                <a:latin typeface="Arial" panose="020B0604020202020204" pitchFamily="34" charset="0"/>
              </a:rPr>
              <a:t>Fair to self and other</a:t>
            </a:r>
            <a:br>
              <a:rPr lang="en-US" dirty="0"/>
            </a:br>
            <a:br>
              <a:rPr lang="en-US" dirty="0"/>
            </a:br>
            <a:r>
              <a:rPr lang="en-US" b="0" i="0" dirty="0">
                <a:solidFill>
                  <a:srgbClr val="222222"/>
                </a:solidFill>
                <a:effectLst/>
                <a:latin typeface="Arial" panose="020B0604020202020204" pitchFamily="34" charset="0"/>
              </a:rPr>
              <a:t>A – (No) Apologies for existing:</a:t>
            </a:r>
            <a:br>
              <a:rPr lang="en-US" dirty="0"/>
            </a:br>
            <a:br>
              <a:rPr lang="en-US" dirty="0"/>
            </a:br>
            <a:r>
              <a:rPr lang="en-US" b="0" i="0" dirty="0">
                <a:solidFill>
                  <a:srgbClr val="222222"/>
                </a:solidFill>
                <a:effectLst/>
                <a:latin typeface="Arial" panose="020B0604020202020204" pitchFamily="34" charset="0"/>
              </a:rPr>
              <a:t>Apologize only if appropriate</a:t>
            </a:r>
            <a:br>
              <a:rPr lang="en-US" dirty="0"/>
            </a:br>
            <a:br>
              <a:rPr lang="en-US" dirty="0"/>
            </a:br>
            <a:r>
              <a:rPr lang="en-US" b="0" i="0" dirty="0">
                <a:solidFill>
                  <a:srgbClr val="222222"/>
                </a:solidFill>
                <a:effectLst/>
                <a:latin typeface="Arial" panose="020B0604020202020204" pitchFamily="34" charset="0"/>
              </a:rPr>
              <a:t>S – Stick to values:</a:t>
            </a:r>
            <a:br>
              <a:rPr lang="en-US" dirty="0"/>
            </a:br>
            <a:br>
              <a:rPr lang="en-US" dirty="0"/>
            </a:br>
            <a:r>
              <a:rPr lang="en-US" b="0" i="0" dirty="0">
                <a:solidFill>
                  <a:srgbClr val="222222"/>
                </a:solidFill>
                <a:effectLst/>
                <a:latin typeface="Arial" panose="020B0604020202020204" pitchFamily="34" charset="0"/>
              </a:rPr>
              <a:t>“This matters to me because…”</a:t>
            </a:r>
            <a:br>
              <a:rPr lang="en-US" dirty="0"/>
            </a:br>
            <a:br>
              <a:rPr lang="en-US" dirty="0"/>
            </a:br>
            <a:r>
              <a:rPr lang="en-US" b="0" i="0" dirty="0">
                <a:solidFill>
                  <a:srgbClr val="222222"/>
                </a:solidFill>
                <a:effectLst/>
                <a:latin typeface="Arial" panose="020B0604020202020204" pitchFamily="34" charset="0"/>
              </a:rPr>
              <a:t>T – Truthful:</a:t>
            </a:r>
            <a:br>
              <a:rPr lang="en-US" dirty="0"/>
            </a:br>
            <a:br>
              <a:rPr lang="en-US" dirty="0"/>
            </a:br>
            <a:r>
              <a:rPr lang="en-US" b="0" i="0" dirty="0">
                <a:solidFill>
                  <a:srgbClr val="222222"/>
                </a:solidFill>
                <a:effectLst/>
                <a:latin typeface="Arial" panose="020B0604020202020204" pitchFamily="34" charset="0"/>
              </a:rPr>
              <a:t>No exaggeration, no minimizing</a:t>
            </a:r>
            <a:br>
              <a:rPr lang="en-US" dirty="0"/>
            </a:br>
            <a:br>
              <a:rPr lang="en-US" dirty="0"/>
            </a:br>
            <a:r>
              <a:rPr lang="en-US" b="0" i="0" dirty="0">
                <a:solidFill>
                  <a:srgbClr val="222222"/>
                </a:solidFill>
                <a:effectLst/>
                <a:latin typeface="Arial" panose="020B0604020202020204" pitchFamily="34" charset="0"/>
              </a:rPr>
              <a:t>⸻</a:t>
            </a:r>
            <a:br>
              <a:rPr lang="en-US" dirty="0"/>
            </a:br>
            <a:br>
              <a:rPr lang="en-US" dirty="0"/>
            </a:br>
            <a:r>
              <a:rPr lang="en-US" b="0" i="0" dirty="0">
                <a:solidFill>
                  <a:srgbClr val="222222"/>
                </a:solidFill>
                <a:effectLst/>
                <a:latin typeface="Arial" panose="020B0604020202020204" pitchFamily="34" charset="0"/>
              </a:rPr>
              <a:t>How to Run the Exercise (Simple &amp; Effective)</a:t>
            </a:r>
            <a:br>
              <a:rPr lang="en-US" dirty="0"/>
            </a:br>
            <a:r>
              <a:rPr lang="en-US" b="0" i="0" dirty="0">
                <a:solidFill>
                  <a:srgbClr val="222222"/>
                </a:solidFill>
                <a:effectLst/>
                <a:latin typeface="Arial" panose="020B0604020202020204" pitchFamily="34" charset="0"/>
              </a:rPr>
              <a:t>1. Assign one scenario per small group</a:t>
            </a:r>
            <a:br>
              <a:rPr lang="en-US" dirty="0"/>
            </a:br>
            <a:r>
              <a:rPr lang="en-US" b="0" i="0" dirty="0">
                <a:solidFill>
                  <a:srgbClr val="222222"/>
                </a:solidFill>
                <a:effectLst/>
                <a:latin typeface="Arial" panose="020B0604020202020204" pitchFamily="34" charset="0"/>
              </a:rPr>
              <a:t>2. Ask them to:</a:t>
            </a:r>
            <a:br>
              <a:rPr lang="en-US" dirty="0"/>
            </a:br>
            <a:r>
              <a:rPr lang="en-US" b="0" i="0" dirty="0">
                <a:solidFill>
                  <a:srgbClr val="222222"/>
                </a:solidFill>
                <a:effectLst/>
                <a:latin typeface="Arial" panose="020B0604020202020204" pitchFamily="34" charset="0"/>
              </a:rPr>
              <a:t>• Identify emotional mind thoughts</a:t>
            </a:r>
            <a:br>
              <a:rPr lang="en-US" dirty="0"/>
            </a:br>
            <a:r>
              <a:rPr lang="en-US" b="0" i="0" dirty="0">
                <a:solidFill>
                  <a:srgbClr val="222222"/>
                </a:solidFill>
                <a:effectLst/>
                <a:latin typeface="Arial" panose="020B0604020202020204" pitchFamily="34" charset="0"/>
              </a:rPr>
              <a:t>• Name the interpersonal goal</a:t>
            </a:r>
            <a:br>
              <a:rPr lang="en-US" dirty="0"/>
            </a:br>
            <a:r>
              <a:rPr lang="en-US" b="0" i="0" dirty="0">
                <a:solidFill>
                  <a:srgbClr val="222222"/>
                </a:solidFill>
                <a:effectLst/>
                <a:latin typeface="Arial" panose="020B0604020202020204" pitchFamily="34" charset="0"/>
              </a:rPr>
              <a:t>• Write a full DEAR MAN + GIVE + FAST script</a:t>
            </a:r>
            <a:br>
              <a:rPr lang="en-US" dirty="0"/>
            </a:br>
            <a:r>
              <a:rPr lang="en-US" b="0" i="0" dirty="0">
                <a:solidFill>
                  <a:srgbClr val="222222"/>
                </a:solidFill>
                <a:effectLst/>
                <a:latin typeface="Arial" panose="020B0604020202020204" pitchFamily="34" charset="0"/>
              </a:rPr>
              <a:t>3. Have groups read their script aloud</a:t>
            </a:r>
            <a:br>
              <a:rPr lang="en-US" dirty="0"/>
            </a:br>
            <a:r>
              <a:rPr lang="en-US" b="0" i="0" dirty="0">
                <a:solidFill>
                  <a:srgbClr val="222222"/>
                </a:solidFill>
                <a:effectLst/>
                <a:latin typeface="Arial" panose="020B0604020202020204" pitchFamily="34" charset="0"/>
              </a:rPr>
              <a:t>4. Reflect together:</a:t>
            </a:r>
            <a:br>
              <a:rPr lang="en-US" dirty="0"/>
            </a:br>
            <a:r>
              <a:rPr lang="en-US" b="0" i="0" dirty="0">
                <a:solidFill>
                  <a:srgbClr val="222222"/>
                </a:solidFill>
                <a:effectLst/>
                <a:latin typeface="Arial" panose="020B0604020202020204" pitchFamily="34" charset="0"/>
              </a:rPr>
              <a:t>• What felt hard?</a:t>
            </a:r>
            <a:br>
              <a:rPr lang="en-US" dirty="0"/>
            </a:br>
            <a:r>
              <a:rPr lang="en-US" b="0" i="0" dirty="0">
                <a:solidFill>
                  <a:srgbClr val="222222"/>
                </a:solidFill>
                <a:effectLst/>
                <a:latin typeface="Arial" panose="020B0604020202020204" pitchFamily="34" charset="0"/>
              </a:rPr>
              <a:t>• Where did emotional mind want to take over?</a:t>
            </a:r>
            <a:br>
              <a:rPr lang="en-US" dirty="0"/>
            </a:br>
            <a:r>
              <a:rPr lang="en-US" b="0" i="0" dirty="0">
                <a:solidFill>
                  <a:srgbClr val="222222"/>
                </a:solidFill>
                <a:effectLst/>
                <a:latin typeface="Arial" panose="020B0604020202020204" pitchFamily="34" charset="0"/>
              </a:rPr>
              <a:t>• How does this shift toward Wise Mind?</a:t>
            </a:r>
            <a:endParaRPr lang="en-US" dirty="0"/>
          </a:p>
          <a:p>
            <a:pPr>
              <a:buNone/>
            </a:pPr>
            <a:br>
              <a:rPr lang="en-US" dirty="0"/>
            </a:br>
            <a:endParaRPr lang="en-CA" dirty="0"/>
          </a:p>
        </p:txBody>
      </p:sp>
    </p:spTree>
    <p:extLst>
      <p:ext uri="{BB962C8B-B14F-4D97-AF65-F5344CB8AC3E}">
        <p14:creationId xmlns:p14="http://schemas.microsoft.com/office/powerpoint/2010/main" val="5650731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7F722-BB88-57BE-B4D0-126253773E3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13A79F8-BBCD-8B15-F811-FB03CD5E384F}"/>
              </a:ext>
            </a:extLst>
          </p:cNvPr>
          <p:cNvSpPr txBox="1"/>
          <p:nvPr/>
        </p:nvSpPr>
        <p:spPr>
          <a:xfrm>
            <a:off x="1664413" y="0"/>
            <a:ext cx="10615772" cy="584775"/>
          </a:xfrm>
          <a:prstGeom prst="rect">
            <a:avLst/>
          </a:prstGeom>
          <a:noFill/>
        </p:spPr>
        <p:txBody>
          <a:bodyPr wrap="square">
            <a:spAutoFit/>
          </a:bodyPr>
          <a:lstStyle/>
          <a:p>
            <a:r>
              <a:rPr lang="en-CA" sz="3200" dirty="0">
                <a:solidFill>
                  <a:schemeClr val="bg1"/>
                </a:solidFill>
                <a:latin typeface="+mj-lt"/>
              </a:rPr>
              <a:t>YOUR TURN</a:t>
            </a:r>
            <a:r>
              <a:rPr lang="en-US" sz="3200" dirty="0">
                <a:solidFill>
                  <a:srgbClr val="222222"/>
                </a:solidFill>
                <a:latin typeface="+mj-lt"/>
              </a:rPr>
              <a:t>  TO USE DEAR MAN + GIVE + FAST</a:t>
            </a:r>
            <a:endParaRPr lang="en-CA" sz="3200" dirty="0">
              <a:solidFill>
                <a:schemeClr val="bg1"/>
              </a:solidFill>
              <a:latin typeface="+mj-lt"/>
            </a:endParaRPr>
          </a:p>
        </p:txBody>
      </p:sp>
      <p:sp>
        <p:nvSpPr>
          <p:cNvPr id="5" name="TextBox 4">
            <a:extLst>
              <a:ext uri="{FF2B5EF4-FFF2-40B4-BE49-F238E27FC236}">
                <a16:creationId xmlns:a16="http://schemas.microsoft.com/office/drawing/2014/main" id="{E54DCD9D-BC36-6085-8A47-9576A5F2DA9B}"/>
              </a:ext>
            </a:extLst>
          </p:cNvPr>
          <p:cNvSpPr txBox="1"/>
          <p:nvPr/>
        </p:nvSpPr>
        <p:spPr>
          <a:xfrm>
            <a:off x="0" y="646331"/>
            <a:ext cx="12192000" cy="3970318"/>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rPr>
              <a:t>FAST (Maintaining Self-Respect)</a:t>
            </a:r>
            <a:br>
              <a:rPr lang="en-US" sz="2400" dirty="0"/>
            </a:br>
            <a:br>
              <a:rPr lang="en-US" sz="2400" dirty="0"/>
            </a:br>
            <a:r>
              <a:rPr lang="en-US" sz="2400" b="0" i="0" dirty="0">
                <a:effectLst/>
                <a:latin typeface="Arial" panose="020B0604020202020204" pitchFamily="34" charset="0"/>
              </a:rPr>
              <a:t>F – Fair: Fair to self and other</a:t>
            </a:r>
            <a:br>
              <a:rPr lang="en-US" sz="2400" dirty="0"/>
            </a:br>
            <a:br>
              <a:rPr lang="en-US" sz="2400" dirty="0"/>
            </a:br>
            <a:r>
              <a:rPr lang="en-US" sz="2400" b="0" i="0" dirty="0">
                <a:effectLst/>
                <a:latin typeface="Arial" panose="020B0604020202020204" pitchFamily="34" charset="0"/>
              </a:rPr>
              <a:t>A – (No) Apologies for existing: Apologize only if appropriate</a:t>
            </a:r>
            <a:br>
              <a:rPr lang="en-US" sz="2400" dirty="0"/>
            </a:br>
            <a:br>
              <a:rPr lang="en-US" sz="2400" dirty="0"/>
            </a:br>
            <a:r>
              <a:rPr lang="en-US" sz="2400" b="0" i="0" dirty="0">
                <a:effectLst/>
                <a:latin typeface="Arial" panose="020B0604020202020204" pitchFamily="34" charset="0"/>
              </a:rPr>
              <a:t>S – Stick to values: “This matters to me because…”</a:t>
            </a:r>
            <a:br>
              <a:rPr lang="en-US" sz="2400" dirty="0"/>
            </a:br>
            <a:br>
              <a:rPr lang="en-US" sz="2400" dirty="0"/>
            </a:br>
            <a:r>
              <a:rPr lang="en-US" sz="2400" b="0" i="0" dirty="0">
                <a:effectLst/>
                <a:latin typeface="Arial" panose="020B0604020202020204" pitchFamily="34" charset="0"/>
              </a:rPr>
              <a:t>T – Truthful: No exaggeration, no minimizing</a:t>
            </a:r>
            <a:br>
              <a:rPr lang="en-US" dirty="0"/>
            </a:br>
            <a:br>
              <a:rPr lang="en-US" dirty="0"/>
            </a:br>
            <a:endParaRPr lang="en-CA" dirty="0"/>
          </a:p>
        </p:txBody>
      </p:sp>
    </p:spTree>
    <p:extLst>
      <p:ext uri="{BB962C8B-B14F-4D97-AF65-F5344CB8AC3E}">
        <p14:creationId xmlns:p14="http://schemas.microsoft.com/office/powerpoint/2010/main" val="34228438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73DCF-0302-A1AE-22A9-D1C6AD1C90D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987A651-7185-3A60-C2C7-EE4916169DC8}"/>
              </a:ext>
            </a:extLst>
          </p:cNvPr>
          <p:cNvSpPr txBox="1"/>
          <p:nvPr/>
        </p:nvSpPr>
        <p:spPr>
          <a:xfrm>
            <a:off x="1664413" y="0"/>
            <a:ext cx="10615772" cy="584775"/>
          </a:xfrm>
          <a:prstGeom prst="rect">
            <a:avLst/>
          </a:prstGeom>
          <a:noFill/>
        </p:spPr>
        <p:txBody>
          <a:bodyPr wrap="square">
            <a:spAutoFit/>
          </a:bodyPr>
          <a:lstStyle/>
          <a:p>
            <a:r>
              <a:rPr lang="en-CA" sz="3200" dirty="0">
                <a:solidFill>
                  <a:schemeClr val="bg1"/>
                </a:solidFill>
                <a:latin typeface="+mj-lt"/>
              </a:rPr>
              <a:t>YOUR TURN</a:t>
            </a:r>
            <a:r>
              <a:rPr lang="en-US" sz="3200" dirty="0">
                <a:solidFill>
                  <a:srgbClr val="222222"/>
                </a:solidFill>
                <a:latin typeface="+mj-lt"/>
              </a:rPr>
              <a:t>  TO USE DEAR MAN + GIVE + FAST</a:t>
            </a:r>
            <a:endParaRPr lang="en-CA" sz="3200" dirty="0">
              <a:solidFill>
                <a:schemeClr val="bg1"/>
              </a:solidFill>
              <a:latin typeface="+mj-lt"/>
            </a:endParaRPr>
          </a:p>
        </p:txBody>
      </p:sp>
      <p:sp>
        <p:nvSpPr>
          <p:cNvPr id="5" name="TextBox 4">
            <a:extLst>
              <a:ext uri="{FF2B5EF4-FFF2-40B4-BE49-F238E27FC236}">
                <a16:creationId xmlns:a16="http://schemas.microsoft.com/office/drawing/2014/main" id="{ECA23D2A-115E-4F06-C608-43819F43321A}"/>
              </a:ext>
            </a:extLst>
          </p:cNvPr>
          <p:cNvSpPr txBox="1"/>
          <p:nvPr/>
        </p:nvSpPr>
        <p:spPr>
          <a:xfrm>
            <a:off x="0" y="697701"/>
            <a:ext cx="12192000" cy="4339650"/>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rPr>
              <a:t>DEAR MAN GIVE FAST E</a:t>
            </a:r>
            <a:r>
              <a:rPr lang="en-US" sz="2400" b="0" i="0" dirty="0">
                <a:effectLst/>
                <a:latin typeface="Arial" panose="020B0604020202020204" pitchFamily="34" charset="0"/>
              </a:rPr>
              <a:t>XERCISE:</a:t>
            </a:r>
            <a:br>
              <a:rPr lang="en-US" sz="2400" dirty="0"/>
            </a:br>
            <a:r>
              <a:rPr lang="en-US" sz="2400" b="0" i="0" dirty="0">
                <a:effectLst/>
                <a:latin typeface="Arial" panose="020B0604020202020204" pitchFamily="34" charset="0"/>
              </a:rPr>
              <a:t>1. </a:t>
            </a:r>
            <a:r>
              <a:rPr lang="en-US" sz="2400" dirty="0">
                <a:latin typeface="Arial" panose="020B0604020202020204" pitchFamily="34" charset="0"/>
              </a:rPr>
              <a:t>We’ll divide the in-person participants into 4 groups each group will be assigned one of 4 scenarios.</a:t>
            </a:r>
          </a:p>
          <a:p>
            <a:pPr marL="285750" indent="-285750">
              <a:buFont typeface="Arial" panose="020B0604020202020204" pitchFamily="34" charset="0"/>
              <a:buChar char="•"/>
            </a:pPr>
            <a:r>
              <a:rPr lang="en-US" sz="2400" dirty="0">
                <a:latin typeface="Arial" panose="020B0604020202020204" pitchFamily="34" charset="0"/>
              </a:rPr>
              <a:t>Zoom participants choose one of the four scenarios. Work on your own.</a:t>
            </a:r>
            <a:br>
              <a:rPr lang="en-US" sz="2400" dirty="0"/>
            </a:br>
            <a:r>
              <a:rPr lang="en-US" sz="2400" b="0" i="0" dirty="0">
                <a:effectLst/>
                <a:latin typeface="Arial" panose="020B0604020202020204" pitchFamily="34" charset="0"/>
              </a:rPr>
              <a:t>2. </a:t>
            </a:r>
            <a:r>
              <a:rPr lang="en-US" sz="2400" dirty="0">
                <a:latin typeface="Arial" panose="020B0604020202020204" pitchFamily="34" charset="0"/>
              </a:rPr>
              <a:t>Take 15 minutes: Using the template w</a:t>
            </a:r>
            <a:r>
              <a:rPr lang="en-US" sz="2400" b="0" i="0" dirty="0">
                <a:effectLst/>
                <a:latin typeface="Arial" panose="020B0604020202020204" pitchFamily="34" charset="0"/>
              </a:rPr>
              <a:t>rite a full DEAR MAN + GIVE + FAST script</a:t>
            </a:r>
            <a:br>
              <a:rPr lang="en-US" sz="2400" dirty="0"/>
            </a:br>
            <a:r>
              <a:rPr lang="en-US" sz="2400" b="0" i="0" dirty="0">
                <a:effectLst/>
                <a:latin typeface="Arial" panose="020B0604020202020204" pitchFamily="34" charset="0"/>
              </a:rPr>
              <a:t>3. </a:t>
            </a:r>
            <a:r>
              <a:rPr lang="en-US" sz="2400" dirty="0">
                <a:latin typeface="Arial" panose="020B0604020202020204" pitchFamily="34" charset="0"/>
              </a:rPr>
              <a:t>In-person groups choose one person to read script out loud.</a:t>
            </a:r>
            <a:br>
              <a:rPr lang="en-US" sz="2400" dirty="0"/>
            </a:br>
            <a:r>
              <a:rPr lang="en-US" sz="2400" b="0" i="0" dirty="0">
                <a:effectLst/>
                <a:latin typeface="Arial" panose="020B0604020202020204" pitchFamily="34" charset="0"/>
              </a:rPr>
              <a:t>4. After each group reads their script, we’ll reflect together on:</a:t>
            </a:r>
            <a:br>
              <a:rPr lang="en-US" sz="2400" dirty="0"/>
            </a:br>
            <a:r>
              <a:rPr lang="en-US" sz="2400" b="0" i="0" dirty="0">
                <a:effectLst/>
                <a:latin typeface="Arial" panose="020B0604020202020204" pitchFamily="34" charset="0"/>
              </a:rPr>
              <a:t>• What felt hard?</a:t>
            </a:r>
            <a:br>
              <a:rPr lang="en-US" sz="2400" dirty="0"/>
            </a:br>
            <a:r>
              <a:rPr lang="en-US" sz="2400" b="0" i="0" dirty="0">
                <a:effectLst/>
                <a:latin typeface="Arial" panose="020B0604020202020204" pitchFamily="34" charset="0"/>
              </a:rPr>
              <a:t>• Where did emotional mind want to take over?</a:t>
            </a:r>
            <a:br>
              <a:rPr lang="en-US" sz="2400" dirty="0"/>
            </a:br>
            <a:r>
              <a:rPr lang="en-US" sz="2400" b="0" i="0" dirty="0">
                <a:effectLst/>
                <a:latin typeface="Arial" panose="020B0604020202020204" pitchFamily="34" charset="0"/>
              </a:rPr>
              <a:t>• How does this shift toward Wise Mind?</a:t>
            </a:r>
            <a:endParaRPr lang="en-US" sz="2400" dirty="0"/>
          </a:p>
          <a:p>
            <a:pPr>
              <a:buNone/>
            </a:pPr>
            <a:br>
              <a:rPr lang="en-US" dirty="0"/>
            </a:br>
            <a:endParaRPr lang="en-CA" dirty="0"/>
          </a:p>
        </p:txBody>
      </p:sp>
    </p:spTree>
    <p:extLst>
      <p:ext uri="{BB962C8B-B14F-4D97-AF65-F5344CB8AC3E}">
        <p14:creationId xmlns:p14="http://schemas.microsoft.com/office/powerpoint/2010/main" val="30493971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B00B45-B6FD-609C-8033-9194C8BB01BC}"/>
              </a:ext>
            </a:extLst>
          </p:cNvPr>
          <p:cNvSpPr txBox="1"/>
          <p:nvPr/>
        </p:nvSpPr>
        <p:spPr>
          <a:xfrm>
            <a:off x="0" y="482034"/>
            <a:ext cx="12192000" cy="7017306"/>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At this point you might be wondering what the differences and similarities between an assertiveness script, a CBT thought record and simple’s rational mind remediation are. </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1. Similarities; Why DEAR MAN / GIVE / FAST can look like CBT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Both DBT scripts and CBT tools are: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Structured and explicit (step-by-step rather than intuitive)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Externally scaffolded (you “borrow” the structure until it becomes internal)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Designed to interrupt automatic patterns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Behaviorally oriented (what you say or do, not just what you feel)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practice, both help people move from: reactive, habitual responses → to deliberate, intentional responding. At this level, DEAR MAN and CBT thought records can feel like cousins.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2. Differences: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What they are trying to change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CBT (Thought Records &amp; Behavioral Experiments)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Primary target: beliefs, interpretations, predictions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Question: “Is this thought accurate, helpful, or testable?”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Change pathway: distorted cognition → emotion → behavior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DBT DEAR MAN / GIVE / FAST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Primary target: interpersonal behavior under emotional load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Question: “What response will be effective here?”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Change pathway: emotional arousal + relationship context → skillful action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DBT is less interested in whether a thought is true and more interested in whether an action is effective.</a:t>
            </a:r>
            <a:br>
              <a:rPr lang="en-US" dirty="0"/>
            </a:br>
            <a:br>
              <a:rPr lang="en-US" dirty="0"/>
            </a:br>
            <a:endParaRPr lang="en-CA" dirty="0"/>
          </a:p>
        </p:txBody>
      </p:sp>
      <p:sp>
        <p:nvSpPr>
          <p:cNvPr id="5" name="TextBox 4">
            <a:extLst>
              <a:ext uri="{FF2B5EF4-FFF2-40B4-BE49-F238E27FC236}">
                <a16:creationId xmlns:a16="http://schemas.microsoft.com/office/drawing/2014/main" id="{BC5755DA-F782-6446-F5B2-A46226A16070}"/>
              </a:ext>
            </a:extLst>
          </p:cNvPr>
          <p:cNvSpPr txBox="1"/>
          <p:nvPr/>
        </p:nvSpPr>
        <p:spPr>
          <a:xfrm>
            <a:off x="1849348" y="-102741"/>
            <a:ext cx="9257015" cy="584775"/>
          </a:xfrm>
          <a:prstGeom prst="rect">
            <a:avLst/>
          </a:prstGeom>
          <a:noFill/>
        </p:spPr>
        <p:txBody>
          <a:bodyPr wrap="square">
            <a:spAutoFit/>
          </a:bodyPr>
          <a:lstStyle/>
          <a:p>
            <a:r>
              <a:rPr lang="en-CA" sz="3200" dirty="0">
                <a:solidFill>
                  <a:schemeClr val="bg1"/>
                </a:solidFill>
              </a:rPr>
              <a:t>CBT  VS. DBT  VS.  RATIONAL MIND REMEDIATION</a:t>
            </a:r>
          </a:p>
        </p:txBody>
      </p:sp>
    </p:spTree>
    <p:extLst>
      <p:ext uri="{BB962C8B-B14F-4D97-AF65-F5344CB8AC3E}">
        <p14:creationId xmlns:p14="http://schemas.microsoft.com/office/powerpoint/2010/main" val="31359460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0E4D3-D951-DDC0-A3EC-2AB70E93E7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E220938-2E32-B14A-BF8B-F789A3ED0985}"/>
              </a:ext>
            </a:extLst>
          </p:cNvPr>
          <p:cNvSpPr txBox="1"/>
          <p:nvPr/>
        </p:nvSpPr>
        <p:spPr>
          <a:xfrm>
            <a:off x="10274" y="348469"/>
            <a:ext cx="12192000" cy="7109639"/>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Differences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 Internal vs relational focus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CBT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Largely intrapersonal</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Even behavioral experiments are often about testing my prediction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DBT interpersonal scripts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Fundamentally relational</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Explicitly balance:</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my needs (DEAR MAN)</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the relationship (GIVE)</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my self-respect (FAST)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CBT asks: “What happens if I do X?”</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DBT asks: “How do I stay regulated, connected, and intact while doing X?”</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 Relationship to emotion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CBT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Often aims to down-regulate emotion by correcting cognition</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Emotion is something to be reappraised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DBT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Assumes emotion will be present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Skills are designed to work despite emotional activation</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CA" dirty="0"/>
          </a:p>
        </p:txBody>
      </p:sp>
      <p:sp>
        <p:nvSpPr>
          <p:cNvPr id="5" name="TextBox 4">
            <a:extLst>
              <a:ext uri="{FF2B5EF4-FFF2-40B4-BE49-F238E27FC236}">
                <a16:creationId xmlns:a16="http://schemas.microsoft.com/office/drawing/2014/main" id="{D6D95CBB-95CF-01A1-DCAC-78C395C27264}"/>
              </a:ext>
            </a:extLst>
          </p:cNvPr>
          <p:cNvSpPr txBox="1"/>
          <p:nvPr/>
        </p:nvSpPr>
        <p:spPr>
          <a:xfrm>
            <a:off x="1849348" y="-102741"/>
            <a:ext cx="9257015" cy="584775"/>
          </a:xfrm>
          <a:prstGeom prst="rect">
            <a:avLst/>
          </a:prstGeom>
          <a:noFill/>
        </p:spPr>
        <p:txBody>
          <a:bodyPr wrap="square">
            <a:spAutoFit/>
          </a:bodyPr>
          <a:lstStyle/>
          <a:p>
            <a:r>
              <a:rPr lang="en-CA" sz="3200" dirty="0">
                <a:solidFill>
                  <a:schemeClr val="bg1"/>
                </a:solidFill>
              </a:rPr>
              <a:t>CBT  VS. DBT  VS.  RATIONAL MIND REMEDIATION</a:t>
            </a:r>
          </a:p>
        </p:txBody>
      </p:sp>
    </p:spTree>
    <p:extLst>
      <p:ext uri="{BB962C8B-B14F-4D97-AF65-F5344CB8AC3E}">
        <p14:creationId xmlns:p14="http://schemas.microsoft.com/office/powerpoint/2010/main" val="15688451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433E2-FCBB-B246-5F4A-ECDDCE0C5BA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DA78F71-9B99-B89B-AF53-FE933F0344BD}"/>
              </a:ext>
            </a:extLst>
          </p:cNvPr>
          <p:cNvSpPr txBox="1"/>
          <p:nvPr/>
        </p:nvSpPr>
        <p:spPr>
          <a:xfrm>
            <a:off x="0" y="482034"/>
            <a:ext cx="12192000" cy="6093976"/>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DEAR MAN is not: “When I calm down, I’ll assert myself.” It is: “Even while activated, I can follow a skillful structure.”</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 Outcome criteria</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CBT</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Did the belief change?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Was the prediction disconfirmed?</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Did symptoms reduce?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DBT</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Did I:</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get my objective met?</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maintain the relationship?</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keep my self-respect?</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These are values-based outcomes, not just symptom outcomes.</a:t>
            </a:r>
            <a:br>
              <a:rPr lang="en-US" dirty="0"/>
            </a:br>
            <a:br>
              <a:rPr lang="en-US" dirty="0"/>
            </a:br>
            <a:br>
              <a:rPr lang="en-US" dirty="0"/>
            </a:br>
            <a:endParaRPr lang="en-CA" dirty="0"/>
          </a:p>
        </p:txBody>
      </p:sp>
      <p:sp>
        <p:nvSpPr>
          <p:cNvPr id="5" name="TextBox 4">
            <a:extLst>
              <a:ext uri="{FF2B5EF4-FFF2-40B4-BE49-F238E27FC236}">
                <a16:creationId xmlns:a16="http://schemas.microsoft.com/office/drawing/2014/main" id="{EB79D40F-83E8-7B1A-8010-AA92C77F12F8}"/>
              </a:ext>
            </a:extLst>
          </p:cNvPr>
          <p:cNvSpPr txBox="1"/>
          <p:nvPr/>
        </p:nvSpPr>
        <p:spPr>
          <a:xfrm>
            <a:off x="1849348" y="-102741"/>
            <a:ext cx="9257015" cy="584775"/>
          </a:xfrm>
          <a:prstGeom prst="rect">
            <a:avLst/>
          </a:prstGeom>
          <a:noFill/>
        </p:spPr>
        <p:txBody>
          <a:bodyPr wrap="square">
            <a:spAutoFit/>
          </a:bodyPr>
          <a:lstStyle/>
          <a:p>
            <a:r>
              <a:rPr lang="en-CA" sz="3200" dirty="0">
                <a:solidFill>
                  <a:schemeClr val="bg1"/>
                </a:solidFill>
              </a:rPr>
              <a:t>CBT  VS. DBT  VS.  RATIONAL MIND REMEDIATION</a:t>
            </a:r>
          </a:p>
        </p:txBody>
      </p:sp>
    </p:spTree>
    <p:extLst>
      <p:ext uri="{BB962C8B-B14F-4D97-AF65-F5344CB8AC3E}">
        <p14:creationId xmlns:p14="http://schemas.microsoft.com/office/powerpoint/2010/main" val="30041292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F683C-B5F2-A21E-3914-08D52B0D561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CA07BB-ED1B-3C63-9DF9-F765FAD661B3}"/>
              </a:ext>
            </a:extLst>
          </p:cNvPr>
          <p:cNvSpPr txBox="1"/>
          <p:nvPr/>
        </p:nvSpPr>
        <p:spPr>
          <a:xfrm>
            <a:off x="0" y="482034"/>
            <a:ext cx="12192000" cy="7294305"/>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3. Is DEAR MAN / GIVE / FAST a form of rational mind remediation?</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Partly—but that’s not the best way to understand it. DEAR MAN / GIVE / FAST is Wise Mind scaffolding, not pure Rational Mind remediation.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It uses rational structure (clear steps, sequencing, planning)</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But it does not suppress emotion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And it explicitly includes values, dignity, and relationship awareness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If CBT thought records primarily strengthen Rational Mind, then: DBT interpersonal scripts strengthen the bridge between emotional mind and action.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They help people: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stay regulated enough to act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without requiring emotional resolution first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and without denying what they feel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CBT helps people think differently so they can feel and act differently. DBT helps people act differently even while they feel intensely.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CBT: “Let’s check the accuracy of this thought.”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DBT: “Given how intense this is, how can I respond skillfully?”</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DEAR MAN / GIVE / FAST is not just rational mind remediation. It is a Wise Mind behavioral template for moments when: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emotions are high,</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stakes are relational,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and old patterns would normally take over.</a:t>
            </a:r>
            <a:br>
              <a:rPr lang="en-US" dirty="0"/>
            </a:br>
            <a:br>
              <a:rPr lang="en-US" dirty="0"/>
            </a:br>
            <a:br>
              <a:rPr lang="en-US" dirty="0"/>
            </a:br>
            <a:endParaRPr lang="en-CA" dirty="0"/>
          </a:p>
        </p:txBody>
      </p:sp>
      <p:sp>
        <p:nvSpPr>
          <p:cNvPr id="5" name="TextBox 4">
            <a:extLst>
              <a:ext uri="{FF2B5EF4-FFF2-40B4-BE49-F238E27FC236}">
                <a16:creationId xmlns:a16="http://schemas.microsoft.com/office/drawing/2014/main" id="{8279BC44-08CA-BF96-6105-5ED7361FD068}"/>
              </a:ext>
            </a:extLst>
          </p:cNvPr>
          <p:cNvSpPr txBox="1"/>
          <p:nvPr/>
        </p:nvSpPr>
        <p:spPr>
          <a:xfrm>
            <a:off x="1849348" y="-102741"/>
            <a:ext cx="9257015" cy="584775"/>
          </a:xfrm>
          <a:prstGeom prst="rect">
            <a:avLst/>
          </a:prstGeom>
          <a:noFill/>
        </p:spPr>
        <p:txBody>
          <a:bodyPr wrap="square">
            <a:spAutoFit/>
          </a:bodyPr>
          <a:lstStyle/>
          <a:p>
            <a:r>
              <a:rPr lang="en-CA" sz="3200" dirty="0">
                <a:solidFill>
                  <a:schemeClr val="bg1"/>
                </a:solidFill>
              </a:rPr>
              <a:t>CBT  VS. DBT  VS.  RATIONAL MIND REMEDIATION</a:t>
            </a:r>
          </a:p>
        </p:txBody>
      </p:sp>
    </p:spTree>
    <p:extLst>
      <p:ext uri="{BB962C8B-B14F-4D97-AF65-F5344CB8AC3E}">
        <p14:creationId xmlns:p14="http://schemas.microsoft.com/office/powerpoint/2010/main" val="23001985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infeld | Sitcom, Comedy, Jerry Seinfeld | Britannica">
            <a:extLst>
              <a:ext uri="{FF2B5EF4-FFF2-40B4-BE49-F238E27FC236}">
                <a16:creationId xmlns:a16="http://schemas.microsoft.com/office/drawing/2014/main" id="{056AC418-26F5-4709-F9FB-9884EF035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75" y="218714"/>
            <a:ext cx="7345704" cy="5504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11DCBC5-D79F-6250-056F-519D49973080}"/>
              </a:ext>
            </a:extLst>
          </p:cNvPr>
          <p:cNvSpPr txBox="1"/>
          <p:nvPr/>
        </p:nvSpPr>
        <p:spPr>
          <a:xfrm>
            <a:off x="1371599" y="5723214"/>
            <a:ext cx="9858375" cy="830997"/>
          </a:xfrm>
          <a:prstGeom prst="rect">
            <a:avLst/>
          </a:prstGeom>
          <a:noFill/>
        </p:spPr>
        <p:txBody>
          <a:bodyPr wrap="square" rtlCol="0">
            <a:spAutoFit/>
          </a:bodyPr>
          <a:lstStyle/>
          <a:p>
            <a:r>
              <a:rPr lang="en-US" sz="4800" dirty="0"/>
              <a:t>THE DBT SHOW ABOUT NOTHING</a:t>
            </a:r>
          </a:p>
        </p:txBody>
      </p:sp>
      <p:sp>
        <p:nvSpPr>
          <p:cNvPr id="6" name="Oval 5">
            <a:extLst>
              <a:ext uri="{FF2B5EF4-FFF2-40B4-BE49-F238E27FC236}">
                <a16:creationId xmlns:a16="http://schemas.microsoft.com/office/drawing/2014/main" id="{EFC9D789-C7A3-BBD3-4232-11F0B2EFFBF1}"/>
              </a:ext>
            </a:extLst>
          </p:cNvPr>
          <p:cNvSpPr/>
          <p:nvPr/>
        </p:nvSpPr>
        <p:spPr>
          <a:xfrm>
            <a:off x="619125" y="339448"/>
            <a:ext cx="2752725" cy="159067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85BA596-78AC-BAE7-67CB-EF2E094B8AB7}"/>
              </a:ext>
            </a:extLst>
          </p:cNvPr>
          <p:cNvSpPr txBox="1"/>
          <p:nvPr/>
        </p:nvSpPr>
        <p:spPr>
          <a:xfrm>
            <a:off x="1106424" y="786384"/>
            <a:ext cx="1783080" cy="707886"/>
          </a:xfrm>
          <a:prstGeom prst="rect">
            <a:avLst/>
          </a:prstGeom>
          <a:noFill/>
        </p:spPr>
        <p:txBody>
          <a:bodyPr wrap="square" rtlCol="0">
            <a:spAutoFit/>
          </a:bodyPr>
          <a:lstStyle/>
          <a:p>
            <a:pPr algn="ctr"/>
            <a:r>
              <a:rPr lang="en-US" sz="2000" b="1" dirty="0"/>
              <a:t>HOSTED BY JOAN NICOLE</a:t>
            </a:r>
          </a:p>
        </p:txBody>
      </p:sp>
    </p:spTree>
    <p:extLst>
      <p:ext uri="{BB962C8B-B14F-4D97-AF65-F5344CB8AC3E}">
        <p14:creationId xmlns:p14="http://schemas.microsoft.com/office/powerpoint/2010/main" val="7290785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8C86C0-832F-9CF7-E773-FC3A1CED31DE}"/>
              </a:ext>
            </a:extLst>
          </p:cNvPr>
          <p:cNvSpPr txBox="1"/>
          <p:nvPr/>
        </p:nvSpPr>
        <p:spPr>
          <a:xfrm>
            <a:off x="1078992" y="987552"/>
            <a:ext cx="10094976" cy="5355312"/>
          </a:xfrm>
          <a:prstGeom prst="rect">
            <a:avLst/>
          </a:prstGeom>
          <a:noFill/>
        </p:spPr>
        <p:txBody>
          <a:bodyPr wrap="square" rtlCol="0">
            <a:spAutoFit/>
          </a:bodyPr>
          <a:lstStyle/>
          <a:p>
            <a:r>
              <a:rPr lang="en-US" sz="3600" u="sng" dirty="0"/>
              <a:t>SKILL #1</a:t>
            </a:r>
          </a:p>
          <a:p>
            <a:endParaRPr lang="en-US" dirty="0"/>
          </a:p>
          <a:p>
            <a:r>
              <a:rPr lang="en-US" sz="3600" dirty="0"/>
              <a:t>D- Describe</a:t>
            </a:r>
          </a:p>
          <a:p>
            <a:r>
              <a:rPr lang="en-US" sz="3600" dirty="0"/>
              <a:t>E- Express</a:t>
            </a:r>
            <a:br>
              <a:rPr lang="en-US" sz="3600" dirty="0"/>
            </a:br>
            <a:r>
              <a:rPr lang="en-US" sz="3600" dirty="0"/>
              <a:t>A- Assert</a:t>
            </a:r>
            <a:br>
              <a:rPr lang="en-US" sz="3600" dirty="0"/>
            </a:br>
            <a:r>
              <a:rPr lang="en-US" sz="3600" dirty="0"/>
              <a:t>R- Reinforce</a:t>
            </a:r>
            <a:br>
              <a:rPr lang="en-US" sz="3600" dirty="0"/>
            </a:br>
            <a:br>
              <a:rPr lang="en-US" sz="3600" dirty="0"/>
            </a:br>
            <a:r>
              <a:rPr lang="en-US" sz="3600" dirty="0"/>
              <a:t>M- Mindful</a:t>
            </a:r>
            <a:br>
              <a:rPr lang="en-US" sz="3600" dirty="0"/>
            </a:br>
            <a:r>
              <a:rPr lang="en-US" sz="3600" dirty="0"/>
              <a:t>A- Appear Confident</a:t>
            </a:r>
            <a:br>
              <a:rPr lang="en-US" sz="3600" dirty="0"/>
            </a:br>
            <a:r>
              <a:rPr lang="en-US" sz="3600" dirty="0"/>
              <a:t>N- Negotiate</a:t>
            </a:r>
          </a:p>
        </p:txBody>
      </p:sp>
      <p:pic>
        <p:nvPicPr>
          <p:cNvPr id="1026" name="Picture 2" descr="Why Your Friends Aren't Your Therapists | Newport Institute Resources">
            <a:extLst>
              <a:ext uri="{FF2B5EF4-FFF2-40B4-BE49-F238E27FC236}">
                <a16:creationId xmlns:a16="http://schemas.microsoft.com/office/drawing/2014/main" id="{C5B034B4-9C63-1935-A938-19E5E2904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717" y="1114425"/>
            <a:ext cx="7235108" cy="387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1144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0AC362-FB7A-A93D-161E-55BD09F9FECB}"/>
              </a:ext>
            </a:extLst>
          </p:cNvPr>
          <p:cNvSpPr txBox="1"/>
          <p:nvPr/>
        </p:nvSpPr>
        <p:spPr>
          <a:xfrm>
            <a:off x="420624" y="329184"/>
            <a:ext cx="10180701" cy="5970865"/>
          </a:xfrm>
          <a:prstGeom prst="rect">
            <a:avLst/>
          </a:prstGeom>
          <a:noFill/>
        </p:spPr>
        <p:txBody>
          <a:bodyPr wrap="square" rtlCol="0">
            <a:spAutoFit/>
          </a:bodyPr>
          <a:lstStyle/>
          <a:p>
            <a:r>
              <a:rPr lang="en-US" sz="3600" dirty="0"/>
              <a:t>Scenario One: The Close Talker</a:t>
            </a:r>
          </a:p>
          <a:p>
            <a:endParaRPr lang="en-US" sz="5400" dirty="0"/>
          </a:p>
          <a:p>
            <a:endParaRPr lang="en-US" sz="5400" dirty="0"/>
          </a:p>
          <a:p>
            <a:endParaRPr lang="en-US" sz="5400" dirty="0"/>
          </a:p>
          <a:p>
            <a:endParaRPr lang="en-US" sz="5400" dirty="0"/>
          </a:p>
          <a:p>
            <a:endParaRPr lang="en-US" sz="5400" dirty="0"/>
          </a:p>
          <a:p>
            <a:r>
              <a:rPr lang="en-US" sz="4000" dirty="0"/>
              <a:t>Someone stands way too close when talking.</a:t>
            </a:r>
          </a:p>
          <a:p>
            <a:endParaRPr lang="en-US" dirty="0">
              <a:hlinkClick r:id="rId2"/>
            </a:endParaRPr>
          </a:p>
          <a:p>
            <a:r>
              <a:rPr lang="en-US" dirty="0">
                <a:hlinkClick r:id="rId2"/>
              </a:rPr>
              <a:t>https://www.youtube.com/watch?v=Ipeh0WFAnhc</a:t>
            </a:r>
            <a:endParaRPr lang="en-US" dirty="0"/>
          </a:p>
        </p:txBody>
      </p:sp>
      <p:pic>
        <p:nvPicPr>
          <p:cNvPr id="3076" name="Picture 4" descr="He's a close-talker : r/seinfeld">
            <a:extLst>
              <a:ext uri="{FF2B5EF4-FFF2-40B4-BE49-F238E27FC236}">
                <a16:creationId xmlns:a16="http://schemas.microsoft.com/office/drawing/2014/main" id="{15AA2BA8-EAFD-4841-00C1-4753AB807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208" y="1060989"/>
            <a:ext cx="5206860" cy="382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775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9D2FC-59E2-30D4-B3BF-BB93B37DFF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7599337-620F-981D-8F65-8CFB640282BE}"/>
              </a:ext>
            </a:extLst>
          </p:cNvPr>
          <p:cNvSpPr txBox="1"/>
          <p:nvPr/>
        </p:nvSpPr>
        <p:spPr>
          <a:xfrm>
            <a:off x="0" y="0"/>
            <a:ext cx="12192000" cy="5232202"/>
          </a:xfrm>
          <a:prstGeom prst="rect">
            <a:avLst/>
          </a:prstGeom>
          <a:noFill/>
        </p:spPr>
        <p:txBody>
          <a:bodyPr wrap="square">
            <a:spAutoFit/>
          </a:bodyPr>
          <a:lstStyle/>
          <a:p>
            <a:pPr>
              <a:buNone/>
            </a:pPr>
            <a:r>
              <a:rPr lang="en-US" sz="2800" dirty="0">
                <a:solidFill>
                  <a:schemeClr val="bg1"/>
                </a:solidFill>
              </a:rPr>
              <a:t>       FIVE-MINUTE MINDFULNESS PRACTICE-WISE MIND IN RELATIONSHIP</a:t>
            </a:r>
            <a:br>
              <a:rPr lang="en-US" dirty="0"/>
            </a:br>
            <a:br>
              <a:rPr lang="en-US" dirty="0"/>
            </a:br>
            <a:r>
              <a:rPr lang="en-US" dirty="0"/>
              <a:t>Simply notice what it feels like in your body to imagine responding from Wise Mind in relationships.</a:t>
            </a:r>
            <a:br>
              <a:rPr lang="en-US" dirty="0"/>
            </a:br>
            <a:br>
              <a:rPr lang="en-US" dirty="0">
                <a:solidFill>
                  <a:schemeClr val="bg1"/>
                </a:solidFill>
              </a:rPr>
            </a:br>
            <a:r>
              <a:rPr lang="en-US" dirty="0">
                <a:solidFill>
                  <a:schemeClr val="bg1"/>
                </a:solidFill>
              </a:rPr>
              <a:t>(Closing – ~30 seconds)</a:t>
            </a:r>
            <a:br>
              <a:rPr lang="en-US" dirty="0">
                <a:solidFill>
                  <a:schemeClr val="bg1"/>
                </a:solidFill>
              </a:rPr>
            </a:br>
            <a:r>
              <a:rPr lang="en-US" dirty="0"/>
              <a:t>As we end, bring your attention back to the room.</a:t>
            </a:r>
            <a:br>
              <a:rPr lang="en-US" dirty="0"/>
            </a:br>
            <a:r>
              <a:rPr lang="en-US" dirty="0"/>
              <a:t>Notice the sounds around you.</a:t>
            </a:r>
            <a:br>
              <a:rPr lang="en-US" dirty="0"/>
            </a:br>
            <a:r>
              <a:rPr lang="en-US" dirty="0"/>
              <a:t>Feel your feet on the floor.</a:t>
            </a:r>
            <a:br>
              <a:rPr lang="en-US" dirty="0"/>
            </a:br>
            <a:br>
              <a:rPr lang="en-US" dirty="0"/>
            </a:br>
            <a:r>
              <a:rPr lang="en-US" dirty="0"/>
              <a:t>Take one last slow breath in…</a:t>
            </a:r>
            <a:br>
              <a:rPr lang="en-US" dirty="0"/>
            </a:br>
            <a:r>
              <a:rPr lang="en-US" dirty="0"/>
              <a:t>and out.</a:t>
            </a:r>
            <a:br>
              <a:rPr lang="en-US" dirty="0"/>
            </a:br>
            <a:br>
              <a:rPr lang="en-US" dirty="0"/>
            </a:br>
            <a:r>
              <a:rPr lang="en-US" dirty="0"/>
              <a:t>When you’re ready, gently open your eyes.</a:t>
            </a:r>
            <a:br>
              <a:rPr lang="en-US" dirty="0"/>
            </a:br>
            <a:br>
              <a:rPr lang="en-US" dirty="0"/>
            </a:br>
            <a:r>
              <a:rPr lang="en-US" dirty="0"/>
              <a:t>Everything we’ll be learning in DBT interpersonal effectiveness relies on wise mind, pausing, noticing, and choosing how to respond rather than reacting.</a:t>
            </a:r>
          </a:p>
          <a:p>
            <a:pPr>
              <a:buNone/>
            </a:pPr>
            <a:br>
              <a:rPr lang="en-US" dirty="0"/>
            </a:br>
            <a:endParaRPr lang="en-CA" dirty="0"/>
          </a:p>
        </p:txBody>
      </p:sp>
    </p:spTree>
    <p:extLst>
      <p:ext uri="{BB962C8B-B14F-4D97-AF65-F5344CB8AC3E}">
        <p14:creationId xmlns:p14="http://schemas.microsoft.com/office/powerpoint/2010/main" val="37707543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554395-20A9-36A9-31A0-19E22CB7657B}"/>
              </a:ext>
            </a:extLst>
          </p:cNvPr>
          <p:cNvSpPr txBox="1"/>
          <p:nvPr/>
        </p:nvSpPr>
        <p:spPr>
          <a:xfrm>
            <a:off x="557784" y="877824"/>
            <a:ext cx="10570464" cy="1815882"/>
          </a:xfrm>
          <a:prstGeom prst="rect">
            <a:avLst/>
          </a:prstGeom>
          <a:noFill/>
        </p:spPr>
        <p:txBody>
          <a:bodyPr wrap="square" rtlCol="0">
            <a:spAutoFit/>
          </a:bodyPr>
          <a:lstStyle/>
          <a:p>
            <a:r>
              <a:rPr lang="en-US" sz="2800" b="1" dirty="0"/>
              <a:t>Discussion Questions…</a:t>
            </a:r>
          </a:p>
          <a:p>
            <a:endParaRPr lang="en-US" dirty="0"/>
          </a:p>
          <a:p>
            <a:pPr marL="342900" indent="-342900">
              <a:buAutoNum type="arabicPeriod"/>
            </a:pPr>
            <a:r>
              <a:rPr lang="en-US" sz="2400" dirty="0"/>
              <a:t>What does Kramer usually do? Does he clearly ask for space?</a:t>
            </a:r>
          </a:p>
          <a:p>
            <a:pPr marL="342900" indent="-342900">
              <a:buAutoNum type="arabicPeriod"/>
            </a:pPr>
            <a:r>
              <a:rPr lang="en-US" sz="2400" dirty="0"/>
              <a:t>What would DEAR MAN sound like in this situation?</a:t>
            </a:r>
          </a:p>
          <a:p>
            <a:endParaRPr lang="en-US" dirty="0"/>
          </a:p>
        </p:txBody>
      </p:sp>
      <p:sp>
        <p:nvSpPr>
          <p:cNvPr id="3" name="TextBox 2">
            <a:extLst>
              <a:ext uri="{FF2B5EF4-FFF2-40B4-BE49-F238E27FC236}">
                <a16:creationId xmlns:a16="http://schemas.microsoft.com/office/drawing/2014/main" id="{4624E699-2819-F136-EC86-43E3CF7098A2}"/>
              </a:ext>
            </a:extLst>
          </p:cNvPr>
          <p:cNvSpPr txBox="1"/>
          <p:nvPr/>
        </p:nvSpPr>
        <p:spPr>
          <a:xfrm>
            <a:off x="640080" y="2779776"/>
            <a:ext cx="10204704" cy="2308324"/>
          </a:xfrm>
          <a:prstGeom prst="rect">
            <a:avLst/>
          </a:prstGeom>
          <a:noFill/>
        </p:spPr>
        <p:txBody>
          <a:bodyPr wrap="square" rtlCol="0">
            <a:spAutoFit/>
          </a:bodyPr>
          <a:lstStyle/>
          <a:p>
            <a:r>
              <a:rPr lang="en-US" b="1" dirty="0"/>
              <a:t>D</a:t>
            </a:r>
            <a:r>
              <a:rPr lang="en-US" dirty="0"/>
              <a:t>escribe:_________________________________________________</a:t>
            </a:r>
          </a:p>
          <a:p>
            <a:r>
              <a:rPr lang="en-US" b="1" dirty="0"/>
              <a:t>E</a:t>
            </a:r>
            <a:r>
              <a:rPr lang="en-US" dirty="0"/>
              <a:t>xpress:__________________________________________________</a:t>
            </a:r>
          </a:p>
          <a:p>
            <a:r>
              <a:rPr lang="en-US" b="1" dirty="0"/>
              <a:t>A</a:t>
            </a:r>
            <a:r>
              <a:rPr lang="en-US" dirty="0"/>
              <a:t>ssert:___________________________________________________</a:t>
            </a:r>
          </a:p>
          <a:p>
            <a:r>
              <a:rPr lang="en-US" b="1" dirty="0"/>
              <a:t>R</a:t>
            </a:r>
            <a:r>
              <a:rPr lang="en-US" dirty="0"/>
              <a:t>einforce:________________________________________________</a:t>
            </a:r>
          </a:p>
          <a:p>
            <a:endParaRPr lang="en-US" dirty="0"/>
          </a:p>
          <a:p>
            <a:r>
              <a:rPr lang="en-US" b="1" dirty="0"/>
              <a:t>M</a:t>
            </a:r>
            <a:r>
              <a:rPr lang="en-US" dirty="0"/>
              <a:t>indful:__________________________________________________</a:t>
            </a:r>
          </a:p>
          <a:p>
            <a:r>
              <a:rPr lang="en-US" b="1" dirty="0"/>
              <a:t>A</a:t>
            </a:r>
            <a:r>
              <a:rPr lang="en-US" dirty="0"/>
              <a:t>ppear Confident:________________________________________</a:t>
            </a:r>
          </a:p>
          <a:p>
            <a:r>
              <a:rPr lang="en-US" b="1" dirty="0"/>
              <a:t>N</a:t>
            </a:r>
            <a:r>
              <a:rPr lang="en-US" dirty="0"/>
              <a:t>egotiate:________________________________________________</a:t>
            </a:r>
          </a:p>
        </p:txBody>
      </p:sp>
      <p:pic>
        <p:nvPicPr>
          <p:cNvPr id="4098" name="Picture 2" descr="Did anyone ever find the “close talker” to be incredibly creepy and  wouldn't let their parents spend the whole day with him? 😂 : r/seinfeld">
            <a:extLst>
              <a:ext uri="{FF2B5EF4-FFF2-40B4-BE49-F238E27FC236}">
                <a16:creationId xmlns:a16="http://schemas.microsoft.com/office/drawing/2014/main" id="{0EBA44E4-8B27-9CD6-7CA7-B7CD68FC3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2706" y="3287804"/>
            <a:ext cx="4772360" cy="2672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9079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CF49D1-C309-F98F-0894-383333426364}"/>
              </a:ext>
            </a:extLst>
          </p:cNvPr>
          <p:cNvSpPr txBox="1"/>
          <p:nvPr/>
        </p:nvSpPr>
        <p:spPr>
          <a:xfrm>
            <a:off x="585216" y="960120"/>
            <a:ext cx="10698480" cy="5539978"/>
          </a:xfrm>
          <a:prstGeom prst="rect">
            <a:avLst/>
          </a:prstGeom>
          <a:noFill/>
        </p:spPr>
        <p:txBody>
          <a:bodyPr wrap="square" rtlCol="0">
            <a:spAutoFit/>
          </a:bodyPr>
          <a:lstStyle/>
          <a:p>
            <a:r>
              <a:rPr lang="en-US" sz="2800" dirty="0"/>
              <a:t>D: “When we are talking and you stand very close… </a:t>
            </a:r>
          </a:p>
          <a:p>
            <a:r>
              <a:rPr lang="en-US" sz="2800" dirty="0"/>
              <a:t>E:  …I start to feel uncomfortable and get distracted”.</a:t>
            </a:r>
          </a:p>
          <a:p>
            <a:r>
              <a:rPr lang="en-US" sz="2800" dirty="0"/>
              <a:t>A: “Could you take a small step back when we are talking?”</a:t>
            </a:r>
          </a:p>
          <a:p>
            <a:r>
              <a:rPr lang="en-US" sz="2800" dirty="0"/>
              <a:t>R: “It would help me focus better on our conversation.”</a:t>
            </a:r>
          </a:p>
          <a:p>
            <a:endParaRPr lang="en-US" sz="2800" dirty="0"/>
          </a:p>
          <a:p>
            <a:r>
              <a:rPr lang="en-US" sz="2800" dirty="0"/>
              <a:t>M: “I just need a bit more space while we are talking” (repeat softly if needed, stay focused on your goal)</a:t>
            </a:r>
          </a:p>
          <a:p>
            <a:r>
              <a:rPr lang="en-US" sz="2800" dirty="0"/>
              <a:t>A: Even if this feels awkward, say “I’m more comfortable with a little more space.”</a:t>
            </a:r>
          </a:p>
          <a:p>
            <a:r>
              <a:rPr lang="en-US" sz="2800" dirty="0"/>
              <a:t>N: Be flexible. For example, if they say “What? I am not that close!” You could say: “If it helps, I can step back too!”</a:t>
            </a:r>
          </a:p>
          <a:p>
            <a:endParaRPr lang="en-US" sz="2800" dirty="0"/>
          </a:p>
          <a:p>
            <a:endParaRPr lang="en-US" dirty="0"/>
          </a:p>
        </p:txBody>
      </p:sp>
    </p:spTree>
    <p:extLst>
      <p:ext uri="{BB962C8B-B14F-4D97-AF65-F5344CB8AC3E}">
        <p14:creationId xmlns:p14="http://schemas.microsoft.com/office/powerpoint/2010/main" val="35176106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2"/>
            <a:extLst>
              <a:ext uri="{FF2B5EF4-FFF2-40B4-BE49-F238E27FC236}">
                <a16:creationId xmlns:a16="http://schemas.microsoft.com/office/drawing/2014/main" id="{D9DB4B27-6FFB-E388-C55F-08239A43D871}"/>
              </a:ext>
            </a:extLst>
          </p:cNvPr>
          <p:cNvSpPr txBox="1"/>
          <p:nvPr/>
        </p:nvSpPr>
        <p:spPr>
          <a:xfrm>
            <a:off x="3250692" y="6177337"/>
            <a:ext cx="6492240" cy="369332"/>
          </a:xfrm>
          <a:prstGeom prst="rect">
            <a:avLst/>
          </a:prstGeom>
          <a:noFill/>
        </p:spPr>
        <p:txBody>
          <a:bodyPr wrap="square" rtlCol="0">
            <a:spAutoFit/>
          </a:bodyPr>
          <a:lstStyle/>
          <a:p>
            <a:r>
              <a:rPr lang="en-US" dirty="0">
                <a:hlinkClick r:id="rId2"/>
              </a:rPr>
              <a:t>https://www.youtube.com/watch?v=V3Vm_ksWreM</a:t>
            </a:r>
            <a:endParaRPr lang="en-US" dirty="0"/>
          </a:p>
        </p:txBody>
      </p:sp>
      <p:pic>
        <p:nvPicPr>
          <p:cNvPr id="5124" name="Picture 4" descr="Seinfeld, Season Three, Episode Three, “The Pen” – The Avocado">
            <a:extLst>
              <a:ext uri="{FF2B5EF4-FFF2-40B4-BE49-F238E27FC236}">
                <a16:creationId xmlns:a16="http://schemas.microsoft.com/office/drawing/2014/main" id="{3F7AF7CA-D5E4-C919-117C-2DFEC7865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008" y="1217506"/>
            <a:ext cx="6906768" cy="38850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F0D59B3-7DF0-E91E-32CA-3F856BABF94D}"/>
              </a:ext>
            </a:extLst>
          </p:cNvPr>
          <p:cNvSpPr txBox="1"/>
          <p:nvPr/>
        </p:nvSpPr>
        <p:spPr>
          <a:xfrm>
            <a:off x="731520" y="512064"/>
            <a:ext cx="8595360" cy="584775"/>
          </a:xfrm>
          <a:prstGeom prst="rect">
            <a:avLst/>
          </a:prstGeom>
          <a:noFill/>
        </p:spPr>
        <p:txBody>
          <a:bodyPr wrap="square" rtlCol="0">
            <a:spAutoFit/>
          </a:bodyPr>
          <a:lstStyle/>
          <a:p>
            <a:r>
              <a:rPr lang="en-US" sz="3200" dirty="0"/>
              <a:t>Scenario Two: The Pen</a:t>
            </a:r>
          </a:p>
        </p:txBody>
      </p:sp>
      <p:sp>
        <p:nvSpPr>
          <p:cNvPr id="8" name="TextBox 7">
            <a:extLst>
              <a:ext uri="{FF2B5EF4-FFF2-40B4-BE49-F238E27FC236}">
                <a16:creationId xmlns:a16="http://schemas.microsoft.com/office/drawing/2014/main" id="{01BAEB78-7891-4DC8-4936-850A8DC354CB}"/>
              </a:ext>
            </a:extLst>
          </p:cNvPr>
          <p:cNvSpPr txBox="1"/>
          <p:nvPr/>
        </p:nvSpPr>
        <p:spPr>
          <a:xfrm>
            <a:off x="1572768" y="5223230"/>
            <a:ext cx="9848088" cy="830997"/>
          </a:xfrm>
          <a:prstGeom prst="rect">
            <a:avLst/>
          </a:prstGeom>
          <a:noFill/>
        </p:spPr>
        <p:txBody>
          <a:bodyPr wrap="square" rtlCol="0">
            <a:spAutoFit/>
          </a:bodyPr>
          <a:lstStyle/>
          <a:p>
            <a:pPr algn="ctr"/>
            <a:r>
              <a:rPr lang="en-US" sz="2400" dirty="0"/>
              <a:t>Jerry accepts a pen from his parent’s friend. His parents become upset and embarrassed socially.</a:t>
            </a:r>
          </a:p>
        </p:txBody>
      </p:sp>
    </p:spTree>
    <p:extLst>
      <p:ext uri="{BB962C8B-B14F-4D97-AF65-F5344CB8AC3E}">
        <p14:creationId xmlns:p14="http://schemas.microsoft.com/office/powerpoint/2010/main" val="10332907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6A7158-DFA2-0370-3C84-F1D0E06DCC5C}"/>
              </a:ext>
            </a:extLst>
          </p:cNvPr>
          <p:cNvSpPr txBox="1"/>
          <p:nvPr/>
        </p:nvSpPr>
        <p:spPr>
          <a:xfrm>
            <a:off x="402336" y="786384"/>
            <a:ext cx="9829800" cy="1815882"/>
          </a:xfrm>
          <a:prstGeom prst="rect">
            <a:avLst/>
          </a:prstGeom>
          <a:noFill/>
        </p:spPr>
        <p:txBody>
          <a:bodyPr wrap="square" rtlCol="0">
            <a:spAutoFit/>
          </a:bodyPr>
          <a:lstStyle/>
          <a:p>
            <a:r>
              <a:rPr lang="en-US" sz="2800" b="1" dirty="0"/>
              <a:t>Discussion Questions…</a:t>
            </a:r>
          </a:p>
          <a:p>
            <a:endParaRPr lang="en-US" sz="2800" dirty="0"/>
          </a:p>
          <a:p>
            <a:pPr marL="342900" indent="-342900">
              <a:buAutoNum type="arabicPeriod"/>
            </a:pPr>
            <a:r>
              <a:rPr lang="en-US" sz="2800" dirty="0"/>
              <a:t>What went wrong? </a:t>
            </a:r>
          </a:p>
          <a:p>
            <a:pPr marL="342900" indent="-342900">
              <a:buAutoNum type="arabicPeriod"/>
            </a:pPr>
            <a:r>
              <a:rPr lang="en-US" sz="2800" dirty="0"/>
              <a:t>How would using the GIVE approach change the outcome?</a:t>
            </a:r>
          </a:p>
        </p:txBody>
      </p:sp>
      <p:pic>
        <p:nvPicPr>
          <p:cNvPr id="6146" name="Picture 2" descr="Seinfeld: The Pen (Clip) | TBS">
            <a:extLst>
              <a:ext uri="{FF2B5EF4-FFF2-40B4-BE49-F238E27FC236}">
                <a16:creationId xmlns:a16="http://schemas.microsoft.com/office/drawing/2014/main" id="{1E7CE94A-2B81-30DF-2415-D8E584D07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304" y="2913055"/>
            <a:ext cx="6254496" cy="3518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5772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DE05B6-BE8A-E63C-D24A-2861EFFD4FB3}"/>
              </a:ext>
            </a:extLst>
          </p:cNvPr>
          <p:cNvSpPr txBox="1"/>
          <p:nvPr/>
        </p:nvSpPr>
        <p:spPr>
          <a:xfrm>
            <a:off x="2082927" y="2273033"/>
            <a:ext cx="8026146" cy="4401205"/>
          </a:xfrm>
          <a:prstGeom prst="rect">
            <a:avLst/>
          </a:prstGeom>
          <a:noFill/>
        </p:spPr>
        <p:txBody>
          <a:bodyPr wrap="square">
            <a:spAutoFit/>
          </a:bodyPr>
          <a:lstStyle/>
          <a:p>
            <a:r>
              <a:rPr lang="en-US" sz="2800" b="1" dirty="0"/>
              <a:t>G</a:t>
            </a:r>
            <a:r>
              <a:rPr lang="en-US" sz="2800" dirty="0"/>
              <a:t>entle: Instead of sarcasm, “I didn’t realize it would upset you.”</a:t>
            </a:r>
          </a:p>
          <a:p>
            <a:endParaRPr lang="en-US" sz="2800" dirty="0"/>
          </a:p>
          <a:p>
            <a:r>
              <a:rPr lang="en-US" sz="2800" b="1" dirty="0"/>
              <a:t>I</a:t>
            </a:r>
            <a:r>
              <a:rPr lang="en-US" sz="2800" dirty="0"/>
              <a:t>nterested: “Help me understand how this bothered you.”</a:t>
            </a:r>
          </a:p>
          <a:p>
            <a:endParaRPr lang="en-US" sz="2800" dirty="0"/>
          </a:p>
          <a:p>
            <a:r>
              <a:rPr lang="en-US" sz="2800" b="1" dirty="0"/>
              <a:t>V</a:t>
            </a:r>
            <a:r>
              <a:rPr lang="en-US" sz="2800" dirty="0"/>
              <a:t>alidate: “I can see how that might have felt embarrassing.”</a:t>
            </a:r>
          </a:p>
          <a:p>
            <a:endParaRPr lang="en-US" sz="2800" dirty="0"/>
          </a:p>
          <a:p>
            <a:r>
              <a:rPr lang="en-US" sz="2800" b="1" dirty="0"/>
              <a:t>E</a:t>
            </a:r>
            <a:r>
              <a:rPr lang="en-US" sz="2800" dirty="0"/>
              <a:t>asy Manner: Soft tone, maybe light </a:t>
            </a:r>
            <a:r>
              <a:rPr lang="en-US" sz="2800" dirty="0" err="1"/>
              <a:t>humour</a:t>
            </a:r>
            <a:r>
              <a:rPr lang="en-US" sz="2800" dirty="0"/>
              <a:t>.</a:t>
            </a:r>
          </a:p>
        </p:txBody>
      </p:sp>
      <p:pic>
        <p:nvPicPr>
          <p:cNvPr id="7170" name="Picture 2" descr="The Power of Kindness - Lindner Center of HOPE">
            <a:extLst>
              <a:ext uri="{FF2B5EF4-FFF2-40B4-BE49-F238E27FC236}">
                <a16:creationId xmlns:a16="http://schemas.microsoft.com/office/drawing/2014/main" id="{B33336DF-5FD6-77C7-2D64-B72D81A55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402" y="183762"/>
            <a:ext cx="4399726" cy="1910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8626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BE5A16-2B23-873B-8A62-5BA4AB4F5031}"/>
              </a:ext>
            </a:extLst>
          </p:cNvPr>
          <p:cNvSpPr txBox="1"/>
          <p:nvPr/>
        </p:nvSpPr>
        <p:spPr>
          <a:xfrm>
            <a:off x="512064" y="685800"/>
            <a:ext cx="8321637" cy="646331"/>
          </a:xfrm>
          <a:prstGeom prst="rect">
            <a:avLst/>
          </a:prstGeom>
          <a:noFill/>
        </p:spPr>
        <p:txBody>
          <a:bodyPr wrap="none" rtlCol="0">
            <a:spAutoFit/>
          </a:bodyPr>
          <a:lstStyle/>
          <a:p>
            <a:r>
              <a:rPr lang="en-US" sz="3600" dirty="0"/>
              <a:t>Scenario Three: Double Dipping The Chip</a:t>
            </a:r>
          </a:p>
        </p:txBody>
      </p:sp>
      <p:sp>
        <p:nvSpPr>
          <p:cNvPr id="3" name="TextBox 2">
            <a:extLst>
              <a:ext uri="{FF2B5EF4-FFF2-40B4-BE49-F238E27FC236}">
                <a16:creationId xmlns:a16="http://schemas.microsoft.com/office/drawing/2014/main" id="{4FD6018F-FC0F-5821-5642-C4DF0BF7B987}"/>
              </a:ext>
            </a:extLst>
          </p:cNvPr>
          <p:cNvSpPr txBox="1"/>
          <p:nvPr/>
        </p:nvSpPr>
        <p:spPr>
          <a:xfrm>
            <a:off x="512064" y="5047488"/>
            <a:ext cx="10085832" cy="523220"/>
          </a:xfrm>
          <a:prstGeom prst="rect">
            <a:avLst/>
          </a:prstGeom>
          <a:noFill/>
        </p:spPr>
        <p:txBody>
          <a:bodyPr wrap="square" rtlCol="0">
            <a:spAutoFit/>
          </a:bodyPr>
          <a:lstStyle/>
          <a:p>
            <a:r>
              <a:rPr lang="en-US" sz="2800" dirty="0"/>
              <a:t>Someone calls George out!</a:t>
            </a:r>
          </a:p>
        </p:txBody>
      </p:sp>
      <p:sp>
        <p:nvSpPr>
          <p:cNvPr id="7" name="TextBox 6">
            <a:extLst>
              <a:ext uri="{FF2B5EF4-FFF2-40B4-BE49-F238E27FC236}">
                <a16:creationId xmlns:a16="http://schemas.microsoft.com/office/drawing/2014/main" id="{55101B83-929C-902A-9331-E4876E36E5CF}"/>
              </a:ext>
            </a:extLst>
          </p:cNvPr>
          <p:cNvSpPr txBox="1"/>
          <p:nvPr/>
        </p:nvSpPr>
        <p:spPr>
          <a:xfrm>
            <a:off x="2739225" y="5802868"/>
            <a:ext cx="6094476" cy="369332"/>
          </a:xfrm>
          <a:prstGeom prst="rect">
            <a:avLst/>
          </a:prstGeom>
          <a:noFill/>
        </p:spPr>
        <p:txBody>
          <a:bodyPr wrap="square">
            <a:spAutoFit/>
          </a:bodyPr>
          <a:lstStyle/>
          <a:p>
            <a:r>
              <a:rPr lang="en-US" dirty="0">
                <a:hlinkClick r:id="rId2"/>
              </a:rPr>
              <a:t>https://www.youtube.com/watch?v=KLOyChP2AWA</a:t>
            </a:r>
            <a:endParaRPr lang="en-US" dirty="0"/>
          </a:p>
        </p:txBody>
      </p:sp>
      <p:pic>
        <p:nvPicPr>
          <p:cNvPr id="8194" name="Picture 2" descr="I always thought the Double Dip confrontation should've been the other way  around, since WE LIVE IN A SOCIETY! : r/seinfeld">
            <a:extLst>
              <a:ext uri="{FF2B5EF4-FFF2-40B4-BE49-F238E27FC236}">
                <a16:creationId xmlns:a16="http://schemas.microsoft.com/office/drawing/2014/main" id="{69B0B0E7-1C26-724A-D6F5-509744152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552" y="1500684"/>
            <a:ext cx="6434763" cy="3378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062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618F67-3AFE-0662-58ED-16845763613C}"/>
              </a:ext>
            </a:extLst>
          </p:cNvPr>
          <p:cNvSpPr txBox="1"/>
          <p:nvPr/>
        </p:nvSpPr>
        <p:spPr>
          <a:xfrm>
            <a:off x="1154430" y="952976"/>
            <a:ext cx="6094476" cy="2954655"/>
          </a:xfrm>
          <a:prstGeom prst="rect">
            <a:avLst/>
          </a:prstGeom>
          <a:noFill/>
        </p:spPr>
        <p:txBody>
          <a:bodyPr wrap="square">
            <a:spAutoFit/>
          </a:bodyPr>
          <a:lstStyle/>
          <a:p>
            <a:r>
              <a:rPr lang="en-US" sz="2800" b="1" dirty="0"/>
              <a:t>Discussion Questions…</a:t>
            </a:r>
          </a:p>
          <a:p>
            <a:endParaRPr lang="en-US" sz="2800" dirty="0"/>
          </a:p>
          <a:p>
            <a:pPr marL="342900" indent="-342900">
              <a:buAutoNum type="arabicPeriod"/>
            </a:pPr>
            <a:r>
              <a:rPr lang="en-US" sz="2800" dirty="0"/>
              <a:t> Was the confrontation effective?</a:t>
            </a:r>
          </a:p>
          <a:p>
            <a:pPr marL="342900" indent="-342900">
              <a:buAutoNum type="arabicPeriod"/>
            </a:pPr>
            <a:r>
              <a:rPr lang="en-US" sz="2800" dirty="0"/>
              <a:t> Did either person use  FAST?</a:t>
            </a:r>
          </a:p>
          <a:p>
            <a:pPr marL="342900" indent="-342900">
              <a:buAutoNum type="arabicPeriod"/>
            </a:pPr>
            <a:r>
              <a:rPr lang="en-US" sz="2800" dirty="0"/>
              <a:t> How could someone set a boundary with escalating?</a:t>
            </a:r>
          </a:p>
          <a:p>
            <a:endParaRPr lang="en-US" sz="1800" dirty="0"/>
          </a:p>
        </p:txBody>
      </p:sp>
      <p:sp>
        <p:nvSpPr>
          <p:cNvPr id="4" name="TextBox 3">
            <a:extLst>
              <a:ext uri="{FF2B5EF4-FFF2-40B4-BE49-F238E27FC236}">
                <a16:creationId xmlns:a16="http://schemas.microsoft.com/office/drawing/2014/main" id="{039DA2E4-1A06-E342-7778-93DBBBF03E8C}"/>
              </a:ext>
            </a:extLst>
          </p:cNvPr>
          <p:cNvSpPr txBox="1"/>
          <p:nvPr/>
        </p:nvSpPr>
        <p:spPr>
          <a:xfrm>
            <a:off x="640080" y="4343400"/>
            <a:ext cx="10085832" cy="1569660"/>
          </a:xfrm>
          <a:prstGeom prst="rect">
            <a:avLst/>
          </a:prstGeom>
          <a:noFill/>
        </p:spPr>
        <p:txBody>
          <a:bodyPr wrap="square" rtlCol="0">
            <a:spAutoFit/>
          </a:bodyPr>
          <a:lstStyle/>
          <a:p>
            <a:r>
              <a:rPr lang="en-US" sz="3200" dirty="0"/>
              <a:t>Using the FAST acronym, please give us an example of a different response this gentleman could have said to George?</a:t>
            </a:r>
          </a:p>
        </p:txBody>
      </p:sp>
      <p:pic>
        <p:nvPicPr>
          <p:cNvPr id="9218" name="Picture 2" descr="Did… did you just double dip that chip? #seinfeldtv #seinfeldfullhd  #seinfeldapartment #seinfeldtrivia #seinfeldfan #seinfeldreference  #seinfeldfans #jerryseinfeld #seinfeldforever #georgecostanza  #frankcostanza #kramer #elainebenes #elaine ...">
            <a:extLst>
              <a:ext uri="{FF2B5EF4-FFF2-40B4-BE49-F238E27FC236}">
                <a16:creationId xmlns:a16="http://schemas.microsoft.com/office/drawing/2014/main" id="{B226B0EC-0960-97EE-2ECF-FA95EE863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126" y="684086"/>
            <a:ext cx="3482149" cy="348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9761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5A074E-7E6E-FC2A-BCAF-6F294017966D}"/>
              </a:ext>
            </a:extLst>
          </p:cNvPr>
          <p:cNvSpPr txBox="1"/>
          <p:nvPr/>
        </p:nvSpPr>
        <p:spPr>
          <a:xfrm>
            <a:off x="886968" y="1225296"/>
            <a:ext cx="8586216" cy="2708434"/>
          </a:xfrm>
          <a:prstGeom prst="rect">
            <a:avLst/>
          </a:prstGeom>
          <a:noFill/>
        </p:spPr>
        <p:txBody>
          <a:bodyPr wrap="square" rtlCol="0">
            <a:spAutoFit/>
          </a:bodyPr>
          <a:lstStyle/>
          <a:p>
            <a:r>
              <a:rPr lang="en-US" sz="4400" b="1" dirty="0"/>
              <a:t>An example using the FAST acronym:</a:t>
            </a:r>
          </a:p>
          <a:p>
            <a:endParaRPr lang="en-US" dirty="0"/>
          </a:p>
          <a:p>
            <a:r>
              <a:rPr lang="en-US" sz="3200" dirty="0"/>
              <a:t>“Hey, when you double dip it feels unhygienic to me.” “Would you please use a new chip?”</a:t>
            </a:r>
          </a:p>
        </p:txBody>
      </p:sp>
      <p:pic>
        <p:nvPicPr>
          <p:cNvPr id="10242" name="Picture 2" descr="This Facebook Group About Eating Chips Is the Last Pure Thing on the  Internet">
            <a:extLst>
              <a:ext uri="{FF2B5EF4-FFF2-40B4-BE49-F238E27FC236}">
                <a16:creationId xmlns:a16="http://schemas.microsoft.com/office/drawing/2014/main" id="{AA7E923A-6EC4-1D87-8850-BDA862966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825" y="4025900"/>
            <a:ext cx="3733800" cy="248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358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ay include: A watercolour painting of a red heart on a white background. The heart shape is slightly irregular, with a textured appearance and subtle variations in the red hue. Splatter details are visible at the bottom.">
            <a:extLst>
              <a:ext uri="{FF2B5EF4-FFF2-40B4-BE49-F238E27FC236}">
                <a16:creationId xmlns:a16="http://schemas.microsoft.com/office/drawing/2014/main" id="{14B3684F-FAAE-732E-4214-F11933051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BB702C-1C23-6691-E7C5-00BE7A85825F}"/>
              </a:ext>
            </a:extLst>
          </p:cNvPr>
          <p:cNvSpPr txBox="1"/>
          <p:nvPr/>
        </p:nvSpPr>
        <p:spPr>
          <a:xfrm>
            <a:off x="1894332" y="1801749"/>
            <a:ext cx="8211312" cy="3416320"/>
          </a:xfrm>
          <a:prstGeom prst="rect">
            <a:avLst/>
          </a:prstGeom>
          <a:noFill/>
        </p:spPr>
        <p:txBody>
          <a:bodyPr wrap="square" rtlCol="0">
            <a:spAutoFit/>
          </a:bodyPr>
          <a:lstStyle/>
          <a:p>
            <a:pPr algn="ctr"/>
            <a:r>
              <a:rPr lang="en-US" sz="5400" b="1" dirty="0">
                <a:solidFill>
                  <a:schemeClr val="bg1"/>
                </a:solidFill>
              </a:rPr>
              <a:t>You can be kind without being a doormat. You can be firm without being a villain.</a:t>
            </a:r>
          </a:p>
        </p:txBody>
      </p:sp>
    </p:spTree>
    <p:extLst>
      <p:ext uri="{BB962C8B-B14F-4D97-AF65-F5344CB8AC3E}">
        <p14:creationId xmlns:p14="http://schemas.microsoft.com/office/powerpoint/2010/main" val="25213026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E12B7-0FDD-F6F3-8CBC-6130D5C49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073" y="185351"/>
            <a:ext cx="6668165" cy="6487297"/>
          </a:xfrm>
          <a:prstGeom prst="rect">
            <a:avLst/>
          </a:prstGeom>
        </p:spPr>
      </p:pic>
    </p:spTree>
    <p:extLst>
      <p:ext uri="{BB962C8B-B14F-4D97-AF65-F5344CB8AC3E}">
        <p14:creationId xmlns:p14="http://schemas.microsoft.com/office/powerpoint/2010/main" val="1696017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DA9C19-AACF-8504-65DF-30A7EEF31264}"/>
              </a:ext>
            </a:extLst>
          </p:cNvPr>
          <p:cNvSpPr>
            <a:spLocks noGrp="1"/>
          </p:cNvSpPr>
          <p:nvPr>
            <p:ph type="sldNum" sz="quarter" idx="12"/>
          </p:nvPr>
        </p:nvSpPr>
        <p:spPr/>
        <p:txBody>
          <a:bodyPr/>
          <a:lstStyle/>
          <a:p>
            <a:fld id="{F7CB6ECF-184C-441C-A277-9D9EC902153F}" type="slidenum">
              <a:rPr lang="en-CA" smtClean="0"/>
              <a:t>13</a:t>
            </a:fld>
            <a:endParaRPr lang="en-CA"/>
          </a:p>
        </p:txBody>
      </p:sp>
    </p:spTree>
    <p:extLst>
      <p:ext uri="{BB962C8B-B14F-4D97-AF65-F5344CB8AC3E}">
        <p14:creationId xmlns:p14="http://schemas.microsoft.com/office/powerpoint/2010/main" val="29670469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Tree>
    <p:extLst>
      <p:ext uri="{BB962C8B-B14F-4D97-AF65-F5344CB8AC3E}">
        <p14:creationId xmlns:p14="http://schemas.microsoft.com/office/powerpoint/2010/main" val="19248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ildren playing football">
            <a:extLst>
              <a:ext uri="{FF2B5EF4-FFF2-40B4-BE49-F238E27FC236}">
                <a16:creationId xmlns:a16="http://schemas.microsoft.com/office/drawing/2014/main" id="{0BA1BAFB-6354-4756-8BDB-4BDE35C83296}"/>
              </a:ext>
            </a:extLst>
          </p:cNvPr>
          <p:cNvPicPr>
            <a:picLocks noChangeAspect="1"/>
          </p:cNvPicPr>
          <p:nvPr/>
        </p:nvPicPr>
        <p:blipFill rotWithShape="1">
          <a:blip r:embed="rId2"/>
          <a:srcRect l="9091" t="19726" b="3666"/>
          <a:stretch/>
        </p:blipFill>
        <p:spPr>
          <a:xfrm>
            <a:off x="0" y="10"/>
            <a:ext cx="12191980" cy="6857990"/>
          </a:xfrm>
          <a:prstGeom prst="rect">
            <a:avLst/>
          </a:prstGeom>
        </p:spPr>
      </p:pic>
      <p:sp>
        <p:nvSpPr>
          <p:cNvPr id="2" name="Title 1">
            <a:extLst>
              <a:ext uri="{FF2B5EF4-FFF2-40B4-BE49-F238E27FC236}">
                <a16:creationId xmlns:a16="http://schemas.microsoft.com/office/drawing/2014/main" id="{15BA8BA7-2727-4EF4-B984-265CDCCAF020}"/>
              </a:ext>
            </a:extLst>
          </p:cNvPr>
          <p:cNvSpPr>
            <a:spLocks noGrp="1"/>
          </p:cNvSpPr>
          <p:nvPr>
            <p:ph type="title" idx="4294967295"/>
          </p:nvPr>
        </p:nvSpPr>
        <p:spPr>
          <a:xfrm>
            <a:off x="3806455" y="3523967"/>
            <a:ext cx="8385545" cy="2819398"/>
          </a:xfrm>
        </p:spPr>
        <p:txBody>
          <a:bodyPr vert="horz" lIns="91440" tIns="45720" rIns="91440" bIns="45720" rtlCol="0" anchor="b">
            <a:normAutofit fontScale="90000"/>
          </a:bodyPr>
          <a:lstStyle/>
          <a:p>
            <a:pPr algn="ctr">
              <a:lnSpc>
                <a:spcPct val="90000"/>
              </a:lnSpc>
            </a:pPr>
            <a:r>
              <a:rPr lang="en-US" sz="4100" dirty="0"/>
              <a:t> </a:t>
            </a:r>
            <a:br>
              <a:rPr lang="en-US" sz="4100" dirty="0"/>
            </a:br>
            <a:r>
              <a:rPr lang="en-US" sz="4100" b="1" dirty="0">
                <a:solidFill>
                  <a:schemeClr val="tx1"/>
                </a:solidFill>
              </a:rPr>
              <a:t>practicing the goals diary card procedure using 4 case studies</a:t>
            </a:r>
            <a:br>
              <a:rPr lang="en-US" sz="4100" b="1" dirty="0">
                <a:solidFill>
                  <a:schemeClr val="tx1"/>
                </a:solidFill>
              </a:rPr>
            </a:br>
            <a:r>
              <a:rPr lang="en-US" sz="4100" b="1" dirty="0">
                <a:solidFill>
                  <a:schemeClr val="tx1"/>
                </a:solidFill>
              </a:rPr>
              <a:t>YouTube video 7:41-41:21  </a:t>
            </a:r>
            <a:br>
              <a:rPr lang="en-US" sz="4100" dirty="0">
                <a:solidFill>
                  <a:schemeClr val="bg2">
                    <a:lumMod val="75000"/>
                  </a:schemeClr>
                </a:solidFill>
              </a:rPr>
            </a:br>
            <a:endParaRPr lang="en-US" sz="4100" b="1" dirty="0">
              <a:solidFill>
                <a:schemeClr val="bg2">
                  <a:lumMod val="75000"/>
                </a:schemeClr>
              </a:solidFill>
            </a:endParaRPr>
          </a:p>
        </p:txBody>
      </p:sp>
    </p:spTree>
    <p:extLst>
      <p:ext uri="{BB962C8B-B14F-4D97-AF65-F5344CB8AC3E}">
        <p14:creationId xmlns:p14="http://schemas.microsoft.com/office/powerpoint/2010/main" val="56888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t's simple on YouTube session 21">
            <a:hlinkClick r:id="" action="ppaction://media"/>
            <a:extLst>
              <a:ext uri="{FF2B5EF4-FFF2-40B4-BE49-F238E27FC236}">
                <a16:creationId xmlns:a16="http://schemas.microsoft.com/office/drawing/2014/main" id="{FA756BCC-D908-874F-B6C5-7D5E657E2EA6}"/>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0212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85A50-A991-D597-507E-A4CD3FF90572}"/>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94F19A2F-6DCF-751B-CA69-7C152B01E8DE}"/>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0732D9D1-749F-DFED-1AAA-AC534382E2AF}"/>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B8C0411B-29B8-BC0E-1D34-ABC44CAF7DD0}"/>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14829718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7012C-A311-C71F-1FE8-C184292ADDCE}"/>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2CE69BA4-2B88-69E4-4B2F-6E58919F104C}"/>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42EEC369-D9E4-2920-11FA-65C27C947BEA}"/>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59BD3980-D037-F6DE-38BE-5A22F63C9946}"/>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rPr>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23639082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4CAA2-4BB0-0983-B80B-9A3BBD24E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CDD534-B544-F038-4164-94E20CE90E0D}"/>
              </a:ext>
            </a:extLst>
          </p:cNvPr>
          <p:cNvSpPr>
            <a:spLocks noGrp="1"/>
          </p:cNvSpPr>
          <p:nvPr>
            <p:ph type="title" idx="4294967295"/>
          </p:nvPr>
        </p:nvSpPr>
        <p:spPr>
          <a:xfrm>
            <a:off x="-23683" y="511920"/>
            <a:ext cx="4901064" cy="1308309"/>
          </a:xfrm>
        </p:spPr>
        <p:txBody>
          <a:bodyPr vert="horz" lIns="91440" tIns="45720" rIns="91440" bIns="45720" rtlCol="0">
            <a:normAutofit/>
          </a:bodyPr>
          <a:lstStyle/>
          <a:p>
            <a:pPr algn="ctr"/>
            <a:r>
              <a:rPr lang="en-US" sz="2800" dirty="0">
                <a:solidFill>
                  <a:schemeClr val="tx1"/>
                </a:solidFill>
              </a:rPr>
              <a:t>Crisis plan algorithm</a:t>
            </a:r>
          </a:p>
        </p:txBody>
      </p:sp>
      <p:sp>
        <p:nvSpPr>
          <p:cNvPr id="3" name="Content Placeholder 2">
            <a:extLst>
              <a:ext uri="{FF2B5EF4-FFF2-40B4-BE49-F238E27FC236}">
                <a16:creationId xmlns:a16="http://schemas.microsoft.com/office/drawing/2014/main" id="{A0951320-CFA1-59FE-7D4D-96537069A4C0}"/>
              </a:ext>
            </a:extLst>
          </p:cNvPr>
          <p:cNvSpPr>
            <a:spLocks noGrp="1"/>
          </p:cNvSpPr>
          <p:nvPr>
            <p:ph idx="4294967295"/>
          </p:nvPr>
        </p:nvSpPr>
        <p:spPr>
          <a:xfrm>
            <a:off x="4741870" y="377240"/>
            <a:ext cx="7353882" cy="6993509"/>
          </a:xfrm>
        </p:spPr>
        <p:txBody>
          <a:bodyPr>
            <a:normAutofit/>
          </a:bodyPr>
          <a:lstStyle/>
          <a:p>
            <a:r>
              <a:rPr lang="en-US" sz="1800" dirty="0"/>
              <a:t>Developing your crisis plans and becoming skilled at using  them involves 8 steps: This is the first Simple algorithm.</a:t>
            </a:r>
          </a:p>
          <a:p>
            <a:r>
              <a:rPr lang="en-US" sz="1800" dirty="0"/>
              <a:t>1.  Understand the concept of holes you keep falling into or the specific crisis for which you are going to use the crisis plans</a:t>
            </a:r>
          </a:p>
          <a:p>
            <a:r>
              <a:rPr lang="en-US" sz="1800" dirty="0"/>
              <a:t>2. Identify some of the thoughts, feelings or behaviors that occur during the crisis that you want to work on.  This is step 1 on the crisis plan template.</a:t>
            </a:r>
          </a:p>
          <a:p>
            <a:r>
              <a:rPr lang="en-US" sz="1800" dirty="0"/>
              <a:t>3.  Complete the rest of your crisis plan template</a:t>
            </a:r>
          </a:p>
          <a:p>
            <a:r>
              <a:rPr lang="en-US" sz="1800" dirty="0"/>
              <a:t>4. Recall, in your mind, a real crisis from the past in which you fell into the hole you are working on and use the "editing, splicing, and pasting" technique, along with your skills and tools, to imagine a different outcome that incorporates your crisis plan.</a:t>
            </a:r>
          </a:p>
          <a:p>
            <a:r>
              <a:rPr lang="en-US" sz="1800" dirty="0"/>
              <a:t>5. Stay in the window of tolerance while editing, splicing, and pasting by pendulating.</a:t>
            </a:r>
          </a:p>
          <a:p>
            <a:r>
              <a:rPr lang="en-US" sz="1800" dirty="0"/>
              <a:t>6. Repeatedly visualize the new edited, spliced, and pasted version of the situation until you can visualize it without effort.</a:t>
            </a:r>
          </a:p>
          <a:p>
            <a:r>
              <a:rPr lang="en-US" sz="1900" dirty="0"/>
              <a:t>7. When a new crisis occurs work with it following these same steps.</a:t>
            </a:r>
          </a:p>
          <a:p>
            <a:r>
              <a:rPr lang="en-US" sz="1800" dirty="0"/>
              <a:t>8. practice, practice, practice.</a:t>
            </a:r>
          </a:p>
        </p:txBody>
      </p:sp>
      <p:pic>
        <p:nvPicPr>
          <p:cNvPr id="5122" name="Picture 2" descr="What is an algorithm? A simple description and some famous examples">
            <a:extLst>
              <a:ext uri="{FF2B5EF4-FFF2-40B4-BE49-F238E27FC236}">
                <a16:creationId xmlns:a16="http://schemas.microsoft.com/office/drawing/2014/main" id="{22B08C0F-B74D-1081-31F6-DDD977EBB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92" y="1820229"/>
            <a:ext cx="3822914" cy="394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89925"/>
      </p:ext>
    </p:extLst>
  </p:cSld>
  <p:clrMapOvr>
    <a:masterClrMapping/>
  </p:clrMapOvr>
  <mc:AlternateContent xmlns:mc="http://schemas.openxmlformats.org/markup-compatibility/2006" xmlns:p14="http://schemas.microsoft.com/office/powerpoint/2010/main">
    <mc:Choice Requires="p14">
      <p:transition spd="med" p14:dur="700" advTm="31672">
        <p:fade/>
      </p:transition>
    </mc:Choice>
    <mc:Fallback xmlns="">
      <p:transition spd="med" advTm="31672">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E660F-6F5B-D4B7-8AAA-D6A677D6E090}"/>
            </a:ext>
          </a:extLst>
        </p:cNvPr>
        <p:cNvGrpSpPr/>
        <p:nvPr/>
      </p:nvGrpSpPr>
      <p:grpSpPr>
        <a:xfrm>
          <a:off x="0" y="0"/>
          <a:ext cx="0" cy="0"/>
          <a:chOff x="0" y="0"/>
          <a:chExt cx="0" cy="0"/>
        </a:xfrm>
      </p:grpSpPr>
      <p:pic>
        <p:nvPicPr>
          <p:cNvPr id="157698" name="Picture 2" descr="IMG_3578[2210]">
            <a:extLst>
              <a:ext uri="{FF2B5EF4-FFF2-40B4-BE49-F238E27FC236}">
                <a16:creationId xmlns:a16="http://schemas.microsoft.com/office/drawing/2014/main" id="{DA2D50A9-2E06-BB4E-DEF7-3D96E762F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6999" y="-2667002"/>
            <a:ext cx="6858001"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021448"/>
      </p:ext>
    </p:extLst>
  </p:cSld>
  <p:clrMapOvr>
    <a:masterClrMapping/>
  </p:clrMapOvr>
  <mc:AlternateContent xmlns:mc="http://schemas.openxmlformats.org/markup-compatibility/2006" xmlns:p14="http://schemas.microsoft.com/office/powerpoint/2010/main">
    <mc:Choice Requires="p14">
      <p:transition spd="med" p14:dur="700" advTm="28895">
        <p:fade/>
      </p:transition>
    </mc:Choice>
    <mc:Fallback xmlns="">
      <p:transition spd="med" advTm="28895">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63502-B0C0-4062-3C9A-368D7ECCA90D}"/>
            </a:ext>
          </a:extLst>
        </p:cNvPr>
        <p:cNvGrpSpPr/>
        <p:nvPr/>
      </p:nvGrpSpPr>
      <p:grpSpPr>
        <a:xfrm>
          <a:off x="0" y="0"/>
          <a:ext cx="0" cy="0"/>
          <a:chOff x="0" y="0"/>
          <a:chExt cx="0" cy="0"/>
        </a:xfrm>
      </p:grpSpPr>
      <p:pic>
        <p:nvPicPr>
          <p:cNvPr id="158722" name="Picture 2" descr="IMG_3579[2211]">
            <a:extLst>
              <a:ext uri="{FF2B5EF4-FFF2-40B4-BE49-F238E27FC236}">
                <a16:creationId xmlns:a16="http://schemas.microsoft.com/office/drawing/2014/main" id="{F34C403E-19B4-EB38-5957-EA123AC9C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105" y="-2772103"/>
            <a:ext cx="6858000" cy="1240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201278"/>
      </p:ext>
    </p:extLst>
  </p:cSld>
  <p:clrMapOvr>
    <a:masterClrMapping/>
  </p:clrMapOvr>
  <mc:AlternateContent xmlns:mc="http://schemas.openxmlformats.org/markup-compatibility/2006" xmlns:p14="http://schemas.microsoft.com/office/powerpoint/2010/main">
    <mc:Choice Requires="p14">
      <p:transition spd="med" p14:dur="700" advTm="29452">
        <p:fade/>
      </p:transition>
    </mc:Choice>
    <mc:Fallback xmlns="">
      <p:transition spd="med" advTm="29452">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D3F93-937C-072F-6527-62319D2DE220}"/>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947F3590-57EB-B259-A5F3-62016E465D3B}"/>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EF1BFDCC-89CD-FD3D-4FF6-EA37F2379411}"/>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6739DC0D-60D0-238F-F9D0-1539332757AD}"/>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solidFill>
                  <a:schemeClr val="bg1"/>
                </a:solidFill>
              </a:rPr>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8844944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8A874-3015-16B7-C371-7B5E7FEFBBD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4A9A9E2-9882-3DB7-8935-4A296F056C08}"/>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802746" y="992015"/>
            <a:ext cx="10586507" cy="4873970"/>
          </a:xfrm>
          <a:prstGeom prst="rect">
            <a:avLst/>
          </a:prstGeom>
          <a:noFill/>
        </p:spPr>
      </p:pic>
      <p:sp>
        <p:nvSpPr>
          <p:cNvPr id="6" name="TextBox 5">
            <a:extLst>
              <a:ext uri="{FF2B5EF4-FFF2-40B4-BE49-F238E27FC236}">
                <a16:creationId xmlns:a16="http://schemas.microsoft.com/office/drawing/2014/main" id="{E596E627-6F3F-5E2E-0470-6F0AC2194D04}"/>
              </a:ext>
            </a:extLst>
          </p:cNvPr>
          <p:cNvSpPr txBox="1"/>
          <p:nvPr/>
        </p:nvSpPr>
        <p:spPr>
          <a:xfrm>
            <a:off x="1056483" y="2457011"/>
            <a:ext cx="2079909" cy="523220"/>
          </a:xfrm>
          <a:prstGeom prst="rect">
            <a:avLst/>
          </a:prstGeom>
          <a:noFill/>
        </p:spPr>
        <p:txBody>
          <a:bodyPr wrap="square">
            <a:spAutoFit/>
          </a:bodyPr>
          <a:lstStyle/>
          <a:p>
            <a:r>
              <a:rPr lang="en-CA" sz="1400" dirty="0">
                <a:solidFill>
                  <a:srgbClr val="FF0000"/>
                </a:solidFill>
              </a:rPr>
              <a:t>Family visits dysregulation</a:t>
            </a:r>
          </a:p>
        </p:txBody>
      </p:sp>
      <p:sp>
        <p:nvSpPr>
          <p:cNvPr id="3" name="TextBox 2">
            <a:extLst>
              <a:ext uri="{FF2B5EF4-FFF2-40B4-BE49-F238E27FC236}">
                <a16:creationId xmlns:a16="http://schemas.microsoft.com/office/drawing/2014/main" id="{1BFBA8D4-624E-23E3-A28E-8683A2C4DF44}"/>
              </a:ext>
            </a:extLst>
          </p:cNvPr>
          <p:cNvSpPr txBox="1"/>
          <p:nvPr/>
        </p:nvSpPr>
        <p:spPr>
          <a:xfrm>
            <a:off x="1056483" y="3354550"/>
            <a:ext cx="1403253" cy="523220"/>
          </a:xfrm>
          <a:prstGeom prst="rect">
            <a:avLst/>
          </a:prstGeom>
          <a:noFill/>
        </p:spPr>
        <p:txBody>
          <a:bodyPr wrap="square">
            <a:spAutoFit/>
          </a:bodyPr>
          <a:lstStyle/>
          <a:p>
            <a:r>
              <a:rPr lang="en-CA" sz="1400" dirty="0">
                <a:solidFill>
                  <a:srgbClr val="FF0000"/>
                </a:solidFill>
              </a:rPr>
              <a:t>Dysregulation with husband</a:t>
            </a:r>
          </a:p>
        </p:txBody>
      </p:sp>
    </p:spTree>
    <p:extLst>
      <p:ext uri="{BB962C8B-B14F-4D97-AF65-F5344CB8AC3E}">
        <p14:creationId xmlns:p14="http://schemas.microsoft.com/office/powerpoint/2010/main" val="2671754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1225466" y="70021"/>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950225"/>
            <a:ext cx="11869388" cy="4555093"/>
          </a:xfrm>
          <a:prstGeom prst="rect">
            <a:avLst/>
          </a:prstGeom>
          <a:noFill/>
        </p:spPr>
        <p:txBody>
          <a:bodyPr wrap="square">
            <a:spAutoFit/>
          </a:bodyPr>
          <a:lstStyle/>
          <a:p>
            <a:r>
              <a:rPr lang="en-US" dirty="0">
                <a:solidFill>
                  <a:schemeClr val="bg1"/>
                </a:solidFill>
              </a:rPr>
              <a:t>   </a:t>
            </a:r>
            <a:r>
              <a:rPr lang="en-US" dirty="0"/>
              <a:t>         practice                                             </a:t>
            </a:r>
          </a:p>
          <a:p>
            <a:endParaRPr lang="en-US" sz="2000" dirty="0">
              <a:solidFill>
                <a:srgbClr val="FFC000"/>
              </a:solidFill>
            </a:endParaRPr>
          </a:p>
          <a:p>
            <a:endParaRPr lang="en-US" dirty="0"/>
          </a:p>
          <a:p>
            <a:endParaRPr lang="en-US" dirty="0">
              <a:solidFill>
                <a:srgbClr val="FF0000"/>
              </a:solidFill>
            </a:endParaRPr>
          </a:p>
          <a:p>
            <a:r>
              <a:rPr lang="en-US" dirty="0">
                <a:solidFill>
                  <a:srgbClr val="FFC000"/>
                </a:solidFill>
              </a:rPr>
              <a:t>6.Week 24 April 8                  April 1, 1:30                 Part 1 p. 1-63                                           ?</a:t>
            </a:r>
          </a:p>
          <a:p>
            <a:r>
              <a:rPr lang="en-US" dirty="0"/>
              <a:t>                                                                                                                                                                                                                                                            7. Week 25 April 15                April 8, 1:30                 Part 2 p. 65-99                                  Elaine S.</a:t>
            </a:r>
          </a:p>
          <a:p>
            <a:endParaRPr lang="en-US" dirty="0"/>
          </a:p>
          <a:p>
            <a:r>
              <a:rPr lang="en-US" dirty="0"/>
              <a:t>8. Week 26 April 22               April 15, 1:30               Part 3 p. 103-137                                 Dinko T.</a:t>
            </a:r>
          </a:p>
          <a:p>
            <a:endParaRPr lang="en-US" dirty="0"/>
          </a:p>
          <a:p>
            <a:r>
              <a:rPr lang="en-US" dirty="0"/>
              <a:t>9.Week 27 April 29                April 22, 1:30               Part 4 p. 141-175                                 Barb H.</a:t>
            </a:r>
          </a:p>
          <a:p>
            <a:endParaRPr lang="en-US" dirty="0"/>
          </a:p>
          <a:p>
            <a:r>
              <a:rPr lang="en-US" dirty="0"/>
              <a:t>10. Week 28 May 6                April 29, 1:30              Part 5 p. 179-207                                  Meaghan                                   </a:t>
            </a:r>
          </a:p>
          <a:p>
            <a:endParaRPr lang="en-US" dirty="0"/>
          </a:p>
          <a:p>
            <a:r>
              <a:rPr lang="en-US" dirty="0"/>
              <a:t>11.Week 29 May 13*            April 22, 3 pm               Wise mind remediation                    Rob T.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2710028" y="950225"/>
            <a:ext cx="6097712" cy="369332"/>
          </a:xfrm>
          <a:prstGeom prst="rect">
            <a:avLst/>
          </a:prstGeom>
          <a:noFill/>
        </p:spPr>
        <p:txBody>
          <a:bodyPr wrap="square">
            <a:spAutoFit/>
          </a:bodyPr>
          <a:lstStyle/>
          <a:p>
            <a:r>
              <a:rPr lang="en-US" dirty="0"/>
              <a:t>Preparation                IFS Workbook</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14</a:t>
            </a:fld>
            <a:endParaRPr lang="en-CA"/>
          </a:p>
        </p:txBody>
      </p:sp>
    </p:spTree>
    <p:extLst>
      <p:ext uri="{BB962C8B-B14F-4D97-AF65-F5344CB8AC3E}">
        <p14:creationId xmlns:p14="http://schemas.microsoft.com/office/powerpoint/2010/main" val="8764522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5FF8E-2642-D77E-D7DB-C854F0B572F4}"/>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E6285F95-9CBD-F63F-29D4-3960C50F0D7F}"/>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AB2C5CA7-4A69-37DF-CEE0-DEDB23F47AE5}"/>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D17662E9-F883-6444-D35D-D22A3A5E3963}"/>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solidFill>
                  <a:schemeClr val="bg1"/>
                </a:solidFill>
              </a:rPr>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356071723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13A9E-4599-2D98-A1E2-094FA6A470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284A7-62D5-F3DD-0075-6CADC6EAFE23}"/>
              </a:ext>
            </a:extLst>
          </p:cNvPr>
          <p:cNvSpPr>
            <a:spLocks noGrp="1"/>
          </p:cNvSpPr>
          <p:nvPr>
            <p:ph type="title" idx="4294967295"/>
          </p:nvPr>
        </p:nvSpPr>
        <p:spPr>
          <a:xfrm>
            <a:off x="765544" y="556253"/>
            <a:ext cx="3659188" cy="1489075"/>
          </a:xfrm>
        </p:spPr>
        <p:txBody>
          <a:bodyPr vert="horz" lIns="91440" tIns="45720" rIns="91440" bIns="45720" rtlCol="0" anchor="ctr">
            <a:normAutofit/>
          </a:bodyPr>
          <a:lstStyle/>
          <a:p>
            <a:pPr algn="ctr"/>
            <a:r>
              <a:rPr lang="en-US" sz="3600" cap="all">
                <a:solidFill>
                  <a:srgbClr val="FFC000"/>
                </a:solidFill>
              </a:rPr>
              <a:t> </a:t>
            </a:r>
            <a:r>
              <a:rPr lang="en-US" sz="3600" cap="all">
                <a:solidFill>
                  <a:schemeClr val="bg1"/>
                </a:solidFill>
              </a:rPr>
              <a:t>chain analysis</a:t>
            </a:r>
            <a:br>
              <a:rPr lang="en-US" sz="3600" cap="all">
                <a:solidFill>
                  <a:schemeClr val="bg1"/>
                </a:solidFill>
              </a:rPr>
            </a:br>
            <a:r>
              <a:rPr lang="en-US" sz="3600" cap="all">
                <a:solidFill>
                  <a:schemeClr val="bg1"/>
                </a:solidFill>
              </a:rPr>
              <a:t>algorithm</a:t>
            </a:r>
          </a:p>
        </p:txBody>
      </p:sp>
      <p:sp>
        <p:nvSpPr>
          <p:cNvPr id="3" name="Content Placeholder 2">
            <a:extLst>
              <a:ext uri="{FF2B5EF4-FFF2-40B4-BE49-F238E27FC236}">
                <a16:creationId xmlns:a16="http://schemas.microsoft.com/office/drawing/2014/main" id="{B05B513D-2888-56E3-68E6-E5547B7FB23E}"/>
              </a:ext>
            </a:extLst>
          </p:cNvPr>
          <p:cNvSpPr>
            <a:spLocks noGrp="1"/>
          </p:cNvSpPr>
          <p:nvPr>
            <p:ph type="body" idx="4294967295"/>
          </p:nvPr>
        </p:nvSpPr>
        <p:spPr>
          <a:xfrm>
            <a:off x="4646354" y="180975"/>
            <a:ext cx="7070725" cy="6496050"/>
          </a:xfrm>
        </p:spPr>
        <p:txBody>
          <a:bodyPr vert="horz" lIns="91440" tIns="45720" rIns="91440" bIns="45720" rtlCol="0" anchor="ctr">
            <a:normAutofit lnSpcReduction="10000"/>
          </a:bodyPr>
          <a:lstStyle/>
          <a:p>
            <a:pPr>
              <a:lnSpc>
                <a:spcPct val="90000"/>
              </a:lnSpc>
              <a:buFont typeface="Arial"/>
              <a:buChar char="•"/>
            </a:pPr>
            <a:r>
              <a:rPr lang="en-CA" sz="2000"/>
              <a:t> Start with a high score in your hole's diary card</a:t>
            </a:r>
          </a:p>
          <a:p>
            <a:pPr>
              <a:lnSpc>
                <a:spcPct val="90000"/>
              </a:lnSpc>
              <a:buFont typeface="Arial"/>
              <a:buChar char="•"/>
            </a:pPr>
            <a:r>
              <a:rPr lang="en-US"/>
              <a:t> Step 1. Create a “topographic” profile of the intensity of your activation around the time period for which you are doing a chain analysis.</a:t>
            </a:r>
          </a:p>
          <a:p>
            <a:pPr>
              <a:lnSpc>
                <a:spcPct val="90000"/>
              </a:lnSpc>
              <a:buFont typeface="Arial"/>
              <a:buChar char="•"/>
            </a:pPr>
            <a:r>
              <a:rPr lang="en-US"/>
              <a:t> Step 2. On the template note if there were any events that may have contributed to or triggered your increase in activation ?</a:t>
            </a:r>
          </a:p>
          <a:p>
            <a:pPr>
              <a:lnSpc>
                <a:spcPct val="90000"/>
              </a:lnSpc>
              <a:buFont typeface="Arial"/>
              <a:buChar char="•"/>
            </a:pPr>
            <a:r>
              <a:rPr lang="en-US"/>
              <a:t> Step 3. Note the sequence of emotions you felt during this period. Rate each on a scale of 0-10 with 10 being the most intense you’ve ever felt this emotion</a:t>
            </a:r>
          </a:p>
          <a:p>
            <a:pPr>
              <a:lnSpc>
                <a:spcPct val="90000"/>
              </a:lnSpc>
              <a:buFont typeface="Arial"/>
              <a:buChar char="•"/>
            </a:pPr>
            <a:r>
              <a:rPr lang="en-US"/>
              <a:t> Step 4. Notice your sensations without judging or trying to change them</a:t>
            </a:r>
          </a:p>
          <a:p>
            <a:pPr>
              <a:lnSpc>
                <a:spcPct val="90000"/>
              </a:lnSpc>
              <a:buFont typeface="Arial"/>
              <a:buChar char="•"/>
            </a:pPr>
            <a:r>
              <a:rPr lang="en-US"/>
              <a:t> Step 5. Note the thoughts that go with each of your emotions</a:t>
            </a:r>
          </a:p>
          <a:p>
            <a:pPr>
              <a:lnSpc>
                <a:spcPct val="90000"/>
              </a:lnSpc>
              <a:buFont typeface="Arial"/>
              <a:buChar char="•"/>
            </a:pPr>
            <a:r>
              <a:rPr lang="en-US"/>
              <a:t> Step 6. Note what you did or wanted to do but stopped yourself during this time period</a:t>
            </a:r>
          </a:p>
          <a:p>
            <a:pPr>
              <a:lnSpc>
                <a:spcPct val="90000"/>
              </a:lnSpc>
              <a:buFont typeface="Arial"/>
              <a:buChar char="•"/>
            </a:pPr>
            <a:r>
              <a:rPr lang="en-US"/>
              <a:t> Step 7. Note on a 0-10 scale what your energy balance, reserves or stores (how full your gas tank was) prior to the time for which you’re doing the chain analysis. </a:t>
            </a:r>
          </a:p>
        </p:txBody>
      </p:sp>
    </p:spTree>
    <p:extLst>
      <p:ext uri="{BB962C8B-B14F-4D97-AF65-F5344CB8AC3E}">
        <p14:creationId xmlns:p14="http://schemas.microsoft.com/office/powerpoint/2010/main" val="16337094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884C3-4D08-B9FE-C5A0-C4B96467F0ED}"/>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1A049303-6DB7-B0CE-AFC7-990713B0490A}"/>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726E9882-9069-7192-7E09-4F05630D1A4C}"/>
              </a:ext>
            </a:extLst>
          </p:cNvPr>
          <p:cNvGraphicFramePr>
            <a:graphicFrameLocks noGrp="1"/>
          </p:cNvGraphicFramePr>
          <p:nvPr>
            <p:ph idx="4294967295"/>
          </p:nvPr>
        </p:nvGraphicFramePr>
        <p:xfrm>
          <a:off x="1271673" y="800007"/>
          <a:ext cx="9634300" cy="5251124"/>
        </p:xfrm>
        <a:graphic>
          <a:graphicData uri="http://schemas.openxmlformats.org/drawingml/2006/table">
            <a:tbl>
              <a:tblPr>
                <a:noFill/>
                <a:tableStyleId>{8EC20E35-A176-4012-BC5E-935CFFF8708E}</a:tableStyleId>
              </a:tblPr>
              <a:tblGrid>
                <a:gridCol w="6379252">
                  <a:extLst>
                    <a:ext uri="{9D8B030D-6E8A-4147-A177-3AD203B41FA5}">
                      <a16:colId xmlns:a16="http://schemas.microsoft.com/office/drawing/2014/main" val="98980183"/>
                    </a:ext>
                  </a:extLst>
                </a:gridCol>
                <a:gridCol w="1590493">
                  <a:extLst>
                    <a:ext uri="{9D8B030D-6E8A-4147-A177-3AD203B41FA5}">
                      <a16:colId xmlns:a16="http://schemas.microsoft.com/office/drawing/2014/main" val="1774837981"/>
                    </a:ext>
                  </a:extLst>
                </a:gridCol>
                <a:gridCol w="1664555">
                  <a:extLst>
                    <a:ext uri="{9D8B030D-6E8A-4147-A177-3AD203B41FA5}">
                      <a16:colId xmlns:a16="http://schemas.microsoft.com/office/drawing/2014/main" val="878115273"/>
                    </a:ext>
                  </a:extLst>
                </a:gridCol>
              </a:tblGrid>
              <a:tr h="735412">
                <a:tc gridSpan="3">
                  <a:txBody>
                    <a:bodyPr/>
                    <a:lstStyle/>
                    <a:p>
                      <a:pPr algn="l">
                        <a:lnSpc>
                          <a:spcPct val="107000"/>
                        </a:lnSpc>
                        <a:spcAft>
                          <a:spcPts val="800"/>
                        </a:spcAft>
                      </a:pPr>
                      <a:r>
                        <a:rPr lang="en-CA" sz="3200" cap="none" spc="0">
                          <a:solidFill>
                            <a:srgbClr val="FFC000"/>
                          </a:solidFill>
                          <a:effectLst/>
                        </a:rPr>
                        <a:t>                          </a:t>
                      </a:r>
                      <a:r>
                        <a:rPr lang="en-CA" sz="3200" cap="none" spc="0">
                          <a:solidFill>
                            <a:schemeClr val="bg1"/>
                          </a:solidFill>
                          <a:effectLst/>
                        </a:rPr>
                        <a:t>CHAIN ANALYSIS TEMPLATE</a:t>
                      </a:r>
                      <a:endParaRPr lang="en-CA" sz="3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64464">
                <a:tc gridSpan="3">
                  <a:txBody>
                    <a:bodyPr/>
                    <a:lstStyle/>
                    <a:p>
                      <a:pPr algn="l">
                        <a:lnSpc>
                          <a:spcPct val="107000"/>
                        </a:lnSpc>
                        <a:spcAft>
                          <a:spcPts val="800"/>
                        </a:spcAft>
                      </a:pPr>
                      <a:r>
                        <a:rPr lang="en-CA" sz="2100" cap="none" spc="0">
                          <a:solidFill>
                            <a:schemeClr val="tx1"/>
                          </a:solidFill>
                          <a:effectLst/>
                        </a:rPr>
                        <a:t>                                            Stay in window of tolerance by pendulating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64464">
                <a:tc gridSpan="3">
                  <a:txBody>
                    <a:bodyPr/>
                    <a:lstStyle/>
                    <a:p>
                      <a:pPr algn="l">
                        <a:lnSpc>
                          <a:spcPct val="107000"/>
                        </a:lnSpc>
                        <a:spcAft>
                          <a:spcPts val="800"/>
                        </a:spcAft>
                      </a:pPr>
                      <a:r>
                        <a:rPr lang="en-CA" sz="2100" cap="none" spc="0">
                          <a:solidFill>
                            <a:schemeClr val="tx1"/>
                          </a:solidFill>
                          <a:effectLst/>
                        </a:rPr>
                        <a:t>1. what was the topography of your activation?</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64464">
                <a:tc>
                  <a:txBody>
                    <a:bodyPr/>
                    <a:lstStyle/>
                    <a:p>
                      <a:pPr algn="l">
                        <a:lnSpc>
                          <a:spcPct val="107000"/>
                        </a:lnSpc>
                        <a:spcAft>
                          <a:spcPts val="800"/>
                        </a:spcAft>
                      </a:pPr>
                      <a:r>
                        <a:rPr lang="en-CA" sz="2100" cap="none" spc="0">
                          <a:solidFill>
                            <a:schemeClr val="tx1"/>
                          </a:solidFill>
                          <a:effectLst/>
                        </a:rPr>
                        <a:t>2. was there a trigger(s)?</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64464">
                <a:tc>
                  <a:txBody>
                    <a:bodyPr/>
                    <a:lstStyle/>
                    <a:p>
                      <a:pPr algn="l">
                        <a:lnSpc>
                          <a:spcPct val="107000"/>
                        </a:lnSpc>
                        <a:spcAft>
                          <a:spcPts val="800"/>
                        </a:spcAft>
                      </a:pPr>
                      <a:r>
                        <a:rPr lang="en-CA" sz="2100" cap="none" spc="0">
                          <a:solidFill>
                            <a:schemeClr val="tx1"/>
                          </a:solidFill>
                          <a:effectLst/>
                        </a:rPr>
                        <a:t>3. what did you feel?</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64464">
                <a:tc gridSpan="3">
                  <a:txBody>
                    <a:bodyPr/>
                    <a:lstStyle/>
                    <a:p>
                      <a:pPr algn="l">
                        <a:lnSpc>
                          <a:spcPct val="107000"/>
                        </a:lnSpc>
                        <a:spcAft>
                          <a:spcPts val="800"/>
                        </a:spcAft>
                      </a:pPr>
                      <a:r>
                        <a:rPr lang="en-CA" sz="2100" cap="none" spc="0">
                          <a:solidFill>
                            <a:schemeClr val="tx1"/>
                          </a:solidFill>
                          <a:effectLst/>
                        </a:rPr>
                        <a:t>4. notice the sensations in your body without judging or trying to change them</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64464">
                <a:tc gridSpan="2">
                  <a:txBody>
                    <a:bodyPr/>
                    <a:lstStyle/>
                    <a:p>
                      <a:pPr algn="l">
                        <a:lnSpc>
                          <a:spcPct val="107000"/>
                        </a:lnSpc>
                        <a:spcAft>
                          <a:spcPts val="800"/>
                        </a:spcAft>
                      </a:pPr>
                      <a:r>
                        <a:rPr lang="en-CA" sz="2100" cap="none" spc="0">
                          <a:solidFill>
                            <a:schemeClr val="tx1"/>
                          </a:solidFill>
                          <a:effectLst/>
                        </a:rPr>
                        <a:t>5. what thoughts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64464">
                <a:tc gridSpan="2">
                  <a:txBody>
                    <a:bodyPr/>
                    <a:lstStyle/>
                    <a:p>
                      <a:pPr algn="l">
                        <a:lnSpc>
                          <a:spcPct val="107000"/>
                        </a:lnSpc>
                        <a:spcAft>
                          <a:spcPts val="800"/>
                        </a:spcAft>
                      </a:pPr>
                      <a:r>
                        <a:rPr lang="en-CA" sz="2100" cap="none" spc="0">
                          <a:solidFill>
                            <a:schemeClr val="tx1"/>
                          </a:solidFill>
                          <a:effectLst/>
                        </a:rPr>
                        <a:t>6. what behaviors or urges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64464">
                <a:tc gridSpan="3">
                  <a:txBody>
                    <a:bodyPr/>
                    <a:lstStyle/>
                    <a:p>
                      <a:pPr algn="l">
                        <a:lnSpc>
                          <a:spcPct val="107000"/>
                        </a:lnSpc>
                        <a:spcAft>
                          <a:spcPts val="800"/>
                        </a:spcAft>
                      </a:pPr>
                      <a:r>
                        <a:rPr lang="en-CA" sz="2100" cap="none" spc="0">
                          <a:solidFill>
                            <a:schemeClr val="tx1"/>
                          </a:solidFill>
                          <a:effectLst/>
                        </a:rPr>
                        <a:t>7. what was your energy balance before the activation? 0-10</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Tree>
    <p:extLst>
      <p:ext uri="{BB962C8B-B14F-4D97-AF65-F5344CB8AC3E}">
        <p14:creationId xmlns:p14="http://schemas.microsoft.com/office/powerpoint/2010/main" val="28297126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6DFC-DD54-7BBC-C890-85E63108D2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020D7E-69DB-AA8E-8BFD-8E637488AA75}"/>
              </a:ext>
            </a:extLst>
          </p:cNvPr>
          <p:cNvSpPr>
            <a:spLocks noGrp="1"/>
          </p:cNvSpPr>
          <p:nvPr>
            <p:ph type="title" idx="4294967295"/>
          </p:nvPr>
        </p:nvSpPr>
        <p:spPr>
          <a:xfrm>
            <a:off x="2624734" y="51994"/>
            <a:ext cx="7899400" cy="2117725"/>
          </a:xfrm>
        </p:spPr>
        <p:txBody>
          <a:bodyPr vert="horz" lIns="91440" tIns="45720" rIns="91440" bIns="45720" rtlCol="0" anchor="ctr">
            <a:normAutofit/>
          </a:bodyPr>
          <a:lstStyle/>
          <a:p>
            <a:r>
              <a:rPr lang="en-US" sz="4000" dirty="0">
                <a:solidFill>
                  <a:schemeClr val="bg1"/>
                </a:solidFill>
              </a:rPr>
              <a:t>Advanced chain analysis</a:t>
            </a:r>
          </a:p>
        </p:txBody>
      </p:sp>
      <p:graphicFrame>
        <p:nvGraphicFramePr>
          <p:cNvPr id="6" name="Content Placeholder 5">
            <a:extLst>
              <a:ext uri="{FF2B5EF4-FFF2-40B4-BE49-F238E27FC236}">
                <a16:creationId xmlns:a16="http://schemas.microsoft.com/office/drawing/2014/main" id="{C6AFB3C8-FBD5-A3C8-7F12-DD08F2E118F1}"/>
              </a:ext>
            </a:extLst>
          </p:cNvPr>
          <p:cNvGraphicFramePr>
            <a:graphicFrameLocks noGrp="1"/>
          </p:cNvGraphicFramePr>
          <p:nvPr>
            <p:ph type="pic" idx="4294967295"/>
          </p:nvPr>
        </p:nvGraphicFramePr>
        <p:xfrm>
          <a:off x="1873447" y="3115069"/>
          <a:ext cx="8759825" cy="3146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a:extLst>
              <a:ext uri="{FF2B5EF4-FFF2-40B4-BE49-F238E27FC236}">
                <a16:creationId xmlns:a16="http://schemas.microsoft.com/office/drawing/2014/main" id="{49FD593A-22DA-E60A-842C-A9131E49E75B}"/>
              </a:ext>
            </a:extLst>
          </p:cNvPr>
          <p:cNvSpPr>
            <a:spLocks noGrp="1"/>
          </p:cNvSpPr>
          <p:nvPr>
            <p:ph type="body" sz="half" idx="4294967295"/>
          </p:nvPr>
        </p:nvSpPr>
        <p:spPr>
          <a:xfrm>
            <a:off x="753465" y="2372791"/>
            <a:ext cx="10999788" cy="3668713"/>
          </a:xfrm>
        </p:spPr>
        <p:txBody>
          <a:bodyPr>
            <a:normAutofit/>
          </a:bodyPr>
          <a:lstStyle/>
          <a:p>
            <a:r>
              <a:rPr lang="en-CA" sz="4000" dirty="0"/>
              <a:t>Time ---------------------------------------------------</a:t>
            </a:r>
            <a:r>
              <a:rPr lang="en-CA" sz="4000" dirty="0">
                <a:sym typeface="Wingdings" panose="05000000000000000000" pitchFamily="2" charset="2"/>
              </a:rPr>
              <a:t></a:t>
            </a:r>
            <a:endParaRPr lang="en-CA" sz="4000" dirty="0"/>
          </a:p>
        </p:txBody>
      </p:sp>
    </p:spTree>
    <p:extLst>
      <p:ext uri="{BB962C8B-B14F-4D97-AF65-F5344CB8AC3E}">
        <p14:creationId xmlns:p14="http://schemas.microsoft.com/office/powerpoint/2010/main" val="323185336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98DA3-713D-83CC-9784-F67DF8EE200D}"/>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9D769EAA-6FF0-C882-78D2-D325D87E5A15}"/>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BD6038D6-0C21-D32F-0958-E6A49C940DE2}"/>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FCE86346-E59A-C2E5-1B17-C351CEC82A9B}"/>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solidFill>
                  <a:schemeClr val="bg1"/>
                </a:solidFill>
              </a:rPr>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41903519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56DBF-2C9F-F6FF-2690-88BB474E4C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845340-1881-BA27-7911-B5DF3F729BEC}"/>
              </a:ext>
            </a:extLst>
          </p:cNvPr>
          <p:cNvSpPr>
            <a:spLocks noGrp="1"/>
          </p:cNvSpPr>
          <p:nvPr>
            <p:ph type="title" idx="4294967295"/>
          </p:nvPr>
        </p:nvSpPr>
        <p:spPr>
          <a:xfrm>
            <a:off x="0" y="0"/>
            <a:ext cx="4789488" cy="2698750"/>
          </a:xfrm>
        </p:spPr>
        <p:txBody>
          <a:bodyPr>
            <a:normAutofit/>
          </a:bodyPr>
          <a:lstStyle/>
          <a:p>
            <a:pPr algn="ctr"/>
            <a:r>
              <a:rPr lang="en-CA" sz="2800">
                <a:solidFill>
                  <a:schemeClr val="bg1"/>
                </a:solidFill>
              </a:rPr>
              <a:t>1. How to do Rational mind remediation by imagining you’re helping a friend</a:t>
            </a:r>
          </a:p>
        </p:txBody>
      </p:sp>
      <p:graphicFrame>
        <p:nvGraphicFramePr>
          <p:cNvPr id="19" name="Content Placeholder 4">
            <a:extLst>
              <a:ext uri="{FF2B5EF4-FFF2-40B4-BE49-F238E27FC236}">
                <a16:creationId xmlns:a16="http://schemas.microsoft.com/office/drawing/2014/main" id="{8613D023-7B75-F834-EE93-D92715DFA4EF}"/>
              </a:ext>
            </a:extLst>
          </p:cNvPr>
          <p:cNvGraphicFramePr>
            <a:graphicFrameLocks noGrp="1"/>
          </p:cNvGraphicFramePr>
          <p:nvPr>
            <p:ph idx="4294967295"/>
          </p:nvPr>
        </p:nvGraphicFramePr>
        <p:xfrm>
          <a:off x="5733124" y="461169"/>
          <a:ext cx="5741987" cy="5935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Friend Helping a Friend Who is in Crisis - Marriage Missions International">
            <a:extLst>
              <a:ext uri="{FF2B5EF4-FFF2-40B4-BE49-F238E27FC236}">
                <a16:creationId xmlns:a16="http://schemas.microsoft.com/office/drawing/2014/main" id="{EDA6695E-D088-5F71-28D9-3D000AF6A0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986" y="2421914"/>
            <a:ext cx="4789942" cy="347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5744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799EE-BBD6-CA9E-6657-AD8131A69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94CBD2-C2EB-729A-756A-47D68AC4CFA1}"/>
              </a:ext>
            </a:extLst>
          </p:cNvPr>
          <p:cNvSpPr>
            <a:spLocks noGrp="1"/>
          </p:cNvSpPr>
          <p:nvPr>
            <p:ph type="title" idx="4294967295"/>
          </p:nvPr>
        </p:nvSpPr>
        <p:spPr>
          <a:xfrm>
            <a:off x="3175" y="0"/>
            <a:ext cx="4657470" cy="2198057"/>
          </a:xfrm>
        </p:spPr>
        <p:txBody>
          <a:bodyPr vert="horz" lIns="91440" tIns="45720" rIns="91440" bIns="45720" rtlCol="0" anchor="ctr">
            <a:normAutofit/>
          </a:bodyPr>
          <a:lstStyle/>
          <a:p>
            <a:pPr algn="ctr"/>
            <a:r>
              <a:rPr lang="en-US" sz="2400">
                <a:solidFill>
                  <a:schemeClr val="bg1"/>
                </a:solidFill>
              </a:rPr>
              <a:t>2. alternative rational mind remediation</a:t>
            </a:r>
            <a:br>
              <a:rPr lang="en-US" sz="2400">
                <a:solidFill>
                  <a:schemeClr val="bg1"/>
                </a:solidFill>
              </a:rPr>
            </a:br>
            <a:r>
              <a:rPr lang="en-US" sz="2400">
                <a:solidFill>
                  <a:schemeClr val="bg1"/>
                </a:solidFill>
              </a:rPr>
              <a:t>what would an emotionally well-regulated friend do ?</a:t>
            </a:r>
          </a:p>
        </p:txBody>
      </p:sp>
      <p:graphicFrame>
        <p:nvGraphicFramePr>
          <p:cNvPr id="7" name="Content Placeholder 2">
            <a:extLst>
              <a:ext uri="{FF2B5EF4-FFF2-40B4-BE49-F238E27FC236}">
                <a16:creationId xmlns:a16="http://schemas.microsoft.com/office/drawing/2014/main" id="{2C14F6E8-E697-512A-38B0-3DA93A56337B}"/>
              </a:ext>
            </a:extLst>
          </p:cNvPr>
          <p:cNvGraphicFramePr>
            <a:graphicFrameLocks noGrp="1"/>
          </p:cNvGraphicFramePr>
          <p:nvPr>
            <p:ph idx="4294967295"/>
          </p:nvPr>
        </p:nvGraphicFramePr>
        <p:xfrm>
          <a:off x="5467509" y="261258"/>
          <a:ext cx="6615634"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Assertive Communication: Examples, Benefits, Techniques">
            <a:extLst>
              <a:ext uri="{FF2B5EF4-FFF2-40B4-BE49-F238E27FC236}">
                <a16:creationId xmlns:a16="http://schemas.microsoft.com/office/drawing/2014/main" id="{B1ED5A10-7E86-C677-9F06-F4B97463E7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471" y="2286813"/>
            <a:ext cx="4752132" cy="35819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937F6F-A011-11F2-F7BF-85066D6C9242}"/>
              </a:ext>
            </a:extLst>
          </p:cNvPr>
          <p:cNvSpPr txBox="1"/>
          <p:nvPr/>
        </p:nvSpPr>
        <p:spPr>
          <a:xfrm>
            <a:off x="2334520" y="-7489801"/>
            <a:ext cx="6093822" cy="369332"/>
          </a:xfrm>
          <a:prstGeom prst="rect">
            <a:avLst/>
          </a:prstGeom>
          <a:noFill/>
        </p:spPr>
        <p:txBody>
          <a:bodyPr wrap="square">
            <a:spAutoFit/>
          </a:bodyPr>
          <a:lstStyle/>
          <a:p>
            <a:r>
              <a:rPr lang="en-CA"/>
              <a:t> </a:t>
            </a:r>
          </a:p>
        </p:txBody>
      </p:sp>
    </p:spTree>
    <p:extLst>
      <p:ext uri="{BB962C8B-B14F-4D97-AF65-F5344CB8AC3E}">
        <p14:creationId xmlns:p14="http://schemas.microsoft.com/office/powerpoint/2010/main" val="25170863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61C4C-3797-D965-F573-348B5E44C848}"/>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467C3811-90DF-59D7-5AF2-0B08F32FD796}"/>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81999C55-28F6-D68F-F88D-DB9F64E5543D}"/>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46F58E94-8892-8FFB-D320-DC68EE25C78C}"/>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solidFill>
                  <a:schemeClr val="bg1"/>
                </a:solidFill>
              </a:rPr>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79563889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F9115-486C-59FA-7747-859DD8FFC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8A704-8E80-4E4E-BEFC-841257D43ACA}"/>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8863CFD9-074D-CAC7-AC39-3927A827D08F}"/>
              </a:ext>
            </a:extLst>
          </p:cNvPr>
          <p:cNvGraphicFramePr>
            <a:graphicFrameLocks noGrp="1"/>
          </p:cNvGraphicFramePr>
          <p:nvPr>
            <p:ph idx="4294967295"/>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142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E39B3-1616-186C-4050-81AE327C4B43}"/>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891DEC7B-68CD-0C95-CF3A-2DFA888FCB88}"/>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ECCB8C46-9FAD-F468-C410-16E58E2D47AF}"/>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9E8F853A-10FD-6384-DBDA-CE91F13AC364}"/>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595932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0" y="-552870"/>
            <a:ext cx="4174808" cy="4995863"/>
          </a:xfrm>
        </p:spPr>
        <p:txBody>
          <a:bodyPr>
            <a:normAutofit/>
          </a:bodyPr>
          <a:lstStyle/>
          <a:p>
            <a:pPr algn="ctr"/>
            <a:r>
              <a:rPr lang="en-US" dirty="0">
                <a:solidFill>
                  <a:schemeClr val="bg1"/>
                </a:solidFill>
              </a:rPr>
              <a:t>Homework from last week</a:t>
            </a:r>
            <a:endParaRPr lang="en-CA" dirty="0">
              <a:solidFill>
                <a:schemeClr val="bg1"/>
              </a:solidFill>
            </a:endParaRPr>
          </a:p>
        </p:txBody>
      </p:sp>
      <p:graphicFrame>
        <p:nvGraphicFramePr>
          <p:cNvPr id="7" name="Content Placeholder 2">
            <a:extLst>
              <a:ext uri="{FF2B5EF4-FFF2-40B4-BE49-F238E27FC236}">
                <a16:creationId xmlns:a16="http://schemas.microsoft.com/office/drawing/2014/main" id="{685F6961-FE6A-4871-AE9F-5C191C706D9D}"/>
              </a:ext>
            </a:extLst>
          </p:cNvPr>
          <p:cNvGraphicFramePr>
            <a:graphicFrameLocks noGrp="1"/>
          </p:cNvGraphicFramePr>
          <p:nvPr>
            <p:ph idx="4294967295"/>
            <p:extLst>
              <p:ext uri="{D42A27DB-BD31-4B8C-83A1-F6EECF244321}">
                <p14:modId xmlns:p14="http://schemas.microsoft.com/office/powerpoint/2010/main" val="1903924415"/>
              </p:ext>
            </p:extLst>
          </p:nvPr>
        </p:nvGraphicFramePr>
        <p:xfrm>
          <a:off x="4174808" y="197721"/>
          <a:ext cx="7793779" cy="6462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312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0B719-8AFA-A16C-AE1E-41C88E9D4513}"/>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B7DF4A9-2DD8-28AC-086A-B0B86299C028}"/>
              </a:ext>
            </a:extLst>
          </p:cNvPr>
          <p:cNvPicPr>
            <a:picLocks noGrp="1"/>
          </p:cNvPicPr>
          <p:nvPr>
            <p:ph idx="4294967295"/>
          </p:nvPr>
        </p:nvPicPr>
        <p:blipFill>
          <a:blip r:embed="rId2" r:link="rId3">
            <a:extLst>
              <a:ext uri="{28A0092B-C50C-407E-A947-70E740481C1C}">
                <a14:useLocalDpi xmlns:a14="http://schemas.microsoft.com/office/drawing/2010/main" val="0"/>
              </a:ext>
            </a:extLst>
          </a:blip>
          <a:stretch>
            <a:fillRect/>
          </a:stretch>
        </p:blipFill>
        <p:spPr bwMode="auto">
          <a:xfrm>
            <a:off x="2874168" y="137318"/>
            <a:ext cx="6443663" cy="6583363"/>
          </a:xfrm>
          <a:prstGeom prst="rect">
            <a:avLst/>
          </a:prstGeom>
          <a:noFill/>
        </p:spPr>
      </p:pic>
    </p:spTree>
    <p:extLst>
      <p:ext uri="{BB962C8B-B14F-4D97-AF65-F5344CB8AC3E}">
        <p14:creationId xmlns:p14="http://schemas.microsoft.com/office/powerpoint/2010/main" val="35773712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C3BC3-FE64-85B5-9125-473BD6D5B122}"/>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0215A185-8B50-8711-625B-FD415126DA5E}"/>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B918EE7A-6867-90B7-1E0F-CFEBB3DF00CA}"/>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56DDC83E-C5A7-E54F-5DF1-1C59E3F52F00}"/>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solidFill>
                  <a:schemeClr val="bg1"/>
                </a:solidFill>
              </a:rPr>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226665471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449D2-DA2F-D73B-1317-56D843D0524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3B08A5-EDC1-07CF-DEF0-A2A4540B62D4}"/>
              </a:ext>
            </a:extLst>
          </p:cNvPr>
          <p:cNvSpPr>
            <a:spLocks noGrp="1"/>
          </p:cNvSpPr>
          <p:nvPr>
            <p:ph type="title" idx="4294967295"/>
          </p:nvPr>
        </p:nvSpPr>
        <p:spPr>
          <a:xfrm>
            <a:off x="136600" y="78951"/>
            <a:ext cx="12087225" cy="1171575"/>
          </a:xfrm>
        </p:spPr>
        <p:txBody>
          <a:bodyPr>
            <a:normAutofit/>
          </a:bodyPr>
          <a:lstStyle/>
          <a:p>
            <a:pPr algn="ctr"/>
            <a:r>
              <a:rPr lang="en-CA" sz="3200">
                <a:solidFill>
                  <a:schemeClr val="bg1"/>
                </a:solidFill>
              </a:rPr>
              <a:t>Editing, splicing and pasting while pendulating </a:t>
            </a:r>
            <a:br>
              <a:rPr lang="en-CA" sz="3200">
                <a:solidFill>
                  <a:schemeClr val="bg1"/>
                </a:solidFill>
              </a:rPr>
            </a:br>
            <a:r>
              <a:rPr lang="en-CA" sz="3200">
                <a:solidFill>
                  <a:schemeClr val="bg1"/>
                </a:solidFill>
              </a:rPr>
              <a:t>to stay in window of tolerance</a:t>
            </a:r>
          </a:p>
        </p:txBody>
      </p:sp>
      <p:pic>
        <p:nvPicPr>
          <p:cNvPr id="10" name="Content Placeholder 9">
            <a:extLst>
              <a:ext uri="{FF2B5EF4-FFF2-40B4-BE49-F238E27FC236}">
                <a16:creationId xmlns:a16="http://schemas.microsoft.com/office/drawing/2014/main" id="{57501255-D20B-0BBB-7CC1-234A6067C5C1}"/>
              </a:ext>
            </a:extLst>
          </p:cNvPr>
          <p:cNvPicPr>
            <a:picLocks noGrp="1" noChangeAspect="1"/>
          </p:cNvPicPr>
          <p:nvPr>
            <p:ph sz="half" idx="4294967295"/>
          </p:nvPr>
        </p:nvPicPr>
        <p:blipFill>
          <a:blip r:embed="rId2"/>
          <a:stretch>
            <a:fillRect/>
          </a:stretch>
        </p:blipFill>
        <p:spPr>
          <a:xfrm>
            <a:off x="136600" y="1306147"/>
            <a:ext cx="5622925" cy="4624388"/>
          </a:xfrm>
        </p:spPr>
      </p:pic>
      <p:pic>
        <p:nvPicPr>
          <p:cNvPr id="8" name="Content Placeholder 7">
            <a:extLst>
              <a:ext uri="{FF2B5EF4-FFF2-40B4-BE49-F238E27FC236}">
                <a16:creationId xmlns:a16="http://schemas.microsoft.com/office/drawing/2014/main" id="{603C0BC3-F002-2DA9-C05B-9CD89F963003}"/>
              </a:ext>
            </a:extLst>
          </p:cNvPr>
          <p:cNvPicPr>
            <a:picLocks noGrp="1" noChangeAspect="1"/>
          </p:cNvPicPr>
          <p:nvPr>
            <p:ph sz="half" idx="4294967295"/>
          </p:nvPr>
        </p:nvPicPr>
        <p:blipFill>
          <a:blip r:embed="rId3"/>
          <a:stretch>
            <a:fillRect/>
          </a:stretch>
        </p:blipFill>
        <p:spPr>
          <a:xfrm>
            <a:off x="2633615" y="4810290"/>
            <a:ext cx="3321050" cy="2000250"/>
          </a:xfrm>
        </p:spPr>
      </p:pic>
      <p:sp>
        <p:nvSpPr>
          <p:cNvPr id="6" name="TextBox 5">
            <a:extLst>
              <a:ext uri="{FF2B5EF4-FFF2-40B4-BE49-F238E27FC236}">
                <a16:creationId xmlns:a16="http://schemas.microsoft.com/office/drawing/2014/main" id="{F0A8F93C-0225-0413-A25F-919B550B19FE}"/>
              </a:ext>
            </a:extLst>
          </p:cNvPr>
          <p:cNvSpPr txBox="1"/>
          <p:nvPr/>
        </p:nvSpPr>
        <p:spPr>
          <a:xfrm>
            <a:off x="5954665" y="1600961"/>
            <a:ext cx="6071325" cy="4370427"/>
          </a:xfrm>
          <a:prstGeom prst="rect">
            <a:avLst/>
          </a:prstGeom>
          <a:noFill/>
        </p:spPr>
        <p:txBody>
          <a:bodyPr wrap="square">
            <a:spAutoFit/>
          </a:bodyPr>
          <a:lstStyle/>
          <a:p>
            <a:pPr marL="285750" indent="-285750">
              <a:buFont typeface="Arial" panose="020B0604020202020204" pitchFamily="34" charset="0"/>
              <a:buChar char="•"/>
            </a:pPr>
            <a:r>
              <a:rPr lang="en-CA" sz="2000">
                <a:solidFill>
                  <a:schemeClr val="tx2"/>
                </a:solidFill>
              </a:rPr>
              <a:t> We all have memories or mental “videos” of times we’ve been dysregulated or fallen into holes.</a:t>
            </a:r>
          </a:p>
          <a:p>
            <a:pPr marL="285750" indent="-285750">
              <a:buFont typeface="Arial" panose="020B0604020202020204" pitchFamily="34" charset="0"/>
              <a:buChar char="•"/>
            </a:pPr>
            <a:r>
              <a:rPr lang="en-CA" sz="2000">
                <a:solidFill>
                  <a:schemeClr val="tx2"/>
                </a:solidFill>
              </a:rPr>
              <a:t>When we are learning to get out of holes, these memories or videos are invaluable in helping us practice alternative ways of thinking, feeling, and behaving.</a:t>
            </a:r>
          </a:p>
          <a:p>
            <a:pPr marL="285750" indent="-285750">
              <a:buFont typeface="Arial" panose="020B0604020202020204" pitchFamily="34" charset="0"/>
              <a:buChar char="•"/>
            </a:pPr>
            <a:r>
              <a:rPr lang="en-CA" sz="2000">
                <a:solidFill>
                  <a:schemeClr val="tx2"/>
                </a:solidFill>
              </a:rPr>
              <a:t>In Simple we’re going to learn to edit these old videos by splicing them and pasting in new more desirable and adaptive thoughts, feelings, and behaviors that get us out of our holes.</a:t>
            </a:r>
          </a:p>
          <a:p>
            <a:pPr marL="285750" indent="-285750">
              <a:buFont typeface="Arial" panose="020B0604020202020204" pitchFamily="34" charset="0"/>
              <a:buChar char="•"/>
            </a:pPr>
            <a:r>
              <a:rPr lang="en-CA" sz="2000">
                <a:solidFill>
                  <a:schemeClr val="tx2"/>
                </a:solidFill>
              </a:rPr>
              <a:t>As we visualize these videos, we may get activated so we will need to know how to sooth ourselves  by “pendulating”, then resuming our work on the videos.</a:t>
            </a:r>
          </a:p>
          <a:p>
            <a:pPr marL="285750" indent="-285750">
              <a:buFont typeface="Arial" panose="020B0604020202020204" pitchFamily="34" charset="0"/>
              <a:buChar char="•"/>
            </a:pPr>
            <a:endParaRPr lang="en-CA"/>
          </a:p>
        </p:txBody>
      </p:sp>
      <p:sp>
        <p:nvSpPr>
          <p:cNvPr id="5" name="TextBox 4">
            <a:extLst>
              <a:ext uri="{FF2B5EF4-FFF2-40B4-BE49-F238E27FC236}">
                <a16:creationId xmlns:a16="http://schemas.microsoft.com/office/drawing/2014/main" id="{A7A11058-149B-BAA8-33ED-5B60F9D0F1EE}"/>
              </a:ext>
            </a:extLst>
          </p:cNvPr>
          <p:cNvSpPr txBox="1"/>
          <p:nvPr/>
        </p:nvSpPr>
        <p:spPr>
          <a:xfrm>
            <a:off x="2488786" y="4428364"/>
            <a:ext cx="1039860" cy="1446550"/>
          </a:xfrm>
          <a:prstGeom prst="rect">
            <a:avLst/>
          </a:prstGeom>
          <a:noFill/>
        </p:spPr>
        <p:txBody>
          <a:bodyPr wrap="square">
            <a:spAutoFit/>
          </a:bodyPr>
          <a:lstStyle/>
          <a:p>
            <a:r>
              <a:rPr lang="en-CA" sz="8800">
                <a:solidFill>
                  <a:schemeClr val="tx2"/>
                </a:solidFill>
              </a:rPr>
              <a:t> + </a:t>
            </a:r>
            <a:endParaRPr lang="en-CA" sz="8800"/>
          </a:p>
        </p:txBody>
      </p:sp>
    </p:spTree>
    <p:extLst>
      <p:ext uri="{BB962C8B-B14F-4D97-AF65-F5344CB8AC3E}">
        <p14:creationId xmlns:p14="http://schemas.microsoft.com/office/powerpoint/2010/main" val="947983190"/>
      </p:ext>
    </p:extLst>
  </p:cSld>
  <p:clrMapOvr>
    <a:masterClrMapping/>
  </p:clrMapOvr>
  <mc:AlternateContent xmlns:mc="http://schemas.openxmlformats.org/markup-compatibility/2006" xmlns:p14="http://schemas.microsoft.com/office/powerpoint/2010/main">
    <mc:Choice Requires="p14">
      <p:transition spd="slow" p14:dur="2000" advTm="100627"/>
    </mc:Choice>
    <mc:Fallback xmlns="">
      <p:transition spd="slow" advTm="100627"/>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EC19E-7CB9-55B8-6FD3-BA647882C7AB}"/>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B598BF8B-9CA1-2115-07C7-A91357EDA24F}"/>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57B9A618-FB19-D37B-A26B-CC5C4534CFF6}"/>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1D82D570-03C9-4C1F-39A7-8D5A40ECBBC3}"/>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solidFill>
                  <a:schemeClr val="bg1"/>
                </a:solidFill>
              </a:rPr>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345781562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E0A04-C8FB-FE58-6293-38473EF142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88EC4F-711F-C764-A203-48CC4F8451C2}"/>
              </a:ext>
            </a:extLst>
          </p:cNvPr>
          <p:cNvSpPr>
            <a:spLocks noGrp="1"/>
          </p:cNvSpPr>
          <p:nvPr>
            <p:ph type="title" idx="4294967295"/>
          </p:nvPr>
        </p:nvSpPr>
        <p:spPr>
          <a:xfrm>
            <a:off x="561139" y="-296993"/>
            <a:ext cx="11763375" cy="1335088"/>
          </a:xfrm>
        </p:spPr>
        <p:txBody>
          <a:bodyPr>
            <a:normAutofit/>
          </a:bodyPr>
          <a:lstStyle/>
          <a:p>
            <a:r>
              <a:rPr lang="en-CA" sz="3200">
                <a:solidFill>
                  <a:schemeClr val="bg1"/>
                </a:solidFill>
              </a:rPr>
              <a:t>Stay in your window of tolerance by pendulating</a:t>
            </a:r>
          </a:p>
        </p:txBody>
      </p:sp>
      <p:pic>
        <p:nvPicPr>
          <p:cNvPr id="8" name="Content Placeholder 7">
            <a:extLst>
              <a:ext uri="{FF2B5EF4-FFF2-40B4-BE49-F238E27FC236}">
                <a16:creationId xmlns:a16="http://schemas.microsoft.com/office/drawing/2014/main" id="{81C59293-A116-7D00-058D-95195ACF1B26}"/>
              </a:ext>
            </a:extLst>
          </p:cNvPr>
          <p:cNvPicPr>
            <a:picLocks noGrp="1" noChangeAspect="1"/>
          </p:cNvPicPr>
          <p:nvPr>
            <p:ph sz="half" idx="4294967295"/>
          </p:nvPr>
        </p:nvPicPr>
        <p:blipFill>
          <a:blip r:embed="rId2"/>
          <a:stretch>
            <a:fillRect/>
          </a:stretch>
        </p:blipFill>
        <p:spPr>
          <a:xfrm>
            <a:off x="6442827" y="707786"/>
            <a:ext cx="4667250" cy="2314575"/>
          </a:xfrm>
        </p:spPr>
      </p:pic>
      <p:sp>
        <p:nvSpPr>
          <p:cNvPr id="4" name="TextBox 3">
            <a:extLst>
              <a:ext uri="{FF2B5EF4-FFF2-40B4-BE49-F238E27FC236}">
                <a16:creationId xmlns:a16="http://schemas.microsoft.com/office/drawing/2014/main" id="{8F9D6882-2FFF-3FBE-BEE2-74AF49619C8D}"/>
              </a:ext>
            </a:extLst>
          </p:cNvPr>
          <p:cNvSpPr txBox="1"/>
          <p:nvPr/>
        </p:nvSpPr>
        <p:spPr>
          <a:xfrm>
            <a:off x="5687955" y="3022361"/>
            <a:ext cx="6440250" cy="3416320"/>
          </a:xfrm>
          <a:prstGeom prst="rect">
            <a:avLst/>
          </a:prstGeom>
          <a:noFill/>
        </p:spPr>
        <p:txBody>
          <a:bodyPr wrap="square">
            <a:spAutoFit/>
          </a:bodyPr>
          <a:lstStyle/>
          <a:p>
            <a:pPr marL="285750" indent="-285750">
              <a:buFont typeface="Arial" panose="020B0604020202020204" pitchFamily="34" charset="0"/>
              <a:buChar char="•"/>
            </a:pPr>
            <a:r>
              <a:rPr lang="en-CA" dirty="0">
                <a:solidFill>
                  <a:schemeClr val="tx2"/>
                </a:solidFill>
              </a:rPr>
              <a:t>Pendulating, which comes from the word pendulum, means swinging from one thing or place to another.</a:t>
            </a:r>
          </a:p>
          <a:p>
            <a:pPr marL="285750" indent="-285750">
              <a:buFont typeface="Arial" panose="020B0604020202020204" pitchFamily="34" charset="0"/>
              <a:buChar char="•"/>
            </a:pPr>
            <a:r>
              <a:rPr lang="en-CA" sz="1800" dirty="0">
                <a:solidFill>
                  <a:schemeClr val="tx2"/>
                </a:solidFill>
              </a:rPr>
              <a:t>When people have feelings, they also have thoughts and images that </a:t>
            </a:r>
            <a:r>
              <a:rPr lang="en-CA" dirty="0">
                <a:solidFill>
                  <a:schemeClr val="tx2"/>
                </a:solidFill>
              </a:rPr>
              <a:t>accompany</a:t>
            </a:r>
            <a:r>
              <a:rPr lang="en-CA" sz="1800" dirty="0">
                <a:solidFill>
                  <a:schemeClr val="tx2"/>
                </a:solidFill>
              </a:rPr>
              <a:t> those </a:t>
            </a:r>
            <a:r>
              <a:rPr lang="en-CA" dirty="0">
                <a:solidFill>
                  <a:schemeClr val="tx2"/>
                </a:solidFill>
              </a:rPr>
              <a:t>feelings</a:t>
            </a:r>
            <a:r>
              <a:rPr lang="en-CA" sz="1800" dirty="0">
                <a:solidFill>
                  <a:schemeClr val="tx2"/>
                </a:solidFill>
              </a:rPr>
              <a:t>.</a:t>
            </a:r>
          </a:p>
          <a:p>
            <a:pPr marL="285750" indent="-285750">
              <a:buFont typeface="Arial" panose="020B0604020202020204" pitchFamily="34" charset="0"/>
              <a:buChar char="•"/>
            </a:pPr>
            <a:r>
              <a:rPr lang="en-CA" dirty="0">
                <a:solidFill>
                  <a:schemeClr val="tx2"/>
                </a:solidFill>
              </a:rPr>
              <a:t>One way of soothing yourself, when you are experiencing intense negative feelings, and bringing yourself back to the window of tolerable emotions, involves distraction or self-soothing: you learn to identify that you are emotional and learn to have alternative thoughts, a soothing inner dialogue, and/or calming and soothing images. When you are better regulated you can then revisit the original thoughts you were having</a:t>
            </a:r>
          </a:p>
          <a:p>
            <a:pPr marL="285750" indent="-285750">
              <a:buFont typeface="Arial" panose="020B0604020202020204" pitchFamily="34" charset="0"/>
              <a:buChar char="•"/>
            </a:pPr>
            <a:r>
              <a:rPr lang="en-CA" dirty="0">
                <a:solidFill>
                  <a:schemeClr val="tx2"/>
                </a:solidFill>
              </a:rPr>
              <a:t>To get good at pendulating you  have to plan and practice it .</a:t>
            </a:r>
            <a:endParaRPr lang="en-CA" sz="1800" dirty="0">
              <a:solidFill>
                <a:schemeClr val="tx2"/>
              </a:solidFill>
            </a:endParaRPr>
          </a:p>
        </p:txBody>
      </p:sp>
      <p:pic>
        <p:nvPicPr>
          <p:cNvPr id="3" name="Picture 2" descr="Oscillation of a Simple Pendulum">
            <a:extLst>
              <a:ext uri="{FF2B5EF4-FFF2-40B4-BE49-F238E27FC236}">
                <a16:creationId xmlns:a16="http://schemas.microsoft.com/office/drawing/2014/main" id="{C2C397E2-D488-EA97-279E-19C2D45DC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416" y="1453661"/>
            <a:ext cx="4286250" cy="37385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E709CF-A8FE-2103-18BA-119960B5EB0D}"/>
              </a:ext>
            </a:extLst>
          </p:cNvPr>
          <p:cNvSpPr txBox="1"/>
          <p:nvPr/>
        </p:nvSpPr>
        <p:spPr>
          <a:xfrm>
            <a:off x="510294" y="5652557"/>
            <a:ext cx="1718187" cy="523220"/>
          </a:xfrm>
          <a:prstGeom prst="rect">
            <a:avLst/>
          </a:prstGeom>
          <a:noFill/>
        </p:spPr>
        <p:txBody>
          <a:bodyPr wrap="square">
            <a:spAutoFit/>
          </a:bodyPr>
          <a:lstStyle/>
          <a:p>
            <a:pPr algn="ctr"/>
            <a:r>
              <a:rPr lang="en-CA" sz="1400">
                <a:solidFill>
                  <a:schemeClr val="bg1"/>
                </a:solidFill>
              </a:rPr>
              <a:t>Distressing thoughts/feelings </a:t>
            </a:r>
            <a:endParaRPr lang="en-CA" sz="1400"/>
          </a:p>
        </p:txBody>
      </p:sp>
      <p:sp>
        <p:nvSpPr>
          <p:cNvPr id="9" name="Arrow: Left-Right 8">
            <a:extLst>
              <a:ext uri="{FF2B5EF4-FFF2-40B4-BE49-F238E27FC236}">
                <a16:creationId xmlns:a16="http://schemas.microsoft.com/office/drawing/2014/main" id="{6BD2374D-F289-EA87-C193-C8C03C4035B7}"/>
              </a:ext>
            </a:extLst>
          </p:cNvPr>
          <p:cNvSpPr/>
          <p:nvPr/>
        </p:nvSpPr>
        <p:spPr>
          <a:xfrm>
            <a:off x="2476279" y="5751356"/>
            <a:ext cx="848510" cy="32562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E62A5078-6133-85E2-8AB4-E6EA7C76703C}"/>
              </a:ext>
            </a:extLst>
          </p:cNvPr>
          <p:cNvSpPr txBox="1"/>
          <p:nvPr/>
        </p:nvSpPr>
        <p:spPr>
          <a:xfrm>
            <a:off x="1490062" y="5655806"/>
            <a:ext cx="6203170" cy="523220"/>
          </a:xfrm>
          <a:prstGeom prst="rect">
            <a:avLst/>
          </a:prstGeom>
          <a:noFill/>
        </p:spPr>
        <p:txBody>
          <a:bodyPr wrap="square">
            <a:spAutoFit/>
          </a:bodyPr>
          <a:lstStyle/>
          <a:p>
            <a:pPr algn="ctr"/>
            <a:r>
              <a:rPr lang="en-CA" sz="1400">
                <a:solidFill>
                  <a:schemeClr val="bg1"/>
                </a:solidFill>
              </a:rPr>
              <a:t>Distracting/soothing</a:t>
            </a:r>
          </a:p>
          <a:p>
            <a:pPr algn="ctr"/>
            <a:r>
              <a:rPr lang="en-CA" sz="1400">
                <a:solidFill>
                  <a:schemeClr val="bg1"/>
                </a:solidFill>
              </a:rPr>
              <a:t>Images/thoughts/sensations</a:t>
            </a:r>
            <a:endParaRPr lang="en-CA" sz="1400"/>
          </a:p>
        </p:txBody>
      </p:sp>
    </p:spTree>
    <p:extLst>
      <p:ext uri="{BB962C8B-B14F-4D97-AF65-F5344CB8AC3E}">
        <p14:creationId xmlns:p14="http://schemas.microsoft.com/office/powerpoint/2010/main" val="2105143538"/>
      </p:ext>
    </p:extLst>
  </p:cSld>
  <p:clrMapOvr>
    <a:masterClrMapping/>
  </p:clrMapOvr>
  <mc:AlternateContent xmlns:mc="http://schemas.openxmlformats.org/markup-compatibility/2006" xmlns:p14="http://schemas.microsoft.com/office/powerpoint/2010/main">
    <mc:Choice Requires="p14">
      <p:transition spd="slow" p14:dur="2000" advTm="155188"/>
    </mc:Choice>
    <mc:Fallback xmlns="">
      <p:transition spd="slow" advTm="155188"/>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48451-FC57-2CBB-539A-6EF4ABFA39EC}"/>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93400002-0A0D-87CA-696D-A4EE54DC142C}"/>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75AE7924-3FCE-555E-5F76-1D2D2D95A0F5}"/>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716B9614-0712-583E-D0FD-A78ADBBB8994}"/>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solidFill>
                  <a:schemeClr val="bg1"/>
                </a:solidFill>
              </a:rPr>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133544329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D3B9F-7ADB-8899-EEA4-0C8D669A348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518A5C2-8720-2292-5C58-19285FBDBE36}"/>
              </a:ext>
            </a:extLst>
          </p:cNvPr>
          <p:cNvSpPr>
            <a:spLocks noGrp="1"/>
          </p:cNvSpPr>
          <p:nvPr>
            <p:ph type="body" idx="4294967295"/>
          </p:nvPr>
        </p:nvSpPr>
        <p:spPr>
          <a:xfrm>
            <a:off x="1175752" y="1106799"/>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DF04B3BA-DEAD-82D0-AE1A-B59ADF655CBC}"/>
              </a:ext>
            </a:extLst>
          </p:cNvPr>
          <p:cNvPicPr>
            <a:picLocks noGrp="1" noChangeAspect="1"/>
          </p:cNvPicPr>
          <p:nvPr>
            <p:ph sz="half" idx="4294967295"/>
          </p:nvPr>
        </p:nvPicPr>
        <p:blipFill>
          <a:blip r:embed="rId2"/>
          <a:stretch>
            <a:fillRect/>
          </a:stretch>
        </p:blipFill>
        <p:spPr>
          <a:xfrm>
            <a:off x="448234" y="1530307"/>
            <a:ext cx="3250721" cy="2236212"/>
          </a:xfrm>
          <a:prstGeom prst="rect">
            <a:avLst/>
          </a:prstGeom>
        </p:spPr>
      </p:pic>
      <p:sp>
        <p:nvSpPr>
          <p:cNvPr id="10" name="Text Placeholder 9">
            <a:extLst>
              <a:ext uri="{FF2B5EF4-FFF2-40B4-BE49-F238E27FC236}">
                <a16:creationId xmlns:a16="http://schemas.microsoft.com/office/drawing/2014/main" id="{EB7F2E16-5DA8-057F-7898-7DBE48B056BF}"/>
              </a:ext>
            </a:extLst>
          </p:cNvPr>
          <p:cNvSpPr>
            <a:spLocks noGrp="1"/>
          </p:cNvSpPr>
          <p:nvPr>
            <p:ph type="body" sz="quarter" idx="4294967295"/>
          </p:nvPr>
        </p:nvSpPr>
        <p:spPr>
          <a:xfrm>
            <a:off x="4643437" y="4251172"/>
            <a:ext cx="2905125" cy="576263"/>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87FF44D8-78E9-4C2F-0EFA-0F09EAB4EA93}"/>
              </a:ext>
            </a:extLst>
          </p:cNvPr>
          <p:cNvSpPr>
            <a:spLocks noGrp="1"/>
          </p:cNvSpPr>
          <p:nvPr>
            <p:ph type="title" idx="4294967295"/>
          </p:nvPr>
        </p:nvSpPr>
        <p:spPr>
          <a:xfrm>
            <a:off x="-315022" y="-511849"/>
            <a:ext cx="7523128" cy="2236213"/>
          </a:xfrm>
        </p:spPr>
        <p:txBody>
          <a:bodyPr>
            <a:normAutofit/>
          </a:bodyPr>
          <a:lstStyle/>
          <a:p>
            <a:pPr algn="ctr"/>
            <a:r>
              <a:rPr lang="en-CA" sz="3200" dirty="0">
                <a:solidFill>
                  <a:schemeClr val="bg1"/>
                </a:solidFill>
              </a:rPr>
              <a:t>Check in regularly with your Personal dashboard                </a:t>
            </a:r>
            <a:endParaRPr lang="en-CA" sz="3200" dirty="0">
              <a:solidFill>
                <a:schemeClr val="bg1"/>
              </a:solidFill>
              <a:latin typeface="+mn-lt"/>
            </a:endParaRPr>
          </a:p>
        </p:txBody>
      </p:sp>
      <p:pic>
        <p:nvPicPr>
          <p:cNvPr id="18" name="Content Placeholder 17">
            <a:extLst>
              <a:ext uri="{FF2B5EF4-FFF2-40B4-BE49-F238E27FC236}">
                <a16:creationId xmlns:a16="http://schemas.microsoft.com/office/drawing/2014/main" id="{A0D4470B-2722-5EF5-ED71-FAE5A8176DE6}"/>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182311" y="4732193"/>
            <a:ext cx="3194693" cy="1901687"/>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309B1B14-F181-3F61-C0C5-7931A13B530F}"/>
              </a:ext>
            </a:extLst>
          </p:cNvPr>
          <p:cNvPicPr>
            <a:picLocks noChangeAspect="1"/>
          </p:cNvPicPr>
          <p:nvPr/>
        </p:nvPicPr>
        <p:blipFill>
          <a:blip r:embed="rId5"/>
          <a:stretch>
            <a:fillRect/>
          </a:stretch>
        </p:blipFill>
        <p:spPr>
          <a:xfrm>
            <a:off x="4182311" y="1509224"/>
            <a:ext cx="3194694" cy="2236212"/>
          </a:xfrm>
          <a:prstGeom prst="rect">
            <a:avLst/>
          </a:prstGeom>
        </p:spPr>
      </p:pic>
      <p:sp>
        <p:nvSpPr>
          <p:cNvPr id="9" name="TextBox 8">
            <a:extLst>
              <a:ext uri="{FF2B5EF4-FFF2-40B4-BE49-F238E27FC236}">
                <a16:creationId xmlns:a16="http://schemas.microsoft.com/office/drawing/2014/main" id="{FF8E8A02-B5E1-AC75-29C2-D6046B7F5B6B}"/>
              </a:ext>
            </a:extLst>
          </p:cNvPr>
          <p:cNvSpPr txBox="1"/>
          <p:nvPr/>
        </p:nvSpPr>
        <p:spPr>
          <a:xfrm>
            <a:off x="4548232" y="1047433"/>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27D47A56-891C-DD5A-6D68-92DCEFFF0092}"/>
              </a:ext>
            </a:extLst>
          </p:cNvPr>
          <p:cNvSpPr txBox="1"/>
          <p:nvPr/>
        </p:nvSpPr>
        <p:spPr>
          <a:xfrm>
            <a:off x="5340004" y="995827"/>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554F1B7E-420B-B182-8376-DC8E6E541183}"/>
              </a:ext>
            </a:extLst>
          </p:cNvPr>
          <p:cNvSpPr txBox="1"/>
          <p:nvPr/>
        </p:nvSpPr>
        <p:spPr>
          <a:xfrm>
            <a:off x="7794161" y="483004"/>
            <a:ext cx="4379898" cy="6524863"/>
          </a:xfrm>
          <a:prstGeom prst="rect">
            <a:avLst/>
          </a:prstGeom>
          <a:noFill/>
        </p:spPr>
        <p:txBody>
          <a:bodyPr wrap="square">
            <a:spAutoFit/>
          </a:bodyPr>
          <a:lstStyle/>
          <a:p>
            <a:r>
              <a:rPr lang="en-CA" sz="2000" dirty="0"/>
              <a:t>Spend a few moments checking in with yourself by asking:</a:t>
            </a:r>
          </a:p>
          <a:p>
            <a:endParaRPr lang="en-CA" sz="2000" dirty="0"/>
          </a:p>
          <a:p>
            <a:r>
              <a:rPr lang="en-CA" sz="2000" dirty="0">
                <a:solidFill>
                  <a:schemeClr val="bg1"/>
                </a:solidFill>
              </a:rPr>
              <a:t>1)</a:t>
            </a:r>
            <a:r>
              <a:rPr lang="en-CA" sz="2000" dirty="0"/>
              <a:t>What is the current risk that I’ll experience a state of crisis ?</a:t>
            </a:r>
          </a:p>
          <a:p>
            <a:pPr marL="342900" indent="-342900">
              <a:buAutoNum type="alphaLcParenR"/>
            </a:pPr>
            <a:r>
              <a:rPr lang="en-CA" sz="2000" dirty="0"/>
              <a:t>Low b) Moderate c) high d) very high e) extreme</a:t>
            </a:r>
          </a:p>
          <a:p>
            <a:pPr marL="342900" indent="-342900">
              <a:buAutoNum type="alphaLcParenR"/>
            </a:pPr>
            <a:endParaRPr lang="en-CA" sz="2000" dirty="0"/>
          </a:p>
          <a:p>
            <a:r>
              <a:rPr lang="en-CA" sz="2000" dirty="0">
                <a:solidFill>
                  <a:schemeClr val="bg1"/>
                </a:solidFill>
              </a:rPr>
              <a:t>2) </a:t>
            </a:r>
            <a:r>
              <a:rPr lang="en-CA" sz="2000" dirty="0"/>
              <a:t>Am I in the window of tolerance?</a:t>
            </a:r>
          </a:p>
          <a:p>
            <a:r>
              <a:rPr lang="en-CA" sz="2000" dirty="0"/>
              <a:t>a) Yes  b) I’m a little outside c) very outside</a:t>
            </a:r>
          </a:p>
          <a:p>
            <a:endParaRPr lang="en-CA" sz="2000" dirty="0"/>
          </a:p>
          <a:p>
            <a:r>
              <a:rPr lang="en-CA" sz="2000" dirty="0">
                <a:solidFill>
                  <a:schemeClr val="bg1"/>
                </a:solidFill>
              </a:rPr>
              <a:t>3) </a:t>
            </a:r>
            <a:r>
              <a:rPr lang="en-CA" sz="2000" dirty="0"/>
              <a:t>What state of activation am I mostly in at the moment?</a:t>
            </a:r>
          </a:p>
          <a:p>
            <a:r>
              <a:rPr lang="en-CA" sz="2000" dirty="0"/>
              <a:t>a) Calm b) Fight c) Flight d) Dissociated e) Depressed?</a:t>
            </a:r>
          </a:p>
          <a:p>
            <a:endParaRPr lang="en-CA" sz="2000" dirty="0"/>
          </a:p>
          <a:p>
            <a:r>
              <a:rPr lang="en-CA" sz="2000" dirty="0">
                <a:solidFill>
                  <a:schemeClr val="bg1"/>
                </a:solidFill>
              </a:rPr>
              <a:t>4) </a:t>
            </a:r>
            <a:r>
              <a:rPr lang="en-CA" sz="2000" dirty="0"/>
              <a:t>Where is my energy tank right now?</a:t>
            </a:r>
          </a:p>
          <a:p>
            <a:r>
              <a:rPr lang="en-CA" sz="2000" dirty="0"/>
              <a:t>a) Full b) ¾ c) ½ d) near empty</a:t>
            </a:r>
          </a:p>
          <a:p>
            <a:pPr marL="342900" indent="-342900">
              <a:buAutoNum type="alphaLcParenR"/>
            </a:pPr>
            <a:endParaRPr lang="en-CA" sz="2000" dirty="0"/>
          </a:p>
          <a:p>
            <a:endParaRPr lang="en-CA" dirty="0"/>
          </a:p>
        </p:txBody>
      </p:sp>
      <p:pic>
        <p:nvPicPr>
          <p:cNvPr id="15" name="Picture 14">
            <a:extLst>
              <a:ext uri="{FF2B5EF4-FFF2-40B4-BE49-F238E27FC236}">
                <a16:creationId xmlns:a16="http://schemas.microsoft.com/office/drawing/2014/main" id="{BBA56C6E-9D87-773B-B441-6659E29FC9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234" y="4732194"/>
            <a:ext cx="3250721" cy="1901688"/>
          </a:xfrm>
          <a:prstGeom prst="rect">
            <a:avLst/>
          </a:prstGeom>
        </p:spPr>
      </p:pic>
      <p:sp>
        <p:nvSpPr>
          <p:cNvPr id="17" name="TextBox 16">
            <a:extLst>
              <a:ext uri="{FF2B5EF4-FFF2-40B4-BE49-F238E27FC236}">
                <a16:creationId xmlns:a16="http://schemas.microsoft.com/office/drawing/2014/main" id="{6C40C4E7-82B1-2198-D68D-7FD028B49F76}"/>
              </a:ext>
            </a:extLst>
          </p:cNvPr>
          <p:cNvSpPr txBox="1"/>
          <p:nvPr/>
        </p:nvSpPr>
        <p:spPr>
          <a:xfrm>
            <a:off x="941384" y="4251172"/>
            <a:ext cx="2314327" cy="338554"/>
          </a:xfrm>
          <a:prstGeom prst="rect">
            <a:avLst/>
          </a:prstGeom>
          <a:noFill/>
        </p:spPr>
        <p:txBody>
          <a:bodyPr wrap="square">
            <a:spAutoFit/>
          </a:bodyPr>
          <a:lstStyle/>
          <a:p>
            <a:r>
              <a:rPr lang="en-CA" sz="1600" dirty="0"/>
              <a:t>STATE OF ACTIVATION</a:t>
            </a:r>
          </a:p>
        </p:txBody>
      </p:sp>
    </p:spTree>
    <p:extLst>
      <p:ext uri="{BB962C8B-B14F-4D97-AF65-F5344CB8AC3E}">
        <p14:creationId xmlns:p14="http://schemas.microsoft.com/office/powerpoint/2010/main" val="1434358846"/>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9" grpId="0"/>
      <p:bldP spid="1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A0CF0-59AE-F1C2-E73B-3484DD3A80D4}"/>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1B90B120-16B6-4DAC-2FB7-1F0BAFA576BD}"/>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955ADB64-3B8D-5935-61A5-52D8F4650D9F}"/>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C7086B5F-D05A-ED6B-B17E-61D904845190}"/>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40866815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8CFED-25E0-836E-F2C5-EACF58A98BF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FEADFA3-0C8B-049A-A0B3-1077E07BC635}"/>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A026233-5D76-242F-E6E4-224A640B6597}"/>
              </a:ext>
            </a:extLst>
          </p:cNvPr>
          <p:cNvSpPr txBox="1"/>
          <p:nvPr/>
        </p:nvSpPr>
        <p:spPr>
          <a:xfrm>
            <a:off x="6885992" y="1284905"/>
            <a:ext cx="5169159" cy="5324535"/>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15. 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21. </a:t>
            </a: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Box breathing</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22. Cold temperatures</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23. High intensity exercise</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24. Progressive muscular relaxation</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25. Paced breathing </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26. Side to side eye movement.</a:t>
            </a: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Tree>
    <p:extLst>
      <p:ext uri="{BB962C8B-B14F-4D97-AF65-F5344CB8AC3E}">
        <p14:creationId xmlns:p14="http://schemas.microsoft.com/office/powerpoint/2010/main" val="25213704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D9103-3855-D6E6-6DDC-1953764545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F4EB1DA-DEC4-CC7B-D26A-AB185F44864A}"/>
              </a:ext>
            </a:extLst>
          </p:cNvPr>
          <p:cNvSpPr txBox="1"/>
          <p:nvPr/>
        </p:nvSpPr>
        <p:spPr>
          <a:xfrm>
            <a:off x="336275" y="202157"/>
            <a:ext cx="8257032" cy="1670457"/>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Mindfulness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0AF7C3E-D7E2-C524-1731-36DA6464E37C}"/>
              </a:ext>
            </a:extLst>
          </p:cNvPr>
          <p:cNvSpPr txBox="1"/>
          <p:nvPr/>
        </p:nvSpPr>
        <p:spPr>
          <a:xfrm>
            <a:off x="6458868" y="1497933"/>
            <a:ext cx="5169159" cy="3170099"/>
          </a:xfrm>
          <a:prstGeom prst="rect">
            <a:avLst/>
          </a:prstGeom>
          <a:noFill/>
        </p:spPr>
        <p:txBody>
          <a:bodyPr wrap="square">
            <a:spAutoFit/>
          </a:bodyPr>
          <a:lstStyle/>
          <a:p>
            <a:r>
              <a:rPr lang="en-US" sz="2000" dirty="0">
                <a:solidFill>
                  <a:schemeClr val="bg1"/>
                </a:solidFill>
              </a:rPr>
              <a:t>17. Being mindful in our daily life</a:t>
            </a:r>
          </a:p>
          <a:p>
            <a:r>
              <a:rPr lang="en-US" sz="2000" dirty="0">
                <a:solidFill>
                  <a:schemeClr val="bg1"/>
                </a:solidFill>
              </a:rPr>
              <a:t>18. How to do tasks mindfully</a:t>
            </a:r>
          </a:p>
          <a:p>
            <a:r>
              <a:rPr lang="en-US" sz="2000" dirty="0">
                <a:solidFill>
                  <a:schemeClr val="bg1"/>
                </a:solidFill>
              </a:rPr>
              <a:t>19. How to be mindful of our activities</a:t>
            </a:r>
          </a:p>
          <a:p>
            <a:r>
              <a:rPr lang="en-US" sz="2000" dirty="0">
                <a:solidFill>
                  <a:schemeClr val="bg1"/>
                </a:solidFill>
              </a:rPr>
              <a:t>20. Resistances and hindrances to mindfulness practice</a:t>
            </a:r>
          </a:p>
          <a:p>
            <a:r>
              <a:rPr lang="en-US" sz="2000" dirty="0">
                <a:solidFill>
                  <a:schemeClr val="bg1"/>
                </a:solidFill>
              </a:rPr>
              <a:t>21. Exploring mindfulness further</a:t>
            </a:r>
          </a:p>
          <a:p>
            <a:r>
              <a:rPr lang="en-US" sz="2000" dirty="0">
                <a:solidFill>
                  <a:schemeClr val="bg1"/>
                </a:solidFill>
              </a:rPr>
              <a:t>22. Mindfulness and meditation</a:t>
            </a:r>
          </a:p>
          <a:p>
            <a:r>
              <a:rPr lang="en-US" sz="2000" dirty="0">
                <a:solidFill>
                  <a:schemeClr val="bg1"/>
                </a:solidFill>
              </a:rPr>
              <a:t>23. Using kindness and compassion</a:t>
            </a:r>
          </a:p>
          <a:p>
            <a:r>
              <a:rPr lang="en-US" sz="2000" dirty="0">
                <a:solidFill>
                  <a:schemeClr val="bg1"/>
                </a:solidFill>
              </a:rPr>
              <a:t>24.  Paying attention to spaciousness and stillness</a:t>
            </a:r>
          </a:p>
        </p:txBody>
      </p:sp>
      <p:sp>
        <p:nvSpPr>
          <p:cNvPr id="5" name="TextBox 4">
            <a:extLst>
              <a:ext uri="{FF2B5EF4-FFF2-40B4-BE49-F238E27FC236}">
                <a16:creationId xmlns:a16="http://schemas.microsoft.com/office/drawing/2014/main" id="{38E23D64-C331-864F-2599-809E22E91660}"/>
              </a:ext>
            </a:extLst>
          </p:cNvPr>
          <p:cNvSpPr txBox="1"/>
          <p:nvPr/>
        </p:nvSpPr>
        <p:spPr>
          <a:xfrm>
            <a:off x="563973" y="1497933"/>
            <a:ext cx="4108512" cy="4801314"/>
          </a:xfrm>
          <a:prstGeom prst="rect">
            <a:avLst/>
          </a:prstGeom>
          <a:noFill/>
        </p:spPr>
        <p:txBody>
          <a:bodyPr wrap="square">
            <a:spAutoFit/>
          </a:bodyPr>
          <a:lstStyle/>
          <a:p>
            <a:r>
              <a:rPr lang="en-US" sz="1800" dirty="0">
                <a:solidFill>
                  <a:schemeClr val="bg1"/>
                </a:solidFill>
              </a:rPr>
              <a:t>1) Focus on a single minute</a:t>
            </a:r>
          </a:p>
          <a:p>
            <a:r>
              <a:rPr lang="en-US" sz="1800" dirty="0">
                <a:solidFill>
                  <a:schemeClr val="bg1"/>
                </a:solidFill>
              </a:rPr>
              <a:t>2) Focus on a single object</a:t>
            </a:r>
          </a:p>
          <a:p>
            <a:r>
              <a:rPr lang="en-US" sz="1800" dirty="0">
                <a:solidFill>
                  <a:schemeClr val="bg1"/>
                </a:solidFill>
              </a:rPr>
              <a:t>3) Band of light</a:t>
            </a:r>
          </a:p>
          <a:p>
            <a:r>
              <a:rPr lang="en-US" sz="1800" dirty="0">
                <a:solidFill>
                  <a:schemeClr val="bg1"/>
                </a:solidFill>
              </a:rPr>
              <a:t>4) Inner-Outer Experience</a:t>
            </a:r>
          </a:p>
          <a:p>
            <a:r>
              <a:rPr lang="en-US" sz="1800" dirty="0">
                <a:solidFill>
                  <a:schemeClr val="bg1"/>
                </a:solidFill>
              </a:rPr>
              <a:t>5) Record Three Minutes of Thoughts</a:t>
            </a:r>
          </a:p>
          <a:p>
            <a:r>
              <a:rPr lang="en-US" sz="1800" dirty="0">
                <a:solidFill>
                  <a:schemeClr val="bg1"/>
                </a:solidFill>
              </a:rPr>
              <a:t>6) Thought Diffusion</a:t>
            </a:r>
          </a:p>
          <a:p>
            <a:r>
              <a:rPr lang="en-US" sz="1800" dirty="0">
                <a:solidFill>
                  <a:schemeClr val="bg1"/>
                </a:solidFill>
              </a:rPr>
              <a:t>7) Describe Your Emotion</a:t>
            </a:r>
          </a:p>
          <a:p>
            <a:r>
              <a:rPr lang="en-US" sz="1800" dirty="0">
                <a:solidFill>
                  <a:schemeClr val="bg1"/>
                </a:solidFill>
              </a:rPr>
              <a:t>8) Focus Shifting </a:t>
            </a:r>
          </a:p>
          <a:p>
            <a:r>
              <a:rPr lang="en-US" sz="1800" dirty="0">
                <a:solidFill>
                  <a:schemeClr val="bg1"/>
                </a:solidFill>
              </a:rPr>
              <a:t>9) Mindful Breathing</a:t>
            </a:r>
          </a:p>
          <a:p>
            <a:r>
              <a:rPr lang="en-US" sz="1800" dirty="0">
                <a:solidFill>
                  <a:schemeClr val="bg1"/>
                </a:solidFill>
              </a:rPr>
              <a:t>10) Mindful Awareness of Emotion</a:t>
            </a:r>
            <a:endParaRPr lang="en-CA" sz="1800" dirty="0"/>
          </a:p>
          <a:p>
            <a:r>
              <a:rPr lang="en-CA" sz="1800" dirty="0">
                <a:solidFill>
                  <a:schemeClr val="bg1"/>
                </a:solidFill>
              </a:rPr>
              <a:t>11) Wise mind</a:t>
            </a:r>
          </a:p>
          <a:p>
            <a:r>
              <a:rPr lang="en-CA" sz="1800" dirty="0">
                <a:solidFill>
                  <a:schemeClr val="bg1"/>
                </a:solidFill>
              </a:rPr>
              <a:t>12)how to make Wise mind decisions</a:t>
            </a:r>
          </a:p>
          <a:p>
            <a:r>
              <a:rPr lang="en-CA" sz="1800" dirty="0">
                <a:solidFill>
                  <a:schemeClr val="bg1"/>
                </a:solidFill>
              </a:rPr>
              <a:t>13) Radical acceptance</a:t>
            </a:r>
          </a:p>
          <a:p>
            <a:r>
              <a:rPr lang="en-CA" sz="1800" dirty="0">
                <a:solidFill>
                  <a:schemeClr val="bg1"/>
                </a:solidFill>
              </a:rPr>
              <a:t>14) Judgements and labels</a:t>
            </a:r>
          </a:p>
          <a:p>
            <a:r>
              <a:rPr lang="en-CA" sz="1800" dirty="0">
                <a:solidFill>
                  <a:schemeClr val="bg1"/>
                </a:solidFill>
              </a:rPr>
              <a:t>15</a:t>
            </a:r>
            <a:r>
              <a:rPr lang="en-CA" dirty="0">
                <a:solidFill>
                  <a:schemeClr val="bg1"/>
                </a:solidFill>
              </a:rPr>
              <a:t>)</a:t>
            </a:r>
            <a:r>
              <a:rPr lang="en-CA" sz="1800" dirty="0">
                <a:solidFill>
                  <a:schemeClr val="bg1"/>
                </a:solidFill>
              </a:rPr>
              <a:t> Self compassion</a:t>
            </a:r>
          </a:p>
          <a:p>
            <a:r>
              <a:rPr lang="en-CA" sz="1800" dirty="0">
                <a:solidFill>
                  <a:schemeClr val="bg1"/>
                </a:solidFill>
              </a:rPr>
              <a:t>16</a:t>
            </a:r>
            <a:r>
              <a:rPr lang="en-CA" dirty="0">
                <a:solidFill>
                  <a:schemeClr val="bg1"/>
                </a:solidFill>
              </a:rPr>
              <a:t>) </a:t>
            </a:r>
            <a:r>
              <a:rPr lang="en-CA" sz="1800" dirty="0">
                <a:solidFill>
                  <a:schemeClr val="bg1"/>
                </a:solidFill>
              </a:rPr>
              <a:t>Mindful communication</a:t>
            </a:r>
          </a:p>
          <a:p>
            <a:endParaRPr lang="en-US" sz="1800" dirty="0">
              <a:solidFill>
                <a:schemeClr val="bg1"/>
              </a:solidFill>
            </a:endParaRPr>
          </a:p>
        </p:txBody>
      </p:sp>
    </p:spTree>
    <p:extLst>
      <p:ext uri="{BB962C8B-B14F-4D97-AF65-F5344CB8AC3E}">
        <p14:creationId xmlns:p14="http://schemas.microsoft.com/office/powerpoint/2010/main" val="2179201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458166" y="87272"/>
            <a:ext cx="5024437" cy="1209675"/>
          </a:xfrm>
        </p:spPr>
        <p:txBody>
          <a:bodyPr>
            <a:normAutofit/>
          </a:bodyPr>
          <a:lstStyle/>
          <a:p>
            <a:pPr algn="ctr"/>
            <a:r>
              <a:rPr lang="en-US" dirty="0">
                <a:solidFill>
                  <a:schemeClr val="bg1"/>
                </a:solidFill>
              </a:rPr>
              <a:t>Homework for the COMING week</a:t>
            </a:r>
            <a:endParaRPr lang="en-CA" dirty="0">
              <a:solidFill>
                <a:schemeClr val="bg1"/>
              </a:solidFill>
            </a:endParaRP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6096000" y="565477"/>
            <a:ext cx="5675312" cy="6392862"/>
          </a:xfrm>
        </p:spPr>
        <p:txBody>
          <a:bodyPr>
            <a:normAutofit/>
          </a:bodyPr>
          <a:lstStyle/>
          <a:p>
            <a:pPr marL="45720" indent="0">
              <a:lnSpc>
                <a:spcPct val="90000"/>
              </a:lnSpc>
              <a:buNone/>
            </a:pPr>
            <a:endParaRPr lang="en-US" sz="2000" dirty="0"/>
          </a:p>
          <a:p>
            <a:pPr>
              <a:lnSpc>
                <a:spcPct val="90000"/>
              </a:lnSpc>
            </a:pPr>
            <a:r>
              <a:rPr lang="en-US" sz="2600" dirty="0"/>
              <a:t>Submit questions or comments to </a:t>
            </a:r>
            <a:r>
              <a:rPr lang="en-US" sz="2600" dirty="0" err="1">
                <a:hlinkClick r:id="rId3"/>
              </a:rPr>
              <a:t>itssimple2023@gmail.com</a:t>
            </a:r>
            <a:endParaRPr lang="en-US" sz="2600" dirty="0"/>
          </a:p>
          <a:p>
            <a:pPr>
              <a:lnSpc>
                <a:spcPct val="90000"/>
              </a:lnSpc>
            </a:pPr>
            <a:r>
              <a:rPr lang="en-US" sz="2600" dirty="0"/>
              <a:t>Read Simple manual session 26 on Spirituality and mental health.  </a:t>
            </a:r>
          </a:p>
          <a:p>
            <a:pPr>
              <a:lnSpc>
                <a:spcPct val="90000"/>
              </a:lnSpc>
            </a:pPr>
            <a:r>
              <a:rPr lang="en-US" sz="2600" dirty="0"/>
              <a:t>Continue reviewing and practicing crisis plans, diary cards, chain analysis, rational mind remediation, and goals diary cards.</a:t>
            </a:r>
          </a:p>
          <a:p>
            <a:pPr>
              <a:lnSpc>
                <a:spcPct val="90000"/>
              </a:lnSpc>
            </a:pPr>
            <a:r>
              <a:rPr lang="en-US" sz="2600" dirty="0"/>
              <a:t>Continue tracking all the skills you’ve learned using skills lists. Practice them.</a:t>
            </a:r>
          </a:p>
          <a:p>
            <a:pPr marL="0" indent="0">
              <a:lnSpc>
                <a:spcPct val="90000"/>
              </a:lnSpc>
              <a:buNone/>
            </a:pPr>
            <a:r>
              <a:rPr lang="en-US" sz="700" dirty="0"/>
              <a:t> </a:t>
            </a:r>
          </a:p>
          <a:p>
            <a:pPr marL="0" indent="0">
              <a:lnSpc>
                <a:spcPct val="90000"/>
              </a:lnSpc>
              <a:buNone/>
            </a:pPr>
            <a:endParaRPr lang="en-CA" sz="700" dirty="0"/>
          </a:p>
          <a:p>
            <a:pPr>
              <a:lnSpc>
                <a:spcPct val="90000"/>
              </a:lnSpc>
            </a:pPr>
            <a:endParaRPr lang="en-US" sz="700" dirty="0"/>
          </a:p>
          <a:p>
            <a:pPr>
              <a:lnSpc>
                <a:spcPct val="90000"/>
              </a:lnSpc>
            </a:pPr>
            <a:endParaRPr lang="en-US" sz="700" dirty="0"/>
          </a:p>
          <a:p>
            <a:pPr>
              <a:lnSpc>
                <a:spcPct val="90000"/>
              </a:lnSpc>
            </a:pPr>
            <a:endParaRPr lang="en-US" sz="700" dirty="0"/>
          </a:p>
          <a:p>
            <a:pPr>
              <a:lnSpc>
                <a:spcPct val="90000"/>
              </a:lnSpc>
            </a:pPr>
            <a:endParaRPr lang="en-US" sz="700" dirty="0"/>
          </a:p>
          <a:p>
            <a:pPr>
              <a:lnSpc>
                <a:spcPct val="90000"/>
              </a:lnSpc>
            </a:pPr>
            <a:endParaRPr lang="en-US" sz="700" dirty="0"/>
          </a:p>
        </p:txBody>
      </p:sp>
      <p:pic>
        <p:nvPicPr>
          <p:cNvPr id="4" name="Picture 3">
            <a:extLst>
              <a:ext uri="{FF2B5EF4-FFF2-40B4-BE49-F238E27FC236}">
                <a16:creationId xmlns:a16="http://schemas.microsoft.com/office/drawing/2014/main" id="{AAAF45CA-7CDB-4BC6-A1A7-B7565DC45C18}"/>
              </a:ext>
            </a:extLst>
          </p:cNvPr>
          <p:cNvPicPr/>
          <p:nvPr/>
        </p:nvPicPr>
        <p:blipFill rotWithShape="1">
          <a:blip r:embed="rId4" r:link="rId5">
            <a:extLst>
              <a:ext uri="{28A0092B-C50C-407E-A947-70E740481C1C}">
                <a14:useLocalDpi xmlns:a14="http://schemas.microsoft.com/office/drawing/2010/main" val="0"/>
              </a:ext>
            </a:extLst>
          </a:blip>
          <a:srcRect l="12396" r="33397" b="1"/>
          <a:stretch>
            <a:fillRect/>
          </a:stretch>
        </p:blipFill>
        <p:spPr bwMode="auto">
          <a:xfrm>
            <a:off x="246850" y="1296947"/>
            <a:ext cx="5447070" cy="525042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1642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6B1D9-4209-0441-4B64-A8C6CEE170C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80529F-09F9-2B1C-C46C-4026EFC3E0BA}"/>
              </a:ext>
            </a:extLst>
          </p:cNvPr>
          <p:cNvSpPr txBox="1"/>
          <p:nvPr/>
        </p:nvSpPr>
        <p:spPr>
          <a:xfrm>
            <a:off x="3660198" y="172701"/>
            <a:ext cx="6094268" cy="970843"/>
          </a:xfrm>
          <a:prstGeom prst="rect">
            <a:avLst/>
          </a:prstGeom>
          <a:noFill/>
        </p:spPr>
        <p:txBody>
          <a:bodyPr wrap="square">
            <a:spAutoFit/>
          </a:bodyPr>
          <a:lstStyle/>
          <a:p>
            <a:pP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Emotional regulation  skills</a:t>
            </a:r>
            <a:endParaRPr lang="en-CA" sz="2400" dirty="0"/>
          </a:p>
        </p:txBody>
      </p:sp>
      <p:sp>
        <p:nvSpPr>
          <p:cNvPr id="5" name="TextBox 4">
            <a:extLst>
              <a:ext uri="{FF2B5EF4-FFF2-40B4-BE49-F238E27FC236}">
                <a16:creationId xmlns:a16="http://schemas.microsoft.com/office/drawing/2014/main" id="{5BC282A4-7F32-4981-0E98-6BEB83DDC14B}"/>
              </a:ext>
            </a:extLst>
          </p:cNvPr>
          <p:cNvSpPr txBox="1"/>
          <p:nvPr/>
        </p:nvSpPr>
        <p:spPr>
          <a:xfrm>
            <a:off x="561107" y="1419545"/>
            <a:ext cx="9486407" cy="4262705"/>
          </a:xfrm>
          <a:prstGeom prst="rect">
            <a:avLst/>
          </a:prstGeom>
          <a:noFill/>
        </p:spPr>
        <p:txBody>
          <a:bodyPr wrap="square">
            <a:spAutoFit/>
          </a:bodyPr>
          <a:lstStyle/>
          <a:p>
            <a:r>
              <a:rPr lang="en-US" sz="2800" dirty="0">
                <a:solidFill>
                  <a:schemeClr val="bg1"/>
                </a:solidFill>
              </a:rPr>
              <a:t> How do emotions work?</a:t>
            </a:r>
          </a:p>
          <a:p>
            <a:pPr marL="514350" indent="-514350">
              <a:lnSpc>
                <a:spcPct val="90000"/>
              </a:lnSpc>
              <a:buFont typeface="+mj-lt"/>
              <a:buAutoNum type="arabicPeriod"/>
            </a:pPr>
            <a:r>
              <a:rPr lang="en-US" sz="2800" dirty="0">
                <a:solidFill>
                  <a:schemeClr val="bg1"/>
                </a:solidFill>
              </a:rPr>
              <a:t>Recognizing emotions</a:t>
            </a:r>
          </a:p>
          <a:p>
            <a:pPr marL="514350" indent="-514350">
              <a:lnSpc>
                <a:spcPct val="90000"/>
              </a:lnSpc>
              <a:buFont typeface="+mj-lt"/>
              <a:buAutoNum type="arabicPeriod"/>
            </a:pPr>
            <a:r>
              <a:rPr lang="en-US" sz="2800" dirty="0">
                <a:solidFill>
                  <a:schemeClr val="bg1"/>
                </a:solidFill>
              </a:rPr>
              <a:t>Overcoming barriers to healthy emotions</a:t>
            </a:r>
          </a:p>
          <a:p>
            <a:pPr marL="514350" indent="-514350">
              <a:lnSpc>
                <a:spcPct val="90000"/>
              </a:lnSpc>
              <a:buFont typeface="+mj-lt"/>
              <a:buAutoNum type="arabicPeriod"/>
            </a:pPr>
            <a:r>
              <a:rPr lang="en-US" sz="2800" dirty="0">
                <a:solidFill>
                  <a:schemeClr val="bg1"/>
                </a:solidFill>
              </a:rPr>
              <a:t>Reducing physical vulnerability</a:t>
            </a:r>
          </a:p>
          <a:p>
            <a:pPr marL="514350" indent="-514350">
              <a:lnSpc>
                <a:spcPct val="90000"/>
              </a:lnSpc>
              <a:buFont typeface="+mj-lt"/>
              <a:buAutoNum type="arabicPeriod"/>
            </a:pPr>
            <a:r>
              <a:rPr lang="en-US" sz="2800" dirty="0">
                <a:solidFill>
                  <a:schemeClr val="bg1"/>
                </a:solidFill>
              </a:rPr>
              <a:t>Reducing cognitive vulnerability</a:t>
            </a:r>
          </a:p>
          <a:p>
            <a:pPr marL="0" indent="0">
              <a:lnSpc>
                <a:spcPct val="90000"/>
              </a:lnSpc>
              <a:buNone/>
            </a:pPr>
            <a:r>
              <a:rPr lang="en-US" sz="2800" dirty="0">
                <a:solidFill>
                  <a:schemeClr val="bg1"/>
                </a:solidFill>
              </a:rPr>
              <a:t>5.    Increasing Positive Emotions</a:t>
            </a:r>
          </a:p>
          <a:p>
            <a:pPr marL="0" indent="0">
              <a:lnSpc>
                <a:spcPct val="90000"/>
              </a:lnSpc>
              <a:buNone/>
            </a:pPr>
            <a:r>
              <a:rPr lang="en-US" sz="2800" dirty="0">
                <a:solidFill>
                  <a:schemeClr val="bg1"/>
                </a:solidFill>
              </a:rPr>
              <a:t>6.    Being mindful of your emotions without judgement</a:t>
            </a:r>
          </a:p>
          <a:p>
            <a:pPr marL="342900" indent="-342900">
              <a:lnSpc>
                <a:spcPct val="90000"/>
              </a:lnSpc>
              <a:buAutoNum type="arabicPeriod" startAt="7"/>
            </a:pPr>
            <a:r>
              <a:rPr lang="en-US" sz="2800" dirty="0">
                <a:solidFill>
                  <a:schemeClr val="bg1"/>
                </a:solidFill>
              </a:rPr>
              <a:t>   Emotion exposure.</a:t>
            </a:r>
          </a:p>
          <a:p>
            <a:pPr marL="342900" indent="-342900">
              <a:lnSpc>
                <a:spcPct val="90000"/>
              </a:lnSpc>
              <a:buAutoNum type="arabicPeriod" startAt="7"/>
            </a:pPr>
            <a:r>
              <a:rPr lang="en-US" sz="2800" dirty="0">
                <a:solidFill>
                  <a:schemeClr val="bg1"/>
                </a:solidFill>
              </a:rPr>
              <a:t>   Doing the opposite of your emotions </a:t>
            </a:r>
          </a:p>
          <a:p>
            <a:pPr>
              <a:lnSpc>
                <a:spcPct val="90000"/>
              </a:lnSpc>
            </a:pPr>
            <a:r>
              <a:rPr lang="en-US" sz="2800" dirty="0">
                <a:solidFill>
                  <a:schemeClr val="bg1"/>
                </a:solidFill>
              </a:rPr>
              <a:t>9.    Problem Solving</a:t>
            </a:r>
          </a:p>
          <a:p>
            <a:pPr marL="514350" indent="-514350">
              <a:lnSpc>
                <a:spcPct val="90000"/>
              </a:lnSpc>
              <a:buFont typeface="+mj-lt"/>
              <a:buAutoNum type="arabicPeriod"/>
            </a:pPr>
            <a:endParaRPr lang="en-US" sz="1800" dirty="0"/>
          </a:p>
        </p:txBody>
      </p:sp>
    </p:spTree>
    <p:extLst>
      <p:ext uri="{BB962C8B-B14F-4D97-AF65-F5344CB8AC3E}">
        <p14:creationId xmlns:p14="http://schemas.microsoft.com/office/powerpoint/2010/main" val="34502641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45A19-69BC-FAB4-59E4-5125DF55A2C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ED3740A-0474-D0F9-2D58-860B8D7FF741}"/>
              </a:ext>
            </a:extLst>
          </p:cNvPr>
          <p:cNvSpPr txBox="1"/>
          <p:nvPr/>
        </p:nvSpPr>
        <p:spPr>
          <a:xfrm>
            <a:off x="1698172" y="172701"/>
            <a:ext cx="8512628" cy="970843"/>
          </a:xfrm>
          <a:prstGeom prst="rect">
            <a:avLst/>
          </a:prstGeom>
          <a:noFill/>
        </p:spPr>
        <p:txBody>
          <a:bodyPr wrap="square">
            <a:spAutoFit/>
          </a:bodyPr>
          <a:lstStyle/>
          <a:p>
            <a:pPr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TODAY-UPDATED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gn="ct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Interpersonal effectiveness  skills</a:t>
            </a:r>
            <a:endParaRPr lang="en-CA" sz="2400" dirty="0"/>
          </a:p>
        </p:txBody>
      </p:sp>
      <p:sp>
        <p:nvSpPr>
          <p:cNvPr id="5" name="TextBox 4">
            <a:extLst>
              <a:ext uri="{FF2B5EF4-FFF2-40B4-BE49-F238E27FC236}">
                <a16:creationId xmlns:a16="http://schemas.microsoft.com/office/drawing/2014/main" id="{EB5F8852-D6F7-9A07-6D59-22D814C5966F}"/>
              </a:ext>
            </a:extLst>
          </p:cNvPr>
          <p:cNvSpPr txBox="1"/>
          <p:nvPr/>
        </p:nvSpPr>
        <p:spPr>
          <a:xfrm>
            <a:off x="361701" y="1994509"/>
            <a:ext cx="6561587" cy="3634841"/>
          </a:xfrm>
          <a:prstGeom prst="rect">
            <a:avLst/>
          </a:prstGeom>
          <a:noFill/>
        </p:spPr>
        <p:txBody>
          <a:bodyPr wrap="square">
            <a:spAutoFit/>
          </a:bodyPr>
          <a:lstStyle/>
          <a:p>
            <a:r>
              <a:rPr lang="en-CA" sz="2800" dirty="0">
                <a:solidFill>
                  <a:schemeClr val="bg1"/>
                </a:solidFill>
              </a:rPr>
              <a:t> 1.Mindful attention</a:t>
            </a:r>
          </a:p>
          <a:p>
            <a:r>
              <a:rPr lang="en-CA" sz="2800" dirty="0">
                <a:solidFill>
                  <a:schemeClr val="bg1"/>
                </a:solidFill>
              </a:rPr>
              <a:t>2. Compassion for others</a:t>
            </a:r>
          </a:p>
          <a:p>
            <a:r>
              <a:rPr lang="en-CA" sz="2800" dirty="0">
                <a:solidFill>
                  <a:schemeClr val="bg1"/>
                </a:solidFill>
              </a:rPr>
              <a:t>3. Passive vs. aggressive behavior</a:t>
            </a:r>
          </a:p>
          <a:p>
            <a:r>
              <a:rPr lang="en-CA" sz="2800" dirty="0">
                <a:solidFill>
                  <a:schemeClr val="bg1"/>
                </a:solidFill>
              </a:rPr>
              <a:t>4. I want-they want ratio</a:t>
            </a:r>
          </a:p>
          <a:p>
            <a:r>
              <a:rPr lang="en-CA" sz="2800" dirty="0">
                <a:solidFill>
                  <a:schemeClr val="bg1"/>
                </a:solidFill>
              </a:rPr>
              <a:t>5. I want-I should ratio</a:t>
            </a:r>
          </a:p>
          <a:p>
            <a:r>
              <a:rPr lang="en-CA" sz="2800" dirty="0">
                <a:solidFill>
                  <a:schemeClr val="bg1"/>
                </a:solidFill>
              </a:rPr>
              <a:t>6. Key interpersonal skills</a:t>
            </a:r>
          </a:p>
          <a:p>
            <a:r>
              <a:rPr lang="en-CA" sz="2800" dirty="0">
                <a:solidFill>
                  <a:schemeClr val="bg1"/>
                </a:solidFill>
              </a:rPr>
              <a:t>7. Blocks to using interpersonal skills</a:t>
            </a:r>
          </a:p>
          <a:p>
            <a:endParaRPr lang="en-US" sz="1800" dirty="0">
              <a:solidFill>
                <a:schemeClr val="bg1"/>
              </a:solidFill>
            </a:endParaRPr>
          </a:p>
          <a:p>
            <a:pPr marL="514350" indent="-514350">
              <a:lnSpc>
                <a:spcPct val="90000"/>
              </a:lnSpc>
              <a:buFont typeface="+mj-lt"/>
              <a:buAutoNum type="arabicPeriod"/>
            </a:pPr>
            <a:endParaRPr lang="en-US" sz="1800" dirty="0"/>
          </a:p>
        </p:txBody>
      </p:sp>
      <p:sp>
        <p:nvSpPr>
          <p:cNvPr id="4" name="TextBox 3">
            <a:extLst>
              <a:ext uri="{FF2B5EF4-FFF2-40B4-BE49-F238E27FC236}">
                <a16:creationId xmlns:a16="http://schemas.microsoft.com/office/drawing/2014/main" id="{13743BC0-09A1-087D-89A1-D3E9D7D403A8}"/>
              </a:ext>
            </a:extLst>
          </p:cNvPr>
          <p:cNvSpPr txBox="1"/>
          <p:nvPr/>
        </p:nvSpPr>
        <p:spPr>
          <a:xfrm>
            <a:off x="6330661" y="1951672"/>
            <a:ext cx="5712403" cy="3108543"/>
          </a:xfrm>
          <a:prstGeom prst="rect">
            <a:avLst/>
          </a:prstGeom>
          <a:noFill/>
        </p:spPr>
        <p:txBody>
          <a:bodyPr wrap="square">
            <a:spAutoFit/>
          </a:bodyPr>
          <a:lstStyle/>
          <a:p>
            <a:r>
              <a:rPr lang="en-CA" sz="2800" dirty="0">
                <a:solidFill>
                  <a:schemeClr val="bg1"/>
                </a:solidFill>
              </a:rPr>
              <a:t>8. Knowing what you want</a:t>
            </a:r>
          </a:p>
          <a:p>
            <a:r>
              <a:rPr lang="en-CA" sz="2800" dirty="0">
                <a:solidFill>
                  <a:schemeClr val="bg1"/>
                </a:solidFill>
              </a:rPr>
              <a:t>9. Modulating the intensity of a request</a:t>
            </a:r>
          </a:p>
          <a:p>
            <a:r>
              <a:rPr lang="en-CA" sz="2800" dirty="0">
                <a:solidFill>
                  <a:schemeClr val="bg1"/>
                </a:solidFill>
              </a:rPr>
              <a:t>10. Making a simple request</a:t>
            </a:r>
          </a:p>
          <a:p>
            <a:r>
              <a:rPr lang="en-CA" sz="2800" dirty="0">
                <a:solidFill>
                  <a:schemeClr val="bg1"/>
                </a:solidFill>
              </a:rPr>
              <a:t>11. Designing basic assertiveness scripts and</a:t>
            </a:r>
          </a:p>
          <a:p>
            <a:r>
              <a:rPr lang="en-CA" sz="2800" dirty="0">
                <a:solidFill>
                  <a:schemeClr val="bg1"/>
                </a:solidFill>
              </a:rPr>
              <a:t>12. Assertive listening</a:t>
            </a:r>
          </a:p>
        </p:txBody>
      </p:sp>
    </p:spTree>
    <p:extLst>
      <p:ext uri="{BB962C8B-B14F-4D97-AF65-F5344CB8AC3E}">
        <p14:creationId xmlns:p14="http://schemas.microsoft.com/office/powerpoint/2010/main" val="250854792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185F5B-6DE6-48DD-A3D3-5EB1FA212B83}"/>
              </a:ext>
            </a:extLst>
          </p:cNvPr>
          <p:cNvPicPr>
            <a:picLocks noGrp="1" noChangeAspect="1"/>
          </p:cNvPicPr>
          <p:nvPr>
            <p:ph idx="4294967295"/>
          </p:nvPr>
        </p:nvPicPr>
        <p:blipFill>
          <a:blip r:embed="rId2"/>
          <a:stretch>
            <a:fillRect/>
          </a:stretch>
        </p:blipFill>
        <p:spPr>
          <a:xfrm>
            <a:off x="0" y="0"/>
            <a:ext cx="12192000" cy="6858000"/>
          </a:xfrm>
        </p:spPr>
      </p:pic>
    </p:spTree>
    <p:extLst>
      <p:ext uri="{BB962C8B-B14F-4D97-AF65-F5344CB8AC3E}">
        <p14:creationId xmlns:p14="http://schemas.microsoft.com/office/powerpoint/2010/main" val="412366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8E3D-60F0-4311-860E-3EE71EA76BFE}"/>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CC10135B-43B8-48F4-943F-609561835B57}"/>
              </a:ext>
            </a:extLst>
          </p:cNvPr>
          <p:cNvPicPr>
            <a:picLocks noGrp="1" noChangeAspect="1"/>
          </p:cNvPicPr>
          <p:nvPr>
            <p:ph idx="1"/>
          </p:nvPr>
        </p:nvPicPr>
        <p:blipFill>
          <a:blip r:embed="rId2"/>
          <a:stretch>
            <a:fillRect/>
          </a:stretch>
        </p:blipFill>
        <p:spPr>
          <a:xfrm>
            <a:off x="0" y="-1"/>
            <a:ext cx="12192000" cy="6858001"/>
          </a:xfrm>
        </p:spPr>
      </p:pic>
    </p:spTree>
    <p:extLst>
      <p:ext uri="{BB962C8B-B14F-4D97-AF65-F5344CB8AC3E}">
        <p14:creationId xmlns:p14="http://schemas.microsoft.com/office/powerpoint/2010/main" val="421853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397F9-48AA-4C1C-80A7-2BF1D6468091}"/>
              </a:ext>
            </a:extLst>
          </p:cNvPr>
          <p:cNvSpPr>
            <a:spLocks noGrp="1"/>
          </p:cNvSpPr>
          <p:nvPr>
            <p:ph type="title"/>
          </p:nvPr>
        </p:nvSpPr>
        <p:spPr/>
        <p:txBody>
          <a:bodyPr/>
          <a:lstStyle/>
          <a:p>
            <a:endParaRPr lang="en-CA"/>
          </a:p>
        </p:txBody>
      </p:sp>
      <p:pic>
        <p:nvPicPr>
          <p:cNvPr id="4" name="Online Media 3" title="Free Your Mind - A Guided Meditation on Letting Go">
            <a:hlinkClick r:id="" action="ppaction://media"/>
            <a:extLst>
              <a:ext uri="{FF2B5EF4-FFF2-40B4-BE49-F238E27FC236}">
                <a16:creationId xmlns:a16="http://schemas.microsoft.com/office/drawing/2014/main" id="{842A3D12-9D5C-4373-AC14-F212ABC41105}"/>
              </a:ext>
            </a:extLst>
          </p:cNvPr>
          <p:cNvPicPr>
            <a:picLocks noGrp="1" noRot="1" noChangeAspect="1"/>
          </p:cNvPicPr>
          <p:nvPr>
            <p:ph idx="1"/>
            <a:videoFile r:link="rId1"/>
          </p:nvPr>
        </p:nvPicPr>
        <p:blipFill>
          <a:blip r:embed="rId3"/>
          <a:stretch>
            <a:fillRect/>
          </a:stretch>
        </p:blipFill>
        <p:spPr>
          <a:xfrm>
            <a:off x="0" y="22225"/>
            <a:ext cx="12109450" cy="6811963"/>
          </a:xfrm>
          <a:prstGeom prst="rect">
            <a:avLst/>
          </a:prstGeom>
        </p:spPr>
      </p:pic>
    </p:spTree>
    <p:extLst>
      <p:ext uri="{BB962C8B-B14F-4D97-AF65-F5344CB8AC3E}">
        <p14:creationId xmlns:p14="http://schemas.microsoft.com/office/powerpoint/2010/main" val="291829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s Everyone Else Normal? Feeling Painfully Different">
            <a:hlinkClick r:id="" action="ppaction://media"/>
            <a:extLst>
              <a:ext uri="{FF2B5EF4-FFF2-40B4-BE49-F238E27FC236}">
                <a16:creationId xmlns:a16="http://schemas.microsoft.com/office/drawing/2014/main" id="{830D7C32-EF71-1669-AC2A-0F2AAD76931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555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Repressed Emotions Make Us Sick">
            <a:hlinkClick r:id="" action="ppaction://media"/>
            <a:extLst>
              <a:ext uri="{FF2B5EF4-FFF2-40B4-BE49-F238E27FC236}">
                <a16:creationId xmlns:a16="http://schemas.microsoft.com/office/drawing/2014/main" id="{4EF7B700-75ED-E442-94CE-5D6CE1D36D0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5803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an AI Replace Therapists? | Psychiatrist Explains">
            <a:hlinkClick r:id="" action="ppaction://media"/>
            <a:extLst>
              <a:ext uri="{FF2B5EF4-FFF2-40B4-BE49-F238E27FC236}">
                <a16:creationId xmlns:a16="http://schemas.microsoft.com/office/drawing/2014/main" id="{A8401943-2B54-3F44-4CB5-BB4CBE47E9D9}"/>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303370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I Therapy Becomes New Use Case for ChatGPT">
            <a:hlinkClick r:id="" action="ppaction://media"/>
            <a:extLst>
              <a:ext uri="{FF2B5EF4-FFF2-40B4-BE49-F238E27FC236}">
                <a16:creationId xmlns:a16="http://schemas.microsoft.com/office/drawing/2014/main" id="{8E90F694-B3D9-23A7-96CA-A706A3166171}"/>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312392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A564B8C-0C7A-DC02-3831-CE38F18162DF}"/>
                  </a:ext>
                </a:extLst>
              </p:cNvPr>
              <p:cNvSpPr txBox="1"/>
              <p:nvPr/>
            </p:nvSpPr>
            <p:spPr>
              <a:xfrm>
                <a:off x="5637068" y="2712027"/>
                <a:ext cx="20101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a:fld id="{825F15A7-03F4-43D7-82C5-3E23DA2F108C}" type="mathplaceholder">
                        <a:rPr lang="en-CA" i="1" smtClean="0">
                          <a:latin typeface="Cambria Math" panose="02040503050406030204" pitchFamily="18" charset="0"/>
                        </a:rPr>
                        <a:t>Type equation here.</a:t>
                      </a:fld>
                    </m:oMath>
                  </m:oMathPara>
                </a14:m>
                <a:endParaRPr lang="en-CA" dirty="0"/>
              </a:p>
            </p:txBody>
          </p:sp>
        </mc:Choice>
        <mc:Fallback xmlns="">
          <p:sp>
            <p:nvSpPr>
              <p:cNvPr id="2" name="TextBox 1">
                <a:extLst>
                  <a:ext uri="{FF2B5EF4-FFF2-40B4-BE49-F238E27FC236}">
                    <a16:creationId xmlns:a16="http://schemas.microsoft.com/office/drawing/2014/main" id="{DA564B8C-0C7A-DC02-3831-CE38F18162DF}"/>
                  </a:ext>
                </a:extLst>
              </p:cNvPr>
              <p:cNvSpPr txBox="1">
                <a:spLocks noRot="1" noChangeAspect="1" noMove="1" noResize="1" noEditPoints="1" noAdjustHandles="1" noChangeArrowheads="1" noChangeShapeType="1" noTextEdit="1"/>
              </p:cNvSpPr>
              <p:nvPr/>
            </p:nvSpPr>
            <p:spPr>
              <a:xfrm>
                <a:off x="5637068" y="2712027"/>
                <a:ext cx="2010166" cy="276999"/>
              </a:xfrm>
              <a:prstGeom prst="rect">
                <a:avLst/>
              </a:prstGeom>
              <a:blipFill>
                <a:blip r:embed="rId3"/>
                <a:stretch>
                  <a:fillRect l="-3951" r="-3040" b="-33333"/>
                </a:stretch>
              </a:blipFill>
            </p:spPr>
            <p:txBody>
              <a:bodyPr/>
              <a:lstStyle/>
              <a:p>
                <a:r>
                  <a:rPr lang="en-CA">
                    <a:noFill/>
                  </a:rPr>
                  <a:t> </a:t>
                </a:r>
              </a:p>
            </p:txBody>
          </p:sp>
        </mc:Fallback>
      </mc:AlternateContent>
      <p:pic>
        <p:nvPicPr>
          <p:cNvPr id="3" name="Online Media 2" title="AI and the Future of Mental Health Care | StanfordMed Matters">
            <a:hlinkClick r:id="" action="ppaction://media"/>
            <a:extLst>
              <a:ext uri="{FF2B5EF4-FFF2-40B4-BE49-F238E27FC236}">
                <a16:creationId xmlns:a16="http://schemas.microsoft.com/office/drawing/2014/main" id="{200FA20D-BA05-08C4-C045-DDBC8764BE5F}"/>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273558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FF45-297A-E111-465F-9151C70266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88BBC-D6EA-D392-803E-20B80FC4AB7F}"/>
              </a:ext>
            </a:extLst>
          </p:cNvPr>
          <p:cNvSpPr>
            <a:spLocks noGrp="1"/>
          </p:cNvSpPr>
          <p:nvPr>
            <p:ph type="sldNum" sz="quarter" idx="12"/>
          </p:nvPr>
        </p:nvSpPr>
        <p:spPr/>
        <p:txBody>
          <a:bodyPr/>
          <a:lstStyle/>
          <a:p>
            <a:fld id="{1CD6768F-DFF3-4201-B2DD-5C0ADDD0A949}" type="slidenum">
              <a:rPr lang="en-CA" smtClean="0"/>
              <a:t>17</a:t>
            </a:fld>
            <a:endParaRPr lang="en-CA"/>
          </a:p>
        </p:txBody>
      </p:sp>
      <p:sp>
        <p:nvSpPr>
          <p:cNvPr id="4" name="TextBox 3">
            <a:extLst>
              <a:ext uri="{FF2B5EF4-FFF2-40B4-BE49-F238E27FC236}">
                <a16:creationId xmlns:a16="http://schemas.microsoft.com/office/drawing/2014/main" id="{A4934CD7-0A88-EB8D-3488-791D255AADBB}"/>
              </a:ext>
            </a:extLst>
          </p:cNvPr>
          <p:cNvSpPr txBox="1"/>
          <p:nvPr/>
        </p:nvSpPr>
        <p:spPr>
          <a:xfrm>
            <a:off x="94268" y="0"/>
            <a:ext cx="12191999" cy="6318589"/>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kern="1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Arial" panose="020B0604020202020204" pitchFamily="34" charset="0"/>
              </a:rPr>
              <a:t>                                          </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HOMEWORK HABITS CHECKLIST</a:t>
            </a:r>
            <a:endParaRPr lang="en-CA" sz="3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Circle or check what you will try this week.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1. Preparation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schedule a specific time for homework.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choose a consistent location with minimal distractions.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gather what I need ahead of time (notebook, worksheet, pen).</a:t>
            </a:r>
          </a:p>
          <a:p>
            <a:pPr>
              <a:lnSpc>
                <a:spcPct val="115000"/>
              </a:lnSpc>
              <a:spcAft>
                <a:spcPts val="800"/>
              </a:spcAft>
              <a:buNone/>
            </a:pP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2. Focus &amp; pacing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start with a tiny step (2–5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use a timer (10–15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remove distractions (phone away / Do Not Disturb).</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337ECA83-B884-B046-CC72-2D6ABBD5B8FD}"/>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790736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 Let's try therapy with an A.I. Chatbot!">
            <a:hlinkClick r:id="" action="ppaction://media"/>
            <a:extLst>
              <a:ext uri="{FF2B5EF4-FFF2-40B4-BE49-F238E27FC236}">
                <a16:creationId xmlns:a16="http://schemas.microsoft.com/office/drawing/2014/main" id="{F108CDA3-1F9E-E3BC-02CF-27F25A49C652}"/>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337298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an an AI chatbot help me in between therapy appointments?">
            <a:hlinkClick r:id="" action="ppaction://media"/>
            <a:extLst>
              <a:ext uri="{FF2B5EF4-FFF2-40B4-BE49-F238E27FC236}">
                <a16:creationId xmlns:a16="http://schemas.microsoft.com/office/drawing/2014/main" id="{9B321805-CC91-9831-5282-B9831C16150D}"/>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195131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509E1-50E1-4B96-9641-259D5476CCE0}"/>
              </a:ext>
            </a:extLst>
          </p:cNvPr>
          <p:cNvSpPr>
            <a:spLocks noGrp="1"/>
          </p:cNvSpPr>
          <p:nvPr>
            <p:ph type="title"/>
          </p:nvPr>
        </p:nvSpPr>
        <p:spPr/>
        <p:txBody>
          <a:bodyPr/>
          <a:lstStyle/>
          <a:p>
            <a:endParaRPr lang="en-CA" dirty="0"/>
          </a:p>
        </p:txBody>
      </p:sp>
      <p:pic>
        <p:nvPicPr>
          <p:cNvPr id="4" name="Online Media 3" title="Interpersonal skills">
            <a:hlinkClick r:id="" action="ppaction://media"/>
            <a:extLst>
              <a:ext uri="{FF2B5EF4-FFF2-40B4-BE49-F238E27FC236}">
                <a16:creationId xmlns:a16="http://schemas.microsoft.com/office/drawing/2014/main" id="{897626B6-6D2A-4DC5-98C5-72DDBAE3DDCB}"/>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6381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7A42B-C9AF-416E-AB3F-F918DB4DB090}"/>
              </a:ext>
            </a:extLst>
          </p:cNvPr>
          <p:cNvSpPr>
            <a:spLocks noGrp="1"/>
          </p:cNvSpPr>
          <p:nvPr>
            <p:ph type="title"/>
          </p:nvPr>
        </p:nvSpPr>
        <p:spPr/>
        <p:txBody>
          <a:bodyPr/>
          <a:lstStyle/>
          <a:p>
            <a:endParaRPr lang="en-CA" dirty="0"/>
          </a:p>
        </p:txBody>
      </p:sp>
      <p:pic>
        <p:nvPicPr>
          <p:cNvPr id="4" name="Online Media 3" title="Relational DBT  Interpersonal Effectiveness">
            <a:hlinkClick r:id="" action="ppaction://media"/>
            <a:extLst>
              <a:ext uri="{FF2B5EF4-FFF2-40B4-BE49-F238E27FC236}">
                <a16:creationId xmlns:a16="http://schemas.microsoft.com/office/drawing/2014/main" id="{5829501A-5A3F-47B8-89DA-B5A64B427B95}"/>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2596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 Media 8" title="Episode 5 Part 2: Introduction to Interpersonal Effectiveness Skills">
            <a:hlinkClick r:id="" action="ppaction://media"/>
            <a:extLst>
              <a:ext uri="{FF2B5EF4-FFF2-40B4-BE49-F238E27FC236}">
                <a16:creationId xmlns:a16="http://schemas.microsoft.com/office/drawing/2014/main" id="{E9B0FF9B-13DC-4E63-B4E2-03A36C1EFBA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3771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0B26-7FE1-63C2-303A-2B1633A87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1BFA8-DC21-9E61-4853-94573656A6B1}"/>
              </a:ext>
            </a:extLst>
          </p:cNvPr>
          <p:cNvSpPr>
            <a:spLocks noGrp="1"/>
          </p:cNvSpPr>
          <p:nvPr>
            <p:ph type="sldNum" sz="quarter" idx="12"/>
          </p:nvPr>
        </p:nvSpPr>
        <p:spPr/>
        <p:txBody>
          <a:bodyPr/>
          <a:lstStyle/>
          <a:p>
            <a:fld id="{1CD6768F-DFF3-4201-B2DD-5C0ADDD0A949}" type="slidenum">
              <a:rPr lang="en-CA" smtClean="0"/>
              <a:t>18</a:t>
            </a:fld>
            <a:endParaRPr lang="en-CA"/>
          </a:p>
        </p:txBody>
      </p:sp>
      <p:sp>
        <p:nvSpPr>
          <p:cNvPr id="4" name="TextBox 3">
            <a:extLst>
              <a:ext uri="{FF2B5EF4-FFF2-40B4-BE49-F238E27FC236}">
                <a16:creationId xmlns:a16="http://schemas.microsoft.com/office/drawing/2014/main" id="{381EB90C-AC61-4D4A-3565-71E75106D546}"/>
              </a:ext>
            </a:extLst>
          </p:cNvPr>
          <p:cNvSpPr txBox="1"/>
          <p:nvPr/>
        </p:nvSpPr>
        <p:spPr>
          <a:xfrm>
            <a:off x="94268" y="0"/>
            <a:ext cx="12191999" cy="6950621"/>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HOMEWORK HABITS CHECKLIST</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3. Tracking &amp; organization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keep materials in one place (binder / folder / notebook).</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write down insights right after doing the homework.</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Self-compassion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aim for progress, not perfection.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notice resistance without judgment.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5. Accountability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review my week: What worked? What didn’t?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share honestly with my buddy — even when I didn’t do it.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Micro commitment: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week I will focus on: ■ Time ■ Place ■ Tiny step ■ Timer ■ Other please specify:</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26A959DE-C7FA-14D9-B57F-7537AD40A8B4}"/>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38706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2800" dirty="0">
                <a:solidFill>
                  <a:schemeClr val="bg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ABF2F14B-61D0-CF8F-F98E-A3912FC04931}"/>
              </a:ext>
            </a:extLst>
          </p:cNvPr>
          <p:cNvSpPr>
            <a:spLocks noGrp="1"/>
          </p:cNvSpPr>
          <p:nvPr>
            <p:ph type="sldNum" sz="quarter" idx="12"/>
          </p:nvPr>
        </p:nvSpPr>
        <p:spPr/>
        <p:txBody>
          <a:bodyPr/>
          <a:lstStyle/>
          <a:p>
            <a:fld id="{33ED1689-1C0B-4D00-A14A-39B713266422}" type="slidenum">
              <a:rPr lang="en-CA" smtClean="0"/>
              <a:t>19</a:t>
            </a:fld>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9560F-92B3-0246-BF8F-1E3AA271F92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1B0CFC-3C76-468B-4A1E-8ECA86DFC695}"/>
              </a:ext>
            </a:extLst>
          </p:cNvPr>
          <p:cNvSpPr txBox="1"/>
          <p:nvPr/>
        </p:nvSpPr>
        <p:spPr>
          <a:xfrm>
            <a:off x="0" y="-71919"/>
            <a:ext cx="12192000" cy="5940088"/>
          </a:xfrm>
          <a:prstGeom prst="rect">
            <a:avLst/>
          </a:prstGeom>
          <a:noFill/>
        </p:spPr>
        <p:txBody>
          <a:bodyPr wrap="square">
            <a:spAutoFit/>
          </a:bodyPr>
          <a:lstStyle/>
          <a:p>
            <a:r>
              <a:rPr lang="en-US" sz="2800" dirty="0">
                <a:latin typeface="Corbel" panose="020B0503020204020204" pitchFamily="34" charset="0"/>
              </a:rPr>
              <a:t>week 17- the stress and trauma related disorders-session 20 of manual.</a:t>
            </a:r>
          </a:p>
          <a:p>
            <a:r>
              <a:rPr lang="en-US" sz="2800" dirty="0">
                <a:latin typeface="Corbel" panose="020B0503020204020204" pitchFamily="34" charset="0"/>
              </a:rPr>
              <a:t>week 18- emotional regulation skills p.183-206 of dbt workbook. our fifth practice session-the goals diary card procedure- session 21 of manual</a:t>
            </a:r>
          </a:p>
          <a:p>
            <a:r>
              <a:rPr lang="en-US" sz="2800" dirty="0">
                <a:latin typeface="Corbel" panose="020B0503020204020204" pitchFamily="34" charset="0"/>
              </a:rPr>
              <a:t>week 19- structural dissociation theory and the treatment of the traumatic spectrum disorders- session 22 of manual.</a:t>
            </a:r>
          </a:p>
          <a:p>
            <a:r>
              <a:rPr lang="en-US" sz="3600" dirty="0">
                <a:solidFill>
                  <a:schemeClr val="bg1"/>
                </a:solidFill>
                <a:latin typeface="Corbel" panose="020B0503020204020204" pitchFamily="34" charset="0"/>
              </a:rPr>
              <a:t>week 20- introducing interpersonal skills p.207-241 of dbt workbook. Review of all the skills</a:t>
            </a:r>
          </a:p>
          <a:p>
            <a:r>
              <a:rPr lang="en-US" sz="2800" dirty="0">
                <a:latin typeface="Corbel" panose="020B0503020204020204" pitchFamily="34" charset="0"/>
              </a:rPr>
              <a:t>week 21-introducing internal family systems (ifs)-session 24 of manual. introducing the ifs workbook and ifs workbook guided ai assisted self therapy </a:t>
            </a:r>
            <a:endParaRPr lang="en-CA" sz="2800" dirty="0">
              <a:latin typeface="Corbel" panose="020B0503020204020204" pitchFamily="34" charset="0"/>
            </a:endParaRPr>
          </a:p>
          <a:p>
            <a:r>
              <a:rPr lang="en-US" sz="2800" dirty="0">
                <a:latin typeface="Corbel" panose="020B0503020204020204" pitchFamily="34" charset="0"/>
              </a:rPr>
              <a:t>week 22- </a:t>
            </a:r>
            <a:r>
              <a:rPr lang="en-US" sz="2800" b="0" i="0" dirty="0">
                <a:effectLst/>
                <a:latin typeface="Corbel" panose="020B0503020204020204" pitchFamily="34" charset="0"/>
              </a:rPr>
              <a:t>S</a:t>
            </a:r>
            <a:r>
              <a:rPr lang="en-US" sz="2800" dirty="0">
                <a:latin typeface="Corbel" panose="020B0503020204020204" pitchFamily="34" charset="0"/>
              </a:rPr>
              <a:t>pirituality, religion, and  health- session 26 of manual. </a:t>
            </a:r>
          </a:p>
          <a:p>
            <a:r>
              <a:rPr lang="en-US" sz="2800" dirty="0">
                <a:latin typeface="Corbel" panose="020B0503020204020204" pitchFamily="34" charset="0"/>
              </a:rPr>
              <a:t>week 23-interpersonal skills and putting it all together p.242-265 of dbt workbook. states of activation as essential trailheads and the four pillars of recovery from trauma-session 27 of manual.</a:t>
            </a:r>
          </a:p>
        </p:txBody>
      </p:sp>
      <p:sp>
        <p:nvSpPr>
          <p:cNvPr id="2" name="Slide Number Placeholder 1">
            <a:extLst>
              <a:ext uri="{FF2B5EF4-FFF2-40B4-BE49-F238E27FC236}">
                <a16:creationId xmlns:a16="http://schemas.microsoft.com/office/drawing/2014/main" id="{557745B7-D34A-0FCF-4EF7-EBAB2AD57E21}"/>
              </a:ext>
            </a:extLst>
          </p:cNvPr>
          <p:cNvSpPr>
            <a:spLocks noGrp="1"/>
          </p:cNvSpPr>
          <p:nvPr>
            <p:ph type="sldNum" sz="quarter" idx="12"/>
          </p:nvPr>
        </p:nvSpPr>
        <p:spPr/>
        <p:txBody>
          <a:bodyPr/>
          <a:lstStyle/>
          <a:p>
            <a:fld id="{5B621ED0-B45F-441E-93E9-023E2B55C8A5}" type="slidenum">
              <a:rPr lang="en-CA" smtClean="0"/>
              <a:t>2</a:t>
            </a:fld>
            <a:endParaRPr lang="en-CA"/>
          </a:p>
        </p:txBody>
      </p:sp>
    </p:spTree>
    <p:extLst>
      <p:ext uri="{BB962C8B-B14F-4D97-AF65-F5344CB8AC3E}">
        <p14:creationId xmlns:p14="http://schemas.microsoft.com/office/powerpoint/2010/main" val="360436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253656" y="967951"/>
            <a:ext cx="4817878" cy="523220"/>
          </a:xfrm>
          <a:prstGeom prst="rect">
            <a:avLst/>
          </a:prstGeom>
          <a:noFill/>
        </p:spPr>
        <p:txBody>
          <a:bodyPr wrap="square">
            <a:spAutoFit/>
          </a:bodyPr>
          <a:lstStyle/>
          <a:p>
            <a:r>
              <a:rPr lang="en-US" sz="2800">
                <a:solidFill>
                  <a:schemeClr val="bg1"/>
                </a:solidFill>
              </a:rPr>
              <a:t>W</a:t>
            </a:r>
            <a:r>
              <a:rPr lang="en-CA" sz="2800">
                <a:solidFill>
                  <a:schemeClr val="bg1"/>
                </a:solidFill>
              </a:rPr>
              <a:t>EEKLY ANNOUNCEMENTS</a:t>
            </a:r>
          </a:p>
        </p:txBody>
      </p:sp>
      <p:sp>
        <p:nvSpPr>
          <p:cNvPr id="5" name="TextBox 4">
            <a:extLst>
              <a:ext uri="{FF2B5EF4-FFF2-40B4-BE49-F238E27FC236}">
                <a16:creationId xmlns:a16="http://schemas.microsoft.com/office/drawing/2014/main" id="{84D40DD1-A12A-02AD-B710-70EEE487AEE7}"/>
              </a:ext>
            </a:extLst>
          </p:cNvPr>
          <p:cNvSpPr txBox="1"/>
          <p:nvPr/>
        </p:nvSpPr>
        <p:spPr>
          <a:xfrm>
            <a:off x="5087989" y="783748"/>
            <a:ext cx="6805627" cy="830997"/>
          </a:xfrm>
          <a:prstGeom prst="rect">
            <a:avLst/>
          </a:prstGeom>
          <a:noFill/>
        </p:spPr>
        <p:txBody>
          <a:bodyPr wrap="square">
            <a:spAutoFit/>
          </a:bodyPr>
          <a:lstStyle/>
          <a:p>
            <a:r>
              <a:rPr lang="en-CA" sz="2000" dirty="0"/>
              <a:t> </a:t>
            </a:r>
          </a:p>
          <a:p>
            <a:pPr marL="457200" indent="-457200">
              <a:buFont typeface="Arial" panose="020B0604020202020204" pitchFamily="34" charset="0"/>
              <a:buChar char="•"/>
            </a:pPr>
            <a:endParaRPr lang="en-CA" sz="2800" dirty="0"/>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863305"/>
            <a:ext cx="4534826" cy="3131389"/>
          </a:xfrm>
          <a:prstGeom prst="rect">
            <a:avLst/>
          </a:prstGeom>
        </p:spPr>
      </p:pic>
      <p:sp>
        <p:nvSpPr>
          <p:cNvPr id="2" name="Slide Number Placeholder 1">
            <a:extLst>
              <a:ext uri="{FF2B5EF4-FFF2-40B4-BE49-F238E27FC236}">
                <a16:creationId xmlns:a16="http://schemas.microsoft.com/office/drawing/2014/main" id="{656D963B-C556-E5F3-FC34-2711EA3AC20A}"/>
              </a:ext>
            </a:extLst>
          </p:cNvPr>
          <p:cNvSpPr>
            <a:spLocks noGrp="1"/>
          </p:cNvSpPr>
          <p:nvPr>
            <p:ph type="sldNum" sz="quarter" idx="12"/>
          </p:nvPr>
        </p:nvSpPr>
        <p:spPr/>
        <p:txBody>
          <a:bodyPr/>
          <a:lstStyle/>
          <a:p>
            <a:fld id="{8954F5B7-5279-43BB-AF99-55E064283C57}" type="slidenum">
              <a:rPr lang="en-CA" smtClean="0"/>
              <a:t>20</a:t>
            </a:fld>
            <a:endParaRPr lang="en-CA"/>
          </a:p>
        </p:txBody>
      </p:sp>
    </p:spTree>
    <p:extLst>
      <p:ext uri="{BB962C8B-B14F-4D97-AF65-F5344CB8AC3E}">
        <p14:creationId xmlns:p14="http://schemas.microsoft.com/office/powerpoint/2010/main" val="3731326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cti in the wild">
            <a:extLst>
              <a:ext uri="{FF2B5EF4-FFF2-40B4-BE49-F238E27FC236}">
                <a16:creationId xmlns:a16="http://schemas.microsoft.com/office/drawing/2014/main" id="{C8890A38-5762-4C4A-A077-2766B906F9C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6670F56-C620-4EB7-9642-622FCFBF2A94}"/>
              </a:ext>
            </a:extLst>
          </p:cNvPr>
          <p:cNvSpPr>
            <a:spLocks noGrp="1"/>
          </p:cNvSpPr>
          <p:nvPr>
            <p:ph type="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effectLst>
                  <a:outerShdw blurRad="38100" dist="38100" dir="2700000" algn="tl">
                    <a:srgbClr val="000000">
                      <a:alpha val="43137"/>
                    </a:srgbClr>
                  </a:outerShdw>
                </a:effectLst>
              </a:rPr>
              <a:t>E-mailed questions, comments, feedback </a:t>
            </a:r>
          </a:p>
        </p:txBody>
      </p:sp>
      <p:sp>
        <p:nvSpPr>
          <p:cNvPr id="3" name="Slide Number Placeholder 2">
            <a:extLst>
              <a:ext uri="{FF2B5EF4-FFF2-40B4-BE49-F238E27FC236}">
                <a16:creationId xmlns:a16="http://schemas.microsoft.com/office/drawing/2014/main" id="{65421EA5-F8A9-6323-5818-A5EED2EA5BF0}"/>
              </a:ext>
            </a:extLst>
          </p:cNvPr>
          <p:cNvSpPr>
            <a:spLocks noGrp="1"/>
          </p:cNvSpPr>
          <p:nvPr>
            <p:ph type="sldNum" sz="quarter" idx="12"/>
          </p:nvPr>
        </p:nvSpPr>
        <p:spPr/>
        <p:txBody>
          <a:bodyPr/>
          <a:lstStyle/>
          <a:p>
            <a:fld id="{DE029615-5FE5-4EA1-B607-8DEE73EA6451}" type="slidenum">
              <a:rPr lang="en-CA" smtClean="0"/>
              <a:t>21</a:t>
            </a:fld>
            <a:endParaRPr lang="en-CA"/>
          </a:p>
        </p:txBody>
      </p:sp>
    </p:spTree>
    <p:extLst>
      <p:ext uri="{BB962C8B-B14F-4D97-AF65-F5344CB8AC3E}">
        <p14:creationId xmlns:p14="http://schemas.microsoft.com/office/powerpoint/2010/main" val="276567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483FA-EEA4-38A2-2748-95DBA6CDF0DC}"/>
              </a:ext>
            </a:extLst>
          </p:cNvPr>
          <p:cNvSpPr txBox="1"/>
          <p:nvPr/>
        </p:nvSpPr>
        <p:spPr>
          <a:xfrm>
            <a:off x="1849348" y="1490022"/>
            <a:ext cx="8992456" cy="584775"/>
          </a:xfrm>
          <a:prstGeom prst="rect">
            <a:avLst/>
          </a:prstGeom>
          <a:noFill/>
        </p:spPr>
        <p:txBody>
          <a:bodyPr wrap="square">
            <a:spAutoFit/>
          </a:bodyPr>
          <a:lstStyle/>
          <a:p>
            <a:r>
              <a:rPr lang="en-CA" sz="3200" dirty="0">
                <a:latin typeface="Arial" panose="020B0604020202020204" pitchFamily="34" charset="0"/>
                <a:cs typeface="Arial" panose="020B0604020202020204" pitchFamily="34" charset="0"/>
              </a:rPr>
              <a:t>Question whose answer we will read out today</a:t>
            </a:r>
          </a:p>
        </p:txBody>
      </p:sp>
    </p:spTree>
    <p:extLst>
      <p:ext uri="{BB962C8B-B14F-4D97-AF65-F5344CB8AC3E}">
        <p14:creationId xmlns:p14="http://schemas.microsoft.com/office/powerpoint/2010/main" val="2508355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68EE-81CF-00AC-68B3-618E5A9DA14B}"/>
              </a:ext>
            </a:extLst>
          </p:cNvPr>
          <p:cNvSpPr>
            <a:spLocks noGrp="1"/>
          </p:cNvSpPr>
          <p:nvPr>
            <p:ph type="ctrTitle" idx="4294967295"/>
          </p:nvPr>
        </p:nvSpPr>
        <p:spPr>
          <a:xfrm>
            <a:off x="359569" y="317589"/>
            <a:ext cx="11472862" cy="1738312"/>
          </a:xfrm>
        </p:spPr>
        <p:txBody>
          <a:bodyPr>
            <a:normAutofit fontScale="90000"/>
          </a:bodyPr>
          <a:lstStyle/>
          <a:p>
            <a:r>
              <a:rPr lang="en-CA" sz="3200" cap="none" dirty="0">
                <a:solidFill>
                  <a:schemeClr val="bg1"/>
                </a:solidFill>
                <a:latin typeface="Arial" panose="020B0604020202020204" pitchFamily="34" charset="0"/>
                <a:cs typeface="Arial" panose="020B0604020202020204" pitchFamily="34" charset="0"/>
              </a:rPr>
              <a:t>Last week, session 19, we talked about dissociation, structural dissociation theory and the three stages of trauma therapy. Is grief also considered a trauma that might cause people to dissociate and if so, do the three stage of trauma therapy also apply to its treatment?</a:t>
            </a:r>
          </a:p>
        </p:txBody>
      </p:sp>
    </p:spTree>
    <p:extLst>
      <p:ext uri="{BB962C8B-B14F-4D97-AF65-F5344CB8AC3E}">
        <p14:creationId xmlns:p14="http://schemas.microsoft.com/office/powerpoint/2010/main" val="2687888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B0A83-2C06-403D-70F4-A53FE9DFBC38}"/>
              </a:ext>
            </a:extLst>
          </p:cNvPr>
          <p:cNvSpPr txBox="1"/>
          <p:nvPr/>
        </p:nvSpPr>
        <p:spPr>
          <a:xfrm>
            <a:off x="89041" y="691172"/>
            <a:ext cx="11986517" cy="1257973"/>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When someone we love dies, grief is not just emotional reaction, it is also biological process</a:t>
            </a:r>
            <a:r>
              <a:rPr lang="en-CA" sz="2400" kern="0" dirty="0">
                <a:latin typeface="Arial" panose="020B0604020202020204" pitchFamily="34" charset="0"/>
                <a:ea typeface="Times New Roman" panose="02020603050405020304" pitchFamily="18" charset="0"/>
                <a:cs typeface="Times New Roman" panose="02020603050405020304" pitchFamily="18" charset="0"/>
              </a:rPr>
              <a:t> in which o</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ur nervous system moves through predictable states.</a:t>
            </a:r>
            <a:r>
              <a:rPr lang="en-CA" sz="2400" kern="100" dirty="0">
                <a:latin typeface="Aptos" panose="020B00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We can think of grief in three broad phases:</a:t>
            </a:r>
            <a:endParaRPr lang="en-CA" sz="2400" dirty="0"/>
          </a:p>
        </p:txBody>
      </p:sp>
      <p:sp>
        <p:nvSpPr>
          <p:cNvPr id="7" name="TextBox 6">
            <a:extLst>
              <a:ext uri="{FF2B5EF4-FFF2-40B4-BE49-F238E27FC236}">
                <a16:creationId xmlns:a16="http://schemas.microsoft.com/office/drawing/2014/main" id="{3DDEAC07-90E1-E664-6D6E-4DA4986C2E7B}"/>
              </a:ext>
            </a:extLst>
          </p:cNvPr>
          <p:cNvSpPr txBox="1"/>
          <p:nvPr/>
        </p:nvSpPr>
        <p:spPr>
          <a:xfrm>
            <a:off x="808234" y="58606"/>
            <a:ext cx="11383766" cy="533672"/>
          </a:xfrm>
          <a:prstGeom prst="rect">
            <a:avLst/>
          </a:prstGeom>
          <a:noFill/>
        </p:spPr>
        <p:txBody>
          <a:bodyPr wrap="square">
            <a:spAutoFit/>
          </a:bodyPr>
          <a:lstStyle/>
          <a:p>
            <a:pPr>
              <a:lnSpc>
                <a:spcPct val="107000"/>
              </a:lnSpc>
              <a:spcAft>
                <a:spcPts val="800"/>
              </a:spcAft>
              <a:buNone/>
            </a:pPr>
            <a:r>
              <a:rPr lang="en-CA" sz="2800" kern="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GRIEF THROUGH THE LENS OF THE NERVOUS SYSTEM</a:t>
            </a:r>
            <a:endParaRPr lang="en-CA"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7702B79E-3342-65A1-7A7F-020B295CA083}"/>
              </a:ext>
            </a:extLst>
          </p:cNvPr>
          <p:cNvGraphicFramePr>
            <a:graphicFrameLocks noGrp="1"/>
          </p:cNvGraphicFramePr>
          <p:nvPr>
            <p:extLst>
              <p:ext uri="{D42A27DB-BD31-4B8C-83A1-F6EECF244321}">
                <p14:modId xmlns:p14="http://schemas.microsoft.com/office/powerpoint/2010/main" val="51173517"/>
              </p:ext>
            </p:extLst>
          </p:nvPr>
        </p:nvGraphicFramePr>
        <p:xfrm>
          <a:off x="184936" y="2048039"/>
          <a:ext cx="11890623" cy="4529780"/>
        </p:xfrm>
        <a:graphic>
          <a:graphicData uri="http://schemas.openxmlformats.org/drawingml/2006/table">
            <a:tbl>
              <a:tblPr firstRow="1" firstCol="1" bandRow="1">
                <a:tableStyleId>{5C22544A-7EE6-4342-B048-85BDC9FD1C3A}</a:tableStyleId>
              </a:tblPr>
              <a:tblGrid>
                <a:gridCol w="3963541">
                  <a:extLst>
                    <a:ext uri="{9D8B030D-6E8A-4147-A177-3AD203B41FA5}">
                      <a16:colId xmlns:a16="http://schemas.microsoft.com/office/drawing/2014/main" val="2600656668"/>
                    </a:ext>
                  </a:extLst>
                </a:gridCol>
                <a:gridCol w="3963541">
                  <a:extLst>
                    <a:ext uri="{9D8B030D-6E8A-4147-A177-3AD203B41FA5}">
                      <a16:colId xmlns:a16="http://schemas.microsoft.com/office/drawing/2014/main" val="1685959974"/>
                    </a:ext>
                  </a:extLst>
                </a:gridCol>
                <a:gridCol w="3963541">
                  <a:extLst>
                    <a:ext uri="{9D8B030D-6E8A-4147-A177-3AD203B41FA5}">
                      <a16:colId xmlns:a16="http://schemas.microsoft.com/office/drawing/2014/main" val="2159390522"/>
                    </a:ext>
                  </a:extLst>
                </a:gridCol>
              </a:tblGrid>
              <a:tr h="1132445">
                <a:tc>
                  <a:txBody>
                    <a:bodyPr/>
                    <a:lstStyle/>
                    <a:p>
                      <a:pPr algn="ctr">
                        <a:lnSpc>
                          <a:spcPct val="107000"/>
                        </a:lnSpc>
                        <a:spcAft>
                          <a:spcPts val="800"/>
                        </a:spcAft>
                        <a:buNone/>
                      </a:pPr>
                      <a:r>
                        <a:rPr lang="en-CA" sz="2400" kern="0" dirty="0">
                          <a:effectLst/>
                        </a:rPr>
                        <a:t>Phase of Grief</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n-CA" sz="2400" kern="0">
                          <a:effectLst/>
                        </a:rPr>
                        <a:t>Nervous System State</a:t>
                      </a:r>
                      <a:endParaRPr lang="en-CA"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n-CA" sz="2400" kern="0">
                          <a:effectLst/>
                        </a:rPr>
                        <a:t>What It Looks Like</a:t>
                      </a:r>
                      <a:endParaRPr lang="en-CA"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633620539"/>
                  </a:ext>
                </a:extLst>
              </a:tr>
              <a:tr h="1132445">
                <a:tc>
                  <a:txBody>
                    <a:bodyPr/>
                    <a:lstStyle/>
                    <a:p>
                      <a:pPr>
                        <a:lnSpc>
                          <a:spcPct val="107000"/>
                        </a:lnSpc>
                        <a:spcAft>
                          <a:spcPts val="800"/>
                        </a:spcAft>
                        <a:buNone/>
                      </a:pPr>
                      <a:r>
                        <a:rPr lang="en-CA" sz="2400" kern="0" dirty="0">
                          <a:effectLst/>
                        </a:rPr>
                        <a:t>Protest</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CA" sz="2400" kern="0" dirty="0">
                          <a:effectLst/>
                        </a:rPr>
                        <a:t>Sympathetic (fight/flight)</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CA" sz="2400" kern="0">
                          <a:effectLst/>
                        </a:rPr>
                        <a:t>Crying, searching, agitation, yearning</a:t>
                      </a:r>
                      <a:endParaRPr lang="en-CA"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4363044"/>
                  </a:ext>
                </a:extLst>
              </a:tr>
              <a:tr h="1132445">
                <a:tc>
                  <a:txBody>
                    <a:bodyPr/>
                    <a:lstStyle/>
                    <a:p>
                      <a:pPr>
                        <a:lnSpc>
                          <a:spcPct val="107000"/>
                        </a:lnSpc>
                        <a:spcAft>
                          <a:spcPts val="800"/>
                        </a:spcAft>
                        <a:buNone/>
                      </a:pPr>
                      <a:r>
                        <a:rPr lang="en-CA" sz="2400" kern="0">
                          <a:effectLst/>
                        </a:rPr>
                        <a:t>Despair</a:t>
                      </a:r>
                      <a:endParaRPr lang="en-CA"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CA" sz="2400" kern="0" dirty="0">
                          <a:effectLst/>
                        </a:rPr>
                        <a:t>Dorsal vagal (shutdown)</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CA" sz="2400" kern="0">
                          <a:effectLst/>
                        </a:rPr>
                        <a:t>Slowing down, heaviness, withdrawal</a:t>
                      </a:r>
                      <a:endParaRPr lang="en-CA"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85577675"/>
                  </a:ext>
                </a:extLst>
              </a:tr>
              <a:tr h="1132445">
                <a:tc>
                  <a:txBody>
                    <a:bodyPr/>
                    <a:lstStyle/>
                    <a:p>
                      <a:pPr>
                        <a:lnSpc>
                          <a:spcPct val="107000"/>
                        </a:lnSpc>
                        <a:spcAft>
                          <a:spcPts val="800"/>
                        </a:spcAft>
                        <a:buNone/>
                      </a:pPr>
                      <a:r>
                        <a:rPr lang="en-CA" sz="2400" kern="0">
                          <a:effectLst/>
                        </a:rPr>
                        <a:t>Integration</a:t>
                      </a:r>
                      <a:endParaRPr lang="en-CA"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CA" sz="2400" kern="0" dirty="0">
                          <a:effectLst/>
                        </a:rPr>
                        <a:t>Ventral vagal (connection)</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CA" sz="2400" kern="0" dirty="0">
                          <a:effectLst/>
                        </a:rPr>
                        <a:t>Sadness with connection, meaning making</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093784153"/>
                  </a:ext>
                </a:extLst>
              </a:tr>
            </a:tbl>
          </a:graphicData>
        </a:graphic>
      </p:graphicFrame>
      <p:sp>
        <p:nvSpPr>
          <p:cNvPr id="9" name="Rectangle 2">
            <a:extLst>
              <a:ext uri="{FF2B5EF4-FFF2-40B4-BE49-F238E27FC236}">
                <a16:creationId xmlns:a16="http://schemas.microsoft.com/office/drawing/2014/main" id="{236896C7-EF75-6F68-DE11-B9415EA78B0A}"/>
              </a:ext>
            </a:extLst>
          </p:cNvPr>
          <p:cNvSpPr>
            <a:spLocks noChangeArrowheads="1"/>
          </p:cNvSpPr>
          <p:nvPr/>
        </p:nvSpPr>
        <p:spPr bwMode="auto">
          <a:xfrm>
            <a:off x="441788" y="3153485"/>
            <a:ext cx="138273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284314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118642-D4E3-FCBA-DA85-165ED98D6F58}"/>
              </a:ext>
            </a:extLst>
          </p:cNvPr>
          <p:cNvSpPr txBox="1"/>
          <p:nvPr/>
        </p:nvSpPr>
        <p:spPr>
          <a:xfrm>
            <a:off x="164386" y="630690"/>
            <a:ext cx="12192000" cy="6134949"/>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Phase 1. Protest:</a:t>
            </a:r>
            <a:r>
              <a:rPr lang="en-CA" kern="0" dirty="0">
                <a:effectLst/>
                <a:latin typeface="Arial" panose="020B0604020202020204" pitchFamily="34" charset="0"/>
                <a:ea typeface="Times New Roman" panose="02020603050405020304" pitchFamily="18" charset="0"/>
                <a:cs typeface="Arial" panose="020B0604020202020204" pitchFamily="34" charset="0"/>
              </a:rPr>
              <a:t> asks “Where are you?”</a:t>
            </a:r>
            <a:endParaRPr lang="en-CA" kern="100"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CA" kern="0" dirty="0">
                <a:effectLst/>
                <a:latin typeface="Arial" panose="020B0604020202020204" pitchFamily="34" charset="0"/>
                <a:ea typeface="Times New Roman" panose="02020603050405020304" pitchFamily="18" charset="0"/>
                <a:cs typeface="Arial" panose="020B0604020202020204" pitchFamily="34" charset="0"/>
              </a:rPr>
              <a:t>At first, when we lose someone, </a:t>
            </a:r>
            <a:r>
              <a:rPr lang="en-CA" kern="0" dirty="0">
                <a:latin typeface="Arial" panose="020B0604020202020204" pitchFamily="34" charset="0"/>
                <a:ea typeface="Times New Roman" panose="02020603050405020304" pitchFamily="18" charset="0"/>
                <a:cs typeface="Arial" panose="020B0604020202020204" pitchFamily="34" charset="0"/>
              </a:rPr>
              <a:t>our</a:t>
            </a:r>
            <a:r>
              <a:rPr lang="en-CA" kern="0" dirty="0">
                <a:effectLst/>
                <a:latin typeface="Arial" panose="020B0604020202020204" pitchFamily="34" charset="0"/>
                <a:ea typeface="Times New Roman" panose="02020603050405020304" pitchFamily="18" charset="0"/>
                <a:cs typeface="Arial" panose="020B0604020202020204" pitchFamily="34" charset="0"/>
              </a:rPr>
              <a:t> nervous system mobilizes. We cry, search, feel panic, anger, and longing.</a:t>
            </a:r>
            <a:endParaRPr lang="en-CA"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kern="0" dirty="0">
                <a:effectLst/>
                <a:latin typeface="Arial" panose="020B0604020202020204" pitchFamily="34" charset="0"/>
                <a:ea typeface="Times New Roman" panose="02020603050405020304" pitchFamily="18" charset="0"/>
                <a:cs typeface="Arial" panose="020B0604020202020204" pitchFamily="34" charset="0"/>
              </a:rPr>
              <a:t>From an attachment perspective, this is protest behavior, the system is trying to bring the person back. From a polyvagal perspective, this is sympathetic activation. </a:t>
            </a:r>
            <a:r>
              <a:rPr lang="en-CA" kern="100" dirty="0">
                <a:effectLst/>
                <a:latin typeface="Arial" panose="020B0604020202020204" pitchFamily="34" charset="0"/>
                <a:ea typeface="Times New Roman" panose="02020603050405020304" pitchFamily="18" charset="0"/>
                <a:cs typeface="Arial" panose="020B0604020202020204" pitchFamily="34" charset="0"/>
              </a:rPr>
              <a:t>T</a:t>
            </a:r>
            <a:r>
              <a:rPr lang="en-CA" kern="0" dirty="0">
                <a:effectLst/>
                <a:latin typeface="Arial" panose="020B0604020202020204" pitchFamily="34" charset="0"/>
                <a:ea typeface="Times New Roman" panose="02020603050405020304" pitchFamily="18" charset="0"/>
                <a:cs typeface="Arial" panose="020B0604020202020204" pitchFamily="34" charset="0"/>
              </a:rPr>
              <a:t>his is adaptive, it means we loved the person.</a:t>
            </a:r>
            <a:endParaRPr lang="en-CA" kern="10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Phase 2. Despair: </a:t>
            </a:r>
            <a:r>
              <a:rPr lang="en-CA" kern="0" dirty="0">
                <a:effectLst/>
                <a:latin typeface="Arial" panose="020B0604020202020204" pitchFamily="34" charset="0"/>
                <a:ea typeface="Times New Roman" panose="02020603050405020304" pitchFamily="18" charset="0"/>
                <a:cs typeface="Arial" panose="020B0604020202020204" pitchFamily="34" charset="0"/>
              </a:rPr>
              <a:t>asks “What’s the point?”</a:t>
            </a:r>
            <a:endParaRPr lang="en-CA"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kern="0" dirty="0">
                <a:effectLst/>
                <a:latin typeface="Arial" panose="020B0604020202020204" pitchFamily="34" charset="0"/>
                <a:ea typeface="Times New Roman" panose="02020603050405020304" pitchFamily="18" charset="0"/>
                <a:cs typeface="Arial" panose="020B0604020202020204" pitchFamily="34" charset="0"/>
              </a:rPr>
              <a:t>When protest doesn’t bring the person back, </a:t>
            </a:r>
            <a:r>
              <a:rPr lang="en-CA" kern="0" dirty="0">
                <a:latin typeface="Arial" panose="020B0604020202020204" pitchFamily="34" charset="0"/>
                <a:ea typeface="Times New Roman" panose="02020603050405020304" pitchFamily="18" charset="0"/>
                <a:cs typeface="Arial" panose="020B0604020202020204" pitchFamily="34" charset="0"/>
              </a:rPr>
              <a:t>we</a:t>
            </a:r>
            <a:r>
              <a:rPr lang="en-CA" kern="0" dirty="0">
                <a:effectLst/>
                <a:latin typeface="Arial" panose="020B0604020202020204" pitchFamily="34" charset="0"/>
                <a:ea typeface="Times New Roman" panose="02020603050405020304" pitchFamily="18" charset="0"/>
                <a:cs typeface="Arial" panose="020B0604020202020204" pitchFamily="34" charset="0"/>
              </a:rPr>
              <a:t> shift into a slower, heavier state. </a:t>
            </a:r>
            <a:r>
              <a:rPr lang="en-CA" kern="0" dirty="0">
                <a:latin typeface="Arial" panose="020B0604020202020204" pitchFamily="34" charset="0"/>
                <a:ea typeface="Times New Roman" panose="02020603050405020304" pitchFamily="18" charset="0"/>
                <a:cs typeface="Arial" panose="020B0604020202020204" pitchFamily="34" charset="0"/>
              </a:rPr>
              <a:t>We</a:t>
            </a:r>
            <a:r>
              <a:rPr lang="en-CA" kern="0" dirty="0">
                <a:effectLst/>
                <a:latin typeface="Arial" panose="020B0604020202020204" pitchFamily="34" charset="0"/>
                <a:ea typeface="Times New Roman" panose="02020603050405020304" pitchFamily="18" charset="0"/>
                <a:cs typeface="Arial" panose="020B0604020202020204" pitchFamily="34" charset="0"/>
              </a:rPr>
              <a:t> may feel numb, empty, exhausted and withdrawn. This is dorsal vagal activation, a shutdown response.</a:t>
            </a:r>
            <a:r>
              <a:rPr lang="en-CA" kern="100" dirty="0">
                <a:latin typeface="Arial" panose="020B0604020202020204" pitchFamily="34" charset="0"/>
                <a:ea typeface="Times New Roman" panose="02020603050405020304" pitchFamily="18" charset="0"/>
                <a:cs typeface="Arial" panose="020B0604020202020204" pitchFamily="34" charset="0"/>
              </a:rPr>
              <a:t> </a:t>
            </a:r>
            <a:r>
              <a:rPr lang="en-CA" kern="0" dirty="0">
                <a:effectLst/>
                <a:latin typeface="Arial" panose="020B0604020202020204" pitchFamily="34" charset="0"/>
                <a:ea typeface="Times New Roman" panose="02020603050405020304" pitchFamily="18" charset="0"/>
                <a:cs typeface="Arial" panose="020B0604020202020204" pitchFamily="34" charset="0"/>
              </a:rPr>
              <a:t>But there are two kinds of dorsal states:</a:t>
            </a:r>
            <a:endParaRPr lang="en-CA"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AutoNum type="alphaUcPeriod"/>
              <a:tabLst>
                <a:tab pos="457200" algn="l"/>
              </a:tabLst>
            </a:pPr>
            <a:r>
              <a:rPr lang="en-CA" kern="0" dirty="0">
                <a:effectLst/>
                <a:latin typeface="Arial" panose="020B0604020202020204" pitchFamily="34" charset="0"/>
                <a:ea typeface="Times New Roman" panose="02020603050405020304" pitchFamily="18" charset="0"/>
                <a:cs typeface="Arial" panose="020B0604020202020204" pitchFamily="34" charset="0"/>
              </a:rPr>
              <a:t>Traumatic collapse: Frozen fear, shame, dissociation.</a:t>
            </a:r>
            <a:endParaRPr lang="en-CA" kern="1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07000"/>
              </a:lnSpc>
              <a:spcAft>
                <a:spcPts val="800"/>
              </a:spcAft>
              <a:buAutoNum type="alphaUcPeriod"/>
              <a:tabLst>
                <a:tab pos="457200" algn="l"/>
              </a:tabLst>
            </a:pPr>
            <a:r>
              <a:rPr lang="en-CA" kern="0" dirty="0">
                <a:effectLst/>
                <a:latin typeface="Arial" panose="020B0604020202020204" pitchFamily="34" charset="0"/>
                <a:ea typeface="Times New Roman" panose="02020603050405020304" pitchFamily="18" charset="0"/>
                <a:cs typeface="Arial" panose="020B0604020202020204" pitchFamily="34" charset="0"/>
              </a:rPr>
              <a:t>Grief slowing: A biological quieting that allows for conservation of energy, reduced stimulation and internal processing.</a:t>
            </a:r>
            <a:endParaRPr lang="en-CA"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kern="0" dirty="0">
                <a:effectLst/>
                <a:latin typeface="Arial" panose="020B0604020202020204" pitchFamily="34" charset="0"/>
                <a:ea typeface="Times New Roman" panose="02020603050405020304" pitchFamily="18" charset="0"/>
                <a:cs typeface="Arial" panose="020B0604020202020204" pitchFamily="34" charset="0"/>
              </a:rPr>
              <a:t>Healthy mourning usually involves the second type, a natural slowing down.</a:t>
            </a:r>
            <a:endParaRPr lang="en-CA" kern="10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Phase 3. Integration: </a:t>
            </a:r>
            <a:r>
              <a:rPr lang="en-CA" kern="0" dirty="0">
                <a:effectLst/>
                <a:latin typeface="Arial" panose="020B0604020202020204" pitchFamily="34" charset="0"/>
                <a:ea typeface="Times New Roman" panose="02020603050405020304" pitchFamily="18" charset="0"/>
                <a:cs typeface="Arial" panose="020B0604020202020204" pitchFamily="34" charset="0"/>
              </a:rPr>
              <a:t>Sadness with connection</a:t>
            </a:r>
            <a:endParaRPr lang="en-CA"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kern="0" dirty="0">
                <a:effectLst/>
                <a:latin typeface="Arial" panose="020B0604020202020204" pitchFamily="34" charset="0"/>
                <a:ea typeface="Times New Roman" panose="02020603050405020304" pitchFamily="18" charset="0"/>
                <a:cs typeface="Arial" panose="020B0604020202020204" pitchFamily="34" charset="0"/>
              </a:rPr>
              <a:t>The goal of grief is not simply to feel better but to reach a point where we can remember the person, feel sad, cry, talk about them, and still feel connected to life.</a:t>
            </a:r>
            <a:endParaRPr lang="en-CA"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kern="0" dirty="0">
                <a:effectLst/>
                <a:latin typeface="Arial" panose="020B0604020202020204" pitchFamily="34" charset="0"/>
                <a:ea typeface="Times New Roman" panose="02020603050405020304" pitchFamily="18" charset="0"/>
                <a:cs typeface="Arial" panose="020B0604020202020204" pitchFamily="34" charset="0"/>
              </a:rPr>
              <a:t>That is ventral vagal sadness or connected grief. Healthy grief is sadness with connection. It is very different from sympathetic panic and dorsal shutdown</a:t>
            </a:r>
            <a:endParaRPr lang="en-CA"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5A025B2-DC04-3DF4-1C13-5B8AA20FDD59}"/>
              </a:ext>
            </a:extLst>
          </p:cNvPr>
          <p:cNvSpPr txBox="1"/>
          <p:nvPr/>
        </p:nvSpPr>
        <p:spPr>
          <a:xfrm>
            <a:off x="3292868" y="0"/>
            <a:ext cx="6256962" cy="523220"/>
          </a:xfrm>
          <a:prstGeom prst="rect">
            <a:avLst/>
          </a:prstGeom>
          <a:noFill/>
        </p:spPr>
        <p:txBody>
          <a:bodyPr wrap="square">
            <a:spAutoFit/>
          </a:bodyPr>
          <a:lstStyle/>
          <a:p>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THREE PHASES OF GRIEF</a:t>
            </a:r>
            <a:endParaRPr lang="en-CA" sz="2800" dirty="0">
              <a:solidFill>
                <a:schemeClr val="bg1"/>
              </a:solidFill>
            </a:endParaRPr>
          </a:p>
        </p:txBody>
      </p:sp>
    </p:spTree>
    <p:extLst>
      <p:ext uri="{BB962C8B-B14F-4D97-AF65-F5344CB8AC3E}">
        <p14:creationId xmlns:p14="http://schemas.microsoft.com/office/powerpoint/2010/main" val="366583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B21CF1-FC50-0A74-4C3D-602800475A63}"/>
              </a:ext>
            </a:extLst>
          </p:cNvPr>
          <p:cNvSpPr txBox="1"/>
          <p:nvPr/>
        </p:nvSpPr>
        <p:spPr>
          <a:xfrm>
            <a:off x="191784" y="659171"/>
            <a:ext cx="12007065" cy="6590074"/>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Grief becomes pathological when the system gets stuck. Healthy grief moves between states. Pathology is stuckness.</a:t>
            </a:r>
            <a:r>
              <a:rPr lang="en-CA" sz="2000" kern="100" dirty="0">
                <a:latin typeface="Arial" panose="020B0604020202020204" pitchFamily="34" charset="0"/>
                <a:ea typeface="Times New Roman" panose="02020603050405020304" pitchFamily="18" charset="0"/>
                <a:cs typeface="Arial" panose="020B0604020202020204" pitchFamily="34" charset="0"/>
              </a:rPr>
              <a:t> </a:t>
            </a:r>
            <a:r>
              <a:rPr lang="en-CA" sz="2000" kern="0" dirty="0">
                <a:effectLst/>
                <a:latin typeface="Arial" panose="020B0604020202020204" pitchFamily="34" charset="0"/>
                <a:ea typeface="Times New Roman" panose="02020603050405020304" pitchFamily="18" charset="0"/>
                <a:cs typeface="Arial" panose="020B0604020202020204" pitchFamily="34" charset="0"/>
              </a:rPr>
              <a:t>We might get stuck in:</a:t>
            </a:r>
            <a:r>
              <a:rPr lang="en-CA" sz="2000" kern="100" dirty="0">
                <a:latin typeface="Arial" panose="020B0604020202020204" pitchFamily="34" charset="0"/>
                <a:ea typeface="Times New Roman" panose="02020603050405020304" pitchFamily="18" charset="0"/>
                <a:cs typeface="Arial" panose="020B0604020202020204" pitchFamily="34" charset="0"/>
              </a:rPr>
              <a:t> </a:t>
            </a:r>
            <a:r>
              <a:rPr lang="en-CA" sz="2000" kern="0" dirty="0">
                <a:effectLst/>
                <a:latin typeface="Arial" panose="020B0604020202020204" pitchFamily="34" charset="0"/>
                <a:ea typeface="Times New Roman" panose="02020603050405020304" pitchFamily="18" charset="0"/>
                <a:cs typeface="Arial" panose="020B0604020202020204" pitchFamily="34" charset="0"/>
              </a:rPr>
              <a:t>Sympathetic protest → chronic anxiety, agitation or</a:t>
            </a:r>
            <a:r>
              <a:rPr lang="en-CA" sz="2000" kern="100" dirty="0">
                <a:latin typeface="Arial" panose="020B0604020202020204" pitchFamily="34" charset="0"/>
                <a:ea typeface="Times New Roman" panose="02020603050405020304" pitchFamily="18" charset="0"/>
                <a:cs typeface="Arial" panose="020B0604020202020204" pitchFamily="34" charset="0"/>
              </a:rPr>
              <a:t> </a:t>
            </a:r>
            <a:r>
              <a:rPr lang="en-CA" sz="2000" kern="0" dirty="0">
                <a:latin typeface="Arial" panose="020B0604020202020204" pitchFamily="34" charset="0"/>
                <a:ea typeface="Times New Roman" panose="02020603050405020304" pitchFamily="18" charset="0"/>
                <a:cs typeface="Arial" panose="020B0604020202020204" pitchFamily="34" charset="0"/>
              </a:rPr>
              <a:t>d</a:t>
            </a:r>
            <a:r>
              <a:rPr lang="en-CA" sz="2000" kern="0" dirty="0">
                <a:effectLst/>
                <a:latin typeface="Arial" panose="020B0604020202020204" pitchFamily="34" charset="0"/>
                <a:ea typeface="Times New Roman" panose="02020603050405020304" pitchFamily="18" charset="0"/>
                <a:cs typeface="Arial" panose="020B0604020202020204" pitchFamily="34" charset="0"/>
              </a:rPr>
              <a:t>orsal collapse → depression, numbness, dissociation</a:t>
            </a:r>
            <a:r>
              <a:rPr lang="en-CA" sz="2000" kern="100" dirty="0">
                <a:latin typeface="Arial" panose="020B0604020202020204" pitchFamily="34" charset="0"/>
                <a:ea typeface="Times New Roman" panose="02020603050405020304" pitchFamily="18" charset="0"/>
                <a:cs typeface="Arial" panose="020B0604020202020204" pitchFamily="34" charset="0"/>
              </a:rPr>
              <a:t>. </a:t>
            </a:r>
            <a:r>
              <a:rPr lang="en-CA" sz="2000" kern="0" dirty="0">
                <a:effectLst/>
                <a:latin typeface="Arial" panose="020B0604020202020204" pitchFamily="34" charset="0"/>
                <a:ea typeface="Times New Roman" panose="02020603050405020304" pitchFamily="18" charset="0"/>
                <a:cs typeface="Arial" panose="020B0604020202020204" pitchFamily="34" charset="0"/>
              </a:rPr>
              <a:t>Movement is health. Rigidity is pathology.</a:t>
            </a:r>
            <a:endParaRPr lang="en-CA" sz="2000" kern="10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In uncomplicated grief, even though we feel devastated, </a:t>
            </a:r>
            <a:r>
              <a:rPr lang="en-CA" sz="2000" kern="0" dirty="0">
                <a:latin typeface="Arial" panose="020B0604020202020204" pitchFamily="34" charset="0"/>
                <a:ea typeface="Times New Roman" panose="02020603050405020304" pitchFamily="18" charset="0"/>
                <a:cs typeface="Arial" panose="020B0604020202020204" pitchFamily="34" charset="0"/>
              </a:rPr>
              <a:t>our</a:t>
            </a:r>
            <a:r>
              <a:rPr lang="en-CA" sz="2000" kern="0" dirty="0">
                <a:effectLst/>
                <a:latin typeface="Arial" panose="020B0604020202020204" pitchFamily="34" charset="0"/>
                <a:ea typeface="Times New Roman" panose="02020603050405020304" pitchFamily="18" charset="0"/>
                <a:cs typeface="Arial" panose="020B0604020202020204" pitchFamily="34" charset="0"/>
              </a:rPr>
              <a:t> personality stays integrated. We may cry in the morning, go to work in the afternoon and feel waves of sadness but we are still one self moving between states.</a:t>
            </a:r>
            <a:endParaRPr lang="en-CA" sz="2000" kern="10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In traumatic or complicated grief, something different happens. This often happens when the loss is sudden, violent. guilt-ridden, or layered on prior trauma. When that happens, the experience may not integrate. Instead, the nervous system organizes into parts.</a:t>
            </a:r>
            <a:endParaRPr lang="en-CA" sz="2000" kern="10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One part (an Emotional Part, EP) becomes stuck in the moment of rupture. That part may hold sympathetic protest (“Where are you?!”) and/or dorsal despair (“Nothing matters.”)</a:t>
            </a:r>
            <a:r>
              <a:rPr lang="en-CA" sz="2000" kern="100" dirty="0">
                <a:latin typeface="Arial" panose="020B0604020202020204" pitchFamily="34" charset="0"/>
                <a:ea typeface="Times New Roman" panose="02020603050405020304" pitchFamily="18" charset="0"/>
                <a:cs typeface="Arial" panose="020B0604020202020204" pitchFamily="34" charset="0"/>
              </a:rPr>
              <a:t>. </a:t>
            </a:r>
            <a:r>
              <a:rPr lang="en-CA" sz="2000" kern="0" dirty="0">
                <a:effectLst/>
                <a:latin typeface="Arial" panose="020B0604020202020204" pitchFamily="34" charset="0"/>
                <a:ea typeface="Times New Roman" panose="02020603050405020304" pitchFamily="18" charset="0"/>
                <a:cs typeface="Arial" panose="020B0604020202020204" pitchFamily="34" charset="0"/>
              </a:rPr>
              <a:t>This part is not grieving in present time. It is living in the moment of the hospital room, the phone call, the accident scene.</a:t>
            </a:r>
            <a:endParaRPr lang="en-CA" sz="2000" kern="10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Another part (the Apparently Normal Part, ANP) may avoid the loss: by going to work, avoiding reminders and saying “I’m fine” but it isn’t integrated it’s just surviving. This is where complicated grief lives.</a:t>
            </a:r>
            <a:endParaRPr lang="en-CA" sz="2000" kern="10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Trauma spectrum disorders are a pathology of time; a part of the person is stuck in the past.</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B377F0C-BAD8-0CC5-AF9E-CC6BB4B3A71A}"/>
              </a:ext>
            </a:extLst>
          </p:cNvPr>
          <p:cNvSpPr txBox="1"/>
          <p:nvPr/>
        </p:nvSpPr>
        <p:spPr>
          <a:xfrm>
            <a:off x="3621641" y="0"/>
            <a:ext cx="6215864" cy="533672"/>
          </a:xfrm>
          <a:prstGeom prst="rect">
            <a:avLst/>
          </a:prstGeom>
          <a:noFill/>
        </p:spPr>
        <p:txBody>
          <a:bodyPr wrap="square">
            <a:spAutoFit/>
          </a:bodyPr>
          <a:lstStyle/>
          <a:p>
            <a:pPr>
              <a:lnSpc>
                <a:spcPct val="107000"/>
              </a:lnSpc>
              <a:spcAft>
                <a:spcPts val="800"/>
              </a:spcAft>
              <a:buNone/>
            </a:pPr>
            <a:r>
              <a:rPr lang="en-CA" sz="2800" kern="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COMPLICATED GRIEF</a:t>
            </a:r>
            <a:endParaRPr lang="en-CA"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79281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6C9609-7EB3-8201-DCBF-C61E1E2ACE92}"/>
              </a:ext>
            </a:extLst>
          </p:cNvPr>
          <p:cNvSpPr txBox="1"/>
          <p:nvPr/>
        </p:nvSpPr>
        <p:spPr>
          <a:xfrm>
            <a:off x="356170" y="1365261"/>
            <a:ext cx="4945295" cy="4127477"/>
          </a:xfrm>
          <a:prstGeom prst="rect">
            <a:avLst/>
          </a:prstGeom>
          <a:noFill/>
        </p:spPr>
        <p:txBody>
          <a:bodyPr wrap="square">
            <a:spAutoFit/>
          </a:bodyPr>
          <a:lstStyle/>
          <a:p>
            <a:pPr algn="ctr">
              <a:lnSpc>
                <a:spcPct val="107000"/>
              </a:lnSpc>
              <a:spcAft>
                <a:spcPts val="800"/>
              </a:spcAft>
              <a:buNone/>
            </a:pPr>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Healthy Mourning</a:t>
            </a:r>
            <a:endParaRPr lang="en-CA"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Movement between states</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Sadness in present time</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Tears with connection</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Meaning-making possible</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Can approach the memory</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8DB1BE9-DC32-76A4-67AC-733CD150E706}"/>
              </a:ext>
            </a:extLst>
          </p:cNvPr>
          <p:cNvSpPr txBox="1"/>
          <p:nvPr/>
        </p:nvSpPr>
        <p:spPr>
          <a:xfrm>
            <a:off x="1959794" y="236306"/>
            <a:ext cx="8530119" cy="533672"/>
          </a:xfrm>
          <a:prstGeom prst="rect">
            <a:avLst/>
          </a:prstGeom>
          <a:noFill/>
        </p:spPr>
        <p:txBody>
          <a:bodyPr wrap="square">
            <a:spAutoFit/>
          </a:bodyPr>
          <a:lstStyle/>
          <a:p>
            <a:pPr>
              <a:lnSpc>
                <a:spcPct val="107000"/>
              </a:lnSpc>
              <a:spcAft>
                <a:spcPts val="800"/>
              </a:spcAft>
              <a:buNone/>
            </a:pPr>
            <a:r>
              <a:rPr lang="en-CA" sz="2800" kern="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HEALTHY MOURNING VS DISSOCIATED GRIEF</a:t>
            </a:r>
            <a:endParaRPr lang="en-CA"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926F0A6-39C4-0CEA-DBA3-331722105B5A}"/>
              </a:ext>
            </a:extLst>
          </p:cNvPr>
          <p:cNvSpPr txBox="1"/>
          <p:nvPr/>
        </p:nvSpPr>
        <p:spPr>
          <a:xfrm>
            <a:off x="5843427" y="1365261"/>
            <a:ext cx="6097712" cy="3351751"/>
          </a:xfrm>
          <a:prstGeom prst="rect">
            <a:avLst/>
          </a:prstGeom>
          <a:noFill/>
        </p:spPr>
        <p:txBody>
          <a:bodyPr wrap="square">
            <a:spAutoFit/>
          </a:bodyPr>
          <a:lstStyle/>
          <a:p>
            <a:pPr algn="ctr">
              <a:lnSpc>
                <a:spcPct val="107000"/>
              </a:lnSpc>
              <a:spcAft>
                <a:spcPts val="800"/>
              </a:spcAft>
              <a:buNone/>
            </a:pPr>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Traumatic / Dissociated Grief</a:t>
            </a:r>
            <a:endParaRPr lang="en-CA"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Segregated parts</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A part stuck in past time</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Panic or collapse when reminded</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Meaning frozen or shattered</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ctr">
              <a:lnSpc>
                <a:spcPct val="107000"/>
              </a:lnSpc>
              <a:spcAft>
                <a:spcPts val="800"/>
              </a:spcAft>
              <a:buSzPts val="1000"/>
              <a:buFont typeface="Symbol" panose="05050102010706020507" pitchFamily="18" charset="2"/>
              <a:buChar char=""/>
              <a:tabLst>
                <a:tab pos="457200" algn="l"/>
              </a:tabLst>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Avoidance of memory</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96024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44459-CAC9-5858-57E6-4E69D93393D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9D4F399-F51B-523A-9EB4-BD68B182A8F1}"/>
              </a:ext>
            </a:extLst>
          </p:cNvPr>
          <p:cNvSpPr txBox="1"/>
          <p:nvPr/>
        </p:nvSpPr>
        <p:spPr>
          <a:xfrm>
            <a:off x="0" y="590685"/>
            <a:ext cx="12192000" cy="6729214"/>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Stage 1 – Stabilization</a:t>
            </a:r>
            <a:endPar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If we approach trauma too quickly, the EP floods by panicking, or collapsing. So, we need to widen the window of tolerance. This allows the ANP to tolerate contact with grief without being overwhelmed.</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Stage 2 – Trauma Processing</a:t>
            </a:r>
            <a:endPar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Here the stuck part begins to realize: “This happened in the past.” The goal of phase 2 is not to erase grief but to unfreeze trauma-time. The memory becomes something remembered, not relived.</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Stage 3 – Integration</a:t>
            </a:r>
            <a:endPar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Integration happens when the memory becomes autobiographical and we can say</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“He died.”  feel sadness but not annihilation. Grief becomes connected sadness instead of nervous system collapse.</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24155DD-72C4-8417-7712-BBC3C417180D}"/>
              </a:ext>
            </a:extLst>
          </p:cNvPr>
          <p:cNvSpPr txBox="1"/>
          <p:nvPr/>
        </p:nvSpPr>
        <p:spPr>
          <a:xfrm>
            <a:off x="2373330" y="57013"/>
            <a:ext cx="9267289" cy="533672"/>
          </a:xfrm>
          <a:prstGeom prst="rect">
            <a:avLst/>
          </a:prstGeom>
          <a:noFill/>
        </p:spPr>
        <p:txBody>
          <a:bodyPr wrap="square">
            <a:spAutoFit/>
          </a:bodyPr>
          <a:lstStyle/>
          <a:p>
            <a:pPr>
              <a:lnSpc>
                <a:spcPct val="107000"/>
              </a:lnSpc>
              <a:spcAft>
                <a:spcPts val="800"/>
              </a:spcAft>
              <a:buNone/>
            </a:pPr>
            <a:r>
              <a:rPr lang="en-CA" sz="2800" kern="18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THE THREE-STAGE MODEL IN GRIEF</a:t>
            </a:r>
            <a:endParaRPr lang="en-CA"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9919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50ACB0-6ECB-8682-732C-1924EC3B4B31}"/>
              </a:ext>
            </a:extLst>
          </p:cNvPr>
          <p:cNvSpPr txBox="1"/>
          <p:nvPr/>
        </p:nvSpPr>
        <p:spPr>
          <a:xfrm>
            <a:off x="71919" y="552993"/>
            <a:ext cx="12120081" cy="4437497"/>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Ex of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healthy grief</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“I miss my mother every day. Sometimes I cry. I feel sad, but I’m okay.”</a:t>
            </a:r>
            <a:endParaRPr lang="en-CA" sz="24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CA" sz="24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Pathological grief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that is structurally dissociated: EP part: “She’s gone. I can’t survive.”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ANP: “I don’t want to talk about it.” The split is the problem, not the grief.</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Grief itself is not dissociation, but when grief overwhelms our integrative capacity, the nervous system organizes into parts.</a:t>
            </a:r>
            <a:r>
              <a:rPr lang="en-CA" sz="2400" kern="100" dirty="0">
                <a:latin typeface="Aptos" panose="020B00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Grief becomes traumatic when a part of us remains stuck in the moment of rupture.</a:t>
            </a:r>
            <a:r>
              <a:rPr lang="en-CA" sz="2400" kern="100" dirty="0">
                <a:latin typeface="Aptos" panose="020B00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Treatment helps that part realize time has moved forward, so grief can become sadness instead of trauma.</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92314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5B7C7-7FF3-DCF0-BC0B-96EF6C2456E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4A04D50-EE3B-DA62-4ACE-1604C5B8289C}"/>
              </a:ext>
            </a:extLst>
          </p:cNvPr>
          <p:cNvSpPr txBox="1"/>
          <p:nvPr/>
        </p:nvSpPr>
        <p:spPr>
          <a:xfrm>
            <a:off x="0" y="584188"/>
            <a:ext cx="12058436" cy="6186309"/>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I’ve decided to reverse the order of sessions 21 and 22. In the past we introduced IFS before exploring spirituality this year, we’ll do the opposite.</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Let me explain why. In this course, we consider mental health from a </a:t>
            </a:r>
            <a:r>
              <a:rPr lang="en-US" sz="2200" dirty="0" err="1">
                <a:latin typeface="Arial" panose="020B0604020202020204" pitchFamily="34" charset="0"/>
                <a:cs typeface="Arial" panose="020B0604020202020204" pitchFamily="34" charset="0"/>
              </a:rPr>
              <a:t>biopsychosocialspiritual</a:t>
            </a:r>
            <a:r>
              <a:rPr lang="en-US" sz="2200" dirty="0">
                <a:latin typeface="Arial" panose="020B0604020202020204" pitchFamily="34" charset="0"/>
                <a:cs typeface="Arial" panose="020B0604020202020204" pitchFamily="34" charset="0"/>
              </a:rPr>
              <a:t> perspective. According to this model Spirituality is one of the core dimensions of being human.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In the course we’ve already explored: </a:t>
            </a:r>
          </a:p>
          <a:p>
            <a:pPr marL="285750" indent="-285750">
              <a:buFont typeface="Wingdings" panose="05000000000000000000" pitchFamily="2" charset="2"/>
              <a:buChar char="ü"/>
            </a:pPr>
            <a:r>
              <a:rPr lang="en-US" sz="2200" dirty="0">
                <a:solidFill>
                  <a:schemeClr val="bg1"/>
                </a:solidFill>
                <a:latin typeface="Arial" panose="020B0604020202020204" pitchFamily="34" charset="0"/>
                <a:cs typeface="Arial" panose="020B0604020202020204" pitchFamily="34" charset="0"/>
              </a:rPr>
              <a:t>Biological maps </a:t>
            </a:r>
            <a:r>
              <a:rPr lang="en-US" sz="2200" dirty="0">
                <a:latin typeface="Arial" panose="020B0604020202020204" pitchFamily="34" charset="0"/>
                <a:cs typeface="Arial" panose="020B0604020202020204" pitchFamily="34" charset="0"/>
              </a:rPr>
              <a:t>such as instincts and polyvagal theory and how these inform trauma.</a:t>
            </a:r>
          </a:p>
          <a:p>
            <a:pPr marL="285750" indent="-285750">
              <a:buFont typeface="Wingdings" panose="05000000000000000000" pitchFamily="2" charset="2"/>
              <a:buChar char="ü"/>
            </a:pPr>
            <a:r>
              <a:rPr lang="en-US" sz="2200" dirty="0">
                <a:solidFill>
                  <a:schemeClr val="bg1"/>
                </a:solidFill>
                <a:latin typeface="Arial" panose="020B0604020202020204" pitchFamily="34" charset="0"/>
                <a:cs typeface="Arial" panose="020B0604020202020204" pitchFamily="34" charset="0"/>
              </a:rPr>
              <a:t>Psychological maps </a:t>
            </a:r>
            <a:r>
              <a:rPr lang="en-US" sz="2200" dirty="0">
                <a:latin typeface="Arial" panose="020B0604020202020204" pitchFamily="34" charset="0"/>
                <a:cs typeface="Arial" panose="020B0604020202020204" pitchFamily="34" charset="0"/>
              </a:rPr>
              <a:t>mostly based on psychodynamic theory such as attachment theory and Erikson’s stages.</a:t>
            </a:r>
          </a:p>
          <a:p>
            <a:pPr marL="285750" indent="-285750">
              <a:buFont typeface="Wingdings" panose="05000000000000000000" pitchFamily="2" charset="2"/>
              <a:buChar char="ü"/>
            </a:pPr>
            <a:r>
              <a:rPr lang="en-US" sz="2200" dirty="0">
                <a:solidFill>
                  <a:schemeClr val="bg1"/>
                </a:solidFill>
                <a:latin typeface="Arial" panose="020B0604020202020204" pitchFamily="34" charset="0"/>
                <a:cs typeface="Arial" panose="020B0604020202020204" pitchFamily="34" charset="0"/>
              </a:rPr>
              <a:t>Social maps </a:t>
            </a:r>
            <a:r>
              <a:rPr lang="en-US" sz="2200" dirty="0">
                <a:latin typeface="Arial" panose="020B0604020202020204" pitchFamily="34" charset="0"/>
                <a:cs typeface="Arial" panose="020B0604020202020204" pitchFamily="34" charset="0"/>
              </a:rPr>
              <a:t>such as social determinants of health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So, it makes sense to introduce a </a:t>
            </a:r>
            <a:r>
              <a:rPr lang="en-US" sz="2200" dirty="0">
                <a:solidFill>
                  <a:schemeClr val="bg1"/>
                </a:solidFill>
                <a:latin typeface="Arial" panose="020B0604020202020204" pitchFamily="34" charset="0"/>
                <a:cs typeface="Arial" panose="020B0604020202020204" pitchFamily="34" charset="0"/>
              </a:rPr>
              <a:t>Spirituality map </a:t>
            </a:r>
            <a:r>
              <a:rPr lang="en-US" sz="2200" dirty="0">
                <a:latin typeface="Arial" panose="020B0604020202020204" pitchFamily="34" charset="0"/>
                <a:cs typeface="Arial" panose="020B0604020202020204" pitchFamily="34" charset="0"/>
              </a:rPr>
              <a:t>which is just as foundational as these other three maps to the approach we are taking in this course.</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In the Spirituality session, we’ll introduce Ignatian Spirituality which will sound very familiar to most people. It essentially says that the thoughts, feelings, and impulses that arise within us do so because of the influence of spirits that are more or less mature and that our role is to learn to discern and choose which we listen to. To do that we use a deep observing center embodied in the figure of Jesus. ( or the Buddha, Socrates, Confucious, Muhammad, etc. in other traditions)</a:t>
            </a:r>
          </a:p>
        </p:txBody>
      </p:sp>
      <p:sp>
        <p:nvSpPr>
          <p:cNvPr id="5" name="TextBox 4">
            <a:extLst>
              <a:ext uri="{FF2B5EF4-FFF2-40B4-BE49-F238E27FC236}">
                <a16:creationId xmlns:a16="http://schemas.microsoft.com/office/drawing/2014/main" id="{36BB5C93-7633-A057-98F3-15F8823753BD}"/>
              </a:ext>
            </a:extLst>
          </p:cNvPr>
          <p:cNvSpPr txBox="1"/>
          <p:nvPr/>
        </p:nvSpPr>
        <p:spPr>
          <a:xfrm>
            <a:off x="3716677" y="-587"/>
            <a:ext cx="6097712" cy="584775"/>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LAST MINUTE CHANGE</a:t>
            </a:r>
            <a:endParaRPr lang="en-CA" sz="3200" dirty="0">
              <a:solidFill>
                <a:schemeClr val="bg1"/>
              </a:solidFill>
            </a:endParaRPr>
          </a:p>
        </p:txBody>
      </p:sp>
    </p:spTree>
    <p:extLst>
      <p:ext uri="{BB962C8B-B14F-4D97-AF65-F5344CB8AC3E}">
        <p14:creationId xmlns:p14="http://schemas.microsoft.com/office/powerpoint/2010/main" val="2362848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5EAE5A-B8BD-3CD7-12E7-7FF36B24A087}"/>
              </a:ext>
            </a:extLst>
          </p:cNvPr>
          <p:cNvSpPr txBox="1"/>
          <p:nvPr/>
        </p:nvSpPr>
        <p:spPr>
          <a:xfrm>
            <a:off x="791732" y="3144409"/>
            <a:ext cx="9749554"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endParaRPr lang="en-US" sz="4000" cap="all" spc="150" dirty="0">
              <a:solidFill>
                <a:schemeClr val="bg1"/>
              </a:solidFill>
              <a:latin typeface="+mj-lt"/>
              <a:ea typeface="+mj-ea"/>
              <a:cs typeface="+mj-cs"/>
            </a:endParaRPr>
          </a:p>
          <a:p>
            <a:pPr algn="ctr" defTabSz="914400">
              <a:lnSpc>
                <a:spcPct val="80000"/>
              </a:lnSpc>
              <a:spcBef>
                <a:spcPct val="0"/>
              </a:spcBef>
              <a:spcAft>
                <a:spcPts val="600"/>
              </a:spcAft>
            </a:pPr>
            <a:r>
              <a:rPr lang="en-US" sz="4000" cap="all" spc="150" dirty="0">
                <a:solidFill>
                  <a:schemeClr val="bg1"/>
                </a:solidFill>
                <a:latin typeface="+mj-lt"/>
                <a:ea typeface="+mj-ea"/>
                <a:cs typeface="+mj-cs"/>
              </a:rPr>
              <a:t>INTRODUCING THE 4</a:t>
            </a:r>
            <a:r>
              <a:rPr lang="en-US" sz="4000" cap="all" spc="150" baseline="30000" dirty="0">
                <a:solidFill>
                  <a:schemeClr val="bg1"/>
                </a:solidFill>
                <a:latin typeface="+mj-lt"/>
                <a:ea typeface="+mj-ea"/>
                <a:cs typeface="+mj-cs"/>
              </a:rPr>
              <a:t>th</a:t>
            </a:r>
            <a:r>
              <a:rPr lang="en-US" sz="4000" cap="all" spc="150" dirty="0">
                <a:solidFill>
                  <a:schemeClr val="bg1"/>
                </a:solidFill>
                <a:latin typeface="+mj-lt"/>
                <a:ea typeface="+mj-ea"/>
                <a:cs typeface="+mj-cs"/>
              </a:rPr>
              <a:t> and last SET OF DBT SKILLS </a:t>
            </a:r>
          </a:p>
        </p:txBody>
      </p:sp>
      <p:pic>
        <p:nvPicPr>
          <p:cNvPr id="2" name="Picture 1" descr="A person smiling at the camera&#10;&#10;Description automatically generated">
            <a:extLst>
              <a:ext uri="{FF2B5EF4-FFF2-40B4-BE49-F238E27FC236}">
                <a16:creationId xmlns:a16="http://schemas.microsoft.com/office/drawing/2014/main" id="{1695D59F-C94D-7DE7-A0A3-B223390246A5}"/>
              </a:ext>
            </a:extLst>
          </p:cNvPr>
          <p:cNvPicPr>
            <a:picLocks noChangeAspect="1"/>
          </p:cNvPicPr>
          <p:nvPr/>
        </p:nvPicPr>
        <p:blipFill>
          <a:blip r:embed="rId2">
            <a:extLst>
              <a:ext uri="{28A0092B-C50C-407E-A947-70E740481C1C}">
                <a14:useLocalDpi xmlns:a14="http://schemas.microsoft.com/office/drawing/2010/main" val="0"/>
              </a:ext>
            </a:extLst>
          </a:blip>
          <a:srcRect t="20725" r="-1" b="42911"/>
          <a:stretch>
            <a:fillRect/>
          </a:stretch>
        </p:blipFill>
        <p:spPr>
          <a:xfrm>
            <a:off x="20" y="10"/>
            <a:ext cx="7543780" cy="3657589"/>
          </a:xfrm>
          <a:prstGeom prst="rect">
            <a:avLst/>
          </a:prstGeom>
        </p:spPr>
      </p:pic>
      <p:pic>
        <p:nvPicPr>
          <p:cNvPr id="3" name="Picture 2" descr="A person smiling at the camera&#10;&#10;Description automatically generated">
            <a:extLst>
              <a:ext uri="{FF2B5EF4-FFF2-40B4-BE49-F238E27FC236}">
                <a16:creationId xmlns:a16="http://schemas.microsoft.com/office/drawing/2014/main" id="{8012D490-0446-439A-23AA-33984E42EF25}"/>
              </a:ext>
            </a:extLst>
          </p:cNvPr>
          <p:cNvPicPr>
            <a:picLocks noChangeAspect="1"/>
          </p:cNvPicPr>
          <p:nvPr/>
        </p:nvPicPr>
        <p:blipFill>
          <a:blip r:embed="rId3">
            <a:extLst>
              <a:ext uri="{28A0092B-C50C-407E-A947-70E740481C1C}">
                <a14:useLocalDpi xmlns:a14="http://schemas.microsoft.com/office/drawing/2010/main" val="0"/>
              </a:ext>
            </a:extLst>
          </a:blip>
          <a:srcRect t="21119" r="2" b="34620"/>
          <a:stretch>
            <a:fillRect/>
          </a:stretch>
        </p:blipFill>
        <p:spPr>
          <a:xfrm>
            <a:off x="7543800" y="10"/>
            <a:ext cx="4648200" cy="3657589"/>
          </a:xfrm>
          <a:prstGeom prst="rect">
            <a:avLst/>
          </a:prstGeom>
        </p:spPr>
      </p:pic>
      <p:sp>
        <p:nvSpPr>
          <p:cNvPr id="8" name="TextBox 7">
            <a:extLst>
              <a:ext uri="{FF2B5EF4-FFF2-40B4-BE49-F238E27FC236}">
                <a16:creationId xmlns:a16="http://schemas.microsoft.com/office/drawing/2014/main" id="{09B14417-9FFC-5021-E8B4-97C5452798D3}"/>
              </a:ext>
            </a:extLst>
          </p:cNvPr>
          <p:cNvSpPr txBox="1"/>
          <p:nvPr/>
        </p:nvSpPr>
        <p:spPr>
          <a:xfrm>
            <a:off x="1306355" y="5951538"/>
            <a:ext cx="10237751" cy="369332"/>
          </a:xfrm>
          <a:prstGeom prst="rect">
            <a:avLst/>
          </a:prstGeom>
          <a:noFill/>
        </p:spPr>
        <p:txBody>
          <a:bodyPr wrap="square">
            <a:spAutoFit/>
          </a:bodyPr>
          <a:lstStyle/>
          <a:p>
            <a:r>
              <a:rPr lang="en-US" cap="all" spc="150" dirty="0">
                <a:solidFill>
                  <a:schemeClr val="bg1"/>
                </a:solidFill>
                <a:latin typeface="+mj-lt"/>
                <a:ea typeface="+mj-ea"/>
                <a:cs typeface="+mj-cs"/>
              </a:rPr>
              <a:t>ANOTHER FLASH QUIZZ- Name the 3 sets of skills we’ve already covered</a:t>
            </a:r>
            <a:endParaRPr lang="en-CA" dirty="0"/>
          </a:p>
        </p:txBody>
      </p:sp>
      <p:sp>
        <p:nvSpPr>
          <p:cNvPr id="7" name="TextBox 6">
            <a:extLst>
              <a:ext uri="{FF2B5EF4-FFF2-40B4-BE49-F238E27FC236}">
                <a16:creationId xmlns:a16="http://schemas.microsoft.com/office/drawing/2014/main" id="{9E836986-A6D9-0862-13FD-7F28C0E19DF8}"/>
              </a:ext>
            </a:extLst>
          </p:cNvPr>
          <p:cNvSpPr txBox="1"/>
          <p:nvPr/>
        </p:nvSpPr>
        <p:spPr>
          <a:xfrm>
            <a:off x="647894" y="4971371"/>
            <a:ext cx="10520738" cy="1077218"/>
          </a:xfrm>
          <a:prstGeom prst="rect">
            <a:avLst/>
          </a:prstGeom>
          <a:noFill/>
        </p:spPr>
        <p:txBody>
          <a:bodyPr wrap="square">
            <a:spAutoFit/>
          </a:bodyPr>
          <a:lstStyle/>
          <a:p>
            <a:r>
              <a:rPr lang="en-US" sz="3200" dirty="0"/>
              <a:t>interpersonal effectiveness skills- Workbook Pages 207-241</a:t>
            </a:r>
          </a:p>
          <a:p>
            <a:endParaRPr lang="en-CA" sz="3200" dirty="0"/>
          </a:p>
        </p:txBody>
      </p:sp>
    </p:spTree>
    <p:extLst>
      <p:ext uri="{BB962C8B-B14F-4D97-AF65-F5344CB8AC3E}">
        <p14:creationId xmlns:p14="http://schemas.microsoft.com/office/powerpoint/2010/main" val="280030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DEDDA8-3D09-CF58-2A22-D3B8D215F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171" y="259492"/>
            <a:ext cx="5747657" cy="6400800"/>
          </a:xfrm>
          <a:prstGeom prst="rect">
            <a:avLst/>
          </a:prstGeom>
        </p:spPr>
      </p:pic>
    </p:spTree>
    <p:extLst>
      <p:ext uri="{BB962C8B-B14F-4D97-AF65-F5344CB8AC3E}">
        <p14:creationId xmlns:p14="http://schemas.microsoft.com/office/powerpoint/2010/main" val="290963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0909AD-120C-4198-AE70-8D4CFBC6D221}"/>
              </a:ext>
            </a:extLst>
          </p:cNvPr>
          <p:cNvSpPr>
            <a:spLocks noGrp="1"/>
          </p:cNvSpPr>
          <p:nvPr>
            <p:ph idx="4294967295"/>
          </p:nvPr>
        </p:nvSpPr>
        <p:spPr>
          <a:xfrm>
            <a:off x="2627540" y="0"/>
            <a:ext cx="9934575" cy="6246813"/>
          </a:xfrm>
        </p:spPr>
        <p:txBody>
          <a:bodyPr>
            <a:normAutofit/>
          </a:bodyPr>
          <a:lstStyle/>
          <a:p>
            <a:pPr marL="0" indent="0">
              <a:buNone/>
            </a:pPr>
            <a:r>
              <a:rPr lang="en-CA" sz="3600" dirty="0"/>
              <a:t>INTERPERSONAL EFFECTIVENESS</a:t>
            </a:r>
          </a:p>
          <a:p>
            <a:endParaRPr lang="en-CA" dirty="0"/>
          </a:p>
          <a:p>
            <a:pPr marL="0" indent="0">
              <a:buNone/>
            </a:pPr>
            <a:endParaRPr lang="en-CA" dirty="0"/>
          </a:p>
        </p:txBody>
      </p:sp>
      <p:pic>
        <p:nvPicPr>
          <p:cNvPr id="1026" name="Picture 2" descr="Naomi Alice (she/her) on Twitter: &amp;quot;I was walking in town earlier, when a  group of people started shouting abuse at me. I wanted to cry, then I  remembered something my old psychologist">
            <a:extLst>
              <a:ext uri="{FF2B5EF4-FFF2-40B4-BE49-F238E27FC236}">
                <a16:creationId xmlns:a16="http://schemas.microsoft.com/office/drawing/2014/main" id="{DBF197AA-4FD2-4072-B242-2549E25E9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347" y="743548"/>
            <a:ext cx="6847113" cy="5826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26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1F9B-8D90-8EAB-12A1-AF6906325E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67AA65-0D9C-3B74-9882-32DD18709230}"/>
              </a:ext>
            </a:extLst>
          </p:cNvPr>
          <p:cNvSpPr txBox="1"/>
          <p:nvPr/>
        </p:nvSpPr>
        <p:spPr>
          <a:xfrm>
            <a:off x="136849" y="161060"/>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Grounding skills- Set a daily intention</a:t>
            </a:r>
            <a:endPar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buFont typeface="+mj-lt"/>
              <a:buAutoNum type="arabicPeriod"/>
            </a:pPr>
            <a:r>
              <a:rPr lang="en-US"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                 -The 5,4,3,2,1 method</a:t>
            </a:r>
          </a:p>
          <a:p>
            <a:pPr marL="342900" lvl="0" indent="-342900">
              <a:lnSpc>
                <a:spcPct val="107000"/>
              </a:lnSpc>
              <a:buFont typeface="+mj-lt"/>
              <a:buAutoNum type="arabicPeriod"/>
            </a:pPr>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REST (or PEST) Pause</a:t>
            </a:r>
          </a:p>
          <a:p>
            <a:pPr marL="342900" lvl="0" indent="-342900">
              <a:lnSpc>
                <a:spcPct val="107000"/>
              </a:lnSpc>
              <a:buFont typeface="+mj-lt"/>
              <a:buAutoNum type="arabicPeriod"/>
            </a:pPr>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Self-soothing plan</a:t>
            </a:r>
            <a:endParaRPr lang="en-CA" sz="2000" kern="100" dirty="0">
              <a:solidFill>
                <a:schemeClr val="bg1"/>
              </a:solidFill>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mj-lt"/>
              <a:buAutoNum type="arabicPeriod"/>
            </a:pPr>
            <a:r>
              <a:rPr lang="en-CA" sz="2000" kern="100" dirty="0">
                <a:solidFill>
                  <a:schemeClr val="bg1"/>
                </a:solidFill>
                <a:latin typeface="Arial" panose="020B0604020202020204" pitchFamily="34" charset="0"/>
                <a:ea typeface="Aptos" panose="020B0004020202020204" pitchFamily="34" charset="0"/>
                <a:cs typeface="Arial" panose="020B0604020202020204" pitchFamily="34"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rial" panose="020B0604020202020204" pitchFamily="34" charset="0"/>
                <a:ea typeface="Aptos" panose="020B0004020202020204" pitchFamily="34" charset="0"/>
                <a:cs typeface="Arial" panose="020B0604020202020204" pitchFamily="34"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rial" panose="020B0604020202020204" pitchFamily="34" charset="0"/>
                <a:ea typeface="Aptos" panose="020B0004020202020204" pitchFamily="34" charset="0"/>
                <a:cs typeface="Arial" panose="020B0604020202020204" pitchFamily="34" charset="0"/>
              </a:rPr>
              <a:t> Connect with your higher power</a:t>
            </a:r>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57353C3-39AE-B969-0FF6-DFFA2F90A252}"/>
              </a:ext>
            </a:extLst>
          </p:cNvPr>
          <p:cNvSpPr txBox="1"/>
          <p:nvPr/>
        </p:nvSpPr>
        <p:spPr>
          <a:xfrm>
            <a:off x="7266136" y="1233535"/>
            <a:ext cx="5169159" cy="5016758"/>
          </a:xfrm>
          <a:prstGeom prst="rect">
            <a:avLst/>
          </a:prstGeom>
          <a:noFill/>
        </p:spPr>
        <p:txBody>
          <a:bodyPr wrap="square">
            <a:spAutoFit/>
          </a:bodyPr>
          <a:lstStyle/>
          <a:p>
            <a:r>
              <a:rPr lang="en-CA" sz="2000" kern="100" dirty="0">
                <a:solidFill>
                  <a:schemeClr val="bg1"/>
                </a:solidFill>
                <a:latin typeface="Arial" panose="020B0604020202020204" pitchFamily="34" charset="0"/>
                <a:ea typeface="Aptos" panose="020B0004020202020204" pitchFamily="34" charset="0"/>
                <a:cs typeface="Arial" panose="020B0604020202020204" pitchFamily="34" charset="0"/>
              </a:rPr>
              <a:t>14. Live in the present moment</a:t>
            </a:r>
          </a:p>
          <a:p>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15. Use self-encouraging coping thoughts</a:t>
            </a:r>
          </a:p>
          <a:p>
            <a:r>
              <a:rPr lang="en-CA" sz="2000" kern="100" dirty="0">
                <a:solidFill>
                  <a:schemeClr val="bg1"/>
                </a:solidFill>
                <a:latin typeface="Arial" panose="020B0604020202020204" pitchFamily="34" charset="0"/>
                <a:ea typeface="Aptos" panose="020B0004020202020204" pitchFamily="34" charset="0"/>
                <a:cs typeface="Arial" panose="020B0604020202020204" pitchFamily="34" charset="0"/>
              </a:rPr>
              <a:t>16. Radical acceptance</a:t>
            </a:r>
          </a:p>
          <a:p>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17. Use self-affirming statements</a:t>
            </a:r>
          </a:p>
          <a:p>
            <a:r>
              <a:rPr lang="en-CA" sz="2000" kern="100" dirty="0">
                <a:solidFill>
                  <a:schemeClr val="bg1"/>
                </a:solidFill>
                <a:latin typeface="Arial" panose="020B0604020202020204" pitchFamily="34" charset="0"/>
                <a:ea typeface="Aptos" panose="020B0004020202020204" pitchFamily="34" charset="0"/>
                <a:cs typeface="Arial" panose="020B0604020202020204" pitchFamily="34" charset="0"/>
              </a:rPr>
              <a:t>18. Balance feelings and threat</a:t>
            </a:r>
          </a:p>
          <a:p>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19. Create new coping strategies</a:t>
            </a:r>
          </a:p>
          <a:p>
            <a:r>
              <a:rPr lang="en-CA" sz="2000" kern="100" dirty="0">
                <a:solidFill>
                  <a:schemeClr val="bg1"/>
                </a:solidFill>
                <a:latin typeface="Arial" panose="020B0604020202020204" pitchFamily="34" charset="0"/>
                <a:ea typeface="Aptos" panose="020B0004020202020204" pitchFamily="34" charset="0"/>
                <a:cs typeface="Arial" panose="020B0604020202020204" pitchFamily="34" charset="0"/>
              </a:rPr>
              <a:t>20. Create an emergency coping plan</a:t>
            </a:r>
          </a:p>
          <a:p>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21. </a:t>
            </a:r>
            <a:r>
              <a:rPr lang="en-CA" sz="2000" kern="100" dirty="0">
                <a:solidFill>
                  <a:schemeClr val="bg1"/>
                </a:solidFill>
                <a:latin typeface="Arial" panose="020B0604020202020204" pitchFamily="34" charset="0"/>
                <a:ea typeface="Aptos" panose="020B0004020202020204" pitchFamily="34" charset="0"/>
                <a:cs typeface="Arial" panose="020B0604020202020204" pitchFamily="34" charset="0"/>
              </a:rPr>
              <a:t>Box breathing</a:t>
            </a:r>
            <a:endPar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r>
              <a:rPr lang="en-CA" sz="2000" kern="100" dirty="0">
                <a:solidFill>
                  <a:schemeClr val="bg1"/>
                </a:solidFill>
                <a:latin typeface="Arial" panose="020B0604020202020204" pitchFamily="34" charset="0"/>
                <a:ea typeface="Aptos" panose="020B0004020202020204" pitchFamily="34" charset="0"/>
                <a:cs typeface="Arial" panose="020B0604020202020204" pitchFamily="34" charset="0"/>
              </a:rPr>
              <a:t>22. Cold temperatures</a:t>
            </a:r>
          </a:p>
          <a:p>
            <a:r>
              <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23. High intensity exercise</a:t>
            </a:r>
          </a:p>
          <a:p>
            <a:r>
              <a:rPr lang="en-CA" sz="2000" kern="100" dirty="0">
                <a:solidFill>
                  <a:schemeClr val="bg1"/>
                </a:solidFill>
                <a:latin typeface="Arial" panose="020B0604020202020204" pitchFamily="34" charset="0"/>
                <a:ea typeface="Aptos" panose="020B0004020202020204" pitchFamily="34" charset="0"/>
                <a:cs typeface="Arial" panose="020B0604020202020204" pitchFamily="34" charset="0"/>
              </a:rPr>
              <a:t>24. Progressive muscular relaxation</a:t>
            </a:r>
          </a:p>
          <a:p>
            <a:r>
              <a:rPr lang="en-CA" sz="2000" kern="100" dirty="0">
                <a:solidFill>
                  <a:schemeClr val="bg1"/>
                </a:solidFill>
                <a:latin typeface="Arial" panose="020B0604020202020204" pitchFamily="34" charset="0"/>
                <a:ea typeface="Aptos" panose="020B0004020202020204" pitchFamily="34" charset="0"/>
                <a:cs typeface="Arial" panose="020B0604020202020204" pitchFamily="34" charset="0"/>
              </a:rPr>
              <a:t>25. Paced breathing </a:t>
            </a:r>
          </a:p>
          <a:p>
            <a:r>
              <a:rPr lang="en-CA" sz="2000" kern="100" dirty="0">
                <a:solidFill>
                  <a:schemeClr val="bg1"/>
                </a:solidFill>
                <a:latin typeface="Arial" panose="020B0604020202020204" pitchFamily="34" charset="0"/>
                <a:ea typeface="Aptos" panose="020B0004020202020204" pitchFamily="34" charset="0"/>
                <a:cs typeface="Arial" panose="020B0604020202020204" pitchFamily="34" charset="0"/>
              </a:rPr>
              <a:t>26. Side to side eye movement.</a:t>
            </a: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Tree>
    <p:extLst>
      <p:ext uri="{BB962C8B-B14F-4D97-AF65-F5344CB8AC3E}">
        <p14:creationId xmlns:p14="http://schemas.microsoft.com/office/powerpoint/2010/main" val="420981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1F9B-8D90-8EAB-12A1-AF6906325E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67AA65-0D9C-3B74-9882-32DD18709230}"/>
              </a:ext>
            </a:extLst>
          </p:cNvPr>
          <p:cNvSpPr txBox="1"/>
          <p:nvPr/>
        </p:nvSpPr>
        <p:spPr>
          <a:xfrm>
            <a:off x="336275" y="202157"/>
            <a:ext cx="8257032" cy="1670457"/>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Mindfulness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57353C3-39AE-B969-0FF6-DFFA2F90A252}"/>
              </a:ext>
            </a:extLst>
          </p:cNvPr>
          <p:cNvSpPr txBox="1"/>
          <p:nvPr/>
        </p:nvSpPr>
        <p:spPr>
          <a:xfrm>
            <a:off x="6541061" y="1497933"/>
            <a:ext cx="5169159" cy="3170099"/>
          </a:xfrm>
          <a:prstGeom prst="rect">
            <a:avLst/>
          </a:prstGeom>
          <a:noFill/>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17. Being mindful in our daily life</a:t>
            </a:r>
          </a:p>
          <a:p>
            <a:r>
              <a:rPr lang="en-US" sz="2000" dirty="0">
                <a:solidFill>
                  <a:schemeClr val="bg1"/>
                </a:solidFill>
                <a:latin typeface="Arial" panose="020B0604020202020204" pitchFamily="34" charset="0"/>
                <a:cs typeface="Arial" panose="020B0604020202020204" pitchFamily="34" charset="0"/>
              </a:rPr>
              <a:t>18. How to do tasks mindfully</a:t>
            </a:r>
          </a:p>
          <a:p>
            <a:r>
              <a:rPr lang="en-US" sz="2000" dirty="0">
                <a:solidFill>
                  <a:schemeClr val="bg1"/>
                </a:solidFill>
                <a:latin typeface="Arial" panose="020B0604020202020204" pitchFamily="34" charset="0"/>
                <a:cs typeface="Arial" panose="020B0604020202020204" pitchFamily="34" charset="0"/>
              </a:rPr>
              <a:t>19. How to be mindful of our activities</a:t>
            </a:r>
          </a:p>
          <a:p>
            <a:r>
              <a:rPr lang="en-US" sz="2000" dirty="0">
                <a:solidFill>
                  <a:schemeClr val="bg1"/>
                </a:solidFill>
                <a:latin typeface="Arial" panose="020B0604020202020204" pitchFamily="34" charset="0"/>
                <a:cs typeface="Arial" panose="020B0604020202020204" pitchFamily="34" charset="0"/>
              </a:rPr>
              <a:t>20. Resistances and hindrances to mindfulness practice</a:t>
            </a:r>
          </a:p>
          <a:p>
            <a:r>
              <a:rPr lang="en-US" sz="2000" dirty="0">
                <a:solidFill>
                  <a:schemeClr val="bg1"/>
                </a:solidFill>
                <a:latin typeface="Arial" panose="020B0604020202020204" pitchFamily="34" charset="0"/>
                <a:cs typeface="Arial" panose="020B0604020202020204" pitchFamily="34" charset="0"/>
              </a:rPr>
              <a:t>21. Exploring mindfulness further</a:t>
            </a:r>
          </a:p>
          <a:p>
            <a:r>
              <a:rPr lang="en-US" sz="2000" dirty="0">
                <a:solidFill>
                  <a:schemeClr val="bg1"/>
                </a:solidFill>
                <a:latin typeface="Arial" panose="020B0604020202020204" pitchFamily="34" charset="0"/>
                <a:cs typeface="Arial" panose="020B0604020202020204" pitchFamily="34" charset="0"/>
              </a:rPr>
              <a:t>22. Mindfulness and meditation</a:t>
            </a:r>
          </a:p>
          <a:p>
            <a:r>
              <a:rPr lang="en-US" sz="2000" dirty="0">
                <a:solidFill>
                  <a:schemeClr val="bg1"/>
                </a:solidFill>
                <a:latin typeface="Arial" panose="020B0604020202020204" pitchFamily="34" charset="0"/>
                <a:cs typeface="Arial" panose="020B0604020202020204" pitchFamily="34" charset="0"/>
              </a:rPr>
              <a:t>23. Using kindness and compassion</a:t>
            </a:r>
          </a:p>
          <a:p>
            <a:r>
              <a:rPr lang="en-US" sz="2000" dirty="0">
                <a:solidFill>
                  <a:schemeClr val="bg1"/>
                </a:solidFill>
                <a:latin typeface="Arial" panose="020B0604020202020204" pitchFamily="34" charset="0"/>
                <a:cs typeface="Arial" panose="020B0604020202020204" pitchFamily="34" charset="0"/>
              </a:rPr>
              <a:t>24.  Paying attention to spaciousness and stillness</a:t>
            </a:r>
          </a:p>
        </p:txBody>
      </p:sp>
      <p:sp>
        <p:nvSpPr>
          <p:cNvPr id="5" name="TextBox 4">
            <a:extLst>
              <a:ext uri="{FF2B5EF4-FFF2-40B4-BE49-F238E27FC236}">
                <a16:creationId xmlns:a16="http://schemas.microsoft.com/office/drawing/2014/main" id="{7EFED857-9FE4-66E5-05CD-CF64C62CE84B}"/>
              </a:ext>
            </a:extLst>
          </p:cNvPr>
          <p:cNvSpPr txBox="1"/>
          <p:nvPr/>
        </p:nvSpPr>
        <p:spPr>
          <a:xfrm>
            <a:off x="563973" y="1497933"/>
            <a:ext cx="4108512" cy="4801314"/>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1) Focus on a single minute</a:t>
            </a:r>
          </a:p>
          <a:p>
            <a:r>
              <a:rPr lang="en-US" sz="1800" dirty="0">
                <a:solidFill>
                  <a:schemeClr val="bg1"/>
                </a:solidFill>
                <a:latin typeface="Arial" panose="020B0604020202020204" pitchFamily="34" charset="0"/>
                <a:cs typeface="Arial" panose="020B0604020202020204" pitchFamily="34" charset="0"/>
              </a:rPr>
              <a:t>2) Focus on a single object</a:t>
            </a:r>
          </a:p>
          <a:p>
            <a:r>
              <a:rPr lang="en-US" sz="1800" dirty="0">
                <a:solidFill>
                  <a:schemeClr val="bg1"/>
                </a:solidFill>
                <a:latin typeface="Arial" panose="020B0604020202020204" pitchFamily="34" charset="0"/>
                <a:cs typeface="Arial" panose="020B0604020202020204" pitchFamily="34" charset="0"/>
              </a:rPr>
              <a:t>3) Band of light</a:t>
            </a:r>
          </a:p>
          <a:p>
            <a:r>
              <a:rPr lang="en-US" sz="1800" dirty="0">
                <a:solidFill>
                  <a:schemeClr val="bg1"/>
                </a:solidFill>
                <a:latin typeface="Arial" panose="020B0604020202020204" pitchFamily="34" charset="0"/>
                <a:cs typeface="Arial" panose="020B0604020202020204" pitchFamily="34" charset="0"/>
              </a:rPr>
              <a:t>4) Inner-Outer Experience</a:t>
            </a:r>
          </a:p>
          <a:p>
            <a:r>
              <a:rPr lang="en-US" sz="1800" dirty="0">
                <a:solidFill>
                  <a:schemeClr val="bg1"/>
                </a:solidFill>
                <a:latin typeface="Arial" panose="020B0604020202020204" pitchFamily="34" charset="0"/>
                <a:cs typeface="Arial" panose="020B0604020202020204" pitchFamily="34" charset="0"/>
              </a:rPr>
              <a:t>5) Record Three Minutes of Thoughts</a:t>
            </a:r>
          </a:p>
          <a:p>
            <a:r>
              <a:rPr lang="en-US" sz="1800" dirty="0">
                <a:solidFill>
                  <a:schemeClr val="bg1"/>
                </a:solidFill>
                <a:latin typeface="Arial" panose="020B0604020202020204" pitchFamily="34" charset="0"/>
                <a:cs typeface="Arial" panose="020B0604020202020204" pitchFamily="34" charset="0"/>
              </a:rPr>
              <a:t>6) Thought Diffusion</a:t>
            </a:r>
          </a:p>
          <a:p>
            <a:r>
              <a:rPr lang="en-US" sz="1800" dirty="0">
                <a:solidFill>
                  <a:schemeClr val="bg1"/>
                </a:solidFill>
                <a:latin typeface="Arial" panose="020B0604020202020204" pitchFamily="34" charset="0"/>
                <a:cs typeface="Arial" panose="020B0604020202020204" pitchFamily="34" charset="0"/>
              </a:rPr>
              <a:t>7) Describe Your Emotion</a:t>
            </a:r>
          </a:p>
          <a:p>
            <a:r>
              <a:rPr lang="en-US" sz="1800" dirty="0">
                <a:solidFill>
                  <a:schemeClr val="bg1"/>
                </a:solidFill>
                <a:latin typeface="Arial" panose="020B0604020202020204" pitchFamily="34" charset="0"/>
                <a:cs typeface="Arial" panose="020B0604020202020204" pitchFamily="34" charset="0"/>
              </a:rPr>
              <a:t>8) Focus Shifting </a:t>
            </a:r>
          </a:p>
          <a:p>
            <a:r>
              <a:rPr lang="en-US" sz="1800" dirty="0">
                <a:solidFill>
                  <a:schemeClr val="bg1"/>
                </a:solidFill>
                <a:latin typeface="Arial" panose="020B0604020202020204" pitchFamily="34" charset="0"/>
                <a:cs typeface="Arial" panose="020B0604020202020204" pitchFamily="34" charset="0"/>
              </a:rPr>
              <a:t>9) Mindful Breathing</a:t>
            </a:r>
          </a:p>
          <a:p>
            <a:r>
              <a:rPr lang="en-US" sz="1800" dirty="0">
                <a:solidFill>
                  <a:schemeClr val="bg1"/>
                </a:solidFill>
                <a:latin typeface="Arial" panose="020B0604020202020204" pitchFamily="34" charset="0"/>
                <a:cs typeface="Arial" panose="020B0604020202020204" pitchFamily="34" charset="0"/>
              </a:rPr>
              <a:t>10) Mindful Awareness of Emotion</a:t>
            </a:r>
            <a:endParaRPr lang="en-CA" sz="1800" dirty="0">
              <a:latin typeface="Arial" panose="020B0604020202020204" pitchFamily="34" charset="0"/>
              <a:cs typeface="Arial" panose="020B0604020202020204" pitchFamily="34" charset="0"/>
            </a:endParaRPr>
          </a:p>
          <a:p>
            <a:r>
              <a:rPr lang="en-CA" sz="1800" dirty="0">
                <a:solidFill>
                  <a:schemeClr val="bg1"/>
                </a:solidFill>
                <a:latin typeface="Arial" panose="020B0604020202020204" pitchFamily="34" charset="0"/>
                <a:cs typeface="Arial" panose="020B0604020202020204" pitchFamily="34" charset="0"/>
              </a:rPr>
              <a:t>11) Wise mind</a:t>
            </a:r>
          </a:p>
          <a:p>
            <a:r>
              <a:rPr lang="en-CA" sz="1800" dirty="0">
                <a:solidFill>
                  <a:schemeClr val="bg1"/>
                </a:solidFill>
                <a:latin typeface="Arial" panose="020B0604020202020204" pitchFamily="34" charset="0"/>
                <a:cs typeface="Arial" panose="020B0604020202020204" pitchFamily="34" charset="0"/>
              </a:rPr>
              <a:t>12)how to make Wise mind decisions</a:t>
            </a:r>
          </a:p>
          <a:p>
            <a:r>
              <a:rPr lang="en-CA" sz="1800" dirty="0">
                <a:solidFill>
                  <a:schemeClr val="bg1"/>
                </a:solidFill>
                <a:latin typeface="Arial" panose="020B0604020202020204" pitchFamily="34" charset="0"/>
                <a:cs typeface="Arial" panose="020B0604020202020204" pitchFamily="34" charset="0"/>
              </a:rPr>
              <a:t>13) Radical acceptance</a:t>
            </a:r>
          </a:p>
          <a:p>
            <a:r>
              <a:rPr lang="en-CA" sz="1800" dirty="0">
                <a:solidFill>
                  <a:schemeClr val="bg1"/>
                </a:solidFill>
                <a:latin typeface="Arial" panose="020B0604020202020204" pitchFamily="34" charset="0"/>
                <a:cs typeface="Arial" panose="020B0604020202020204" pitchFamily="34" charset="0"/>
              </a:rPr>
              <a:t>14) Judgements and labels</a:t>
            </a:r>
          </a:p>
          <a:p>
            <a:r>
              <a:rPr lang="en-CA" sz="1800" dirty="0">
                <a:solidFill>
                  <a:schemeClr val="bg1"/>
                </a:solidFill>
                <a:latin typeface="Arial" panose="020B0604020202020204" pitchFamily="34" charset="0"/>
                <a:cs typeface="Arial" panose="020B0604020202020204" pitchFamily="34" charset="0"/>
              </a:rPr>
              <a:t>15</a:t>
            </a:r>
            <a:r>
              <a:rPr lang="en-CA" dirty="0">
                <a:solidFill>
                  <a:schemeClr val="bg1"/>
                </a:solidFill>
                <a:latin typeface="Arial" panose="020B0604020202020204" pitchFamily="34" charset="0"/>
                <a:cs typeface="Arial" panose="020B0604020202020204" pitchFamily="34" charset="0"/>
              </a:rPr>
              <a:t>)</a:t>
            </a:r>
            <a:r>
              <a:rPr lang="en-CA" sz="1800" dirty="0">
                <a:solidFill>
                  <a:schemeClr val="bg1"/>
                </a:solidFill>
                <a:latin typeface="Arial" panose="020B0604020202020204" pitchFamily="34" charset="0"/>
                <a:cs typeface="Arial" panose="020B0604020202020204" pitchFamily="34" charset="0"/>
              </a:rPr>
              <a:t> Self compassion</a:t>
            </a:r>
          </a:p>
          <a:p>
            <a:r>
              <a:rPr lang="en-CA" sz="1800" dirty="0">
                <a:solidFill>
                  <a:schemeClr val="bg1"/>
                </a:solidFill>
                <a:latin typeface="Arial" panose="020B0604020202020204" pitchFamily="34" charset="0"/>
                <a:cs typeface="Arial" panose="020B0604020202020204" pitchFamily="34" charset="0"/>
              </a:rPr>
              <a:t>16</a:t>
            </a:r>
            <a:r>
              <a:rPr lang="en-CA" dirty="0">
                <a:solidFill>
                  <a:schemeClr val="bg1"/>
                </a:solidFill>
                <a:latin typeface="Arial" panose="020B0604020202020204" pitchFamily="34" charset="0"/>
                <a:cs typeface="Arial" panose="020B0604020202020204" pitchFamily="34" charset="0"/>
              </a:rPr>
              <a:t>) </a:t>
            </a:r>
            <a:r>
              <a:rPr lang="en-CA" sz="1800" dirty="0">
                <a:solidFill>
                  <a:schemeClr val="bg1"/>
                </a:solidFill>
                <a:latin typeface="Arial" panose="020B0604020202020204" pitchFamily="34" charset="0"/>
                <a:cs typeface="Arial" panose="020B0604020202020204" pitchFamily="34" charset="0"/>
              </a:rPr>
              <a:t>Mindful communication</a:t>
            </a:r>
          </a:p>
          <a:p>
            <a:endParaRPr lang="en-US" sz="1800" dirty="0">
              <a:solidFill>
                <a:schemeClr val="bg1"/>
              </a:solidFill>
            </a:endParaRPr>
          </a:p>
        </p:txBody>
      </p:sp>
    </p:spTree>
    <p:extLst>
      <p:ext uri="{BB962C8B-B14F-4D97-AF65-F5344CB8AC3E}">
        <p14:creationId xmlns:p14="http://schemas.microsoft.com/office/powerpoint/2010/main" val="3627685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2A2E32-A998-8000-3B9D-BA3A297BA050}"/>
              </a:ext>
            </a:extLst>
          </p:cNvPr>
          <p:cNvSpPr txBox="1"/>
          <p:nvPr/>
        </p:nvSpPr>
        <p:spPr>
          <a:xfrm>
            <a:off x="3660198" y="172701"/>
            <a:ext cx="6094268" cy="970843"/>
          </a:xfrm>
          <a:prstGeom prst="rect">
            <a:avLst/>
          </a:prstGeom>
          <a:noFill/>
        </p:spPr>
        <p:txBody>
          <a:bodyPr wrap="square">
            <a:spAutoFit/>
          </a:bodyPr>
          <a:lstStyle/>
          <a:p>
            <a:pP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Emotional regulation  skills</a:t>
            </a:r>
            <a:endParaRPr lang="en-CA" sz="2400" dirty="0"/>
          </a:p>
        </p:txBody>
      </p:sp>
      <p:sp>
        <p:nvSpPr>
          <p:cNvPr id="5" name="TextBox 4">
            <a:extLst>
              <a:ext uri="{FF2B5EF4-FFF2-40B4-BE49-F238E27FC236}">
                <a16:creationId xmlns:a16="http://schemas.microsoft.com/office/drawing/2014/main" id="{B8B11A3C-B34A-9888-02B2-D0760D91CDCB}"/>
              </a:ext>
            </a:extLst>
          </p:cNvPr>
          <p:cNvSpPr txBox="1"/>
          <p:nvPr/>
        </p:nvSpPr>
        <p:spPr>
          <a:xfrm>
            <a:off x="561107" y="1419545"/>
            <a:ext cx="9486407" cy="4262705"/>
          </a:xfrm>
          <a:prstGeom prst="rect">
            <a:avLst/>
          </a:prstGeom>
          <a:noFill/>
        </p:spPr>
        <p:txBody>
          <a:bodyPr wrap="square">
            <a:spAutoFit/>
          </a:bodyPr>
          <a:lstStyle/>
          <a:p>
            <a:r>
              <a:rPr lang="en-US" sz="2800" dirty="0">
                <a:solidFill>
                  <a:schemeClr val="bg1"/>
                </a:solidFill>
              </a:rPr>
              <a:t> How do emotions work?</a:t>
            </a:r>
          </a:p>
          <a:p>
            <a:pPr marL="514350" indent="-514350">
              <a:lnSpc>
                <a:spcPct val="90000"/>
              </a:lnSpc>
              <a:buFont typeface="+mj-lt"/>
              <a:buAutoNum type="arabicPeriod"/>
            </a:pPr>
            <a:r>
              <a:rPr lang="en-US" sz="2800" dirty="0">
                <a:solidFill>
                  <a:schemeClr val="bg1"/>
                </a:solidFill>
              </a:rPr>
              <a:t>Recognizing emotions</a:t>
            </a:r>
          </a:p>
          <a:p>
            <a:pPr marL="514350" indent="-514350">
              <a:lnSpc>
                <a:spcPct val="90000"/>
              </a:lnSpc>
              <a:buFont typeface="+mj-lt"/>
              <a:buAutoNum type="arabicPeriod"/>
            </a:pPr>
            <a:r>
              <a:rPr lang="en-US" sz="2800" dirty="0">
                <a:solidFill>
                  <a:schemeClr val="bg1"/>
                </a:solidFill>
              </a:rPr>
              <a:t>Overcoming barriers to healthy emotions</a:t>
            </a:r>
          </a:p>
          <a:p>
            <a:pPr marL="514350" indent="-514350">
              <a:lnSpc>
                <a:spcPct val="90000"/>
              </a:lnSpc>
              <a:buFont typeface="+mj-lt"/>
              <a:buAutoNum type="arabicPeriod"/>
            </a:pPr>
            <a:r>
              <a:rPr lang="en-US" sz="2800" dirty="0">
                <a:solidFill>
                  <a:schemeClr val="bg1"/>
                </a:solidFill>
              </a:rPr>
              <a:t>Reducing physical vulnerability</a:t>
            </a:r>
          </a:p>
          <a:p>
            <a:pPr marL="514350" indent="-514350">
              <a:lnSpc>
                <a:spcPct val="90000"/>
              </a:lnSpc>
              <a:buFont typeface="+mj-lt"/>
              <a:buAutoNum type="arabicPeriod"/>
            </a:pPr>
            <a:r>
              <a:rPr lang="en-US" sz="2800" dirty="0">
                <a:solidFill>
                  <a:schemeClr val="bg1"/>
                </a:solidFill>
              </a:rPr>
              <a:t>Reducing cognitive vulnerability</a:t>
            </a:r>
          </a:p>
          <a:p>
            <a:pPr marL="0" indent="0">
              <a:lnSpc>
                <a:spcPct val="90000"/>
              </a:lnSpc>
              <a:buNone/>
            </a:pPr>
            <a:r>
              <a:rPr lang="en-US" sz="2800" dirty="0">
                <a:solidFill>
                  <a:schemeClr val="bg1"/>
                </a:solidFill>
              </a:rPr>
              <a:t>5.    Increasing Positive Emotions</a:t>
            </a:r>
          </a:p>
          <a:p>
            <a:pPr marL="0" indent="0">
              <a:lnSpc>
                <a:spcPct val="90000"/>
              </a:lnSpc>
              <a:buNone/>
            </a:pPr>
            <a:r>
              <a:rPr lang="en-US" sz="2800" dirty="0">
                <a:solidFill>
                  <a:schemeClr val="bg1"/>
                </a:solidFill>
              </a:rPr>
              <a:t>6.    Being mindful of your emotions without judgement</a:t>
            </a:r>
          </a:p>
          <a:p>
            <a:pPr marL="342900" indent="-342900">
              <a:lnSpc>
                <a:spcPct val="90000"/>
              </a:lnSpc>
              <a:buAutoNum type="arabicPeriod" startAt="7"/>
            </a:pPr>
            <a:r>
              <a:rPr lang="en-US" sz="2800" dirty="0">
                <a:solidFill>
                  <a:schemeClr val="bg1"/>
                </a:solidFill>
              </a:rPr>
              <a:t>   Emotion exposure.</a:t>
            </a:r>
          </a:p>
          <a:p>
            <a:pPr marL="342900" indent="-342900">
              <a:lnSpc>
                <a:spcPct val="90000"/>
              </a:lnSpc>
              <a:buAutoNum type="arabicPeriod" startAt="7"/>
            </a:pPr>
            <a:r>
              <a:rPr lang="en-US" sz="2800" dirty="0">
                <a:solidFill>
                  <a:schemeClr val="bg1"/>
                </a:solidFill>
              </a:rPr>
              <a:t>   Doing the opposite of your emotions </a:t>
            </a:r>
          </a:p>
          <a:p>
            <a:pPr>
              <a:lnSpc>
                <a:spcPct val="90000"/>
              </a:lnSpc>
            </a:pPr>
            <a:r>
              <a:rPr lang="en-US" sz="2800" dirty="0">
                <a:solidFill>
                  <a:schemeClr val="bg1"/>
                </a:solidFill>
              </a:rPr>
              <a:t>9.    Problem Solving</a:t>
            </a:r>
          </a:p>
          <a:p>
            <a:pPr marL="514350" indent="-514350">
              <a:lnSpc>
                <a:spcPct val="90000"/>
              </a:lnSpc>
              <a:buFont typeface="+mj-lt"/>
              <a:buAutoNum type="arabicPeriod"/>
            </a:pPr>
            <a:endParaRPr lang="en-US" sz="1800" dirty="0"/>
          </a:p>
        </p:txBody>
      </p:sp>
    </p:spTree>
    <p:extLst>
      <p:ext uri="{BB962C8B-B14F-4D97-AF65-F5344CB8AC3E}">
        <p14:creationId xmlns:p14="http://schemas.microsoft.com/office/powerpoint/2010/main" val="3827203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C600D-B3BD-B5AC-4BAC-DA800CF6AE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53CA477-9C3E-EF36-AABE-0E164E96A2DF}"/>
              </a:ext>
            </a:extLst>
          </p:cNvPr>
          <p:cNvSpPr txBox="1"/>
          <p:nvPr/>
        </p:nvSpPr>
        <p:spPr>
          <a:xfrm>
            <a:off x="1410495" y="214076"/>
            <a:ext cx="8512628" cy="1168461"/>
          </a:xfrm>
          <a:prstGeom prst="rect">
            <a:avLst/>
          </a:prstGeom>
          <a:noFill/>
        </p:spPr>
        <p:txBody>
          <a:bodyPr wrap="square">
            <a:spAutoFit/>
          </a:bodyPr>
          <a:lstStyle/>
          <a:p>
            <a:pPr algn="ctr">
              <a:lnSpc>
                <a:spcPct val="107000"/>
              </a:lnSpc>
              <a:spcAft>
                <a:spcPts val="800"/>
              </a:spcAft>
            </a:pPr>
            <a:r>
              <a:rPr lang="en-US" sz="36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TODAY</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gn="ct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Interpersonal effectiveness  skills</a:t>
            </a:r>
            <a:endParaRPr lang="en-CA" sz="2400" dirty="0"/>
          </a:p>
        </p:txBody>
      </p:sp>
      <p:sp>
        <p:nvSpPr>
          <p:cNvPr id="5" name="TextBox 4">
            <a:extLst>
              <a:ext uri="{FF2B5EF4-FFF2-40B4-BE49-F238E27FC236}">
                <a16:creationId xmlns:a16="http://schemas.microsoft.com/office/drawing/2014/main" id="{E16F11BF-C16B-E341-532A-F61582969F7F}"/>
              </a:ext>
            </a:extLst>
          </p:cNvPr>
          <p:cNvSpPr txBox="1"/>
          <p:nvPr/>
        </p:nvSpPr>
        <p:spPr>
          <a:xfrm>
            <a:off x="361701" y="1994509"/>
            <a:ext cx="6561587" cy="3634841"/>
          </a:xfrm>
          <a:prstGeom prst="rect">
            <a:avLst/>
          </a:prstGeom>
          <a:noFill/>
        </p:spPr>
        <p:txBody>
          <a:bodyPr wrap="square">
            <a:spAutoFit/>
          </a:bodyPr>
          <a:lstStyle/>
          <a:p>
            <a:r>
              <a:rPr lang="en-CA" sz="2800" dirty="0">
                <a:solidFill>
                  <a:schemeClr val="bg1"/>
                </a:solidFill>
              </a:rPr>
              <a:t> 1.Mindful attention</a:t>
            </a:r>
          </a:p>
          <a:p>
            <a:r>
              <a:rPr lang="en-CA" sz="2800" dirty="0">
                <a:solidFill>
                  <a:schemeClr val="bg1"/>
                </a:solidFill>
              </a:rPr>
              <a:t>2. Compassion for others</a:t>
            </a:r>
          </a:p>
          <a:p>
            <a:r>
              <a:rPr lang="en-CA" sz="2800" dirty="0">
                <a:solidFill>
                  <a:schemeClr val="bg1"/>
                </a:solidFill>
              </a:rPr>
              <a:t>3. Passive vs. aggressive behavior</a:t>
            </a:r>
          </a:p>
          <a:p>
            <a:r>
              <a:rPr lang="en-CA" sz="2800" dirty="0">
                <a:solidFill>
                  <a:schemeClr val="bg1"/>
                </a:solidFill>
              </a:rPr>
              <a:t>4. I want-they want ratio</a:t>
            </a:r>
          </a:p>
          <a:p>
            <a:r>
              <a:rPr lang="en-CA" sz="2800" dirty="0">
                <a:solidFill>
                  <a:schemeClr val="bg1"/>
                </a:solidFill>
              </a:rPr>
              <a:t>5. I want-I should ratio</a:t>
            </a:r>
          </a:p>
          <a:p>
            <a:r>
              <a:rPr lang="en-CA" sz="2800" dirty="0">
                <a:solidFill>
                  <a:schemeClr val="bg1"/>
                </a:solidFill>
              </a:rPr>
              <a:t>6. Key interpersonal skills</a:t>
            </a:r>
          </a:p>
          <a:p>
            <a:r>
              <a:rPr lang="en-CA" sz="2800" dirty="0">
                <a:solidFill>
                  <a:schemeClr val="bg1"/>
                </a:solidFill>
              </a:rPr>
              <a:t>7. Blocks to using interpersonal skills</a:t>
            </a:r>
          </a:p>
          <a:p>
            <a:endParaRPr lang="en-US" sz="1800" dirty="0">
              <a:solidFill>
                <a:schemeClr val="bg1"/>
              </a:solidFill>
            </a:endParaRPr>
          </a:p>
          <a:p>
            <a:pPr marL="514350" indent="-514350">
              <a:lnSpc>
                <a:spcPct val="90000"/>
              </a:lnSpc>
              <a:buFont typeface="+mj-lt"/>
              <a:buAutoNum type="arabicPeriod"/>
            </a:pPr>
            <a:endParaRPr lang="en-US" sz="1800" dirty="0"/>
          </a:p>
        </p:txBody>
      </p:sp>
      <p:sp>
        <p:nvSpPr>
          <p:cNvPr id="4" name="TextBox 3">
            <a:extLst>
              <a:ext uri="{FF2B5EF4-FFF2-40B4-BE49-F238E27FC236}">
                <a16:creationId xmlns:a16="http://schemas.microsoft.com/office/drawing/2014/main" id="{F10C7767-37D7-0F40-4EEC-D06D17B4E66B}"/>
              </a:ext>
            </a:extLst>
          </p:cNvPr>
          <p:cNvSpPr txBox="1"/>
          <p:nvPr/>
        </p:nvSpPr>
        <p:spPr>
          <a:xfrm>
            <a:off x="6330661" y="1951672"/>
            <a:ext cx="5712403" cy="3108543"/>
          </a:xfrm>
          <a:prstGeom prst="rect">
            <a:avLst/>
          </a:prstGeom>
          <a:noFill/>
        </p:spPr>
        <p:txBody>
          <a:bodyPr wrap="square">
            <a:spAutoFit/>
          </a:bodyPr>
          <a:lstStyle/>
          <a:p>
            <a:r>
              <a:rPr lang="en-CA" sz="2800" dirty="0">
                <a:solidFill>
                  <a:schemeClr val="bg1"/>
                </a:solidFill>
              </a:rPr>
              <a:t>8. Knowing what you want</a:t>
            </a:r>
          </a:p>
          <a:p>
            <a:r>
              <a:rPr lang="en-CA" sz="2800" dirty="0">
                <a:solidFill>
                  <a:schemeClr val="bg1"/>
                </a:solidFill>
              </a:rPr>
              <a:t>9. Modulating the intensity of a request</a:t>
            </a:r>
          </a:p>
          <a:p>
            <a:r>
              <a:rPr lang="en-CA" sz="2800" dirty="0">
                <a:solidFill>
                  <a:schemeClr val="bg1"/>
                </a:solidFill>
              </a:rPr>
              <a:t>10. Making a simple request</a:t>
            </a:r>
          </a:p>
          <a:p>
            <a:r>
              <a:rPr lang="en-CA" sz="2800" dirty="0">
                <a:solidFill>
                  <a:schemeClr val="bg1"/>
                </a:solidFill>
              </a:rPr>
              <a:t>11. Designing basic assertiveness scripts and</a:t>
            </a:r>
          </a:p>
          <a:p>
            <a:r>
              <a:rPr lang="en-CA" sz="2800" dirty="0">
                <a:solidFill>
                  <a:schemeClr val="bg1"/>
                </a:solidFill>
              </a:rPr>
              <a:t>12. Assertive listening</a:t>
            </a:r>
          </a:p>
        </p:txBody>
      </p:sp>
    </p:spTree>
    <p:extLst>
      <p:ext uri="{BB962C8B-B14F-4D97-AF65-F5344CB8AC3E}">
        <p14:creationId xmlns:p14="http://schemas.microsoft.com/office/powerpoint/2010/main" val="1853249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8E3D-60F0-4311-860E-3EE71EA76BFE}"/>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CC10135B-43B8-48F4-943F-609561835B57}"/>
              </a:ext>
            </a:extLst>
          </p:cNvPr>
          <p:cNvPicPr>
            <a:picLocks noGrp="1" noChangeAspect="1"/>
          </p:cNvPicPr>
          <p:nvPr>
            <p:ph idx="1"/>
          </p:nvPr>
        </p:nvPicPr>
        <p:blipFill>
          <a:blip r:embed="rId2"/>
          <a:stretch>
            <a:fillRect/>
          </a:stretch>
        </p:blipFill>
        <p:spPr>
          <a:xfrm>
            <a:off x="-1041" y="-1"/>
            <a:ext cx="12192000" cy="6858001"/>
          </a:xfrm>
        </p:spPr>
      </p:pic>
      <p:sp>
        <p:nvSpPr>
          <p:cNvPr id="4" name="TextBox 3">
            <a:extLst>
              <a:ext uri="{FF2B5EF4-FFF2-40B4-BE49-F238E27FC236}">
                <a16:creationId xmlns:a16="http://schemas.microsoft.com/office/drawing/2014/main" id="{A6981322-4C6A-B32E-0F18-E5E9EAEBEC65}"/>
              </a:ext>
            </a:extLst>
          </p:cNvPr>
          <p:cNvSpPr txBox="1"/>
          <p:nvPr/>
        </p:nvSpPr>
        <p:spPr>
          <a:xfrm>
            <a:off x="6903284" y="4681833"/>
            <a:ext cx="420178" cy="461665"/>
          </a:xfrm>
          <a:prstGeom prst="rect">
            <a:avLst/>
          </a:prstGeom>
          <a:noFill/>
        </p:spPr>
        <p:txBody>
          <a:bodyPr wrap="square">
            <a:spAutoFit/>
          </a:bodyPr>
          <a:lstStyle/>
          <a:p>
            <a:r>
              <a:rPr lang="en-CA" sz="2400" dirty="0">
                <a:solidFill>
                  <a:srgbClr val="FF0000"/>
                </a:solidFill>
              </a:rPr>
              <a:t>X</a:t>
            </a:r>
          </a:p>
        </p:txBody>
      </p:sp>
      <p:sp>
        <p:nvSpPr>
          <p:cNvPr id="7" name="TextBox 6">
            <a:extLst>
              <a:ext uri="{FF2B5EF4-FFF2-40B4-BE49-F238E27FC236}">
                <a16:creationId xmlns:a16="http://schemas.microsoft.com/office/drawing/2014/main" id="{53BD070A-130D-6CC7-7D17-6251451A752A}"/>
              </a:ext>
            </a:extLst>
          </p:cNvPr>
          <p:cNvSpPr txBox="1"/>
          <p:nvPr/>
        </p:nvSpPr>
        <p:spPr>
          <a:xfrm>
            <a:off x="6903285" y="4912666"/>
            <a:ext cx="532681" cy="461665"/>
          </a:xfrm>
          <a:prstGeom prst="rect">
            <a:avLst/>
          </a:prstGeom>
          <a:noFill/>
        </p:spPr>
        <p:txBody>
          <a:bodyPr wrap="square">
            <a:spAutoFit/>
          </a:bodyPr>
          <a:lstStyle/>
          <a:p>
            <a:r>
              <a:rPr lang="en-CA" sz="2400" dirty="0">
                <a:solidFill>
                  <a:srgbClr val="FF0000"/>
                </a:solidFill>
              </a:rPr>
              <a:t>X</a:t>
            </a:r>
          </a:p>
        </p:txBody>
      </p:sp>
      <p:sp>
        <p:nvSpPr>
          <p:cNvPr id="9" name="TextBox 8">
            <a:extLst>
              <a:ext uri="{FF2B5EF4-FFF2-40B4-BE49-F238E27FC236}">
                <a16:creationId xmlns:a16="http://schemas.microsoft.com/office/drawing/2014/main" id="{E1C416F6-20B0-1DB9-5355-D80DA48CFC97}"/>
              </a:ext>
            </a:extLst>
          </p:cNvPr>
          <p:cNvSpPr txBox="1"/>
          <p:nvPr/>
        </p:nvSpPr>
        <p:spPr>
          <a:xfrm>
            <a:off x="6903288" y="5626731"/>
            <a:ext cx="687957" cy="461665"/>
          </a:xfrm>
          <a:prstGeom prst="rect">
            <a:avLst/>
          </a:prstGeom>
          <a:noFill/>
        </p:spPr>
        <p:txBody>
          <a:bodyPr wrap="square">
            <a:spAutoFit/>
          </a:bodyPr>
          <a:lstStyle/>
          <a:p>
            <a:r>
              <a:rPr lang="en-CA" sz="2400" dirty="0">
                <a:solidFill>
                  <a:srgbClr val="FF0000"/>
                </a:solidFill>
              </a:rPr>
              <a:t>X</a:t>
            </a:r>
          </a:p>
        </p:txBody>
      </p:sp>
      <p:sp>
        <p:nvSpPr>
          <p:cNvPr id="11" name="TextBox 10">
            <a:extLst>
              <a:ext uri="{FF2B5EF4-FFF2-40B4-BE49-F238E27FC236}">
                <a16:creationId xmlns:a16="http://schemas.microsoft.com/office/drawing/2014/main" id="{E0DC2F5D-F146-7F62-5368-E4EBA868F393}"/>
              </a:ext>
            </a:extLst>
          </p:cNvPr>
          <p:cNvSpPr txBox="1"/>
          <p:nvPr/>
        </p:nvSpPr>
        <p:spPr>
          <a:xfrm>
            <a:off x="6903287" y="5385115"/>
            <a:ext cx="687957" cy="461665"/>
          </a:xfrm>
          <a:prstGeom prst="rect">
            <a:avLst/>
          </a:prstGeom>
          <a:noFill/>
        </p:spPr>
        <p:txBody>
          <a:bodyPr wrap="square">
            <a:spAutoFit/>
          </a:bodyPr>
          <a:lstStyle/>
          <a:p>
            <a:r>
              <a:rPr lang="en-CA" sz="2400" dirty="0">
                <a:solidFill>
                  <a:srgbClr val="FF0000"/>
                </a:solidFill>
              </a:rPr>
              <a:t>X</a:t>
            </a:r>
          </a:p>
        </p:txBody>
      </p:sp>
      <p:sp>
        <p:nvSpPr>
          <p:cNvPr id="13" name="TextBox 12">
            <a:extLst>
              <a:ext uri="{FF2B5EF4-FFF2-40B4-BE49-F238E27FC236}">
                <a16:creationId xmlns:a16="http://schemas.microsoft.com/office/drawing/2014/main" id="{195C3B38-1BE8-A8DD-D373-33C493E8911A}"/>
              </a:ext>
            </a:extLst>
          </p:cNvPr>
          <p:cNvSpPr txBox="1"/>
          <p:nvPr/>
        </p:nvSpPr>
        <p:spPr>
          <a:xfrm>
            <a:off x="6903286" y="5143499"/>
            <a:ext cx="532681" cy="461665"/>
          </a:xfrm>
          <a:prstGeom prst="rect">
            <a:avLst/>
          </a:prstGeom>
          <a:noFill/>
        </p:spPr>
        <p:txBody>
          <a:bodyPr wrap="square">
            <a:spAutoFit/>
          </a:bodyPr>
          <a:lstStyle/>
          <a:p>
            <a:r>
              <a:rPr lang="en-CA" sz="2400" dirty="0">
                <a:solidFill>
                  <a:srgbClr val="FF0000"/>
                </a:solidFill>
              </a:rPr>
              <a:t>X</a:t>
            </a:r>
          </a:p>
        </p:txBody>
      </p:sp>
      <p:sp>
        <p:nvSpPr>
          <p:cNvPr id="15" name="TextBox 14">
            <a:extLst>
              <a:ext uri="{FF2B5EF4-FFF2-40B4-BE49-F238E27FC236}">
                <a16:creationId xmlns:a16="http://schemas.microsoft.com/office/drawing/2014/main" id="{551355A2-4623-DE73-227C-FD6578D8AB04}"/>
              </a:ext>
            </a:extLst>
          </p:cNvPr>
          <p:cNvSpPr txBox="1"/>
          <p:nvPr/>
        </p:nvSpPr>
        <p:spPr>
          <a:xfrm>
            <a:off x="3150798" y="262609"/>
            <a:ext cx="6180826" cy="646331"/>
          </a:xfrm>
          <a:prstGeom prst="rect">
            <a:avLst/>
          </a:prstGeom>
          <a:noFill/>
        </p:spPr>
        <p:txBody>
          <a:bodyPr wrap="square">
            <a:spAutoFit/>
          </a:bodyPr>
          <a:lstStyle/>
          <a:p>
            <a:r>
              <a:rPr lang="en-CA" sz="3600" dirty="0">
                <a:solidFill>
                  <a:srgbClr val="FF0000"/>
                </a:solidFill>
              </a:rPr>
              <a:t>SKILLS DISCUSSED TODAY</a:t>
            </a:r>
          </a:p>
        </p:txBody>
      </p:sp>
      <p:sp>
        <p:nvSpPr>
          <p:cNvPr id="6" name="TextBox 5">
            <a:extLst>
              <a:ext uri="{FF2B5EF4-FFF2-40B4-BE49-F238E27FC236}">
                <a16:creationId xmlns:a16="http://schemas.microsoft.com/office/drawing/2014/main" id="{06675641-AF07-7DC5-E589-84D4AE1451D4}"/>
              </a:ext>
            </a:extLst>
          </p:cNvPr>
          <p:cNvSpPr txBox="1"/>
          <p:nvPr/>
        </p:nvSpPr>
        <p:spPr>
          <a:xfrm>
            <a:off x="6903283" y="4237860"/>
            <a:ext cx="6169842" cy="369332"/>
          </a:xfrm>
          <a:prstGeom prst="rect">
            <a:avLst/>
          </a:prstGeom>
          <a:noFill/>
        </p:spPr>
        <p:txBody>
          <a:bodyPr wrap="square">
            <a:spAutoFit/>
          </a:bodyPr>
          <a:lstStyle/>
          <a:p>
            <a:r>
              <a:rPr lang="en-CA" sz="1800" dirty="0">
                <a:solidFill>
                  <a:srgbClr val="FF0000"/>
                </a:solidFill>
              </a:rPr>
              <a:t>X</a:t>
            </a:r>
          </a:p>
        </p:txBody>
      </p:sp>
      <p:sp>
        <p:nvSpPr>
          <p:cNvPr id="10" name="TextBox 9">
            <a:extLst>
              <a:ext uri="{FF2B5EF4-FFF2-40B4-BE49-F238E27FC236}">
                <a16:creationId xmlns:a16="http://schemas.microsoft.com/office/drawing/2014/main" id="{1C61CE66-3603-E9E9-EA02-F50081DB0ADF}"/>
              </a:ext>
            </a:extLst>
          </p:cNvPr>
          <p:cNvSpPr txBox="1"/>
          <p:nvPr/>
        </p:nvSpPr>
        <p:spPr>
          <a:xfrm>
            <a:off x="6903283" y="4451843"/>
            <a:ext cx="6169842" cy="369332"/>
          </a:xfrm>
          <a:prstGeom prst="rect">
            <a:avLst/>
          </a:prstGeom>
          <a:noFill/>
        </p:spPr>
        <p:txBody>
          <a:bodyPr wrap="square">
            <a:spAutoFit/>
          </a:bodyPr>
          <a:lstStyle/>
          <a:p>
            <a:r>
              <a:rPr lang="en-CA" sz="1800" dirty="0">
                <a:solidFill>
                  <a:srgbClr val="FF0000"/>
                </a:solidFill>
              </a:rPr>
              <a:t>X</a:t>
            </a:r>
          </a:p>
        </p:txBody>
      </p:sp>
    </p:spTree>
    <p:extLst>
      <p:ext uri="{BB962C8B-B14F-4D97-AF65-F5344CB8AC3E}">
        <p14:creationId xmlns:p14="http://schemas.microsoft.com/office/powerpoint/2010/main" val="81200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115DBC-B8F6-0883-A302-EFD0173E786C}"/>
              </a:ext>
            </a:extLst>
          </p:cNvPr>
          <p:cNvSpPr>
            <a:spLocks noGrp="1"/>
          </p:cNvSpPr>
          <p:nvPr>
            <p:ph idx="4294967295"/>
          </p:nvPr>
        </p:nvSpPr>
        <p:spPr>
          <a:xfrm>
            <a:off x="3442379" y="748620"/>
            <a:ext cx="5897563" cy="4206875"/>
          </a:xfrm>
        </p:spPr>
        <p:txBody>
          <a:bodyPr>
            <a:normAutofit/>
          </a:bodyPr>
          <a:lstStyle/>
          <a:p>
            <a:pPr marL="0" indent="0">
              <a:buNone/>
            </a:pPr>
            <a:r>
              <a:rPr lang="en-CA" sz="3600" dirty="0">
                <a:solidFill>
                  <a:schemeClr val="bg1"/>
                </a:solidFill>
              </a:rPr>
              <a:t>What are interpersonal skills?</a:t>
            </a:r>
          </a:p>
        </p:txBody>
      </p:sp>
    </p:spTree>
    <p:extLst>
      <p:ext uri="{BB962C8B-B14F-4D97-AF65-F5344CB8AC3E}">
        <p14:creationId xmlns:p14="http://schemas.microsoft.com/office/powerpoint/2010/main" val="711973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95747-CA90-6C04-D253-7D2DC4B4C351}"/>
              </a:ext>
            </a:extLst>
          </p:cNvPr>
          <p:cNvSpPr>
            <a:spLocks noGrp="1"/>
          </p:cNvSpPr>
          <p:nvPr>
            <p:ph type="title" idx="4294967295"/>
          </p:nvPr>
        </p:nvSpPr>
        <p:spPr>
          <a:xfrm>
            <a:off x="-92916" y="-784830"/>
            <a:ext cx="4451350" cy="2786063"/>
          </a:xfrm>
        </p:spPr>
        <p:txBody>
          <a:bodyPr>
            <a:normAutofit/>
          </a:bodyPr>
          <a:lstStyle/>
          <a:p>
            <a:pPr algn="ctr"/>
            <a:r>
              <a:rPr lang="en-US" sz="2800" dirty="0">
                <a:solidFill>
                  <a:schemeClr val="bg1"/>
                </a:solidFill>
              </a:rPr>
              <a:t>What are interpersonal skills?</a:t>
            </a:r>
          </a:p>
        </p:txBody>
      </p:sp>
      <p:graphicFrame>
        <p:nvGraphicFramePr>
          <p:cNvPr id="5" name="Content Placeholder 2">
            <a:extLst>
              <a:ext uri="{FF2B5EF4-FFF2-40B4-BE49-F238E27FC236}">
                <a16:creationId xmlns:a16="http://schemas.microsoft.com/office/drawing/2014/main" id="{84F2A143-E8C0-D8D6-008D-65CDE6B05EC8}"/>
              </a:ext>
            </a:extLst>
          </p:cNvPr>
          <p:cNvGraphicFramePr>
            <a:graphicFrameLocks noGrp="1"/>
          </p:cNvGraphicFramePr>
          <p:nvPr>
            <p:ph idx="4294967295"/>
            <p:extLst>
              <p:ext uri="{D42A27DB-BD31-4B8C-83A1-F6EECF244321}">
                <p14:modId xmlns:p14="http://schemas.microsoft.com/office/powerpoint/2010/main" val="3656076918"/>
              </p:ext>
            </p:extLst>
          </p:nvPr>
        </p:nvGraphicFramePr>
        <p:xfrm>
          <a:off x="3861946" y="0"/>
          <a:ext cx="7912365" cy="7418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Smiling students chatting in school corridor">
            <a:extLst>
              <a:ext uri="{FF2B5EF4-FFF2-40B4-BE49-F238E27FC236}">
                <a16:creationId xmlns:a16="http://schemas.microsoft.com/office/drawing/2014/main" id="{333070D0-9A6B-16FA-4FAC-7451E59C0DEC}"/>
              </a:ext>
            </a:extLst>
          </p:cNvPr>
          <p:cNvPicPr>
            <a:picLocks noChangeAspect="1"/>
          </p:cNvPicPr>
          <p:nvPr/>
        </p:nvPicPr>
        <p:blipFill>
          <a:blip r:embed="rId7"/>
          <a:stretch>
            <a:fillRect/>
          </a:stretch>
        </p:blipFill>
        <p:spPr>
          <a:xfrm>
            <a:off x="127586" y="2855534"/>
            <a:ext cx="3451128" cy="2692511"/>
          </a:xfrm>
          <a:prstGeom prst="rect">
            <a:avLst/>
          </a:prstGeom>
        </p:spPr>
      </p:pic>
      <p:sp>
        <p:nvSpPr>
          <p:cNvPr id="4" name="TextBox 3">
            <a:extLst>
              <a:ext uri="{FF2B5EF4-FFF2-40B4-BE49-F238E27FC236}">
                <a16:creationId xmlns:a16="http://schemas.microsoft.com/office/drawing/2014/main" id="{A826CCD0-1D7E-1D7E-3ECA-E635F713481D}"/>
              </a:ext>
            </a:extLst>
          </p:cNvPr>
          <p:cNvSpPr txBox="1"/>
          <p:nvPr/>
        </p:nvSpPr>
        <p:spPr>
          <a:xfrm>
            <a:off x="-155646" y="1216403"/>
            <a:ext cx="4089925" cy="1569660"/>
          </a:xfrm>
          <a:prstGeom prst="rect">
            <a:avLst/>
          </a:prstGeom>
          <a:noFill/>
        </p:spPr>
        <p:txBody>
          <a:bodyPr wrap="square">
            <a:spAutoFit/>
          </a:bodyPr>
          <a:lstStyle/>
          <a:p>
            <a:pPr algn="ctr"/>
            <a:r>
              <a:rPr lang="en-US" sz="2400" dirty="0"/>
              <a:t>Interpersonal skills are the skills required to effectively communicate and interact with others. </a:t>
            </a:r>
            <a:endParaRPr lang="en-CA" sz="2400" dirty="0"/>
          </a:p>
        </p:txBody>
      </p:sp>
      <p:sp>
        <p:nvSpPr>
          <p:cNvPr id="7" name="TextBox 6">
            <a:extLst>
              <a:ext uri="{FF2B5EF4-FFF2-40B4-BE49-F238E27FC236}">
                <a16:creationId xmlns:a16="http://schemas.microsoft.com/office/drawing/2014/main" id="{B99A729F-667B-A1C3-9CEB-AF0586D9A40D}"/>
              </a:ext>
            </a:extLst>
          </p:cNvPr>
          <p:cNvSpPr txBox="1"/>
          <p:nvPr/>
        </p:nvSpPr>
        <p:spPr>
          <a:xfrm>
            <a:off x="4500050" y="724271"/>
            <a:ext cx="7293428" cy="461665"/>
          </a:xfrm>
          <a:prstGeom prst="rect">
            <a:avLst/>
          </a:prstGeom>
          <a:noFill/>
        </p:spPr>
        <p:txBody>
          <a:bodyPr wrap="square">
            <a:spAutoFit/>
          </a:bodyPr>
          <a:lstStyle/>
          <a:p>
            <a:r>
              <a:rPr lang="en-US" sz="2400" dirty="0">
                <a:solidFill>
                  <a:schemeClr val="bg1"/>
                </a:solidFill>
              </a:rPr>
              <a:t>Interpersonal skills can be subdivided into </a:t>
            </a:r>
            <a:r>
              <a:rPr lang="en-US" sz="2400" u="sng" dirty="0"/>
              <a:t>4 skills sets</a:t>
            </a:r>
            <a:r>
              <a:rPr lang="en-US" sz="1800" dirty="0">
                <a:solidFill>
                  <a:schemeClr val="bg1"/>
                </a:solidFill>
              </a:rPr>
              <a:t>:</a:t>
            </a:r>
            <a:endParaRPr lang="en-CA" sz="1800" dirty="0"/>
          </a:p>
        </p:txBody>
      </p:sp>
    </p:spTree>
    <p:extLst>
      <p:ext uri="{BB962C8B-B14F-4D97-AF65-F5344CB8AC3E}">
        <p14:creationId xmlns:p14="http://schemas.microsoft.com/office/powerpoint/2010/main" val="2618067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6DE989-355F-C4D0-7596-D72BD46A3BA0}"/>
              </a:ext>
            </a:extLst>
          </p:cNvPr>
          <p:cNvSpPr txBox="1"/>
          <p:nvPr/>
        </p:nvSpPr>
        <p:spPr>
          <a:xfrm>
            <a:off x="30822" y="666381"/>
            <a:ext cx="12058436" cy="3816429"/>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This Christian model is based on philosophical idealism which many modern people think has been thoroughly debunked by scientific materialism (or physicalism). Many contemporary thinkers are now presenting very compelling arguments for exactly the opposite. Idealist views are now debunking materialist ones.</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 Ignatian spiritual map, although using different language, bears an uncanny resemblance not only to IFS but also to Jungian psychology and Bernardo Kastrup’s analytical idealism.</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By exploring spirituality first, we lay the groundwork. Then when we introduce IFS, it won’t feel as strange. Hopefully it will feel like a map describing something you already recognize from your own experience.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Before our March break we’ll have the Spirituality session and when we come back refreshed we’ll dive into Internal family systems. </a:t>
            </a:r>
          </a:p>
        </p:txBody>
      </p:sp>
      <p:sp>
        <p:nvSpPr>
          <p:cNvPr id="5" name="TextBox 4">
            <a:extLst>
              <a:ext uri="{FF2B5EF4-FFF2-40B4-BE49-F238E27FC236}">
                <a16:creationId xmlns:a16="http://schemas.microsoft.com/office/drawing/2014/main" id="{F4C14FA9-80D6-2DBF-AAB9-C46288E836C8}"/>
              </a:ext>
            </a:extLst>
          </p:cNvPr>
          <p:cNvSpPr txBox="1"/>
          <p:nvPr/>
        </p:nvSpPr>
        <p:spPr>
          <a:xfrm>
            <a:off x="3716677" y="-587"/>
            <a:ext cx="6097712" cy="584775"/>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LAST MINUTE CHANGE</a:t>
            </a:r>
            <a:endParaRPr lang="en-CA" sz="3200" dirty="0">
              <a:solidFill>
                <a:schemeClr val="bg1"/>
              </a:solidFill>
            </a:endParaRPr>
          </a:p>
        </p:txBody>
      </p:sp>
    </p:spTree>
    <p:extLst>
      <p:ext uri="{BB962C8B-B14F-4D97-AF65-F5344CB8AC3E}">
        <p14:creationId xmlns:p14="http://schemas.microsoft.com/office/powerpoint/2010/main" val="435533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71A646-063C-3E92-5CBF-C32A41E48F6E}"/>
              </a:ext>
            </a:extLst>
          </p:cNvPr>
          <p:cNvSpPr txBox="1"/>
          <p:nvPr/>
        </p:nvSpPr>
        <p:spPr>
          <a:xfrm>
            <a:off x="0" y="677771"/>
            <a:ext cx="12192000" cy="5878532"/>
          </a:xfrm>
          <a:prstGeom prst="rect">
            <a:avLst/>
          </a:prstGeom>
          <a:noFill/>
        </p:spPr>
        <p:txBody>
          <a:bodyPr wrap="square">
            <a:spAutoFit/>
          </a:bodyPr>
          <a:lstStyle/>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1. Social Skills: </a:t>
            </a:r>
            <a:r>
              <a:rPr lang="en-US" sz="2000" b="0" i="0" dirty="0">
                <a:effectLst/>
                <a:latin typeface="Arial" panose="020B0604020202020204" pitchFamily="34" charset="0"/>
              </a:rPr>
              <a:t>These are the skills that help us initiate, build, and maintain relationships. They include things like making appropriate small talk, joining conversations, expressing interest, and responding to social cues. Social skills help relationships get started and create a sense of ease and connection.</a:t>
            </a:r>
          </a:p>
          <a:p>
            <a:pPr marL="285750" indent="-285750">
              <a:buFont typeface="Arial" panose="020B0604020202020204" pitchFamily="34" charset="0"/>
              <a:buChar char="•"/>
            </a:pPr>
            <a:endParaRPr lang="en-US" sz="2000" b="0" i="0" dirty="0">
              <a:solidFill>
                <a:schemeClr val="bg1"/>
              </a:solidFill>
              <a:effectLst/>
              <a:latin typeface="Arial" panose="020B0604020202020204" pitchFamily="34" charset="0"/>
            </a:endParaRP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2. Listening Skills: </a:t>
            </a:r>
            <a:r>
              <a:rPr lang="en-US" sz="2000" b="0" i="0" dirty="0">
                <a:effectLst/>
                <a:latin typeface="Arial" panose="020B0604020202020204" pitchFamily="34" charset="0"/>
              </a:rPr>
              <a:t>Listening skills help us understand others and feel understood. They include paying attention, not interrupting, reflecting back what we hear, asking clarifying questions, and noticing tone and body language. Good listening reduces misunderstandings and helps regulate emotions on both sides of an interaction.</a:t>
            </a:r>
          </a:p>
          <a:p>
            <a:pPr marL="285750" indent="-285750">
              <a:buFont typeface="Arial" panose="020B0604020202020204" pitchFamily="34" charset="0"/>
              <a:buChar char="•"/>
            </a:pPr>
            <a:endParaRPr lang="en-US" sz="2000" b="0" i="0" dirty="0">
              <a:solidFill>
                <a:schemeClr val="bg1"/>
              </a:solidFill>
              <a:effectLst/>
              <a:latin typeface="Arial" panose="020B0604020202020204" pitchFamily="34" charset="0"/>
            </a:endParaRP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3. Assertiveness Skills: </a:t>
            </a:r>
            <a:r>
              <a:rPr lang="en-US" sz="2000" b="0" i="0" dirty="0">
                <a:effectLst/>
                <a:latin typeface="Arial" panose="020B0604020202020204" pitchFamily="34" charset="0"/>
              </a:rPr>
              <a:t>Assertiveness skills help us express our needs, feelings, and limits clearly and respectfully. They allow us to say yes, say no, make requests, and set boundaries, without aggression or excessive apology. Assertiveness protects self-respect while still valuing the relationship.</a:t>
            </a:r>
          </a:p>
          <a:p>
            <a:pPr marL="285750" indent="-285750">
              <a:buFont typeface="Arial" panose="020B0604020202020204" pitchFamily="34" charset="0"/>
              <a:buChar char="•"/>
            </a:pPr>
            <a:endParaRPr lang="en-US" sz="2000" b="0" i="0" dirty="0">
              <a:solidFill>
                <a:schemeClr val="bg1"/>
              </a:solidFill>
              <a:effectLst/>
              <a:latin typeface="Arial" panose="020B0604020202020204" pitchFamily="34" charset="0"/>
            </a:endParaRP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4. Negotiation Skills: </a:t>
            </a:r>
            <a:r>
              <a:rPr lang="en-US" sz="2000" b="0" i="0" dirty="0">
                <a:effectLst/>
                <a:latin typeface="Arial" panose="020B0604020202020204" pitchFamily="34" charset="0"/>
              </a:rPr>
              <a:t>Negotiation skills help us handle differences, conflicts, and competing needs.</a:t>
            </a:r>
            <a:br>
              <a:rPr lang="en-US" sz="2000" dirty="0"/>
            </a:br>
            <a:r>
              <a:rPr lang="en-US" sz="2000" b="0" i="0" dirty="0">
                <a:effectLst/>
                <a:latin typeface="Arial" panose="020B0604020202020204" pitchFamily="34" charset="0"/>
              </a:rPr>
              <a:t>They include compromise, problem-solving, validating the other person’s perspective, and finding workable middle ground</a:t>
            </a:r>
            <a:r>
              <a:rPr lang="en-US" sz="2000" dirty="0">
                <a:latin typeface="Arial" panose="020B0604020202020204" pitchFamily="34" charset="0"/>
              </a:rPr>
              <a:t>. </a:t>
            </a:r>
            <a:r>
              <a:rPr lang="en-US" sz="2000" b="0" i="0" dirty="0">
                <a:effectLst/>
                <a:latin typeface="Arial" panose="020B0604020202020204" pitchFamily="34" charset="0"/>
              </a:rPr>
              <a:t>Negotiation recognizes that in real relationships, no one gets everything they want, but everyone deserves to be heard.</a:t>
            </a:r>
            <a:endParaRPr lang="en-US" sz="2000" dirty="0"/>
          </a:p>
          <a:p>
            <a:pPr>
              <a:buNone/>
            </a:pPr>
            <a:br>
              <a:rPr lang="en-US" dirty="0"/>
            </a:br>
            <a:endParaRPr lang="en-CA" dirty="0"/>
          </a:p>
        </p:txBody>
      </p:sp>
      <p:sp>
        <p:nvSpPr>
          <p:cNvPr id="5" name="TextBox 4">
            <a:extLst>
              <a:ext uri="{FF2B5EF4-FFF2-40B4-BE49-F238E27FC236}">
                <a16:creationId xmlns:a16="http://schemas.microsoft.com/office/drawing/2014/main" id="{84E030F3-2278-C5E1-779C-946D0CC943BF}"/>
              </a:ext>
            </a:extLst>
          </p:cNvPr>
          <p:cNvSpPr txBox="1"/>
          <p:nvPr/>
        </p:nvSpPr>
        <p:spPr>
          <a:xfrm>
            <a:off x="1325366" y="70864"/>
            <a:ext cx="10428270" cy="461665"/>
          </a:xfrm>
          <a:prstGeom prst="rect">
            <a:avLst/>
          </a:prstGeom>
          <a:noFill/>
        </p:spPr>
        <p:txBody>
          <a:bodyPr wrap="square">
            <a:spAutoFit/>
          </a:bodyPr>
          <a:lstStyle/>
          <a:p>
            <a:r>
              <a:rPr lang="en-US" sz="2400" b="0" i="0" dirty="0">
                <a:solidFill>
                  <a:srgbClr val="222222"/>
                </a:solidFill>
                <a:effectLst/>
                <a:latin typeface="Arial" panose="020B0604020202020204" pitchFamily="34" charset="0"/>
              </a:rPr>
              <a:t>INTERPERSONAL EFFECTIVENESS: FOUR CORE SKILL SETS</a:t>
            </a:r>
            <a:endParaRPr lang="en-CA" sz="2400" dirty="0"/>
          </a:p>
        </p:txBody>
      </p:sp>
    </p:spTree>
    <p:extLst>
      <p:ext uri="{BB962C8B-B14F-4D97-AF65-F5344CB8AC3E}">
        <p14:creationId xmlns:p14="http://schemas.microsoft.com/office/powerpoint/2010/main" val="3716594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0B860-37B9-4BFF-2AD1-C1BBCF6958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C224386-510B-9293-E03D-620D7CD8CEBD}"/>
              </a:ext>
            </a:extLst>
          </p:cNvPr>
          <p:cNvSpPr txBox="1"/>
          <p:nvPr/>
        </p:nvSpPr>
        <p:spPr>
          <a:xfrm>
            <a:off x="0" y="616125"/>
            <a:ext cx="12192000" cy="6801862"/>
          </a:xfrm>
          <a:prstGeom prst="rect">
            <a:avLst/>
          </a:prstGeom>
          <a:noFill/>
        </p:spPr>
        <p:txBody>
          <a:bodyPr wrap="square">
            <a:spAutoFit/>
          </a:bodyPr>
          <a:lstStyle/>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In your mind give yourself a 0 to 10 score on each of these four core interpersonal skills sets. Take a trying to understand rather than judging yourself perspective.</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 1. Social Skills: </a:t>
            </a:r>
            <a:r>
              <a:rPr lang="en-US" sz="2000" b="0" i="0" dirty="0">
                <a:effectLst/>
                <a:latin typeface="Arial" panose="020B0604020202020204" pitchFamily="34" charset="0"/>
              </a:rPr>
              <a:t>These are the skills that help us initiate, build, and maintain relationships. They include things like making appropriate small talk, joining conversations, expressing interest, and responding to social cues. Social skills help relationships get started and create a sense of ease and connection.</a:t>
            </a:r>
          </a:p>
          <a:p>
            <a:pPr marL="285750" indent="-285750">
              <a:buFont typeface="Arial" panose="020B0604020202020204" pitchFamily="34" charset="0"/>
              <a:buChar char="•"/>
            </a:pPr>
            <a:r>
              <a:rPr lang="en-US" sz="2000" dirty="0">
                <a:solidFill>
                  <a:srgbClr val="FFC000"/>
                </a:solidFill>
                <a:latin typeface="Arial" panose="020B0604020202020204" pitchFamily="34" charset="0"/>
              </a:rPr>
              <a:t>My score:</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2. Listening Skills: </a:t>
            </a:r>
            <a:r>
              <a:rPr lang="en-US" sz="2000" b="0" i="0" dirty="0">
                <a:effectLst/>
                <a:latin typeface="Arial" panose="020B0604020202020204" pitchFamily="34" charset="0"/>
              </a:rPr>
              <a:t>Listening skills help us understand others and feel understood. They include paying attention, not interrupting, reflecting back what we hear, asking clarifying questions, and noticing tone and body language. Good listening reduces misunderstandings and helps regulate emotions on both sides of an interaction.</a:t>
            </a:r>
          </a:p>
          <a:p>
            <a:pPr marL="285750" indent="-285750">
              <a:buFont typeface="Arial" panose="020B0604020202020204" pitchFamily="34" charset="0"/>
              <a:buChar char="•"/>
            </a:pPr>
            <a:r>
              <a:rPr lang="en-US" sz="2000" dirty="0">
                <a:solidFill>
                  <a:srgbClr val="FFC000"/>
                </a:solidFill>
                <a:latin typeface="Arial" panose="020B0604020202020204" pitchFamily="34" charset="0"/>
              </a:rPr>
              <a:t>My score:</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3. Assertiveness Skills: </a:t>
            </a:r>
            <a:r>
              <a:rPr lang="en-US" sz="2000" b="0" i="0" dirty="0">
                <a:effectLst/>
                <a:latin typeface="Arial" panose="020B0604020202020204" pitchFamily="34" charset="0"/>
              </a:rPr>
              <a:t>Assertiveness skills help us express our needs, feelings, and limits clearly and respectfully. They allow us to say yes, say no, make requests, and set boundaries, without aggression or excessive apology. Assertiveness protects self-respect while still valuing the relationship.</a:t>
            </a:r>
          </a:p>
          <a:p>
            <a:pPr marL="285750" indent="-285750">
              <a:buFont typeface="Arial" panose="020B0604020202020204" pitchFamily="34" charset="0"/>
              <a:buChar char="•"/>
            </a:pPr>
            <a:r>
              <a:rPr lang="en-US" sz="2000" dirty="0">
                <a:solidFill>
                  <a:srgbClr val="FFC000"/>
                </a:solidFill>
                <a:latin typeface="Arial" panose="020B0604020202020204" pitchFamily="34" charset="0"/>
              </a:rPr>
              <a:t>My score:</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4. Negotiation Skills: </a:t>
            </a:r>
            <a:r>
              <a:rPr lang="en-US" sz="2000" b="0" i="0" dirty="0">
                <a:effectLst/>
                <a:latin typeface="Arial" panose="020B0604020202020204" pitchFamily="34" charset="0"/>
              </a:rPr>
              <a:t>Negotiation skills help us handle differences, conflicts, and competing needs.</a:t>
            </a:r>
            <a:br>
              <a:rPr lang="en-US" sz="2000" dirty="0"/>
            </a:br>
            <a:r>
              <a:rPr lang="en-US" sz="2000" b="0" i="0" dirty="0">
                <a:effectLst/>
                <a:latin typeface="Arial" panose="020B0604020202020204" pitchFamily="34" charset="0"/>
              </a:rPr>
              <a:t>They include compromise, problem-solving, validating the other person’s perspective, and finding workable middle ground</a:t>
            </a:r>
            <a:r>
              <a:rPr lang="en-US" sz="2000" dirty="0">
                <a:latin typeface="Arial" panose="020B0604020202020204" pitchFamily="34" charset="0"/>
              </a:rPr>
              <a:t>. </a:t>
            </a:r>
            <a:r>
              <a:rPr lang="en-US" sz="2000" b="0" i="0" dirty="0">
                <a:effectLst/>
                <a:latin typeface="Arial" panose="020B0604020202020204" pitchFamily="34" charset="0"/>
              </a:rPr>
              <a:t>Negotiation recognizes that in real relationships, no one gets everything they want, but everyone deserves to be heard.</a:t>
            </a:r>
          </a:p>
          <a:p>
            <a:pPr marL="285750" indent="-285750">
              <a:buFont typeface="Arial" panose="020B0604020202020204" pitchFamily="34" charset="0"/>
              <a:buChar char="•"/>
            </a:pPr>
            <a:r>
              <a:rPr lang="en-US" sz="2000" dirty="0">
                <a:solidFill>
                  <a:srgbClr val="FFC000"/>
                </a:solidFill>
                <a:latin typeface="Arial" panose="020B0604020202020204" pitchFamily="34" charset="0"/>
              </a:rPr>
              <a:t>My score:</a:t>
            </a:r>
            <a:endParaRPr lang="en-US" sz="2000" dirty="0">
              <a:solidFill>
                <a:srgbClr val="FFC000"/>
              </a:solidFill>
            </a:endParaRPr>
          </a:p>
          <a:p>
            <a:pPr>
              <a:buNone/>
            </a:pPr>
            <a:br>
              <a:rPr lang="en-US" dirty="0"/>
            </a:br>
            <a:endParaRPr lang="en-CA" dirty="0"/>
          </a:p>
        </p:txBody>
      </p:sp>
      <p:sp>
        <p:nvSpPr>
          <p:cNvPr id="5" name="TextBox 4">
            <a:extLst>
              <a:ext uri="{FF2B5EF4-FFF2-40B4-BE49-F238E27FC236}">
                <a16:creationId xmlns:a16="http://schemas.microsoft.com/office/drawing/2014/main" id="{98ED4043-22F1-88B5-C1D7-E673B65D4AC7}"/>
              </a:ext>
            </a:extLst>
          </p:cNvPr>
          <p:cNvSpPr txBox="1"/>
          <p:nvPr/>
        </p:nvSpPr>
        <p:spPr>
          <a:xfrm>
            <a:off x="2311685" y="0"/>
            <a:ext cx="10428270" cy="461665"/>
          </a:xfrm>
          <a:prstGeom prst="rect">
            <a:avLst/>
          </a:prstGeom>
          <a:noFill/>
        </p:spPr>
        <p:txBody>
          <a:bodyPr wrap="square">
            <a:spAutoFit/>
          </a:bodyPr>
          <a:lstStyle/>
          <a:p>
            <a:r>
              <a:rPr lang="en-US" sz="2400" b="0" i="0" dirty="0">
                <a:solidFill>
                  <a:srgbClr val="222222"/>
                </a:solidFill>
                <a:effectLst/>
                <a:latin typeface="Arial" panose="020B0604020202020204" pitchFamily="34" charset="0"/>
              </a:rPr>
              <a:t>INTERPERSONAL SKILLS- RATE YOURSELF 0-10</a:t>
            </a:r>
            <a:endParaRPr lang="en-CA" sz="2400" dirty="0"/>
          </a:p>
        </p:txBody>
      </p:sp>
    </p:spTree>
    <p:extLst>
      <p:ext uri="{BB962C8B-B14F-4D97-AF65-F5344CB8AC3E}">
        <p14:creationId xmlns:p14="http://schemas.microsoft.com/office/powerpoint/2010/main" val="2878963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B7E0D2-58BC-81E2-48DE-3AD3B9D3DA10}"/>
              </a:ext>
            </a:extLst>
          </p:cNvPr>
          <p:cNvSpPr txBox="1"/>
          <p:nvPr/>
        </p:nvSpPr>
        <p:spPr>
          <a:xfrm>
            <a:off x="0" y="597266"/>
            <a:ext cx="12120282" cy="5578963"/>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u="sng"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Intra</a:t>
            </a: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personal emotional regulation skills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are skills used to understand, manage, and modulate </a:t>
            </a:r>
            <a:r>
              <a:rPr lang="en-CA" sz="1800" u="sng" kern="0" dirty="0">
                <a:effectLst/>
                <a:latin typeface="Arial" panose="020B0604020202020204" pitchFamily="34" charset="0"/>
                <a:ea typeface="Times New Roman" panose="02020603050405020304" pitchFamily="18" charset="0"/>
                <a:cs typeface="Times New Roman" panose="02020603050405020304" pitchFamily="18" charset="0"/>
              </a:rPr>
              <a:t>one’s own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emotional states. These include recognizing and naming emotions, identifying triggers and patterns, using mindfulness to stay grounded, applying distress tolerance techniques (e.g., self-soothing, distraction, opposite action), reframing thoughts to reduce emotional intensity.</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With intrapersonal emotional regulation skills, the goal is to regulate within yourself, keeping emotions from overwhelming or shutting you down. </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u="sng"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Inter</a:t>
            </a: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personal emotional regulation skills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by contrast, are used to manage emotions in relation to others, how you express feelings, set boundaries, ask for needs, and maintain relationships under emotional stress. This includes communicating assertively and kindly, listening and validating others’ emotions, negotiating or problem-solving conflicts, balancing self-respect, relationship goals, and effectiveness </a:t>
            </a:r>
            <a:r>
              <a:rPr lang="en-CA" kern="0" dirty="0">
                <a:latin typeface="Arial" panose="020B0604020202020204" pitchFamily="34" charset="0"/>
                <a:ea typeface="Times New Roman" panose="02020603050405020304" pitchFamily="18" charset="0"/>
                <a:cs typeface="Times New Roman" panose="02020603050405020304" pitchFamily="18" charset="0"/>
              </a:rPr>
              <a:t>(</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DEAR MAN, GIVE, FAST) and regulating emotions that arise during interactions (e.g., anger, shame, fear of rejection) </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With interpersonal emotional regulation skills, the goal is to regulate interactions between people, keeping relationships stable and satisfying even when emotions run high.</a:t>
            </a: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 DBT emotion regulation module teaches </a:t>
            </a:r>
            <a:r>
              <a:rPr lang="en-CA" sz="1800" u="sng" kern="0" dirty="0">
                <a:effectLst/>
                <a:latin typeface="Arial" panose="020B0604020202020204" pitchFamily="34" charset="0"/>
                <a:ea typeface="Times New Roman" panose="02020603050405020304" pitchFamily="18" charset="0"/>
                <a:cs typeface="Times New Roman" panose="02020603050405020304" pitchFamily="18" charset="0"/>
              </a:rPr>
              <a:t>intra</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personal regulation, how to understand and manage your emotions. The </a:t>
            </a:r>
            <a:r>
              <a:rPr lang="en-CA" kern="0" dirty="0">
                <a:latin typeface="Arial" panose="020B0604020202020204" pitchFamily="34" charset="0"/>
                <a:ea typeface="Times New Roman" panose="02020603050405020304" pitchFamily="18" charset="0"/>
                <a:cs typeface="Times New Roman" panose="02020603050405020304" pitchFamily="18" charset="0"/>
              </a:rPr>
              <a:t>i</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nterpersonal effectiveness module focuses on </a:t>
            </a:r>
            <a:r>
              <a:rPr lang="en-CA" sz="1800" u="sng" kern="0" dirty="0">
                <a:effectLst/>
                <a:latin typeface="Arial" panose="020B0604020202020204" pitchFamily="34" charset="0"/>
                <a:ea typeface="Times New Roman" panose="02020603050405020304" pitchFamily="18" charset="0"/>
                <a:cs typeface="Times New Roman" panose="02020603050405020304" pitchFamily="18" charset="0"/>
              </a:rPr>
              <a:t>inter</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personal regulation, how to navigate relationships and emotional exchanges with others skillfully.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994CDA-6C41-5480-F13F-8403DDB5C94A}"/>
              </a:ext>
            </a:extLst>
          </p:cNvPr>
          <p:cNvSpPr txBox="1"/>
          <p:nvPr/>
        </p:nvSpPr>
        <p:spPr>
          <a:xfrm>
            <a:off x="1057836" y="0"/>
            <a:ext cx="10560422" cy="584775"/>
          </a:xfrm>
          <a:prstGeom prst="rect">
            <a:avLst/>
          </a:prstGeom>
          <a:noFill/>
        </p:spPr>
        <p:txBody>
          <a:bodyPr wrap="square">
            <a:spAutoFit/>
          </a:bodyPr>
          <a:lstStyle/>
          <a:p>
            <a:r>
              <a:rPr lang="en-CA" sz="3200" u="sng"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INTRA</a:t>
            </a:r>
            <a:r>
              <a:rPr lang="en-CA" sz="32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PERSONAL </a:t>
            </a:r>
            <a:r>
              <a:rPr lang="en-CA" sz="32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VS.</a:t>
            </a:r>
            <a:r>
              <a:rPr lang="en-CA" sz="32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3200" u="sng"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INTER</a:t>
            </a:r>
            <a:r>
              <a:rPr lang="en-CA" sz="32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PERSONAL SKILLS</a:t>
            </a:r>
            <a:endParaRPr lang="en-CA" sz="3200" dirty="0"/>
          </a:p>
        </p:txBody>
      </p:sp>
    </p:spTree>
    <p:extLst>
      <p:ext uri="{BB962C8B-B14F-4D97-AF65-F5344CB8AC3E}">
        <p14:creationId xmlns:p14="http://schemas.microsoft.com/office/powerpoint/2010/main" val="3880549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5550-A294-8C5F-E91C-D0973CFDA828}"/>
              </a:ext>
            </a:extLst>
          </p:cNvPr>
          <p:cNvSpPr>
            <a:spLocks noGrp="1"/>
          </p:cNvSpPr>
          <p:nvPr>
            <p:ph type="title" idx="4294967295"/>
          </p:nvPr>
        </p:nvSpPr>
        <p:spPr>
          <a:xfrm>
            <a:off x="229813" y="132501"/>
            <a:ext cx="5452530" cy="1643063"/>
          </a:xfrm>
        </p:spPr>
        <p:txBody>
          <a:bodyPr>
            <a:normAutofit/>
          </a:bodyPr>
          <a:lstStyle/>
          <a:p>
            <a:pPr algn="ctr"/>
            <a:r>
              <a:rPr lang="en-US" sz="3600" dirty="0">
                <a:solidFill>
                  <a:schemeClr val="bg1"/>
                </a:solidFill>
              </a:rPr>
              <a:t>THE benefits of good interpersonal skills</a:t>
            </a:r>
          </a:p>
        </p:txBody>
      </p:sp>
      <p:sp>
        <p:nvSpPr>
          <p:cNvPr id="3" name="Content Placeholder 2">
            <a:extLst>
              <a:ext uri="{FF2B5EF4-FFF2-40B4-BE49-F238E27FC236}">
                <a16:creationId xmlns:a16="http://schemas.microsoft.com/office/drawing/2014/main" id="{44782231-1196-22A9-630C-AD540572E73D}"/>
              </a:ext>
            </a:extLst>
          </p:cNvPr>
          <p:cNvSpPr>
            <a:spLocks noGrp="1"/>
          </p:cNvSpPr>
          <p:nvPr>
            <p:ph idx="4294967295"/>
          </p:nvPr>
        </p:nvSpPr>
        <p:spPr>
          <a:xfrm>
            <a:off x="5965370" y="828091"/>
            <a:ext cx="6139543" cy="6151563"/>
          </a:xfrm>
        </p:spPr>
        <p:txBody>
          <a:bodyPr>
            <a:normAutofit/>
          </a:bodyPr>
          <a:lstStyle/>
          <a:p>
            <a:r>
              <a:rPr lang="en-US" sz="3200" dirty="0"/>
              <a:t>1) Good interpersonal skills help us be more effective at dealing with people </a:t>
            </a:r>
          </a:p>
          <a:p>
            <a:r>
              <a:rPr lang="en-US" sz="3200" dirty="0"/>
              <a:t>2) They improve our chances of getting our needs met</a:t>
            </a:r>
          </a:p>
          <a:p>
            <a:r>
              <a:rPr lang="en-US" sz="3200" dirty="0"/>
              <a:t>3) They help us negotiate conflicts without damaging relationships</a:t>
            </a:r>
          </a:p>
          <a:p>
            <a:r>
              <a:rPr lang="en-US" sz="3200" dirty="0"/>
              <a:t>4) They strengthen our self-respect by giving us alternatives to old, damaging patterns of anger or withdrawal </a:t>
            </a:r>
          </a:p>
        </p:txBody>
      </p:sp>
      <p:pic>
        <p:nvPicPr>
          <p:cNvPr id="5" name="Picture 4" descr="Hands-on top of each other">
            <a:extLst>
              <a:ext uri="{FF2B5EF4-FFF2-40B4-BE49-F238E27FC236}">
                <a16:creationId xmlns:a16="http://schemas.microsoft.com/office/drawing/2014/main" id="{867215E9-D05A-871F-AD1A-F0B2EA50996A}"/>
              </a:ext>
            </a:extLst>
          </p:cNvPr>
          <p:cNvPicPr>
            <a:picLocks noChangeAspect="1"/>
          </p:cNvPicPr>
          <p:nvPr/>
        </p:nvPicPr>
        <p:blipFill rotWithShape="1">
          <a:blip r:embed="rId2"/>
          <a:srcRect l="51905" r="9206" b="1"/>
          <a:stretch/>
        </p:blipFill>
        <p:spPr>
          <a:xfrm>
            <a:off x="338671" y="1545771"/>
            <a:ext cx="5452530" cy="4880081"/>
          </a:xfrm>
          <a:prstGeom prst="rect">
            <a:avLst/>
          </a:prstGeom>
        </p:spPr>
      </p:pic>
    </p:spTree>
    <p:extLst>
      <p:ext uri="{BB962C8B-B14F-4D97-AF65-F5344CB8AC3E}">
        <p14:creationId xmlns:p14="http://schemas.microsoft.com/office/powerpoint/2010/main" val="867980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5121E0-A9B6-44A1-9846-2CA9021184DF}"/>
              </a:ext>
            </a:extLst>
          </p:cNvPr>
          <p:cNvSpPr>
            <a:spLocks noGrp="1"/>
          </p:cNvSpPr>
          <p:nvPr>
            <p:ph type="title"/>
          </p:nvPr>
        </p:nvSpPr>
        <p:spPr>
          <a:xfrm>
            <a:off x="114304" y="0"/>
            <a:ext cx="5802551" cy="1410511"/>
          </a:xfrm>
        </p:spPr>
        <p:txBody>
          <a:bodyPr>
            <a:normAutofit/>
          </a:bodyPr>
          <a:lstStyle/>
          <a:p>
            <a:pPr algn="ctr"/>
            <a:r>
              <a:rPr lang="en-CA" sz="2400" dirty="0">
                <a:solidFill>
                  <a:schemeClr val="bg1"/>
                </a:solidFill>
              </a:rPr>
              <a:t>Skills training workbook p. 207-241 </a:t>
            </a:r>
            <a:br>
              <a:rPr lang="en-CA" sz="2400" dirty="0">
                <a:solidFill>
                  <a:schemeClr val="bg1"/>
                </a:solidFill>
              </a:rPr>
            </a:br>
            <a:r>
              <a:rPr lang="en-CA" sz="2400" dirty="0">
                <a:solidFill>
                  <a:schemeClr val="bg1"/>
                </a:solidFill>
              </a:rPr>
              <a:t>interpersonal SKILLS</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FD5883-9ACA-42B9-9243-C59ED56D0C8E}"/>
              </a:ext>
            </a:extLst>
          </p:cNvPr>
          <p:cNvSpPr>
            <a:spLocks noGrp="1"/>
          </p:cNvSpPr>
          <p:nvPr>
            <p:ph idx="1"/>
          </p:nvPr>
        </p:nvSpPr>
        <p:spPr>
          <a:xfrm>
            <a:off x="6237475" y="602902"/>
            <a:ext cx="5807996" cy="5048655"/>
          </a:xfrm>
        </p:spPr>
        <p:txBody>
          <a:bodyPr>
            <a:noAutofit/>
          </a:bodyPr>
          <a:lstStyle/>
          <a:p>
            <a:r>
              <a:rPr lang="en-CA" sz="2400" dirty="0"/>
              <a:t>1. Mindful attention</a:t>
            </a:r>
          </a:p>
          <a:p>
            <a:r>
              <a:rPr lang="en-CA" sz="2400" dirty="0"/>
              <a:t>2. Compassion for others</a:t>
            </a:r>
          </a:p>
          <a:p>
            <a:r>
              <a:rPr lang="en-CA" sz="2400" dirty="0"/>
              <a:t>3. Passive vs. aggressive behavior</a:t>
            </a:r>
          </a:p>
          <a:p>
            <a:r>
              <a:rPr lang="en-CA" sz="2400" dirty="0"/>
              <a:t>4. I want-they want ratio</a:t>
            </a:r>
          </a:p>
          <a:p>
            <a:r>
              <a:rPr lang="en-CA" sz="2400" dirty="0"/>
              <a:t>5. I want-I should ratio</a:t>
            </a:r>
          </a:p>
          <a:p>
            <a:r>
              <a:rPr lang="en-CA" sz="2400" dirty="0"/>
              <a:t>6. Key interpersonal skills</a:t>
            </a:r>
          </a:p>
          <a:p>
            <a:r>
              <a:rPr lang="en-CA" sz="2400" dirty="0"/>
              <a:t>7. Blocks to using interpersonal skills. Knowing what you want</a:t>
            </a:r>
          </a:p>
          <a:p>
            <a:r>
              <a:rPr lang="en-CA" sz="2400" dirty="0"/>
              <a:t>9. Modulating the intensity of a request</a:t>
            </a:r>
          </a:p>
          <a:p>
            <a:r>
              <a:rPr lang="en-CA" sz="2400" dirty="0"/>
              <a:t>10. Making a simple request</a:t>
            </a:r>
          </a:p>
          <a:p>
            <a:r>
              <a:rPr lang="en-CA" sz="2400" dirty="0"/>
              <a:t>11. Designing basic assertiveness scripts</a:t>
            </a:r>
          </a:p>
          <a:p>
            <a:r>
              <a:rPr lang="en-CA" sz="2400" dirty="0"/>
              <a:t>12. Assertive listening</a:t>
            </a:r>
          </a:p>
          <a:p>
            <a:endParaRPr lang="en-CA" sz="2800" dirty="0"/>
          </a:p>
        </p:txBody>
      </p:sp>
      <p:pic>
        <p:nvPicPr>
          <p:cNvPr id="7" name="Picture 6" descr="Diagram&#10;&#10;Description automatically generated">
            <a:extLst>
              <a:ext uri="{FF2B5EF4-FFF2-40B4-BE49-F238E27FC236}">
                <a16:creationId xmlns:a16="http://schemas.microsoft.com/office/drawing/2014/main" id="{C605FF61-1676-4958-9673-D76B3B8A0EA1}"/>
              </a:ext>
            </a:extLst>
          </p:cNvPr>
          <p:cNvPicPr>
            <a:picLocks noChangeAspect="1"/>
          </p:cNvPicPr>
          <p:nvPr/>
        </p:nvPicPr>
        <p:blipFill>
          <a:blip r:embed="rId2"/>
          <a:stretch>
            <a:fillRect/>
          </a:stretch>
        </p:blipFill>
        <p:spPr>
          <a:xfrm>
            <a:off x="262658" y="1318098"/>
            <a:ext cx="5654197" cy="5233481"/>
          </a:xfrm>
          <a:prstGeom prst="rect">
            <a:avLst/>
          </a:prstGeom>
        </p:spPr>
      </p:pic>
    </p:spTree>
    <p:extLst>
      <p:ext uri="{BB962C8B-B14F-4D97-AF65-F5344CB8AC3E}">
        <p14:creationId xmlns:p14="http://schemas.microsoft.com/office/powerpoint/2010/main" val="94697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05E9D-696F-5E17-41EA-C0909108FFC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53025E-F3BF-7FD3-2F9C-C07487C3E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D6B39C-783A-E7F8-E3BD-FA8E71A4479F}"/>
              </a:ext>
            </a:extLst>
          </p:cNvPr>
          <p:cNvSpPr>
            <a:spLocks noGrp="1"/>
          </p:cNvSpPr>
          <p:nvPr>
            <p:ph type="title"/>
          </p:nvPr>
        </p:nvSpPr>
        <p:spPr>
          <a:xfrm>
            <a:off x="114304" y="0"/>
            <a:ext cx="5802551" cy="1410511"/>
          </a:xfrm>
        </p:spPr>
        <p:txBody>
          <a:bodyPr>
            <a:normAutofit/>
          </a:bodyPr>
          <a:lstStyle/>
          <a:p>
            <a:pPr algn="ctr"/>
            <a:r>
              <a:rPr lang="en-CA" sz="2400" dirty="0">
                <a:solidFill>
                  <a:schemeClr val="bg1"/>
                </a:solidFill>
              </a:rPr>
              <a:t>Skills training workbook p. 207-241 </a:t>
            </a:r>
            <a:br>
              <a:rPr lang="en-CA" sz="2400" dirty="0">
                <a:solidFill>
                  <a:schemeClr val="bg1"/>
                </a:solidFill>
              </a:rPr>
            </a:br>
            <a:r>
              <a:rPr lang="en-CA" sz="2400" dirty="0">
                <a:solidFill>
                  <a:schemeClr val="bg1"/>
                </a:solidFill>
              </a:rPr>
              <a:t>interpersonal SKILLS</a:t>
            </a:r>
          </a:p>
        </p:txBody>
      </p:sp>
      <p:cxnSp>
        <p:nvCxnSpPr>
          <p:cNvPr id="12" name="Straight Connector 11">
            <a:extLst>
              <a:ext uri="{FF2B5EF4-FFF2-40B4-BE49-F238E27FC236}">
                <a16:creationId xmlns:a16="http://schemas.microsoft.com/office/drawing/2014/main" id="{21A7D96B-B4BD-A0BB-772E-6B9F0B93F9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327A3B-8AA8-60B9-90B9-46F5F2775048}"/>
              </a:ext>
            </a:extLst>
          </p:cNvPr>
          <p:cNvSpPr>
            <a:spLocks noGrp="1"/>
          </p:cNvSpPr>
          <p:nvPr>
            <p:ph idx="1"/>
          </p:nvPr>
        </p:nvSpPr>
        <p:spPr>
          <a:xfrm>
            <a:off x="6121346" y="397419"/>
            <a:ext cx="5807996" cy="5048655"/>
          </a:xfrm>
        </p:spPr>
        <p:txBody>
          <a:bodyPr>
            <a:noAutofit/>
          </a:bodyPr>
          <a:lstStyle/>
          <a:p>
            <a:r>
              <a:rPr lang="en-CA" sz="4000" dirty="0">
                <a:solidFill>
                  <a:schemeClr val="bg1"/>
                </a:solidFill>
              </a:rPr>
              <a:t>1. Mindful attention</a:t>
            </a:r>
          </a:p>
          <a:p>
            <a:r>
              <a:rPr lang="en-CA" sz="2400" dirty="0"/>
              <a:t>2. Compassion for others</a:t>
            </a:r>
          </a:p>
          <a:p>
            <a:r>
              <a:rPr lang="en-CA" sz="2400" dirty="0"/>
              <a:t>3. Passive vs. aggressive behavior</a:t>
            </a:r>
          </a:p>
          <a:p>
            <a:r>
              <a:rPr lang="en-CA" sz="2400" dirty="0"/>
              <a:t>4. I want-they want ratio</a:t>
            </a:r>
          </a:p>
          <a:p>
            <a:r>
              <a:rPr lang="en-CA" sz="2400" dirty="0"/>
              <a:t>5. I want-I should ratio</a:t>
            </a:r>
          </a:p>
          <a:p>
            <a:r>
              <a:rPr lang="en-CA" sz="2400" dirty="0"/>
              <a:t>6. Key interpersonal skills</a:t>
            </a:r>
          </a:p>
          <a:p>
            <a:r>
              <a:rPr lang="en-CA" sz="2400" dirty="0"/>
              <a:t>7. Blocks to using interpersonal skills. Knowing what you want</a:t>
            </a:r>
          </a:p>
          <a:p>
            <a:r>
              <a:rPr lang="en-CA" sz="2400" dirty="0"/>
              <a:t>9. Modulating the intensity of a request</a:t>
            </a:r>
          </a:p>
          <a:p>
            <a:r>
              <a:rPr lang="en-CA" sz="2400" dirty="0"/>
              <a:t>10. Making a simple request</a:t>
            </a:r>
          </a:p>
          <a:p>
            <a:r>
              <a:rPr lang="en-CA" sz="2400" dirty="0"/>
              <a:t>11. Designing basic assertiveness scripts</a:t>
            </a:r>
          </a:p>
          <a:p>
            <a:r>
              <a:rPr lang="en-CA" sz="2400" dirty="0"/>
              <a:t>12. Assertive listening</a:t>
            </a:r>
          </a:p>
          <a:p>
            <a:endParaRPr lang="en-CA" sz="2800" dirty="0"/>
          </a:p>
        </p:txBody>
      </p:sp>
      <p:pic>
        <p:nvPicPr>
          <p:cNvPr id="7" name="Picture 6" descr="Diagram&#10;&#10;Description automatically generated">
            <a:extLst>
              <a:ext uri="{FF2B5EF4-FFF2-40B4-BE49-F238E27FC236}">
                <a16:creationId xmlns:a16="http://schemas.microsoft.com/office/drawing/2014/main" id="{EEB3D745-D010-FB58-571C-CEF08730793E}"/>
              </a:ext>
            </a:extLst>
          </p:cNvPr>
          <p:cNvPicPr>
            <a:picLocks noChangeAspect="1"/>
          </p:cNvPicPr>
          <p:nvPr/>
        </p:nvPicPr>
        <p:blipFill>
          <a:blip r:embed="rId2"/>
          <a:stretch>
            <a:fillRect/>
          </a:stretch>
        </p:blipFill>
        <p:spPr>
          <a:xfrm>
            <a:off x="262658" y="1318098"/>
            <a:ext cx="5654197" cy="5233481"/>
          </a:xfrm>
          <a:prstGeom prst="rect">
            <a:avLst/>
          </a:prstGeom>
        </p:spPr>
      </p:pic>
    </p:spTree>
    <p:extLst>
      <p:ext uri="{BB962C8B-B14F-4D97-AF65-F5344CB8AC3E}">
        <p14:creationId xmlns:p14="http://schemas.microsoft.com/office/powerpoint/2010/main" val="307707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C9D7-76DC-9A82-76F9-210384D31222}"/>
              </a:ext>
            </a:extLst>
          </p:cNvPr>
          <p:cNvSpPr>
            <a:spLocks noGrp="1"/>
          </p:cNvSpPr>
          <p:nvPr>
            <p:ph type="title" idx="4294967295"/>
          </p:nvPr>
        </p:nvSpPr>
        <p:spPr>
          <a:xfrm>
            <a:off x="-34308" y="143780"/>
            <a:ext cx="5616067" cy="1641476"/>
          </a:xfrm>
        </p:spPr>
        <p:txBody>
          <a:bodyPr>
            <a:normAutofit fontScale="90000"/>
          </a:bodyPr>
          <a:lstStyle/>
          <a:p>
            <a:pPr algn="ctr"/>
            <a:r>
              <a:rPr lang="en-US" dirty="0">
                <a:solidFill>
                  <a:schemeClr val="bg1"/>
                </a:solidFill>
              </a:rPr>
              <a:t>DISTRACTED LISTENING VS. MINDFUL ATTENTION</a:t>
            </a:r>
          </a:p>
        </p:txBody>
      </p:sp>
      <p:sp>
        <p:nvSpPr>
          <p:cNvPr id="3" name="Content Placeholder 2">
            <a:extLst>
              <a:ext uri="{FF2B5EF4-FFF2-40B4-BE49-F238E27FC236}">
                <a16:creationId xmlns:a16="http://schemas.microsoft.com/office/drawing/2014/main" id="{CB56981F-9833-9721-07D0-4F64938FAD9B}"/>
              </a:ext>
            </a:extLst>
          </p:cNvPr>
          <p:cNvSpPr>
            <a:spLocks noGrp="1"/>
          </p:cNvSpPr>
          <p:nvPr>
            <p:ph idx="4294967295"/>
          </p:nvPr>
        </p:nvSpPr>
        <p:spPr>
          <a:xfrm>
            <a:off x="5633576" y="337457"/>
            <a:ext cx="6558424" cy="6662057"/>
          </a:xfrm>
        </p:spPr>
        <p:txBody>
          <a:bodyPr>
            <a:normAutofit lnSpcReduction="10000"/>
          </a:bodyPr>
          <a:lstStyle/>
          <a:p>
            <a:pPr>
              <a:lnSpc>
                <a:spcPct val="90000"/>
              </a:lnSpc>
            </a:pPr>
            <a:r>
              <a:rPr lang="en-US" sz="2000" dirty="0"/>
              <a:t>Interpersonal skills require that we be mindfully attentive with others, or in other words, that we be attuned to the other persons thoughts, feelings and reactions and truly pay attention to the communication process between us and them. </a:t>
            </a:r>
          </a:p>
          <a:p>
            <a:r>
              <a:rPr lang="en-US" sz="2000" dirty="0"/>
              <a:t>Mindfulness listening skills involve paying attention to not just what other people are saying but also to their facial expressions, body language, tone, and choice of words. This helps us to understand their feelings, thoughts, and behaviors and the evolving state of our interaction with them. </a:t>
            </a:r>
          </a:p>
          <a:p>
            <a:pPr>
              <a:lnSpc>
                <a:spcPct val="90000"/>
              </a:lnSpc>
            </a:pPr>
            <a:r>
              <a:rPr lang="en-US" sz="2000" dirty="0"/>
              <a:t>Listening mindfully requires that we pay attention to everything other people are communicating rather than distractedly listening by focusing on our own thoughts, and emotions and preparing what we’re going to say or do next.</a:t>
            </a:r>
          </a:p>
          <a:p>
            <a:pPr>
              <a:lnSpc>
                <a:spcPct val="90000"/>
              </a:lnSpc>
            </a:pPr>
            <a:r>
              <a:rPr lang="en-US" sz="2000" dirty="0"/>
              <a:t>Paying mindful attention to others allows us to notice potential trouble or holes that may be brewing and helps us figure out how to avoid them.</a:t>
            </a:r>
          </a:p>
          <a:p>
            <a:pPr>
              <a:lnSpc>
                <a:spcPct val="90000"/>
              </a:lnSpc>
            </a:pPr>
            <a:r>
              <a:rPr lang="en-US" sz="2000" dirty="0"/>
              <a:t>To practice being mindfully attentive in interactions try the mindful attention exercise found on p. 208 of the workbook </a:t>
            </a:r>
          </a:p>
        </p:txBody>
      </p:sp>
      <p:pic>
        <p:nvPicPr>
          <p:cNvPr id="5" name="Picture 4" descr="Adult listening in class">
            <a:extLst>
              <a:ext uri="{FF2B5EF4-FFF2-40B4-BE49-F238E27FC236}">
                <a16:creationId xmlns:a16="http://schemas.microsoft.com/office/drawing/2014/main" id="{C2DB3BDE-CF00-D6A1-C42D-5083B30BB9B2}"/>
              </a:ext>
            </a:extLst>
          </p:cNvPr>
          <p:cNvPicPr>
            <a:picLocks noChangeAspect="1"/>
          </p:cNvPicPr>
          <p:nvPr/>
        </p:nvPicPr>
        <p:blipFill rotWithShape="1">
          <a:blip r:embed="rId2"/>
          <a:srcRect l="25396" r="15270" b="-2"/>
          <a:stretch/>
        </p:blipFill>
        <p:spPr>
          <a:xfrm>
            <a:off x="256032" y="1785256"/>
            <a:ext cx="5273911" cy="4661263"/>
          </a:xfrm>
          <a:prstGeom prst="rect">
            <a:avLst/>
          </a:prstGeom>
        </p:spPr>
      </p:pic>
    </p:spTree>
    <p:extLst>
      <p:ext uri="{BB962C8B-B14F-4D97-AF65-F5344CB8AC3E}">
        <p14:creationId xmlns:p14="http://schemas.microsoft.com/office/powerpoint/2010/main" val="2038226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6F003-1B62-B0F9-1109-76C035B8A9C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FEBFA3-D565-E66F-0FC4-F50931FB8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BB1EA0-04ED-9931-4FEB-D98BA4D16E90}"/>
              </a:ext>
            </a:extLst>
          </p:cNvPr>
          <p:cNvSpPr>
            <a:spLocks noGrp="1"/>
          </p:cNvSpPr>
          <p:nvPr>
            <p:ph type="title"/>
          </p:nvPr>
        </p:nvSpPr>
        <p:spPr>
          <a:xfrm>
            <a:off x="114304" y="0"/>
            <a:ext cx="5802551" cy="1410511"/>
          </a:xfrm>
        </p:spPr>
        <p:txBody>
          <a:bodyPr>
            <a:normAutofit/>
          </a:bodyPr>
          <a:lstStyle/>
          <a:p>
            <a:pPr algn="ctr"/>
            <a:r>
              <a:rPr lang="en-CA" sz="2400" dirty="0">
                <a:solidFill>
                  <a:schemeClr val="bg1"/>
                </a:solidFill>
              </a:rPr>
              <a:t>Skills training workbook p. 207-241 </a:t>
            </a:r>
            <a:br>
              <a:rPr lang="en-CA" sz="2400" dirty="0">
                <a:solidFill>
                  <a:schemeClr val="bg1"/>
                </a:solidFill>
              </a:rPr>
            </a:br>
            <a:r>
              <a:rPr lang="en-CA" sz="2400" dirty="0">
                <a:solidFill>
                  <a:schemeClr val="bg1"/>
                </a:solidFill>
              </a:rPr>
              <a:t>interpersonal SKILLS</a:t>
            </a:r>
          </a:p>
        </p:txBody>
      </p:sp>
      <p:cxnSp>
        <p:nvCxnSpPr>
          <p:cNvPr id="12" name="Straight Connector 11">
            <a:extLst>
              <a:ext uri="{FF2B5EF4-FFF2-40B4-BE49-F238E27FC236}">
                <a16:creationId xmlns:a16="http://schemas.microsoft.com/office/drawing/2014/main" id="{17CAA643-AAC5-4A7F-0409-FB93EF0096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322BA10-0105-DB36-D2C5-CC43C910BE3F}"/>
              </a:ext>
            </a:extLst>
          </p:cNvPr>
          <p:cNvSpPr>
            <a:spLocks noGrp="1"/>
          </p:cNvSpPr>
          <p:nvPr>
            <p:ph idx="1"/>
          </p:nvPr>
        </p:nvSpPr>
        <p:spPr>
          <a:xfrm>
            <a:off x="6121346" y="397419"/>
            <a:ext cx="5807996" cy="5048655"/>
          </a:xfrm>
        </p:spPr>
        <p:txBody>
          <a:bodyPr>
            <a:noAutofit/>
          </a:bodyPr>
          <a:lstStyle/>
          <a:p>
            <a:r>
              <a:rPr lang="en-CA" sz="2400" dirty="0"/>
              <a:t>1. Mindful attention</a:t>
            </a:r>
          </a:p>
          <a:p>
            <a:r>
              <a:rPr lang="en-CA" sz="3600" dirty="0">
                <a:solidFill>
                  <a:schemeClr val="bg1"/>
                </a:solidFill>
              </a:rPr>
              <a:t>2. Compassion for others</a:t>
            </a:r>
          </a:p>
          <a:p>
            <a:r>
              <a:rPr lang="en-CA" sz="2400" dirty="0"/>
              <a:t>3. Passive vs. aggressive behavior</a:t>
            </a:r>
          </a:p>
          <a:p>
            <a:r>
              <a:rPr lang="en-CA" sz="2400" dirty="0"/>
              <a:t>4. I want-they want ratio</a:t>
            </a:r>
          </a:p>
          <a:p>
            <a:r>
              <a:rPr lang="en-CA" sz="2400" dirty="0"/>
              <a:t>5. I want-I should ratio</a:t>
            </a:r>
          </a:p>
          <a:p>
            <a:r>
              <a:rPr lang="en-CA" sz="2400" dirty="0"/>
              <a:t>6. Key interpersonal skills</a:t>
            </a:r>
          </a:p>
          <a:p>
            <a:r>
              <a:rPr lang="en-CA" sz="2400" dirty="0"/>
              <a:t>7. Blocks to using interpersonal skills. Knowing what you want</a:t>
            </a:r>
          </a:p>
          <a:p>
            <a:r>
              <a:rPr lang="en-CA" sz="2400" dirty="0"/>
              <a:t>9. Modulating the intensity of a request</a:t>
            </a:r>
          </a:p>
          <a:p>
            <a:r>
              <a:rPr lang="en-CA" sz="2400" dirty="0"/>
              <a:t>10. Making a simple request</a:t>
            </a:r>
          </a:p>
          <a:p>
            <a:r>
              <a:rPr lang="en-CA" sz="2400" dirty="0"/>
              <a:t>11. Designing basic assertiveness scripts</a:t>
            </a:r>
          </a:p>
          <a:p>
            <a:r>
              <a:rPr lang="en-CA" sz="2400" dirty="0"/>
              <a:t>12. Assertive listening</a:t>
            </a:r>
          </a:p>
          <a:p>
            <a:endParaRPr lang="en-CA" sz="2800" dirty="0"/>
          </a:p>
        </p:txBody>
      </p:sp>
      <p:pic>
        <p:nvPicPr>
          <p:cNvPr id="7" name="Picture 6" descr="Diagram&#10;&#10;Description automatically generated">
            <a:extLst>
              <a:ext uri="{FF2B5EF4-FFF2-40B4-BE49-F238E27FC236}">
                <a16:creationId xmlns:a16="http://schemas.microsoft.com/office/drawing/2014/main" id="{8762DB15-5DE0-4913-BFE0-BC151A6C46CD}"/>
              </a:ext>
            </a:extLst>
          </p:cNvPr>
          <p:cNvPicPr>
            <a:picLocks noChangeAspect="1"/>
          </p:cNvPicPr>
          <p:nvPr/>
        </p:nvPicPr>
        <p:blipFill>
          <a:blip r:embed="rId2"/>
          <a:stretch>
            <a:fillRect/>
          </a:stretch>
        </p:blipFill>
        <p:spPr>
          <a:xfrm>
            <a:off x="262658" y="1318098"/>
            <a:ext cx="5654197" cy="5233481"/>
          </a:xfrm>
          <a:prstGeom prst="rect">
            <a:avLst/>
          </a:prstGeom>
        </p:spPr>
      </p:pic>
    </p:spTree>
    <p:extLst>
      <p:ext uri="{BB962C8B-B14F-4D97-AF65-F5344CB8AC3E}">
        <p14:creationId xmlns:p14="http://schemas.microsoft.com/office/powerpoint/2010/main" val="188733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96911-6AD2-E27A-88DF-3D464E5B7101}"/>
              </a:ext>
            </a:extLst>
          </p:cNvPr>
          <p:cNvSpPr>
            <a:spLocks noGrp="1"/>
          </p:cNvSpPr>
          <p:nvPr>
            <p:ph type="title" idx="4294967295"/>
          </p:nvPr>
        </p:nvSpPr>
        <p:spPr>
          <a:xfrm>
            <a:off x="44224" y="-217102"/>
            <a:ext cx="5148262" cy="1641475"/>
          </a:xfrm>
        </p:spPr>
        <p:txBody>
          <a:bodyPr>
            <a:normAutofit/>
          </a:bodyPr>
          <a:lstStyle/>
          <a:p>
            <a:pPr algn="ctr"/>
            <a:r>
              <a:rPr lang="en-US" sz="3600" dirty="0">
                <a:solidFill>
                  <a:schemeClr val="bg1"/>
                </a:solidFill>
              </a:rPr>
              <a:t>Compassion</a:t>
            </a:r>
          </a:p>
        </p:txBody>
      </p:sp>
      <p:sp>
        <p:nvSpPr>
          <p:cNvPr id="3" name="Content Placeholder 2">
            <a:extLst>
              <a:ext uri="{FF2B5EF4-FFF2-40B4-BE49-F238E27FC236}">
                <a16:creationId xmlns:a16="http://schemas.microsoft.com/office/drawing/2014/main" id="{CA79CC0E-13B0-015E-82C2-F87A88BA2FD2}"/>
              </a:ext>
            </a:extLst>
          </p:cNvPr>
          <p:cNvSpPr>
            <a:spLocks noGrp="1"/>
          </p:cNvSpPr>
          <p:nvPr>
            <p:ph idx="4294967295"/>
          </p:nvPr>
        </p:nvSpPr>
        <p:spPr>
          <a:xfrm>
            <a:off x="5468302" y="239487"/>
            <a:ext cx="6582414" cy="6729204"/>
          </a:xfrm>
        </p:spPr>
        <p:txBody>
          <a:bodyPr>
            <a:normAutofit/>
          </a:bodyPr>
          <a:lstStyle/>
          <a:p>
            <a:pPr>
              <a:lnSpc>
                <a:spcPct val="90000"/>
              </a:lnSpc>
            </a:pPr>
            <a:r>
              <a:rPr lang="en-US" sz="2800" dirty="0"/>
              <a:t>All living beings experience pain and suffering </a:t>
            </a:r>
          </a:p>
          <a:p>
            <a:pPr>
              <a:lnSpc>
                <a:spcPct val="90000"/>
              </a:lnSpc>
            </a:pPr>
            <a:r>
              <a:rPr lang="en-US" sz="2800" dirty="0"/>
              <a:t>Compassion involves recognizing, empathizing with, and trying to reduce the pain of another living being.</a:t>
            </a:r>
          </a:p>
          <a:p>
            <a:pPr>
              <a:lnSpc>
                <a:spcPct val="90000"/>
              </a:lnSpc>
            </a:pPr>
            <a:r>
              <a:rPr lang="en-US" sz="2800" dirty="0"/>
              <a:t>Compassion is an important part of healthy relationships</a:t>
            </a:r>
          </a:p>
          <a:p>
            <a:pPr>
              <a:lnSpc>
                <a:spcPct val="90000"/>
              </a:lnSpc>
            </a:pPr>
            <a:r>
              <a:rPr lang="en-US" sz="2800" dirty="0"/>
              <a:t>If we take a compassionate attitude, we recognize that, given who they are, people are doing their best even when they are being a**holes.</a:t>
            </a:r>
          </a:p>
          <a:p>
            <a:pPr>
              <a:lnSpc>
                <a:spcPct val="90000"/>
              </a:lnSpc>
            </a:pPr>
            <a:r>
              <a:rPr lang="en-US" sz="2800" dirty="0"/>
              <a:t>In difficult interactions it may be helpful to consider what the other person is or has gone through in their lives to get here.</a:t>
            </a:r>
          </a:p>
        </p:txBody>
      </p:sp>
      <p:pic>
        <p:nvPicPr>
          <p:cNvPr id="5" name="Picture 4" descr="Close-up of hand being held">
            <a:extLst>
              <a:ext uri="{FF2B5EF4-FFF2-40B4-BE49-F238E27FC236}">
                <a16:creationId xmlns:a16="http://schemas.microsoft.com/office/drawing/2014/main" id="{B0B7482B-37AD-596A-6B08-2ED6BEF3E09E}"/>
              </a:ext>
            </a:extLst>
          </p:cNvPr>
          <p:cNvPicPr>
            <a:picLocks noChangeAspect="1"/>
          </p:cNvPicPr>
          <p:nvPr/>
        </p:nvPicPr>
        <p:blipFill rotWithShape="1">
          <a:blip r:embed="rId2"/>
          <a:srcRect l="21321" r="19345" b="-2"/>
          <a:stretch/>
        </p:blipFill>
        <p:spPr>
          <a:xfrm>
            <a:off x="320040" y="1034143"/>
            <a:ext cx="4872446" cy="5384945"/>
          </a:xfrm>
          <a:prstGeom prst="rect">
            <a:avLst/>
          </a:prstGeom>
        </p:spPr>
      </p:pic>
    </p:spTree>
    <p:extLst>
      <p:ext uri="{BB962C8B-B14F-4D97-AF65-F5344CB8AC3E}">
        <p14:creationId xmlns:p14="http://schemas.microsoft.com/office/powerpoint/2010/main" val="4022236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E84D39-5410-D611-FC11-B0CED6BACA98}"/>
              </a:ext>
            </a:extLst>
          </p:cNvPr>
          <p:cNvSpPr txBox="1"/>
          <p:nvPr/>
        </p:nvSpPr>
        <p:spPr>
          <a:xfrm>
            <a:off x="2013735" y="1068781"/>
            <a:ext cx="9246741" cy="523220"/>
          </a:xfrm>
          <a:prstGeom prst="rect">
            <a:avLst/>
          </a:prstGeom>
          <a:noFill/>
        </p:spPr>
        <p:txBody>
          <a:bodyPr wrap="square">
            <a:spAutoFit/>
          </a:bodyPr>
          <a:lstStyle/>
          <a:p>
            <a:r>
              <a:rPr lang="en-US" sz="2800" dirty="0"/>
              <a:t>What’s the difference between compassion and empathy?</a:t>
            </a:r>
            <a:endParaRPr lang="en-CA" sz="2800" dirty="0"/>
          </a:p>
        </p:txBody>
      </p:sp>
    </p:spTree>
    <p:extLst>
      <p:ext uri="{BB962C8B-B14F-4D97-AF65-F5344CB8AC3E}">
        <p14:creationId xmlns:p14="http://schemas.microsoft.com/office/powerpoint/2010/main" val="2068435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F5453-332B-9D1E-0601-F23CDDE99C9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CD349F7-AD1F-30F8-2F70-CA73F9CC3D99}"/>
              </a:ext>
            </a:extLst>
          </p:cNvPr>
          <p:cNvSpPr txBox="1"/>
          <p:nvPr/>
        </p:nvSpPr>
        <p:spPr>
          <a:xfrm>
            <a:off x="0" y="-71919"/>
            <a:ext cx="12192000" cy="5693866"/>
          </a:xfrm>
          <a:prstGeom prst="rect">
            <a:avLst/>
          </a:prstGeom>
          <a:noFill/>
        </p:spPr>
        <p:txBody>
          <a:bodyPr wrap="square">
            <a:spAutoFit/>
          </a:bodyPr>
          <a:lstStyle/>
          <a:p>
            <a:r>
              <a:rPr lang="en-US" sz="2800" dirty="0">
                <a:latin typeface="Corbel" panose="020B0503020204020204" pitchFamily="34" charset="0"/>
              </a:rPr>
              <a:t>week 17- the stress and trauma related disorders-session 20 of manual.</a:t>
            </a:r>
          </a:p>
          <a:p>
            <a:r>
              <a:rPr lang="en-US" sz="2800" dirty="0">
                <a:latin typeface="Corbel" panose="020B0503020204020204" pitchFamily="34" charset="0"/>
              </a:rPr>
              <a:t>week 18- emotional regulation skills p.183-206 of dbt workbook. our fifth practice session-the goals diary card procedure- session 21 of manual</a:t>
            </a:r>
          </a:p>
          <a:p>
            <a:r>
              <a:rPr lang="en-US" sz="2800" dirty="0">
                <a:latin typeface="Corbel" panose="020B0503020204020204" pitchFamily="34" charset="0"/>
              </a:rPr>
              <a:t>week 19- structural dissociation theory and the treatment of the traumatic spectrum disorders- session 22 of manual.</a:t>
            </a:r>
          </a:p>
          <a:p>
            <a:r>
              <a:rPr lang="en-US" sz="2800" dirty="0">
                <a:latin typeface="Corbel" panose="020B0503020204020204" pitchFamily="34" charset="0"/>
              </a:rPr>
              <a:t>week 20- introducing interpersonal skills p.207-241 of dbt workbook. Review of all the skills</a:t>
            </a:r>
          </a:p>
          <a:p>
            <a:r>
              <a:rPr lang="en-US" sz="2800" dirty="0">
                <a:latin typeface="Corbel" panose="020B0503020204020204" pitchFamily="34" charset="0"/>
              </a:rPr>
              <a:t>week 21- Spirituality, religion, and  health- session 26 of manual. </a:t>
            </a:r>
          </a:p>
          <a:p>
            <a:r>
              <a:rPr lang="en-US" sz="2800" dirty="0">
                <a:latin typeface="Corbel" panose="020B0503020204020204" pitchFamily="34" charset="0"/>
              </a:rPr>
              <a:t>week 22- introducing internal family systems (ifs)-session 24 of manual. introducing the ifs workbook and ifs workbook guided ai assisted self therapy </a:t>
            </a:r>
            <a:endParaRPr lang="en-CA" sz="2800" dirty="0">
              <a:latin typeface="Corbel" panose="020B0503020204020204" pitchFamily="34" charset="0"/>
            </a:endParaRPr>
          </a:p>
          <a:p>
            <a:r>
              <a:rPr lang="en-US" sz="2800" dirty="0">
                <a:latin typeface="Corbel" panose="020B0503020204020204" pitchFamily="34" charset="0"/>
              </a:rPr>
              <a:t>week 23-interpersonal skills and putting it all together p.242-265 of dbt workbook. states of activation as essential trailheads and the four pillars of recovery from trauma-session 27 of manual.</a:t>
            </a:r>
          </a:p>
        </p:txBody>
      </p:sp>
      <p:sp>
        <p:nvSpPr>
          <p:cNvPr id="2" name="Slide Number Placeholder 1">
            <a:extLst>
              <a:ext uri="{FF2B5EF4-FFF2-40B4-BE49-F238E27FC236}">
                <a16:creationId xmlns:a16="http://schemas.microsoft.com/office/drawing/2014/main" id="{5DB5D2C9-3515-D0E5-331B-6302F3BF9E3B}"/>
              </a:ext>
            </a:extLst>
          </p:cNvPr>
          <p:cNvSpPr>
            <a:spLocks noGrp="1"/>
          </p:cNvSpPr>
          <p:nvPr>
            <p:ph type="sldNum" sz="quarter" idx="12"/>
          </p:nvPr>
        </p:nvSpPr>
        <p:spPr/>
        <p:txBody>
          <a:bodyPr/>
          <a:lstStyle/>
          <a:p>
            <a:fld id="{5B621ED0-B45F-441E-93E9-023E2B55C8A5}" type="slidenum">
              <a:rPr lang="en-CA" smtClean="0"/>
              <a:t>5</a:t>
            </a:fld>
            <a:endParaRPr lang="en-CA"/>
          </a:p>
        </p:txBody>
      </p:sp>
      <p:sp>
        <p:nvSpPr>
          <p:cNvPr id="4" name="Arrow: Curved Left 3">
            <a:extLst>
              <a:ext uri="{FF2B5EF4-FFF2-40B4-BE49-F238E27FC236}">
                <a16:creationId xmlns:a16="http://schemas.microsoft.com/office/drawing/2014/main" id="{F4A84A1D-8B58-E19D-3D2B-832BD22399B6}"/>
              </a:ext>
            </a:extLst>
          </p:cNvPr>
          <p:cNvSpPr/>
          <p:nvPr/>
        </p:nvSpPr>
        <p:spPr>
          <a:xfrm>
            <a:off x="10848741" y="3154252"/>
            <a:ext cx="566636" cy="549496"/>
          </a:xfrm>
          <a:prstGeom prst="curvedLeftArrow">
            <a:avLst>
              <a:gd name="adj1" fmla="val 25000"/>
              <a:gd name="adj2" fmla="val 38731"/>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4212064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CE38FD-CD97-4FFD-D0DD-49E942ED61BD}"/>
              </a:ext>
            </a:extLst>
          </p:cNvPr>
          <p:cNvSpPr txBox="1"/>
          <p:nvPr/>
        </p:nvSpPr>
        <p:spPr>
          <a:xfrm>
            <a:off x="0" y="659442"/>
            <a:ext cx="12192000" cy="7325082"/>
          </a:xfrm>
          <a:prstGeom prst="rect">
            <a:avLst/>
          </a:prstGeom>
          <a:noFill/>
        </p:spPr>
        <p:txBody>
          <a:bodyPr wrap="square">
            <a:spAutoFit/>
          </a:bodyPr>
          <a:lstStyle/>
          <a:p>
            <a:pPr marL="342900" indent="-342900" algn="l" rtl="0">
              <a:spcBef>
                <a:spcPts val="600"/>
              </a:spcBef>
              <a:buFont typeface="Arial" panose="020B0604020202020204" pitchFamily="34" charset="0"/>
              <a:buChar char="•"/>
            </a:pPr>
            <a:r>
              <a:rPr lang="en-US" sz="2000" b="0" i="0" dirty="0">
                <a:solidFill>
                  <a:schemeClr val="bg1"/>
                </a:solidFill>
                <a:effectLst/>
                <a:latin typeface="Arial" panose="020B0604020202020204" pitchFamily="34" charset="0"/>
              </a:rPr>
              <a:t>Empathy</a:t>
            </a:r>
            <a:r>
              <a:rPr lang="en-US" sz="2000" b="0" i="0" dirty="0">
                <a:effectLst/>
                <a:latin typeface="Arial" panose="020B0604020202020204" pitchFamily="34" charset="0"/>
              </a:rPr>
              <a:t> is the ability to feel with another person. It involves sensing, resonating with, or understanding another person’s emotional experience from the inside.</a:t>
            </a:r>
            <a:br>
              <a:rPr lang="en-US" sz="2000" b="0" i="0" dirty="0">
                <a:effectLst/>
                <a:latin typeface="Arial" panose="020B0604020202020204" pitchFamily="34" charset="0"/>
              </a:rPr>
            </a:br>
            <a:r>
              <a:rPr lang="en-US" sz="2000" b="0" i="0" dirty="0">
                <a:effectLst/>
                <a:latin typeface="Arial" panose="020B0604020202020204" pitchFamily="34" charset="0"/>
              </a:rPr>
              <a:t>• “I feel what you’re feeling.”</a:t>
            </a:r>
            <a:br>
              <a:rPr lang="en-US" sz="2000" b="0" i="0" dirty="0">
                <a:effectLst/>
                <a:latin typeface="Arial" panose="020B0604020202020204" pitchFamily="34" charset="0"/>
              </a:rPr>
            </a:br>
            <a:r>
              <a:rPr lang="en-US" sz="2000" b="0" i="0" dirty="0">
                <a:effectLst/>
                <a:latin typeface="Arial" panose="020B0604020202020204" pitchFamily="34" charset="0"/>
              </a:rPr>
              <a:t>• Empathy can be emotional (feeling it in the body) or cognitive (understanding their perspective)</a:t>
            </a:r>
            <a:br>
              <a:rPr lang="en-US" sz="2000" b="0" i="0" dirty="0">
                <a:effectLst/>
                <a:latin typeface="Arial" panose="020B0604020202020204" pitchFamily="34" charset="0"/>
              </a:rPr>
            </a:br>
            <a:r>
              <a:rPr lang="en-US" sz="2000" b="0" i="0" dirty="0">
                <a:effectLst/>
                <a:latin typeface="Arial" panose="020B0604020202020204" pitchFamily="34" charset="0"/>
              </a:rPr>
              <a:t>• It helps other people feel seen and understood</a:t>
            </a:r>
            <a:br>
              <a:rPr lang="en-US" sz="2000" b="0" i="0" dirty="0">
                <a:effectLst/>
                <a:latin typeface="Arial" panose="020B0604020202020204" pitchFamily="34" charset="0"/>
              </a:rPr>
            </a:br>
            <a:r>
              <a:rPr lang="en-US" sz="2000" b="0" i="0" dirty="0">
                <a:effectLst/>
                <a:latin typeface="Arial" panose="020B0604020202020204" pitchFamily="34" charset="0"/>
              </a:rPr>
              <a:t>• When unbounded, empathy can lead to emotional overload or burnout</a:t>
            </a:r>
            <a:endParaRPr lang="en-US" sz="2000" dirty="0">
              <a:latin typeface="Arial" panose="020B0604020202020204" pitchFamily="34" charset="0"/>
            </a:endParaRPr>
          </a:p>
          <a:p>
            <a:pPr marL="285750" indent="-285750" algn="l" rtl="0">
              <a:spcBef>
                <a:spcPts val="600"/>
              </a:spcBef>
              <a:buFont typeface="Arial" panose="020B0604020202020204" pitchFamily="34" charset="0"/>
              <a:buChar char="•"/>
            </a:pPr>
            <a:endParaRPr lang="en-US" sz="2000" b="0" i="0" dirty="0">
              <a:effectLst/>
              <a:latin typeface="Arial" panose="020B0604020202020204" pitchFamily="34" charset="0"/>
            </a:endParaRPr>
          </a:p>
          <a:p>
            <a:pPr marL="285750" indent="-285750" algn="l" rtl="0">
              <a:spcBef>
                <a:spcPts val="600"/>
              </a:spcBef>
              <a:buFont typeface="Arial" panose="020B0604020202020204" pitchFamily="34" charset="0"/>
              <a:buChar char="•"/>
            </a:pPr>
            <a:r>
              <a:rPr lang="en-US" sz="2000" b="0" i="0" dirty="0">
                <a:solidFill>
                  <a:schemeClr val="bg1"/>
                </a:solidFill>
                <a:effectLst/>
                <a:latin typeface="Arial" panose="020B0604020202020204" pitchFamily="34" charset="0"/>
              </a:rPr>
              <a:t>Compassion</a:t>
            </a:r>
            <a:r>
              <a:rPr lang="en-US" sz="2000" b="0" i="0" dirty="0">
                <a:effectLst/>
                <a:latin typeface="Arial" panose="020B0604020202020204" pitchFamily="34" charset="0"/>
              </a:rPr>
              <a:t> is the ability to care about another person’s suffering while staying grounded in the window of tolerance. It includes empathy, but adds kindness, perspective, and a wish to help, without becoming overwhelmed.</a:t>
            </a:r>
            <a:br>
              <a:rPr lang="en-US" sz="2000" b="0" i="0" dirty="0">
                <a:effectLst/>
                <a:latin typeface="Arial" panose="020B0604020202020204" pitchFamily="34" charset="0"/>
              </a:rPr>
            </a:br>
            <a:r>
              <a:rPr lang="en-US" sz="2000" b="0" i="0" dirty="0">
                <a:effectLst/>
                <a:latin typeface="Arial" panose="020B0604020202020204" pitchFamily="34" charset="0"/>
              </a:rPr>
              <a:t>• “I care about your suffering, and I want to respond wisely.”</a:t>
            </a:r>
            <a:br>
              <a:rPr lang="en-US" sz="2000" b="0" i="0" dirty="0">
                <a:effectLst/>
                <a:latin typeface="Arial" panose="020B0604020202020204" pitchFamily="34" charset="0"/>
              </a:rPr>
            </a:br>
            <a:r>
              <a:rPr lang="en-US" sz="2000" b="0" i="0" dirty="0">
                <a:effectLst/>
                <a:latin typeface="Arial" panose="020B0604020202020204" pitchFamily="34" charset="0"/>
              </a:rPr>
              <a:t>• Compassion involves warmth, concern, and wise action</a:t>
            </a:r>
            <a:br>
              <a:rPr lang="en-US" sz="2000" b="0" i="0" dirty="0">
                <a:effectLst/>
                <a:latin typeface="Arial" panose="020B0604020202020204" pitchFamily="34" charset="0"/>
              </a:rPr>
            </a:br>
            <a:r>
              <a:rPr lang="en-US" sz="2000" b="0" i="0" dirty="0">
                <a:effectLst/>
                <a:latin typeface="Arial" panose="020B0604020202020204" pitchFamily="34" charset="0"/>
              </a:rPr>
              <a:t>• It supports boundaries and self-regulation</a:t>
            </a:r>
            <a:br>
              <a:rPr lang="en-US" sz="2000" b="0" i="0" dirty="0">
                <a:effectLst/>
                <a:latin typeface="Arial" panose="020B0604020202020204" pitchFamily="34" charset="0"/>
              </a:rPr>
            </a:br>
            <a:r>
              <a:rPr lang="en-US" sz="2000" b="0" i="0" dirty="0">
                <a:effectLst/>
                <a:latin typeface="Arial" panose="020B0604020202020204" pitchFamily="34" charset="0"/>
              </a:rPr>
              <a:t>• And it is more sustainable over time</a:t>
            </a:r>
          </a:p>
          <a:p>
            <a:pPr algn="l" rtl="0">
              <a:spcBef>
                <a:spcPts val="600"/>
              </a:spcBef>
            </a:pPr>
            <a:endParaRPr lang="en-US" sz="20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The </a:t>
            </a:r>
            <a:r>
              <a:rPr lang="en-US" sz="2000" dirty="0">
                <a:latin typeface="Arial" panose="020B0604020202020204" pitchFamily="34" charset="0"/>
              </a:rPr>
              <a:t>d</a:t>
            </a:r>
            <a:r>
              <a:rPr lang="en-US" sz="2000" b="0" i="0" dirty="0">
                <a:effectLst/>
                <a:latin typeface="Arial" panose="020B0604020202020204" pitchFamily="34" charset="0"/>
              </a:rPr>
              <a:t>ifference is empathy feels with; compassion cares for.</a:t>
            </a:r>
            <a:br>
              <a:rPr lang="en-US" sz="2000" b="0" i="0" dirty="0">
                <a:effectLst/>
                <a:latin typeface="Arial" panose="020B0604020202020204" pitchFamily="34" charset="0"/>
              </a:rPr>
            </a:br>
            <a:r>
              <a:rPr lang="en-US" sz="2000" b="0" i="0" dirty="0">
                <a:effectLst/>
                <a:latin typeface="Arial" panose="020B0604020202020204" pitchFamily="34" charset="0"/>
              </a:rPr>
              <a:t>• Empathy connects us emotionally</a:t>
            </a:r>
            <a:br>
              <a:rPr lang="en-US" sz="2000" b="0" i="0" dirty="0">
                <a:effectLst/>
                <a:latin typeface="Arial" panose="020B0604020202020204" pitchFamily="34" charset="0"/>
              </a:rPr>
            </a:br>
            <a:r>
              <a:rPr lang="en-US" sz="2000" b="0" i="0" dirty="0">
                <a:effectLst/>
                <a:latin typeface="Arial" panose="020B0604020202020204" pitchFamily="34" charset="0"/>
              </a:rPr>
              <a:t>• Compassion allows us to stay present without drowning</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a:buNone/>
            </a:pPr>
            <a:br>
              <a:rPr lang="en-US" dirty="0"/>
            </a:br>
            <a:endParaRPr lang="en-CA" dirty="0"/>
          </a:p>
        </p:txBody>
      </p:sp>
      <p:sp>
        <p:nvSpPr>
          <p:cNvPr id="5" name="TextBox 4">
            <a:extLst>
              <a:ext uri="{FF2B5EF4-FFF2-40B4-BE49-F238E27FC236}">
                <a16:creationId xmlns:a16="http://schemas.microsoft.com/office/drawing/2014/main" id="{EAB920B2-CA52-D125-3264-7C5FB6AB7AF8}"/>
              </a:ext>
            </a:extLst>
          </p:cNvPr>
          <p:cNvSpPr txBox="1"/>
          <p:nvPr/>
        </p:nvSpPr>
        <p:spPr>
          <a:xfrm>
            <a:off x="3565132" y="0"/>
            <a:ext cx="6143946"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COMPASSION AND EMPATHY</a:t>
            </a:r>
            <a:endParaRPr lang="en-CA" sz="2800" dirty="0"/>
          </a:p>
        </p:txBody>
      </p:sp>
    </p:spTree>
    <p:extLst>
      <p:ext uri="{BB962C8B-B14F-4D97-AF65-F5344CB8AC3E}">
        <p14:creationId xmlns:p14="http://schemas.microsoft.com/office/powerpoint/2010/main" val="2484649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0ED36A-F289-5819-E121-EB920622F9F6}"/>
              </a:ext>
            </a:extLst>
          </p:cNvPr>
          <p:cNvSpPr txBox="1"/>
          <p:nvPr/>
        </p:nvSpPr>
        <p:spPr>
          <a:xfrm>
            <a:off x="61645" y="755540"/>
            <a:ext cx="12192000" cy="5555367"/>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In DBT terms:</a:t>
            </a:r>
            <a:r>
              <a:rPr lang="en-US" sz="2400" dirty="0">
                <a:latin typeface="Arial" panose="020B0604020202020204" pitchFamily="34" charset="0"/>
              </a:rPr>
              <a:t> </a:t>
            </a:r>
            <a:r>
              <a:rPr lang="en-US" sz="2400" b="0" i="0" dirty="0">
                <a:effectLst/>
                <a:latin typeface="Arial" panose="020B0604020202020204" pitchFamily="34" charset="0"/>
              </a:rPr>
              <a:t>Empathy lives primarily in emotional Mind. It involves emotional resonance, feeling another person’s pain, fear, or distress in your own body. Empathy is essential for connection, but on its own it can lead to over-involvement, loss of boundaries, or emotional flooding.</a:t>
            </a:r>
            <a:r>
              <a:rPr lang="en-US" sz="2400" dirty="0">
                <a:latin typeface="Arial" panose="020B0604020202020204" pitchFamily="34" charset="0"/>
              </a:rPr>
              <a:t> When empathy causes a person to repeatedly be outside the window of tolerance they may try to </a:t>
            </a:r>
            <a:r>
              <a:rPr lang="en-US" sz="2400" b="0" i="0" dirty="0">
                <a:effectLst/>
                <a:latin typeface="Arial" panose="020B0604020202020204" pitchFamily="34" charset="0"/>
              </a:rPr>
              <a:t>distance themselves, fix or minimize in problems in order to manage </a:t>
            </a:r>
            <a:r>
              <a:rPr lang="en-US" sz="2400" dirty="0">
                <a:latin typeface="Arial" panose="020B0604020202020204" pitchFamily="34" charset="0"/>
              </a:rPr>
              <a:t>their distress</a:t>
            </a:r>
            <a:r>
              <a:rPr lang="en-US" sz="2400" b="0" i="0" dirty="0">
                <a:effectLst/>
                <a:latin typeface="Arial" panose="020B0604020202020204" pitchFamily="34" charset="0"/>
              </a:rPr>
              <a:t>. This </a:t>
            </a:r>
            <a:r>
              <a:rPr lang="en-US" sz="2400" dirty="0">
                <a:latin typeface="Arial" panose="020B0604020202020204" pitchFamily="34" charset="0"/>
              </a:rPr>
              <a:t>sounds reasonable</a:t>
            </a:r>
            <a:r>
              <a:rPr lang="en-US" sz="2400" b="0" i="0" dirty="0">
                <a:effectLst/>
                <a:latin typeface="Arial" panose="020B0604020202020204" pitchFamily="34" charset="0"/>
              </a:rPr>
              <a:t> but often feels cold or invalidating to others.</a:t>
            </a:r>
            <a:endParaRPr lang="en-US" sz="2400" dirty="0">
              <a:latin typeface="Arial" panose="020B0604020202020204" pitchFamily="34" charset="0"/>
            </a:endParaRPr>
          </a:p>
          <a:p>
            <a:pPr marL="285750" indent="-285750" algn="l" rtl="0">
              <a:spcBef>
                <a:spcPts val="600"/>
              </a:spcBef>
              <a:buFont typeface="Arial" panose="020B0604020202020204" pitchFamily="34" charset="0"/>
              <a:buChar char="•"/>
            </a:pPr>
            <a:endParaRPr lang="en-US" sz="2400" b="0" i="0" dirty="0">
              <a:effectLst/>
              <a:latin typeface="Arial" panose="020B0604020202020204" pitchFamily="34" charset="0"/>
            </a:endParaRP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Compassion arises from Wise Mind. Wise Mind integrates empathy with perspective, values, and regulation. From Wise Mind, we can care deeply without being pulled out of the window of tolerance.</a:t>
            </a:r>
          </a:p>
          <a:p>
            <a:pPr marL="285750" indent="-285750" algn="l" rtl="0">
              <a:spcBef>
                <a:spcPts val="600"/>
              </a:spcBef>
              <a:buFont typeface="Arial" panose="020B0604020202020204" pitchFamily="34" charset="0"/>
              <a:buChar char="•"/>
            </a:pPr>
            <a:endParaRPr lang="en-US" sz="24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Wise Mind compassion = empathy + grounding + choiceful action</a:t>
            </a:r>
          </a:p>
          <a:p>
            <a:pPr algn="l" rtl="0">
              <a:spcBef>
                <a:spcPts val="600"/>
              </a:spcBef>
            </a:pPr>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362A1A80-F4D8-7BB9-4EDC-4E23B431735C}"/>
              </a:ext>
            </a:extLst>
          </p:cNvPr>
          <p:cNvSpPr txBox="1"/>
          <p:nvPr/>
        </p:nvSpPr>
        <p:spPr>
          <a:xfrm>
            <a:off x="3565132" y="0"/>
            <a:ext cx="6123398"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COMPASSION AND EMPATHY</a:t>
            </a:r>
            <a:endParaRPr lang="en-CA" sz="2800" dirty="0"/>
          </a:p>
        </p:txBody>
      </p:sp>
    </p:spTree>
    <p:extLst>
      <p:ext uri="{BB962C8B-B14F-4D97-AF65-F5344CB8AC3E}">
        <p14:creationId xmlns:p14="http://schemas.microsoft.com/office/powerpoint/2010/main" val="39932588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6856D-D4FE-F88E-0949-12C4019EFDF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8516AD0-83B9-793E-60C0-0E89BB36E5A0}"/>
              </a:ext>
            </a:extLst>
          </p:cNvPr>
          <p:cNvSpPr txBox="1"/>
          <p:nvPr/>
        </p:nvSpPr>
        <p:spPr>
          <a:xfrm>
            <a:off x="0" y="523220"/>
            <a:ext cx="12192000" cy="7278916"/>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Example</a:t>
            </a:r>
            <a:br>
              <a:rPr lang="en-US" sz="2000" b="0" i="0" dirty="0">
                <a:effectLst/>
                <a:latin typeface="Arial" panose="020B0604020202020204" pitchFamily="34" charset="0"/>
              </a:rPr>
            </a:br>
            <a:br>
              <a:rPr lang="en-US" sz="2000" b="0" i="0" dirty="0">
                <a:effectLst/>
                <a:latin typeface="Arial" panose="020B0604020202020204" pitchFamily="34" charset="0"/>
              </a:rPr>
            </a:br>
            <a:r>
              <a:rPr lang="en-US" sz="2000" b="0" i="0" dirty="0">
                <a:effectLst/>
                <a:latin typeface="Arial" panose="020B0604020202020204" pitchFamily="34" charset="0"/>
              </a:rPr>
              <a:t>Situation: A friend is very distressed and repeatedly texting you late at night about their relationship crisis.</a:t>
            </a:r>
            <a:br>
              <a:rPr lang="en-US" sz="2000" b="0" i="0" dirty="0">
                <a:effectLst/>
                <a:latin typeface="Arial" panose="020B0604020202020204" pitchFamily="34" charset="0"/>
              </a:rPr>
            </a:br>
            <a:br>
              <a:rPr lang="en-US" sz="2000" b="0" i="0" dirty="0">
                <a:effectLst/>
                <a:latin typeface="Arial" panose="020B0604020202020204" pitchFamily="34" charset="0"/>
              </a:rPr>
            </a:br>
            <a:r>
              <a:rPr lang="en-US" sz="2000" b="0" i="0" dirty="0">
                <a:solidFill>
                  <a:schemeClr val="bg1"/>
                </a:solidFill>
                <a:effectLst/>
                <a:latin typeface="Arial" panose="020B0604020202020204" pitchFamily="34" charset="0"/>
              </a:rPr>
              <a:t>EMPATHY </a:t>
            </a:r>
            <a:r>
              <a:rPr lang="en-US" sz="2000" b="0" i="0" dirty="0">
                <a:effectLst/>
                <a:latin typeface="Arial" panose="020B0604020202020204" pitchFamily="34" charset="0"/>
              </a:rPr>
              <a:t>(from emotional mind)</a:t>
            </a:r>
            <a:r>
              <a:rPr lang="en-US" sz="2000" dirty="0">
                <a:latin typeface="Arial" panose="020B0604020202020204" pitchFamily="34" charset="0"/>
              </a:rPr>
              <a:t>: </a:t>
            </a:r>
            <a:r>
              <a:rPr lang="en-US" sz="2000" b="0" i="0" dirty="0">
                <a:effectLst/>
                <a:latin typeface="Arial" panose="020B0604020202020204" pitchFamily="34" charset="0"/>
              </a:rPr>
              <a:t>“</a:t>
            </a:r>
            <a:r>
              <a:rPr lang="en-US" sz="2000" dirty="0">
                <a:latin typeface="Arial" panose="020B0604020202020204" pitchFamily="34" charset="0"/>
              </a:rPr>
              <a:t> You </a:t>
            </a:r>
            <a:r>
              <a:rPr lang="en-US" sz="2000" b="0" i="0" dirty="0">
                <a:effectLst/>
                <a:latin typeface="Arial" panose="020B0604020202020204" pitchFamily="34" charset="0"/>
              </a:rPr>
              <a:t>feel their pain so strongly that you stay up all night responding, even though </a:t>
            </a:r>
            <a:r>
              <a:rPr lang="en-US" sz="2000" dirty="0">
                <a:latin typeface="Arial" panose="020B0604020202020204" pitchFamily="34" charset="0"/>
              </a:rPr>
              <a:t>you’re</a:t>
            </a:r>
            <a:r>
              <a:rPr lang="en-US" sz="2000" b="0" i="0" dirty="0">
                <a:effectLst/>
                <a:latin typeface="Arial" panose="020B0604020202020204" pitchFamily="34" charset="0"/>
              </a:rPr>
              <a:t> exhausted and resentful the next day.”</a:t>
            </a:r>
            <a:r>
              <a:rPr lang="en-US" sz="2000" dirty="0">
                <a:latin typeface="Arial" panose="020B0604020202020204" pitchFamily="34" charset="0"/>
              </a:rPr>
              <a:t> </a:t>
            </a:r>
            <a:r>
              <a:rPr lang="en-US" sz="2000" b="0" i="0" dirty="0">
                <a:effectLst/>
                <a:latin typeface="Arial" panose="020B0604020202020204" pitchFamily="34" charset="0"/>
              </a:rPr>
              <a:t>(Connection without boundaries → burnout)</a:t>
            </a:r>
            <a:br>
              <a:rPr lang="en-US" sz="2000" b="0" i="0" dirty="0">
                <a:effectLst/>
                <a:latin typeface="Arial" panose="020B0604020202020204" pitchFamily="34" charset="0"/>
              </a:rPr>
            </a:br>
            <a:br>
              <a:rPr lang="en-US" sz="2000" b="0" i="0" dirty="0">
                <a:effectLst/>
                <a:latin typeface="Arial" panose="020B0604020202020204" pitchFamily="34" charset="0"/>
              </a:rPr>
            </a:br>
            <a:r>
              <a:rPr lang="en-US" sz="2000" b="0" i="0" dirty="0">
                <a:effectLst/>
                <a:latin typeface="Arial" panose="020B0604020202020204" pitchFamily="34" charset="0"/>
              </a:rPr>
              <a:t>Rational mind response</a:t>
            </a:r>
            <a:r>
              <a:rPr lang="en-US" sz="2000" dirty="0">
                <a:latin typeface="Arial" panose="020B0604020202020204" pitchFamily="34" charset="0"/>
              </a:rPr>
              <a:t>: </a:t>
            </a:r>
            <a:r>
              <a:rPr lang="en-US" sz="2000" b="0" i="0" dirty="0">
                <a:effectLst/>
                <a:latin typeface="Arial" panose="020B0604020202020204" pitchFamily="34" charset="0"/>
              </a:rPr>
              <a:t>“This is unreasonable. I can’t deal with this. They’re being dramatic.” (Boundaries without warmth → rupture)</a:t>
            </a:r>
            <a:br>
              <a:rPr lang="en-US" sz="2000" b="0" i="0" dirty="0">
                <a:effectLst/>
                <a:latin typeface="Arial" panose="020B0604020202020204" pitchFamily="34" charset="0"/>
              </a:rPr>
            </a:br>
            <a:br>
              <a:rPr lang="en-US" sz="2000" b="0" i="0" dirty="0">
                <a:effectLst/>
                <a:latin typeface="Arial" panose="020B0604020202020204" pitchFamily="34" charset="0"/>
              </a:rPr>
            </a:br>
            <a:r>
              <a:rPr lang="en-US" sz="2000" b="0" i="0" dirty="0">
                <a:solidFill>
                  <a:schemeClr val="bg1"/>
                </a:solidFill>
                <a:effectLst/>
                <a:latin typeface="Arial" panose="020B0604020202020204" pitchFamily="34" charset="0"/>
              </a:rPr>
              <a:t>COMPASSION</a:t>
            </a:r>
            <a:r>
              <a:rPr lang="en-US" sz="2000" b="0" i="0" dirty="0">
                <a:effectLst/>
                <a:latin typeface="Arial" panose="020B0604020202020204" pitchFamily="34" charset="0"/>
              </a:rPr>
              <a:t> (from Wise Mind)</a:t>
            </a:r>
            <a:r>
              <a:rPr lang="en-US" sz="2000" dirty="0">
                <a:latin typeface="Arial" panose="020B0604020202020204" pitchFamily="34" charset="0"/>
              </a:rPr>
              <a:t>: </a:t>
            </a:r>
            <a:r>
              <a:rPr lang="en-US" sz="2000" b="0" i="0" dirty="0">
                <a:effectLst/>
                <a:latin typeface="Arial" panose="020B0604020202020204" pitchFamily="34" charset="0"/>
              </a:rPr>
              <a:t>“I care about them and I also need rest. I can acknowledge their pain now and set a limit.”</a:t>
            </a:r>
            <a:br>
              <a:rPr lang="en-US" sz="2000" b="0" i="0" dirty="0">
                <a:effectLst/>
                <a:latin typeface="Arial" panose="020B0604020202020204" pitchFamily="34" charset="0"/>
              </a:rPr>
            </a:br>
            <a:br>
              <a:rPr lang="en-US" sz="2000" b="0" i="0" dirty="0">
                <a:effectLst/>
                <a:latin typeface="Arial" panose="020B0604020202020204" pitchFamily="34" charset="0"/>
              </a:rPr>
            </a:br>
            <a:r>
              <a:rPr lang="en-US" sz="2000" b="0" i="0" dirty="0">
                <a:effectLst/>
                <a:latin typeface="Arial" panose="020B0604020202020204" pitchFamily="34" charset="0"/>
              </a:rPr>
              <a:t>Wise mind response:</a:t>
            </a:r>
            <a:r>
              <a:rPr lang="en-US" sz="2000" dirty="0">
                <a:latin typeface="Arial" panose="020B0604020202020204" pitchFamily="34" charset="0"/>
              </a:rPr>
              <a:t> </a:t>
            </a:r>
            <a:r>
              <a:rPr lang="en-US" sz="2000" b="0" i="0" dirty="0">
                <a:effectLst/>
                <a:latin typeface="Arial" panose="020B0604020202020204" pitchFamily="34" charset="0"/>
              </a:rPr>
              <a:t>“I can hear how painful this is for you, and I really care. I’m going to sleep now, but we can talk more tomorrow.”</a:t>
            </a:r>
            <a:r>
              <a:rPr lang="en-US" sz="2000" dirty="0">
                <a:latin typeface="Arial" panose="020B0604020202020204" pitchFamily="34" charset="0"/>
              </a:rPr>
              <a:t> </a:t>
            </a:r>
            <a:r>
              <a:rPr lang="en-US" sz="2000" b="0" i="0" dirty="0">
                <a:effectLst/>
                <a:latin typeface="Arial" panose="020B0604020202020204" pitchFamily="34" charset="0"/>
              </a:rPr>
              <a:t>(Warmth + boundary + self-respect)</a:t>
            </a:r>
            <a:endParaRPr lang="en-US" sz="2000" dirty="0">
              <a:latin typeface="Arial" panose="020B0604020202020204" pitchFamily="34" charset="0"/>
            </a:endParaRPr>
          </a:p>
          <a:p>
            <a:pPr marL="285750" indent="-285750" algn="l" rtl="0">
              <a:spcBef>
                <a:spcPts val="600"/>
              </a:spcBef>
              <a:buFont typeface="Arial" panose="020B0604020202020204" pitchFamily="34" charset="0"/>
              <a:buChar char="•"/>
            </a:pPr>
            <a:endParaRPr lang="en-US" sz="2000" b="0" i="0" dirty="0">
              <a:effectLst/>
              <a:latin typeface="Arial" panose="020B0604020202020204" pitchFamily="34" charset="0"/>
            </a:endParaRP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Empathy pulls us into the emotion; compassion lets us stay connected while choosing an effective response.</a:t>
            </a:r>
          </a:p>
          <a:p>
            <a:pPr algn="l" rtl="0">
              <a:spcBef>
                <a:spcPts val="600"/>
              </a:spcBef>
              <a:buNone/>
            </a:pPr>
            <a:br>
              <a:rPr lang="en-US" b="0" i="0" dirty="0">
                <a:effectLst/>
                <a:latin typeface="Arial" panose="020B0604020202020204" pitchFamily="34" charset="0"/>
              </a:rPr>
            </a:br>
            <a:endParaRPr lang="en-US" b="0" i="0" dirty="0">
              <a:effectLst/>
              <a:latin typeface="Arial" panose="020B0604020202020204" pitchFamily="34" charset="0"/>
            </a:endParaRPr>
          </a:p>
          <a:p>
            <a:pPr>
              <a:buNone/>
            </a:pPr>
            <a:br>
              <a:rPr lang="en-US" dirty="0"/>
            </a:br>
            <a:endParaRPr lang="en-CA" dirty="0"/>
          </a:p>
        </p:txBody>
      </p:sp>
      <p:sp>
        <p:nvSpPr>
          <p:cNvPr id="5" name="TextBox 4">
            <a:extLst>
              <a:ext uri="{FF2B5EF4-FFF2-40B4-BE49-F238E27FC236}">
                <a16:creationId xmlns:a16="http://schemas.microsoft.com/office/drawing/2014/main" id="{B2AE5D4F-06A8-15E8-5404-73C1F5DF9DF4}"/>
              </a:ext>
            </a:extLst>
          </p:cNvPr>
          <p:cNvSpPr txBox="1"/>
          <p:nvPr/>
        </p:nvSpPr>
        <p:spPr>
          <a:xfrm>
            <a:off x="3565132" y="0"/>
            <a:ext cx="6123398"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COMPASSION AND EMPATHY</a:t>
            </a:r>
            <a:endParaRPr lang="en-CA" sz="2800" dirty="0"/>
          </a:p>
        </p:txBody>
      </p:sp>
    </p:spTree>
    <p:extLst>
      <p:ext uri="{BB962C8B-B14F-4D97-AF65-F5344CB8AC3E}">
        <p14:creationId xmlns:p14="http://schemas.microsoft.com/office/powerpoint/2010/main" val="2273426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AE625-18EE-11C8-745D-E603CC484F7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15DA71-7580-37C7-CE88-C47B14D8C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E5DFA3-0959-10DE-B285-8FBA245505A8}"/>
              </a:ext>
            </a:extLst>
          </p:cNvPr>
          <p:cNvSpPr>
            <a:spLocks noGrp="1"/>
          </p:cNvSpPr>
          <p:nvPr>
            <p:ph type="title"/>
          </p:nvPr>
        </p:nvSpPr>
        <p:spPr>
          <a:xfrm>
            <a:off x="114304" y="0"/>
            <a:ext cx="5802551" cy="1410511"/>
          </a:xfrm>
        </p:spPr>
        <p:txBody>
          <a:bodyPr>
            <a:normAutofit/>
          </a:bodyPr>
          <a:lstStyle/>
          <a:p>
            <a:pPr algn="ctr"/>
            <a:r>
              <a:rPr lang="en-CA" sz="2400" dirty="0">
                <a:solidFill>
                  <a:schemeClr val="bg1"/>
                </a:solidFill>
              </a:rPr>
              <a:t>Skills training workbook p. 207-241 </a:t>
            </a:r>
            <a:br>
              <a:rPr lang="en-CA" sz="2400" dirty="0">
                <a:solidFill>
                  <a:schemeClr val="bg1"/>
                </a:solidFill>
              </a:rPr>
            </a:br>
            <a:r>
              <a:rPr lang="en-CA" sz="2400" dirty="0">
                <a:solidFill>
                  <a:schemeClr val="bg1"/>
                </a:solidFill>
              </a:rPr>
              <a:t>interpersonal SKILLS</a:t>
            </a:r>
          </a:p>
        </p:txBody>
      </p:sp>
      <p:cxnSp>
        <p:nvCxnSpPr>
          <p:cNvPr id="12" name="Straight Connector 11">
            <a:extLst>
              <a:ext uri="{FF2B5EF4-FFF2-40B4-BE49-F238E27FC236}">
                <a16:creationId xmlns:a16="http://schemas.microsoft.com/office/drawing/2014/main" id="{B12771F3-45FF-7525-5CA3-B4D4CA72F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5D7F28-DDDB-F807-96A4-EC76880037FF}"/>
              </a:ext>
            </a:extLst>
          </p:cNvPr>
          <p:cNvSpPr>
            <a:spLocks noGrp="1"/>
          </p:cNvSpPr>
          <p:nvPr>
            <p:ph idx="1"/>
          </p:nvPr>
        </p:nvSpPr>
        <p:spPr>
          <a:xfrm>
            <a:off x="6121346" y="397419"/>
            <a:ext cx="5807996" cy="5048655"/>
          </a:xfrm>
        </p:spPr>
        <p:txBody>
          <a:bodyPr>
            <a:noAutofit/>
          </a:bodyPr>
          <a:lstStyle/>
          <a:p>
            <a:r>
              <a:rPr lang="en-CA" sz="2400" dirty="0"/>
              <a:t>1. Mindful attention</a:t>
            </a:r>
          </a:p>
          <a:p>
            <a:r>
              <a:rPr lang="en-CA" sz="2400" dirty="0"/>
              <a:t>2. Compassion for others</a:t>
            </a:r>
          </a:p>
          <a:p>
            <a:r>
              <a:rPr lang="en-CA" sz="3600" dirty="0">
                <a:solidFill>
                  <a:schemeClr val="bg1"/>
                </a:solidFill>
              </a:rPr>
              <a:t>3. Passive vs. aggressive behavior</a:t>
            </a:r>
          </a:p>
          <a:p>
            <a:r>
              <a:rPr lang="en-CA" sz="2400" dirty="0"/>
              <a:t>4. I want-they want ratio</a:t>
            </a:r>
          </a:p>
          <a:p>
            <a:r>
              <a:rPr lang="en-CA" sz="2400" dirty="0"/>
              <a:t>5. I want-I should ratio</a:t>
            </a:r>
          </a:p>
          <a:p>
            <a:r>
              <a:rPr lang="en-CA" sz="2400" dirty="0"/>
              <a:t>6. Key interpersonal skills</a:t>
            </a:r>
          </a:p>
          <a:p>
            <a:r>
              <a:rPr lang="en-CA" sz="2400" dirty="0"/>
              <a:t>7. Blocks to using interpersonal skills. Knowing what you want</a:t>
            </a:r>
          </a:p>
          <a:p>
            <a:r>
              <a:rPr lang="en-CA" sz="2400" dirty="0"/>
              <a:t>9. Modulating the intensity of a request</a:t>
            </a:r>
          </a:p>
          <a:p>
            <a:r>
              <a:rPr lang="en-CA" sz="2400" dirty="0"/>
              <a:t>10. Making a simple request</a:t>
            </a:r>
          </a:p>
          <a:p>
            <a:r>
              <a:rPr lang="en-CA" sz="2400" dirty="0"/>
              <a:t>11. Designing basic assertiveness scripts</a:t>
            </a:r>
          </a:p>
          <a:p>
            <a:r>
              <a:rPr lang="en-CA" sz="2400" dirty="0"/>
              <a:t>12. Assertive listening</a:t>
            </a:r>
          </a:p>
          <a:p>
            <a:endParaRPr lang="en-CA" sz="2800" dirty="0"/>
          </a:p>
        </p:txBody>
      </p:sp>
      <p:pic>
        <p:nvPicPr>
          <p:cNvPr id="7" name="Picture 6" descr="Diagram&#10;&#10;Description automatically generated">
            <a:extLst>
              <a:ext uri="{FF2B5EF4-FFF2-40B4-BE49-F238E27FC236}">
                <a16:creationId xmlns:a16="http://schemas.microsoft.com/office/drawing/2014/main" id="{C941EE9D-79D8-4CF1-253F-519355DD3DF6}"/>
              </a:ext>
            </a:extLst>
          </p:cNvPr>
          <p:cNvPicPr>
            <a:picLocks noChangeAspect="1"/>
          </p:cNvPicPr>
          <p:nvPr/>
        </p:nvPicPr>
        <p:blipFill>
          <a:blip r:embed="rId2"/>
          <a:stretch>
            <a:fillRect/>
          </a:stretch>
        </p:blipFill>
        <p:spPr>
          <a:xfrm>
            <a:off x="262658" y="1318098"/>
            <a:ext cx="5654197" cy="5233481"/>
          </a:xfrm>
          <a:prstGeom prst="rect">
            <a:avLst/>
          </a:prstGeom>
        </p:spPr>
      </p:pic>
    </p:spTree>
    <p:extLst>
      <p:ext uri="{BB962C8B-B14F-4D97-AF65-F5344CB8AC3E}">
        <p14:creationId xmlns:p14="http://schemas.microsoft.com/office/powerpoint/2010/main" val="265525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AE82-5ABC-4CD6-3E3B-3F37E0B59D2C}"/>
              </a:ext>
            </a:extLst>
          </p:cNvPr>
          <p:cNvSpPr>
            <a:spLocks noGrp="1"/>
          </p:cNvSpPr>
          <p:nvPr>
            <p:ph type="title" idx="4294967295"/>
          </p:nvPr>
        </p:nvSpPr>
        <p:spPr>
          <a:xfrm>
            <a:off x="1362456" y="824356"/>
            <a:ext cx="10010241" cy="1455738"/>
          </a:xfrm>
        </p:spPr>
        <p:txBody>
          <a:bodyPr/>
          <a:lstStyle/>
          <a:p>
            <a:r>
              <a:rPr lang="en-US" dirty="0">
                <a:solidFill>
                  <a:schemeClr val="bg1"/>
                </a:solidFill>
              </a:rPr>
              <a:t>                        </a:t>
            </a:r>
            <a:r>
              <a:rPr lang="en-US" sz="3200" dirty="0">
                <a:solidFill>
                  <a:schemeClr val="bg1"/>
                </a:solidFill>
              </a:rPr>
              <a:t>Communication styles</a:t>
            </a:r>
            <a:br>
              <a:rPr lang="en-US" dirty="0">
                <a:solidFill>
                  <a:schemeClr val="bg1"/>
                </a:solidFill>
              </a:rPr>
            </a:br>
            <a:r>
              <a:rPr lang="en-US" sz="2800" cap="none" dirty="0">
                <a:solidFill>
                  <a:schemeClr val="bg1"/>
                </a:solidFill>
              </a:rPr>
              <a:t>passive                                     assertive                                     aggressive</a:t>
            </a:r>
            <a:endParaRPr lang="en-US" sz="2800" dirty="0">
              <a:solidFill>
                <a:schemeClr val="bg1"/>
              </a:solidFill>
            </a:endParaRPr>
          </a:p>
        </p:txBody>
      </p:sp>
      <p:sp>
        <p:nvSpPr>
          <p:cNvPr id="4" name="Content Placeholder 3">
            <a:extLst>
              <a:ext uri="{FF2B5EF4-FFF2-40B4-BE49-F238E27FC236}">
                <a16:creationId xmlns:a16="http://schemas.microsoft.com/office/drawing/2014/main" id="{158118C7-C5E4-A5DE-DC9A-BAC26094FCE6}"/>
              </a:ext>
            </a:extLst>
          </p:cNvPr>
          <p:cNvSpPr>
            <a:spLocks noGrp="1"/>
          </p:cNvSpPr>
          <p:nvPr>
            <p:ph sz="half" idx="4294967295"/>
          </p:nvPr>
        </p:nvSpPr>
        <p:spPr>
          <a:xfrm>
            <a:off x="735941" y="2086483"/>
            <a:ext cx="5394325" cy="5521325"/>
          </a:xfrm>
        </p:spPr>
        <p:txBody>
          <a:bodyPr>
            <a:normAutofit/>
          </a:bodyPr>
          <a:lstStyle/>
          <a:p>
            <a:r>
              <a:rPr lang="en-US" sz="2000" dirty="0"/>
              <a:t>Feels safe because we go with the flow and avoid conflict</a:t>
            </a:r>
          </a:p>
          <a:p>
            <a:r>
              <a:rPr lang="en-US" sz="2000" dirty="0"/>
              <a:t>But requires us to abandon our own needs</a:t>
            </a:r>
          </a:p>
          <a:p>
            <a:r>
              <a:rPr lang="en-US" sz="2000" dirty="0"/>
              <a:t>And creates a build up of frustration and resentment</a:t>
            </a:r>
          </a:p>
          <a:p>
            <a:r>
              <a:rPr lang="en-US" sz="2000" dirty="0"/>
              <a:t>It may cause us to blow up, become depressed or run away</a:t>
            </a:r>
          </a:p>
          <a:p>
            <a:r>
              <a:rPr lang="en-US" sz="2000" dirty="0"/>
              <a:t>It tends to destroy relationships</a:t>
            </a:r>
          </a:p>
          <a:p>
            <a:r>
              <a:rPr lang="en-US" sz="2000" dirty="0"/>
              <a:t>It is more common in the avoidantly  attached</a:t>
            </a:r>
          </a:p>
        </p:txBody>
      </p:sp>
      <p:sp>
        <p:nvSpPr>
          <p:cNvPr id="5" name="Content Placeholder 4">
            <a:extLst>
              <a:ext uri="{FF2B5EF4-FFF2-40B4-BE49-F238E27FC236}">
                <a16:creationId xmlns:a16="http://schemas.microsoft.com/office/drawing/2014/main" id="{6A049B76-684A-804D-B306-1BC724918294}"/>
              </a:ext>
            </a:extLst>
          </p:cNvPr>
          <p:cNvSpPr>
            <a:spLocks noGrp="1"/>
          </p:cNvSpPr>
          <p:nvPr>
            <p:ph sz="half" idx="4294967295"/>
          </p:nvPr>
        </p:nvSpPr>
        <p:spPr>
          <a:xfrm>
            <a:off x="6911260" y="2086483"/>
            <a:ext cx="5202590" cy="5519738"/>
          </a:xfrm>
        </p:spPr>
        <p:txBody>
          <a:bodyPr>
            <a:normAutofit/>
          </a:bodyPr>
          <a:lstStyle/>
          <a:p>
            <a:r>
              <a:rPr lang="en-US" sz="2000" dirty="0"/>
              <a:t>Is often present when people have a strong sense of how things should be (right vs. wrong)</a:t>
            </a:r>
          </a:p>
          <a:p>
            <a:r>
              <a:rPr lang="en-US" sz="2000" dirty="0"/>
              <a:t>Is associated with a desire to control others</a:t>
            </a:r>
          </a:p>
          <a:p>
            <a:r>
              <a:rPr lang="en-US" sz="2000" dirty="0"/>
              <a:t>We use it when we apply pressure to try to control situations and get our way</a:t>
            </a:r>
          </a:p>
          <a:p>
            <a:r>
              <a:rPr lang="en-US" sz="2000" dirty="0"/>
              <a:t>It is often associated with anger</a:t>
            </a:r>
          </a:p>
          <a:p>
            <a:r>
              <a:rPr lang="en-US" sz="2000" dirty="0"/>
              <a:t>It makes people afraid and pushes them away</a:t>
            </a:r>
          </a:p>
          <a:p>
            <a:r>
              <a:rPr lang="en-US" sz="2000" dirty="0"/>
              <a:t>It too tends to destroy relationships</a:t>
            </a:r>
          </a:p>
          <a:p>
            <a:r>
              <a:rPr lang="en-US" sz="2000" dirty="0"/>
              <a:t>It is more common in the anxiously attached</a:t>
            </a:r>
          </a:p>
          <a:p>
            <a:endParaRPr lang="en-US" sz="2400" dirty="0"/>
          </a:p>
          <a:p>
            <a:endParaRPr lang="en-US" dirty="0"/>
          </a:p>
        </p:txBody>
      </p:sp>
      <p:sp>
        <p:nvSpPr>
          <p:cNvPr id="6" name="TextBox 5">
            <a:extLst>
              <a:ext uri="{FF2B5EF4-FFF2-40B4-BE49-F238E27FC236}">
                <a16:creationId xmlns:a16="http://schemas.microsoft.com/office/drawing/2014/main" id="{8E8568AC-E393-089E-A4CE-FAB36695F28F}"/>
              </a:ext>
            </a:extLst>
          </p:cNvPr>
          <p:cNvSpPr txBox="1"/>
          <p:nvPr/>
        </p:nvSpPr>
        <p:spPr>
          <a:xfrm>
            <a:off x="458797" y="6396335"/>
            <a:ext cx="11342937" cy="461665"/>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bg1"/>
                </a:solidFill>
              </a:rPr>
              <a:t>Passive aggressive style </a:t>
            </a:r>
            <a:r>
              <a:rPr lang="en-US" sz="2400" dirty="0"/>
              <a:t>combines both passivity with indirect or cold aggression .</a:t>
            </a:r>
          </a:p>
        </p:txBody>
      </p:sp>
      <p:sp>
        <p:nvSpPr>
          <p:cNvPr id="7" name="TextBox 6">
            <a:extLst>
              <a:ext uri="{FF2B5EF4-FFF2-40B4-BE49-F238E27FC236}">
                <a16:creationId xmlns:a16="http://schemas.microsoft.com/office/drawing/2014/main" id="{985D40C0-5729-65B6-DE8E-1A766F70F1F6}"/>
              </a:ext>
            </a:extLst>
          </p:cNvPr>
          <p:cNvSpPr txBox="1"/>
          <p:nvPr/>
        </p:nvSpPr>
        <p:spPr>
          <a:xfrm>
            <a:off x="100584" y="74548"/>
            <a:ext cx="11896344" cy="830997"/>
          </a:xfrm>
          <a:prstGeom prst="rect">
            <a:avLst/>
          </a:prstGeom>
          <a:noFill/>
        </p:spPr>
        <p:txBody>
          <a:bodyPr wrap="square">
            <a:spAutoFit/>
          </a:bodyPr>
          <a:lstStyle/>
          <a:p>
            <a:pPr algn="ctr"/>
            <a:r>
              <a:rPr lang="en-US" sz="2400" dirty="0"/>
              <a:t>COMMUNICATION STYLES LIE ON A SPECTRUM RANGING FROM PASSIVE TO ASSERTIVE TO AGGRESSIVE, EACH STYLE HAS BENEFITS AND DRAWBACKS:</a:t>
            </a:r>
            <a:endParaRPr lang="en-CA" sz="2400" dirty="0"/>
          </a:p>
        </p:txBody>
      </p:sp>
      <p:sp>
        <p:nvSpPr>
          <p:cNvPr id="8" name="Arrow: Right 7">
            <a:extLst>
              <a:ext uri="{FF2B5EF4-FFF2-40B4-BE49-F238E27FC236}">
                <a16:creationId xmlns:a16="http://schemas.microsoft.com/office/drawing/2014/main" id="{DE361258-2D60-33D4-41DB-D8BC7FAE2034}"/>
              </a:ext>
            </a:extLst>
          </p:cNvPr>
          <p:cNvSpPr/>
          <p:nvPr/>
        </p:nvSpPr>
        <p:spPr>
          <a:xfrm>
            <a:off x="2670047" y="1766034"/>
            <a:ext cx="2355495" cy="22290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Arrow: Right 8">
            <a:extLst>
              <a:ext uri="{FF2B5EF4-FFF2-40B4-BE49-F238E27FC236}">
                <a16:creationId xmlns:a16="http://schemas.microsoft.com/office/drawing/2014/main" id="{965162D7-2DF5-C3BC-C3C9-AE52C464265A}"/>
              </a:ext>
            </a:extLst>
          </p:cNvPr>
          <p:cNvSpPr/>
          <p:nvPr/>
        </p:nvSpPr>
        <p:spPr>
          <a:xfrm>
            <a:off x="6702553" y="1738400"/>
            <a:ext cx="2252472" cy="22290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5517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build="p"/>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73BCB6-619A-0954-7CE0-598F31818632}"/>
              </a:ext>
            </a:extLst>
          </p:cNvPr>
          <p:cNvSpPr txBox="1"/>
          <p:nvPr/>
        </p:nvSpPr>
        <p:spPr>
          <a:xfrm>
            <a:off x="0" y="62694"/>
            <a:ext cx="12281647" cy="6099490"/>
          </a:xfrm>
          <a:prstGeom prst="rect">
            <a:avLst/>
          </a:prstGeom>
          <a:noFill/>
        </p:spPr>
        <p:txBody>
          <a:bodyPr wrap="square">
            <a:spAutoFit/>
          </a:bodyPr>
          <a:lstStyle/>
          <a:p>
            <a:pPr>
              <a:lnSpc>
                <a:spcPct val="115000"/>
              </a:lnSpc>
              <a:spcAft>
                <a:spcPts val="800"/>
              </a:spcAft>
              <a:buNone/>
            </a:pPr>
            <a:r>
              <a:rPr lang="en-CA" sz="24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PASSIVE</a:t>
            </a:r>
            <a:r>
              <a:rPr lang="en-CA" sz="2400" kern="100" dirty="0">
                <a:solidFill>
                  <a:srgbClr val="222222"/>
                </a:solidFill>
                <a:effectLst/>
                <a:latin typeface="Arial" panose="020B0604020202020204" pitchFamily="34" charset="0"/>
                <a:ea typeface="Calibri" panose="020F0502020204030204" pitchFamily="34" charset="0"/>
                <a:cs typeface="Arial" panose="020B0604020202020204" pitchFamily="34" charset="0"/>
              </a:rPr>
              <a:t>, ASSERTIVE, AND AGGRESSIVE: THREE WAYS TO HANDLE </a:t>
            </a:r>
            <a:r>
              <a:rPr lang="en-CA" sz="2400" kern="100" dirty="0">
                <a:solidFill>
                  <a:srgbClr val="222222"/>
                </a:solidFill>
                <a:latin typeface="Arial" panose="020B0604020202020204" pitchFamily="34" charset="0"/>
                <a:ea typeface="Calibri" panose="020F0502020204030204" pitchFamily="34" charset="0"/>
                <a:cs typeface="Arial" panose="020B0604020202020204" pitchFamily="34" charset="0"/>
              </a:rPr>
              <a:t>A</a:t>
            </a:r>
            <a:r>
              <a:rPr lang="en-CA" sz="2400" kern="100" dirty="0">
                <a:solidFill>
                  <a:srgbClr val="222222"/>
                </a:solidFill>
                <a:effectLst/>
                <a:latin typeface="Arial" panose="020B0604020202020204" pitchFamily="34" charset="0"/>
                <a:ea typeface="Calibri" panose="020F0502020204030204" pitchFamily="34" charset="0"/>
                <a:cs typeface="Arial" panose="020B0604020202020204" pitchFamily="34" charset="0"/>
              </a:rPr>
              <a:t> SITUATION</a:t>
            </a:r>
          </a:p>
          <a:p>
            <a:pPr>
              <a:lnSpc>
                <a:spcPct val="115000"/>
              </a:lnSpc>
              <a:spcAft>
                <a:spcPts val="800"/>
              </a:spcAft>
              <a:buNone/>
            </a:pPr>
            <a:r>
              <a:rPr lang="en-CA" sz="2400" kern="100" dirty="0">
                <a:solidFill>
                  <a:srgbClr val="222222"/>
                </a:solidFill>
                <a:effectLst/>
                <a:latin typeface="Arial" panose="020B0604020202020204" pitchFamily="34" charset="0"/>
                <a:ea typeface="Calibri" panose="020F0502020204030204" pitchFamily="34" charset="0"/>
                <a:cs typeface="Arial" panose="020B0604020202020204" pitchFamily="34" charset="0"/>
              </a:rPr>
              <a:t> </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Situation 1</a:t>
            </a:r>
            <a:r>
              <a:rPr lang="en-CA" sz="2400" kern="100" dirty="0">
                <a:effectLst/>
                <a:latin typeface="Arial" panose="020B0604020202020204" pitchFamily="34" charset="0"/>
                <a:ea typeface="Calibri" panose="020F0502020204030204" pitchFamily="34" charset="0"/>
                <a:cs typeface="Arial" panose="020B0604020202020204" pitchFamily="34" charset="0"/>
              </a:rPr>
              <a:t>: A friend often interrupts you while you’re talking. </a:t>
            </a:r>
          </a:p>
          <a:p>
            <a:pPr>
              <a:lnSpc>
                <a:spcPct val="115000"/>
              </a:lnSpc>
              <a:spcAft>
                <a:spcPts val="800"/>
              </a:spcAft>
              <a:buNone/>
            </a:pPr>
            <a:r>
              <a:rPr lang="en-CA"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Passive Response</a:t>
            </a:r>
            <a:r>
              <a:rPr lang="en-CA" sz="2400" kern="100" dirty="0">
                <a:effectLst/>
                <a:latin typeface="Arial" panose="020B0604020202020204" pitchFamily="34" charset="0"/>
                <a:ea typeface="Calibri" panose="020F0502020204030204" pitchFamily="34" charset="0"/>
                <a:cs typeface="Arial" panose="020B0604020202020204" pitchFamily="34" charset="0"/>
              </a:rPr>
              <a:t>: “It’s fine… I probably talk too much anyway.” (You give up your voice to keep the peace.) Emotion underneath: resentment, hurt, or powerlessness. Outcome: the friend doesn’t realize there’s a problem; you feel unheard. </a:t>
            </a:r>
          </a:p>
          <a:p>
            <a:pPr>
              <a:lnSpc>
                <a:spcPct val="115000"/>
              </a:lnSpc>
              <a:spcAft>
                <a:spcPts val="800"/>
              </a:spcAft>
              <a:buNone/>
            </a:pPr>
            <a:r>
              <a:rPr lang="en-CA"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Assertive Response</a:t>
            </a:r>
            <a:r>
              <a:rPr lang="en-CA" sz="2400" kern="100" dirty="0">
                <a:effectLst/>
                <a:latin typeface="Arial" panose="020B0604020202020204" pitchFamily="34" charset="0"/>
                <a:ea typeface="Calibri" panose="020F0502020204030204" pitchFamily="34" charset="0"/>
                <a:cs typeface="Arial" panose="020B0604020202020204" pitchFamily="34" charset="0"/>
              </a:rPr>
              <a:t>: “I really value our conversations. When I get interrupted, I lose my train of thought, could I finish what I was saying before you jump in?” (You express your needs respectfully and clearly.) Emotion underneath: self-respect and care for the relationship. Outcome: you’re heard, and the relationship can adjust and grow. </a:t>
            </a:r>
          </a:p>
          <a:p>
            <a:pPr>
              <a:lnSpc>
                <a:spcPct val="115000"/>
              </a:lnSpc>
              <a:spcAft>
                <a:spcPts val="800"/>
              </a:spcAft>
              <a:buNone/>
            </a:pPr>
            <a:r>
              <a:rPr lang="en-CA"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Aggressive Response</a:t>
            </a:r>
            <a:r>
              <a:rPr lang="en-CA" sz="2400" kern="100" dirty="0">
                <a:effectLst/>
                <a:latin typeface="Arial" panose="020B0604020202020204" pitchFamily="34" charset="0"/>
                <a:ea typeface="Calibri" panose="020F0502020204030204" pitchFamily="34" charset="0"/>
                <a:cs typeface="Arial" panose="020B0604020202020204" pitchFamily="34" charset="0"/>
              </a:rPr>
              <a:t>: “You always interrupt me, you’re so rude!” (You assert your need by attacking or blaming.) Emotion underneath: frustration or anger. Outcome: the other person feels defensive, conflict increases.</a:t>
            </a:r>
          </a:p>
        </p:txBody>
      </p:sp>
    </p:spTree>
    <p:extLst>
      <p:ext uri="{BB962C8B-B14F-4D97-AF65-F5344CB8AC3E}">
        <p14:creationId xmlns:p14="http://schemas.microsoft.com/office/powerpoint/2010/main" val="8456499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2BE4F-C5FE-04D3-982C-65B75BB19BA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6727BD7-1027-0A5D-B4DA-54951B467393}"/>
              </a:ext>
            </a:extLst>
          </p:cNvPr>
          <p:cNvSpPr txBox="1"/>
          <p:nvPr/>
        </p:nvSpPr>
        <p:spPr>
          <a:xfrm>
            <a:off x="0" y="62694"/>
            <a:ext cx="12281647" cy="4825295"/>
          </a:xfrm>
          <a:prstGeom prst="rect">
            <a:avLst/>
          </a:prstGeom>
          <a:noFill/>
        </p:spPr>
        <p:txBody>
          <a:bodyPr wrap="square">
            <a:spAutoFit/>
          </a:bodyPr>
          <a:lstStyle/>
          <a:p>
            <a:pPr>
              <a:lnSpc>
                <a:spcPct val="115000"/>
              </a:lnSpc>
              <a:spcAft>
                <a:spcPts val="800"/>
              </a:spcAft>
              <a:buNone/>
            </a:pPr>
            <a:r>
              <a:rPr lang="en-CA" sz="24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PASSIVE, ASSERTIVE, AND AGGRESSIVE: THREE WAYS TO HANDLE </a:t>
            </a:r>
            <a:r>
              <a:rPr lang="en-CA" sz="2400" kern="100" dirty="0">
                <a:solidFill>
                  <a:srgbClr val="222222"/>
                </a:solidFill>
                <a:latin typeface="Arial" panose="020B0604020202020204" pitchFamily="34" charset="0"/>
                <a:ea typeface="Calibri" panose="020F0502020204030204" pitchFamily="34" charset="0"/>
                <a:cs typeface="Times New Roman" panose="02020603050405020304" pitchFamily="18" charset="0"/>
              </a:rPr>
              <a:t>A</a:t>
            </a:r>
            <a:r>
              <a:rPr lang="en-CA" sz="24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SITUATION</a:t>
            </a:r>
          </a:p>
          <a:p>
            <a:pPr>
              <a:lnSpc>
                <a:spcPct val="115000"/>
              </a:lnSpc>
              <a:spcAft>
                <a:spcPts val="800"/>
              </a:spcAft>
              <a:buNone/>
            </a:pPr>
            <a:r>
              <a:rPr lang="en-CA" sz="24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Situation 2</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 A co-worker leaves a shared workspace messy.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Passive Response</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 “Oh well, I’ll just clean it up, it’s easier that way.” You avoid conflict but build silent frustration. The problem continues.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Assertive Response</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 “I notice the table gets messy after we work here. Can we agree to clean up before leaving so we both have a clear space?” You describe the issue without blame and invite cooperation. The relationship stays respectful and productive.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Aggressive Response</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 “You’re such a slob, clean up your mess or I’m reporting you.” You express your frustration by attacking. The relationship suffers and resistance increases.</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3624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41594B-0C7F-C42A-49AF-B297C132734E}"/>
              </a:ext>
            </a:extLst>
          </p:cNvPr>
          <p:cNvSpPr txBox="1"/>
          <p:nvPr/>
        </p:nvSpPr>
        <p:spPr>
          <a:xfrm>
            <a:off x="5481365" y="0"/>
            <a:ext cx="6606988" cy="6529736"/>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 boundary </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is something you set to take care of yourself. It defines what you will do to protect your well-being, values, or safety, without requiring the other person to change. Example: “If you raise your voice, I’m going to step outside until we can talk calmly.” You’re not telling them what to do, you’re saying what you will do.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A key feature of a boundary is that it’s about your behavior, not somebody else’s. It’s non-controlling, they remain free to choose their actions. It’s consistent and calm, not reactive or punitive. It comes from self-respect, not power or fear. In essence a boundary protects your space; it doesn’t invade theirs</a:t>
            </a:r>
            <a:r>
              <a:rPr lang="en-CA" sz="2400" kern="100" dirty="0">
                <a:latin typeface="Arial" panose="020B0604020202020204" pitchFamily="34" charset="0"/>
                <a:ea typeface="Calibri" panose="020F050202020403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DA3F9A7E-B1A3-4412-3AED-91960AF9E372}"/>
              </a:ext>
            </a:extLst>
          </p:cNvPr>
          <p:cNvSpPr txBox="1"/>
          <p:nvPr/>
        </p:nvSpPr>
        <p:spPr>
          <a:xfrm>
            <a:off x="620955" y="291925"/>
            <a:ext cx="3971365" cy="1188530"/>
          </a:xfrm>
          <a:prstGeom prst="rect">
            <a:avLst/>
          </a:prstGeom>
          <a:noFill/>
        </p:spPr>
        <p:txBody>
          <a:bodyPr wrap="square">
            <a:spAutoFit/>
          </a:bodyPr>
          <a:lstStyle/>
          <a:p>
            <a:pPr algn="ctr">
              <a:lnSpc>
                <a:spcPct val="115000"/>
              </a:lnSpc>
              <a:spcAft>
                <a:spcPts val="800"/>
              </a:spcAft>
              <a:buNone/>
            </a:pPr>
            <a:r>
              <a:rPr lang="en-CA" sz="32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BOUNDARIES VS. THREATS </a:t>
            </a:r>
            <a:endParaRPr lang="en-CA"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52F59A3-8962-E3E2-342B-CC0E77E40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752" y="1480455"/>
            <a:ext cx="4980713" cy="4404535"/>
          </a:xfrm>
          <a:prstGeom prst="rect">
            <a:avLst/>
          </a:prstGeom>
        </p:spPr>
      </p:pic>
    </p:spTree>
    <p:extLst>
      <p:ext uri="{BB962C8B-B14F-4D97-AF65-F5344CB8AC3E}">
        <p14:creationId xmlns:p14="http://schemas.microsoft.com/office/powerpoint/2010/main" val="2403391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5371F-99C5-09C7-3BF1-335C623D04C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DB90B39-DB51-9D9E-A132-542C6F074014}"/>
              </a:ext>
            </a:extLst>
          </p:cNvPr>
          <p:cNvSpPr txBox="1"/>
          <p:nvPr/>
        </p:nvSpPr>
        <p:spPr>
          <a:xfrm>
            <a:off x="5502819" y="584439"/>
            <a:ext cx="6606988" cy="5689122"/>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 threat </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tries to control someone else’s behavior through fear or pressure. It’s a demand followed by a punishment if the person doesn’t comply. For example, saying “If you raise your voice again, you’ll regret it.” This is not about protecting yourself; it’s about forcing compliance.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Key features of a threat are that it’s about changing the other person’s behavior. It’s controlling or coercive. It’s emotionally charged, often said in anger or frustration and it damages trust and safety rather than building it.</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96E1E7D-A082-DBC0-8F06-58B679F36258}"/>
              </a:ext>
            </a:extLst>
          </p:cNvPr>
          <p:cNvSpPr txBox="1"/>
          <p:nvPr/>
        </p:nvSpPr>
        <p:spPr>
          <a:xfrm>
            <a:off x="795616" y="291925"/>
            <a:ext cx="3971365" cy="1188530"/>
          </a:xfrm>
          <a:prstGeom prst="rect">
            <a:avLst/>
          </a:prstGeom>
          <a:noFill/>
        </p:spPr>
        <p:txBody>
          <a:bodyPr wrap="square">
            <a:spAutoFit/>
          </a:bodyPr>
          <a:lstStyle/>
          <a:p>
            <a:pPr algn="ctr">
              <a:lnSpc>
                <a:spcPct val="115000"/>
              </a:lnSpc>
              <a:spcAft>
                <a:spcPts val="800"/>
              </a:spcAft>
              <a:buNone/>
            </a:pPr>
            <a:r>
              <a:rPr lang="en-CA" sz="32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BOUNDARIES VS. THREATS </a:t>
            </a:r>
            <a:endParaRPr lang="en-CA"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4EEE43D-6206-A0C1-AE4C-06D60997B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753" y="1480455"/>
            <a:ext cx="4929342" cy="4404535"/>
          </a:xfrm>
          <a:prstGeom prst="rect">
            <a:avLst/>
          </a:prstGeom>
        </p:spPr>
      </p:pic>
    </p:spTree>
    <p:extLst>
      <p:ext uri="{BB962C8B-B14F-4D97-AF65-F5344CB8AC3E}">
        <p14:creationId xmlns:p14="http://schemas.microsoft.com/office/powerpoint/2010/main" val="40684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4EED7-2E4B-6431-60BD-40DEBAC2013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DC1D6E8-B922-D237-607C-04E30A588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FE0802-4CE9-E004-C098-8115FCE9200F}"/>
              </a:ext>
            </a:extLst>
          </p:cNvPr>
          <p:cNvSpPr>
            <a:spLocks noGrp="1"/>
          </p:cNvSpPr>
          <p:nvPr>
            <p:ph type="title"/>
          </p:nvPr>
        </p:nvSpPr>
        <p:spPr>
          <a:xfrm>
            <a:off x="114304" y="0"/>
            <a:ext cx="5802551" cy="1410511"/>
          </a:xfrm>
        </p:spPr>
        <p:txBody>
          <a:bodyPr>
            <a:normAutofit/>
          </a:bodyPr>
          <a:lstStyle/>
          <a:p>
            <a:pPr algn="ctr"/>
            <a:r>
              <a:rPr lang="en-CA" sz="2400" dirty="0">
                <a:solidFill>
                  <a:schemeClr val="bg1"/>
                </a:solidFill>
              </a:rPr>
              <a:t>Skills training workbook p. 207-241 </a:t>
            </a:r>
            <a:br>
              <a:rPr lang="en-CA" sz="2400" dirty="0">
                <a:solidFill>
                  <a:schemeClr val="bg1"/>
                </a:solidFill>
              </a:rPr>
            </a:br>
            <a:r>
              <a:rPr lang="en-CA" sz="2400" dirty="0">
                <a:solidFill>
                  <a:schemeClr val="bg1"/>
                </a:solidFill>
              </a:rPr>
              <a:t>interpersonal SKILLS</a:t>
            </a:r>
          </a:p>
        </p:txBody>
      </p:sp>
      <p:cxnSp>
        <p:nvCxnSpPr>
          <p:cNvPr id="12" name="Straight Connector 11">
            <a:extLst>
              <a:ext uri="{FF2B5EF4-FFF2-40B4-BE49-F238E27FC236}">
                <a16:creationId xmlns:a16="http://schemas.microsoft.com/office/drawing/2014/main" id="{E91711F1-8F91-5335-B7FD-F1598A1F4A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C672C1C-BDE6-7FC3-1690-5B1AAA63074B}"/>
              </a:ext>
            </a:extLst>
          </p:cNvPr>
          <p:cNvSpPr>
            <a:spLocks noGrp="1"/>
          </p:cNvSpPr>
          <p:nvPr>
            <p:ph idx="1"/>
          </p:nvPr>
        </p:nvSpPr>
        <p:spPr>
          <a:xfrm>
            <a:off x="6121346" y="397419"/>
            <a:ext cx="5807996" cy="5048655"/>
          </a:xfrm>
        </p:spPr>
        <p:txBody>
          <a:bodyPr>
            <a:noAutofit/>
          </a:bodyPr>
          <a:lstStyle/>
          <a:p>
            <a:r>
              <a:rPr lang="en-CA" sz="2400" dirty="0"/>
              <a:t>1. Mindful attention</a:t>
            </a:r>
          </a:p>
          <a:p>
            <a:r>
              <a:rPr lang="en-CA" sz="2400" dirty="0"/>
              <a:t>2. Compassion for others</a:t>
            </a:r>
          </a:p>
          <a:p>
            <a:r>
              <a:rPr lang="en-CA" sz="2400" dirty="0"/>
              <a:t>3. Passive vs. aggressive behavior</a:t>
            </a:r>
          </a:p>
          <a:p>
            <a:r>
              <a:rPr lang="en-CA" sz="4000" dirty="0">
                <a:solidFill>
                  <a:schemeClr val="bg1"/>
                </a:solidFill>
              </a:rPr>
              <a:t>4. I want-they want ratio</a:t>
            </a:r>
          </a:p>
          <a:p>
            <a:r>
              <a:rPr lang="en-CA" sz="2400" dirty="0"/>
              <a:t>5. I want-I should ratio</a:t>
            </a:r>
          </a:p>
          <a:p>
            <a:r>
              <a:rPr lang="en-CA" sz="2400" dirty="0"/>
              <a:t>6. Key interpersonal skills</a:t>
            </a:r>
          </a:p>
          <a:p>
            <a:r>
              <a:rPr lang="en-CA" sz="2400" dirty="0"/>
              <a:t>7. Blocks to using interpersonal skills. Knowing what you want</a:t>
            </a:r>
          </a:p>
          <a:p>
            <a:r>
              <a:rPr lang="en-CA" sz="2400" dirty="0"/>
              <a:t>9. Modulating the intensity of a request</a:t>
            </a:r>
          </a:p>
          <a:p>
            <a:r>
              <a:rPr lang="en-CA" sz="2400" dirty="0"/>
              <a:t>10. Making a simple request</a:t>
            </a:r>
          </a:p>
          <a:p>
            <a:r>
              <a:rPr lang="en-CA" sz="2400" dirty="0"/>
              <a:t>11. Designing basic assertiveness scripts</a:t>
            </a:r>
          </a:p>
          <a:p>
            <a:r>
              <a:rPr lang="en-CA" sz="2400" dirty="0"/>
              <a:t>12. Assertive listening</a:t>
            </a:r>
          </a:p>
          <a:p>
            <a:endParaRPr lang="en-CA" sz="2800" dirty="0"/>
          </a:p>
        </p:txBody>
      </p:sp>
      <p:pic>
        <p:nvPicPr>
          <p:cNvPr id="7" name="Picture 6" descr="Diagram&#10;&#10;Description automatically generated">
            <a:extLst>
              <a:ext uri="{FF2B5EF4-FFF2-40B4-BE49-F238E27FC236}">
                <a16:creationId xmlns:a16="http://schemas.microsoft.com/office/drawing/2014/main" id="{7DDCF6FF-3A96-C6EB-7ECE-91A8232255FE}"/>
              </a:ext>
            </a:extLst>
          </p:cNvPr>
          <p:cNvPicPr>
            <a:picLocks noChangeAspect="1"/>
          </p:cNvPicPr>
          <p:nvPr/>
        </p:nvPicPr>
        <p:blipFill>
          <a:blip r:embed="rId2"/>
          <a:stretch>
            <a:fillRect/>
          </a:stretch>
        </p:blipFill>
        <p:spPr>
          <a:xfrm>
            <a:off x="262658" y="1318098"/>
            <a:ext cx="5654197" cy="5233481"/>
          </a:xfrm>
          <a:prstGeom prst="rect">
            <a:avLst/>
          </a:prstGeom>
        </p:spPr>
      </p:pic>
    </p:spTree>
    <p:extLst>
      <p:ext uri="{BB962C8B-B14F-4D97-AF65-F5344CB8AC3E}">
        <p14:creationId xmlns:p14="http://schemas.microsoft.com/office/powerpoint/2010/main" val="85555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216966" y="579358"/>
            <a:ext cx="4520631" cy="7017306"/>
          </a:xfrm>
          <a:prstGeom prst="rect">
            <a:avLst/>
          </a:prstGeom>
          <a:noFill/>
        </p:spPr>
        <p:txBody>
          <a:bodyPr wrap="square">
            <a:spAutoFit/>
          </a:bodyPr>
          <a:lstStyle/>
          <a:p>
            <a:r>
              <a:rPr lang="en-US" sz="2400" dirty="0">
                <a:latin typeface="Corbel" panose="020B0503020204020204" pitchFamily="34" charset="0"/>
              </a:rPr>
              <a:t>Week 1- October 1</a:t>
            </a:r>
          </a:p>
          <a:p>
            <a:r>
              <a:rPr lang="en-US" sz="2400" dirty="0">
                <a:latin typeface="Corbel" panose="020B0503020204020204" pitchFamily="34" charset="0"/>
              </a:rPr>
              <a:t>Week 2- October 8</a:t>
            </a:r>
          </a:p>
          <a:p>
            <a:r>
              <a:rPr lang="en-US" sz="2400" dirty="0">
                <a:latin typeface="Corbel" panose="020B0503020204020204" pitchFamily="34" charset="0"/>
              </a:rPr>
              <a:t>Week 3- October 15</a:t>
            </a:r>
          </a:p>
          <a:p>
            <a:r>
              <a:rPr lang="en-US" sz="2400" dirty="0">
                <a:latin typeface="Corbel" panose="020B0503020204020204" pitchFamily="34" charset="0"/>
              </a:rPr>
              <a:t>Week 4- October 22</a:t>
            </a:r>
          </a:p>
          <a:p>
            <a:r>
              <a:rPr lang="en-US" sz="2400" dirty="0">
                <a:latin typeface="Corbel" panose="020B0503020204020204" pitchFamily="34" charset="0"/>
              </a:rPr>
              <a:t>Week 5- October 29</a:t>
            </a:r>
          </a:p>
          <a:p>
            <a:r>
              <a:rPr lang="en-US" sz="2400" dirty="0">
                <a:latin typeface="Corbel" panose="020B0503020204020204" pitchFamily="34" charset="0"/>
              </a:rPr>
              <a:t>Week 6- November 5</a:t>
            </a:r>
          </a:p>
          <a:p>
            <a:r>
              <a:rPr lang="en-US" sz="2400" dirty="0">
                <a:latin typeface="Corbel" panose="020B0503020204020204" pitchFamily="34" charset="0"/>
              </a:rPr>
              <a:t>Week 7- November 12</a:t>
            </a:r>
          </a:p>
          <a:p>
            <a:r>
              <a:rPr lang="en-US" sz="2400" dirty="0">
                <a:latin typeface="Corbel" panose="020B0503020204020204" pitchFamily="34" charset="0"/>
              </a:rPr>
              <a:t>Week 8- November 19</a:t>
            </a:r>
          </a:p>
          <a:p>
            <a:r>
              <a:rPr lang="en-US" sz="2400" dirty="0">
                <a:latin typeface="Corbel" panose="020B0503020204020204" pitchFamily="34" charset="0"/>
              </a:rPr>
              <a:t>Week 9- November 26</a:t>
            </a:r>
          </a:p>
          <a:p>
            <a:r>
              <a:rPr lang="en-US" sz="2400" dirty="0">
                <a:latin typeface="Corbel" panose="020B0503020204020204" pitchFamily="34" charset="0"/>
              </a:rPr>
              <a:t>Week 10- December 3</a:t>
            </a:r>
          </a:p>
          <a:p>
            <a:r>
              <a:rPr lang="en-US" sz="2400" dirty="0">
                <a:latin typeface="Corbel" panose="020B0503020204020204" pitchFamily="34" charset="0"/>
              </a:rPr>
              <a:t>Week 11- December 10</a:t>
            </a:r>
          </a:p>
          <a:p>
            <a:r>
              <a:rPr lang="en-US" sz="2400" dirty="0">
                <a:latin typeface="Corbel" panose="020B0503020204020204" pitchFamily="34" charset="0"/>
              </a:rPr>
              <a:t>Week 12- December 17 </a:t>
            </a:r>
          </a:p>
          <a:p>
            <a:r>
              <a:rPr lang="en-US" sz="2400" dirty="0">
                <a:latin typeface="Corbel" panose="020B0503020204020204" pitchFamily="34" charset="0"/>
              </a:rPr>
              <a:t>December 24 and 31</a:t>
            </a:r>
          </a:p>
          <a:p>
            <a:r>
              <a:rPr lang="en-US" sz="2400" dirty="0">
                <a:latin typeface="Corbel" panose="020B0503020204020204" pitchFamily="34" charset="0"/>
              </a:rPr>
              <a:t>Week 13- January 7</a:t>
            </a:r>
          </a:p>
          <a:p>
            <a:r>
              <a:rPr lang="en-US" sz="2400" dirty="0">
                <a:latin typeface="Corbel" panose="020B0503020204020204" pitchFamily="34" charset="0"/>
              </a:rPr>
              <a:t>Week 14- January 14</a:t>
            </a:r>
          </a:p>
          <a:p>
            <a:r>
              <a:rPr lang="en-US" sz="2400" dirty="0">
                <a:latin typeface="Corbel" panose="020B0503020204020204" pitchFamily="34" charset="0"/>
              </a:rPr>
              <a:t>Week 15- January 21</a:t>
            </a:r>
          </a:p>
          <a:p>
            <a:r>
              <a:rPr lang="en-US" sz="2400" dirty="0">
                <a:latin typeface="Corbel" panose="020B0503020204020204" pitchFamily="34" charset="0"/>
              </a:rPr>
              <a:t>Week 16- January 28</a:t>
            </a:r>
          </a:p>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82315694-444F-3E43-CB40-866A67FB4965}"/>
              </a:ext>
            </a:extLst>
          </p:cNvPr>
          <p:cNvSpPr txBox="1"/>
          <p:nvPr/>
        </p:nvSpPr>
        <p:spPr>
          <a:xfrm>
            <a:off x="7050433" y="590963"/>
            <a:ext cx="4371254" cy="6924973"/>
          </a:xfrm>
          <a:prstGeom prst="rect">
            <a:avLst/>
          </a:prstGeom>
          <a:noFill/>
        </p:spPr>
        <p:txBody>
          <a:bodyPr wrap="square">
            <a:spAutoFit/>
          </a:bodyPr>
          <a:lstStyle/>
          <a:p>
            <a:r>
              <a:rPr lang="en-US" sz="2400" dirty="0">
                <a:latin typeface="Corbel" panose="020B0503020204020204" pitchFamily="34" charset="0"/>
              </a:rPr>
              <a:t>Week 17- February 4</a:t>
            </a:r>
          </a:p>
          <a:p>
            <a:r>
              <a:rPr lang="en-US" sz="2400" dirty="0">
                <a:latin typeface="Corbel" panose="020B0503020204020204" pitchFamily="34" charset="0"/>
              </a:rPr>
              <a:t>Week 18- February 11</a:t>
            </a:r>
          </a:p>
          <a:p>
            <a:r>
              <a:rPr lang="en-US" sz="2400" dirty="0">
                <a:latin typeface="Corbel" panose="020B0503020204020204" pitchFamily="34" charset="0"/>
              </a:rPr>
              <a:t>Week 19- February 18</a:t>
            </a:r>
          </a:p>
          <a:p>
            <a:r>
              <a:rPr lang="en-US" sz="2400" dirty="0">
                <a:solidFill>
                  <a:schemeClr val="bg1"/>
                </a:solidFill>
                <a:latin typeface="Corbel" panose="020B0503020204020204" pitchFamily="34" charset="0"/>
              </a:rPr>
              <a:t>Week 20- February 25</a:t>
            </a:r>
          </a:p>
          <a:p>
            <a:r>
              <a:rPr lang="en-US" sz="2400" dirty="0">
                <a:latin typeface="Corbel" panose="020B0503020204020204" pitchFamily="34" charset="0"/>
              </a:rPr>
              <a:t>Week 21- March 4- Spirituality</a:t>
            </a:r>
          </a:p>
          <a:p>
            <a:r>
              <a:rPr lang="en-US" sz="2400" dirty="0">
                <a:solidFill>
                  <a:schemeClr val="bg1"/>
                </a:solidFill>
                <a:latin typeface="Corbel" panose="020B0503020204020204" pitchFamily="34" charset="0"/>
              </a:rPr>
              <a:t>March 11 and 18 no course</a:t>
            </a:r>
          </a:p>
          <a:p>
            <a:r>
              <a:rPr lang="en-US" sz="2400" dirty="0">
                <a:latin typeface="Corbel" panose="020B0503020204020204" pitchFamily="34" charset="0"/>
              </a:rPr>
              <a:t>Week 22- March 25- Intro to IFS</a:t>
            </a:r>
          </a:p>
          <a:p>
            <a:r>
              <a:rPr lang="en-US" sz="2400" dirty="0">
                <a:latin typeface="Corbel" panose="020B0503020204020204" pitchFamily="34" charset="0"/>
              </a:rPr>
              <a:t>Week 23- April 1</a:t>
            </a:r>
          </a:p>
          <a:p>
            <a:r>
              <a:rPr lang="en-US" sz="2400" dirty="0">
                <a:latin typeface="Corbel" panose="020B0503020204020204" pitchFamily="34" charset="0"/>
              </a:rPr>
              <a:t>Week 24- April 8</a:t>
            </a:r>
          </a:p>
          <a:p>
            <a:r>
              <a:rPr lang="en-US" sz="2400" dirty="0">
                <a:latin typeface="Corbel" panose="020B0503020204020204" pitchFamily="34" charset="0"/>
              </a:rPr>
              <a:t>Week 25- April 15</a:t>
            </a:r>
          </a:p>
          <a:p>
            <a:r>
              <a:rPr lang="en-US" sz="2400" dirty="0">
                <a:latin typeface="Corbel" panose="020B0503020204020204" pitchFamily="34" charset="0"/>
              </a:rPr>
              <a:t>Week 26- April 22</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latin typeface="Corbel" panose="020B0503020204020204" pitchFamily="34" charset="0"/>
              </a:rPr>
              <a:t>Week 30- May 20</a:t>
            </a:r>
          </a:p>
          <a:p>
            <a:r>
              <a:rPr lang="en-US" sz="2400" dirty="0">
                <a:latin typeface="Corbel" panose="020B0503020204020204" pitchFamily="34" charset="0"/>
              </a:rPr>
              <a:t>Week 31- May 27</a:t>
            </a:r>
          </a:p>
          <a:p>
            <a:r>
              <a:rPr lang="en-US" sz="2400" dirty="0">
                <a:latin typeface="Corbel" panose="020B0503020204020204" pitchFamily="34" charset="0"/>
              </a:rPr>
              <a:t>Week 32- June 3</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dirty="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6</a:t>
            </a:fld>
            <a:endParaRPr lang="en-CA"/>
          </a:p>
        </p:txBody>
      </p:sp>
    </p:spTree>
    <p:extLst>
      <p:ext uri="{BB962C8B-B14F-4D97-AF65-F5344CB8AC3E}">
        <p14:creationId xmlns:p14="http://schemas.microsoft.com/office/powerpoint/2010/main" val="455077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0B4DC-9E74-0441-10D5-21094E368483}"/>
              </a:ext>
            </a:extLst>
          </p:cNvPr>
          <p:cNvSpPr>
            <a:spLocks noGrp="1"/>
          </p:cNvSpPr>
          <p:nvPr>
            <p:ph type="title" idx="4294967295"/>
          </p:nvPr>
        </p:nvSpPr>
        <p:spPr>
          <a:xfrm>
            <a:off x="-283464" y="569976"/>
            <a:ext cx="5561838" cy="1455738"/>
          </a:xfrm>
        </p:spPr>
        <p:txBody>
          <a:bodyPr>
            <a:normAutofit/>
          </a:bodyPr>
          <a:lstStyle/>
          <a:p>
            <a:pPr algn="ctr"/>
            <a:r>
              <a:rPr lang="en-US" sz="4400" dirty="0">
                <a:solidFill>
                  <a:schemeClr val="bg1"/>
                </a:solidFill>
              </a:rPr>
              <a:t>I Want They Want Ratio</a:t>
            </a:r>
          </a:p>
        </p:txBody>
      </p:sp>
      <p:sp>
        <p:nvSpPr>
          <p:cNvPr id="3" name="Content Placeholder 2">
            <a:extLst>
              <a:ext uri="{FF2B5EF4-FFF2-40B4-BE49-F238E27FC236}">
                <a16:creationId xmlns:a16="http://schemas.microsoft.com/office/drawing/2014/main" id="{04137F38-708B-C412-777D-D1F25BC39FAF}"/>
              </a:ext>
            </a:extLst>
          </p:cNvPr>
          <p:cNvSpPr>
            <a:spLocks noGrp="1"/>
          </p:cNvSpPr>
          <p:nvPr>
            <p:ph idx="4294967295"/>
          </p:nvPr>
        </p:nvSpPr>
        <p:spPr>
          <a:xfrm>
            <a:off x="5138058" y="162356"/>
            <a:ext cx="6920820" cy="6533287"/>
          </a:xfrm>
        </p:spPr>
        <p:txBody>
          <a:bodyPr>
            <a:normAutofit lnSpcReduction="10000"/>
          </a:bodyPr>
          <a:lstStyle/>
          <a:p>
            <a:r>
              <a:rPr lang="en-US" sz="2800" dirty="0"/>
              <a:t>Typically, in relationships, each person wants and tries to get their needs met</a:t>
            </a:r>
          </a:p>
          <a:p>
            <a:r>
              <a:rPr lang="en-US" sz="2800" dirty="0"/>
              <a:t>Sometimes both people want the same thing and there are no conflicts</a:t>
            </a:r>
          </a:p>
          <a:p>
            <a:r>
              <a:rPr lang="en-US" sz="2800" dirty="0"/>
              <a:t>Other times, however, people’s needs conflict </a:t>
            </a:r>
          </a:p>
          <a:p>
            <a:r>
              <a:rPr lang="en-US" sz="2800" dirty="0"/>
              <a:t>To communicate effectively when our needs conflict with those of others we must:</a:t>
            </a:r>
          </a:p>
          <a:p>
            <a:pPr marL="457200" lvl="1" indent="0">
              <a:buNone/>
            </a:pPr>
            <a:r>
              <a:rPr lang="en-US" sz="2800" dirty="0"/>
              <a:t>1. Know what we need and be able to clearly express it</a:t>
            </a:r>
          </a:p>
          <a:p>
            <a:pPr marL="457200" lvl="1" indent="0">
              <a:buNone/>
            </a:pPr>
            <a:r>
              <a:rPr lang="en-US" sz="2800" dirty="0"/>
              <a:t>2. Know what the other person needs</a:t>
            </a:r>
          </a:p>
          <a:p>
            <a:pPr marL="457200" lvl="1" indent="0">
              <a:buNone/>
            </a:pPr>
            <a:r>
              <a:rPr lang="en-US" sz="2800" dirty="0"/>
              <a:t>3. Compromise so that both we and the other person can get some part of what we need</a:t>
            </a:r>
          </a:p>
          <a:p>
            <a:pPr marL="457200" lvl="1" indent="0">
              <a:buNone/>
            </a:pPr>
            <a:r>
              <a:rPr lang="en-US" sz="2800" dirty="0"/>
              <a:t>4. Give what we can to meet the other person’s needs </a:t>
            </a:r>
          </a:p>
        </p:txBody>
      </p:sp>
      <p:pic>
        <p:nvPicPr>
          <p:cNvPr id="1026" name="Picture 2" descr="Seesaw Adults Images – Browse 1,224 Stock Photos, Vectors, and Video |  Adobe Stock">
            <a:extLst>
              <a:ext uri="{FF2B5EF4-FFF2-40B4-BE49-F238E27FC236}">
                <a16:creationId xmlns:a16="http://schemas.microsoft.com/office/drawing/2014/main" id="{D185D8E0-95CE-C70A-9656-174E4918C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7" y="2025714"/>
            <a:ext cx="4611297"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762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AC02B1-977F-C4D6-DBD6-886941B4CE3B}"/>
              </a:ext>
            </a:extLst>
          </p:cNvPr>
          <p:cNvSpPr txBox="1"/>
          <p:nvPr/>
        </p:nvSpPr>
        <p:spPr>
          <a:xfrm>
            <a:off x="2085654" y="1519634"/>
            <a:ext cx="12192000" cy="3970318"/>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DBT interpersonal effectiveness, we aim to balance: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What I want or need</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What the other person wants or needs</a:t>
            </a:r>
          </a:p>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Problems arise when the ratio is very lopsided:</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All “I want” → aggressive, entitled, relationship-damaging</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All “they want” → passive, self-erasing, resentment-building</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Effectiveness lives in the middle.</a:t>
            </a:r>
          </a:p>
          <a:p>
            <a:pPr>
              <a:buNone/>
            </a:pPr>
            <a:br>
              <a:rPr lang="en-US" dirty="0"/>
            </a:br>
            <a:endParaRPr lang="en-CA" dirty="0"/>
          </a:p>
        </p:txBody>
      </p:sp>
      <p:sp>
        <p:nvSpPr>
          <p:cNvPr id="5" name="TextBox 4">
            <a:extLst>
              <a:ext uri="{FF2B5EF4-FFF2-40B4-BE49-F238E27FC236}">
                <a16:creationId xmlns:a16="http://schemas.microsoft.com/office/drawing/2014/main" id="{7B1D23F6-DD1C-1FC0-CB04-B435C336CCEB}"/>
              </a:ext>
            </a:extLst>
          </p:cNvPr>
          <p:cNvSpPr txBox="1"/>
          <p:nvPr/>
        </p:nvSpPr>
        <p:spPr>
          <a:xfrm>
            <a:off x="3105365" y="122349"/>
            <a:ext cx="6169630" cy="646331"/>
          </a:xfrm>
          <a:prstGeom prst="rect">
            <a:avLst/>
          </a:prstGeom>
          <a:noFill/>
        </p:spPr>
        <p:txBody>
          <a:bodyPr wrap="square">
            <a:spAutoFit/>
          </a:bodyPr>
          <a:lstStyle/>
          <a:p>
            <a:r>
              <a:rPr lang="en-US" sz="3600" dirty="0">
                <a:solidFill>
                  <a:schemeClr val="bg1"/>
                </a:solidFill>
              </a:rPr>
              <a:t>I WANT / THEY WANT RATIO</a:t>
            </a:r>
            <a:endParaRPr lang="en-CA" sz="3600" dirty="0">
              <a:solidFill>
                <a:schemeClr val="bg1"/>
              </a:solidFill>
            </a:endParaRPr>
          </a:p>
        </p:txBody>
      </p:sp>
    </p:spTree>
    <p:extLst>
      <p:ext uri="{BB962C8B-B14F-4D97-AF65-F5344CB8AC3E}">
        <p14:creationId xmlns:p14="http://schemas.microsoft.com/office/powerpoint/2010/main" val="26569233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0CA4C-BD89-1C63-CBEE-BA0808AE8E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C314FD-B73F-A94A-E51F-2824AB9B927C}"/>
              </a:ext>
            </a:extLst>
          </p:cNvPr>
          <p:cNvSpPr txBox="1"/>
          <p:nvPr/>
        </p:nvSpPr>
        <p:spPr>
          <a:xfrm>
            <a:off x="0" y="511826"/>
            <a:ext cx="12192000" cy="6924973"/>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Example situation: You want a weekend off work. Your manager wants full staffing.</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All they want (ratio skewed away from self): “It’s fine, I’ll work. I don’t want to cause problems.” (Immediate peace → long-term resentment and burnout)</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All I want (ratio skewed away from relationship): “I’m not coming in. That’s your problem.” (Short-term relief → damaged relationship and consequences)</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Balanced DBT Ratio (Wise Mind): “I’ve worked the last three weekends and I’m feeling burned out. I’d like this weekend off. I know coverage matters; can we look at options together?” (Self-respect + relationship + problem-solving)</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DBT asks: How can I speak in a way that honors what I want while acknowledging what they want?</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Too much “I want” → control</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Too much “they want” → collapse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Wise Mind → balance and effectiveness</a:t>
            </a:r>
          </a:p>
          <a:p>
            <a:pPr>
              <a:buNone/>
            </a:pPr>
            <a:br>
              <a:rPr lang="en-US" dirty="0"/>
            </a:br>
            <a:endParaRPr lang="en-CA" dirty="0"/>
          </a:p>
        </p:txBody>
      </p:sp>
      <p:sp>
        <p:nvSpPr>
          <p:cNvPr id="5" name="TextBox 4">
            <a:extLst>
              <a:ext uri="{FF2B5EF4-FFF2-40B4-BE49-F238E27FC236}">
                <a16:creationId xmlns:a16="http://schemas.microsoft.com/office/drawing/2014/main" id="{758E46AB-36AC-4B69-2D97-EA0F3B28B8F7}"/>
              </a:ext>
            </a:extLst>
          </p:cNvPr>
          <p:cNvSpPr txBox="1"/>
          <p:nvPr/>
        </p:nvSpPr>
        <p:spPr>
          <a:xfrm>
            <a:off x="3362219" y="-134505"/>
            <a:ext cx="6169630" cy="646331"/>
          </a:xfrm>
          <a:prstGeom prst="rect">
            <a:avLst/>
          </a:prstGeom>
          <a:noFill/>
        </p:spPr>
        <p:txBody>
          <a:bodyPr wrap="square">
            <a:spAutoFit/>
          </a:bodyPr>
          <a:lstStyle/>
          <a:p>
            <a:r>
              <a:rPr lang="en-US" sz="3600" dirty="0">
                <a:solidFill>
                  <a:schemeClr val="bg1"/>
                </a:solidFill>
              </a:rPr>
              <a:t>I WANT / THEY WANT RATIO</a:t>
            </a:r>
            <a:endParaRPr lang="en-CA" sz="3600" dirty="0">
              <a:solidFill>
                <a:schemeClr val="bg1"/>
              </a:solidFill>
            </a:endParaRPr>
          </a:p>
        </p:txBody>
      </p:sp>
    </p:spTree>
    <p:extLst>
      <p:ext uri="{BB962C8B-B14F-4D97-AF65-F5344CB8AC3E}">
        <p14:creationId xmlns:p14="http://schemas.microsoft.com/office/powerpoint/2010/main" val="3895559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8342B-6B7B-1373-49CD-DCE7357579B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6F9DFD5-9FF3-125F-761D-981313457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BEFB68-4757-7E60-F93D-3BCB13DF8C5E}"/>
              </a:ext>
            </a:extLst>
          </p:cNvPr>
          <p:cNvSpPr>
            <a:spLocks noGrp="1"/>
          </p:cNvSpPr>
          <p:nvPr>
            <p:ph type="title"/>
          </p:nvPr>
        </p:nvSpPr>
        <p:spPr>
          <a:xfrm>
            <a:off x="114304" y="0"/>
            <a:ext cx="5802551" cy="1410511"/>
          </a:xfrm>
        </p:spPr>
        <p:txBody>
          <a:bodyPr>
            <a:normAutofit/>
          </a:bodyPr>
          <a:lstStyle/>
          <a:p>
            <a:pPr algn="ctr"/>
            <a:r>
              <a:rPr lang="en-CA" sz="2400" dirty="0">
                <a:solidFill>
                  <a:schemeClr val="bg1"/>
                </a:solidFill>
              </a:rPr>
              <a:t>Skills training workbook p. 207-241 </a:t>
            </a:r>
            <a:br>
              <a:rPr lang="en-CA" sz="2400" dirty="0">
                <a:solidFill>
                  <a:schemeClr val="bg1"/>
                </a:solidFill>
              </a:rPr>
            </a:br>
            <a:r>
              <a:rPr lang="en-CA" sz="2400" dirty="0">
                <a:solidFill>
                  <a:schemeClr val="bg1"/>
                </a:solidFill>
              </a:rPr>
              <a:t>interpersonal SKILLS</a:t>
            </a:r>
          </a:p>
        </p:txBody>
      </p:sp>
      <p:cxnSp>
        <p:nvCxnSpPr>
          <p:cNvPr id="12" name="Straight Connector 11">
            <a:extLst>
              <a:ext uri="{FF2B5EF4-FFF2-40B4-BE49-F238E27FC236}">
                <a16:creationId xmlns:a16="http://schemas.microsoft.com/office/drawing/2014/main" id="{509BF674-9C2C-F883-F394-69FDC64846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E09B96F-F838-65E0-DDDA-54E9EDFEEEE3}"/>
              </a:ext>
            </a:extLst>
          </p:cNvPr>
          <p:cNvSpPr>
            <a:spLocks noGrp="1"/>
          </p:cNvSpPr>
          <p:nvPr>
            <p:ph idx="1"/>
          </p:nvPr>
        </p:nvSpPr>
        <p:spPr>
          <a:xfrm>
            <a:off x="6121346" y="397419"/>
            <a:ext cx="5807996" cy="5048655"/>
          </a:xfrm>
        </p:spPr>
        <p:txBody>
          <a:bodyPr>
            <a:noAutofit/>
          </a:bodyPr>
          <a:lstStyle/>
          <a:p>
            <a:r>
              <a:rPr lang="en-CA" sz="2400" dirty="0"/>
              <a:t>1. Mindful attention</a:t>
            </a:r>
          </a:p>
          <a:p>
            <a:r>
              <a:rPr lang="en-CA" sz="2400" dirty="0"/>
              <a:t>2. Compassion for others</a:t>
            </a:r>
          </a:p>
          <a:p>
            <a:r>
              <a:rPr lang="en-CA" sz="2400" dirty="0"/>
              <a:t>3. Passive vs. aggressive behavior</a:t>
            </a:r>
          </a:p>
          <a:p>
            <a:r>
              <a:rPr lang="en-CA" sz="2400" dirty="0"/>
              <a:t>4. I want-they want ratio</a:t>
            </a:r>
          </a:p>
          <a:p>
            <a:r>
              <a:rPr lang="en-CA" sz="3600" dirty="0">
                <a:solidFill>
                  <a:schemeClr val="bg1"/>
                </a:solidFill>
              </a:rPr>
              <a:t>5. I want-I should ratio</a:t>
            </a:r>
          </a:p>
          <a:p>
            <a:r>
              <a:rPr lang="en-CA" sz="2400" dirty="0"/>
              <a:t>6. Key interpersonal skills</a:t>
            </a:r>
          </a:p>
          <a:p>
            <a:r>
              <a:rPr lang="en-CA" sz="2400" dirty="0"/>
              <a:t>7. Blocks to using interpersonal skills. Knowing what you want</a:t>
            </a:r>
          </a:p>
          <a:p>
            <a:r>
              <a:rPr lang="en-CA" sz="2400" dirty="0"/>
              <a:t>9. Modulating the intensity of a request</a:t>
            </a:r>
          </a:p>
          <a:p>
            <a:r>
              <a:rPr lang="en-CA" sz="2400" dirty="0"/>
              <a:t>10. Making a simple request</a:t>
            </a:r>
          </a:p>
          <a:p>
            <a:r>
              <a:rPr lang="en-CA" sz="2400" dirty="0"/>
              <a:t>11. Designing basic assertiveness scripts</a:t>
            </a:r>
          </a:p>
          <a:p>
            <a:r>
              <a:rPr lang="en-CA" sz="2400" dirty="0"/>
              <a:t>12. Assertive listening</a:t>
            </a:r>
          </a:p>
          <a:p>
            <a:endParaRPr lang="en-CA" sz="2800" dirty="0"/>
          </a:p>
        </p:txBody>
      </p:sp>
      <p:pic>
        <p:nvPicPr>
          <p:cNvPr id="7" name="Picture 6" descr="Diagram&#10;&#10;Description automatically generated">
            <a:extLst>
              <a:ext uri="{FF2B5EF4-FFF2-40B4-BE49-F238E27FC236}">
                <a16:creationId xmlns:a16="http://schemas.microsoft.com/office/drawing/2014/main" id="{76E26C05-C6E2-9EA1-FE93-A56DD6FF1A26}"/>
              </a:ext>
            </a:extLst>
          </p:cNvPr>
          <p:cNvPicPr>
            <a:picLocks noChangeAspect="1"/>
          </p:cNvPicPr>
          <p:nvPr/>
        </p:nvPicPr>
        <p:blipFill>
          <a:blip r:embed="rId2"/>
          <a:stretch>
            <a:fillRect/>
          </a:stretch>
        </p:blipFill>
        <p:spPr>
          <a:xfrm>
            <a:off x="262658" y="1318098"/>
            <a:ext cx="5654197" cy="5233481"/>
          </a:xfrm>
          <a:prstGeom prst="rect">
            <a:avLst/>
          </a:prstGeom>
        </p:spPr>
      </p:pic>
    </p:spTree>
    <p:extLst>
      <p:ext uri="{BB962C8B-B14F-4D97-AF65-F5344CB8AC3E}">
        <p14:creationId xmlns:p14="http://schemas.microsoft.com/office/powerpoint/2010/main" val="180310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1548A1-5371-D82B-E10F-DFCFE03BE53B}"/>
              </a:ext>
            </a:extLst>
          </p:cNvPr>
          <p:cNvSpPr txBox="1"/>
          <p:nvPr/>
        </p:nvSpPr>
        <p:spPr>
          <a:xfrm>
            <a:off x="0" y="546473"/>
            <a:ext cx="12192000" cy="6832640"/>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 want”: </a:t>
            </a:r>
            <a:r>
              <a:rPr lang="en-US" sz="2400" dirty="0">
                <a:latin typeface="Arial" panose="020B0604020202020204" pitchFamily="34" charset="0"/>
                <a:cs typeface="Arial" panose="020B0604020202020204" pitchFamily="34" charset="0"/>
              </a:rPr>
              <a:t>Comes from emotional mind. It reflects urges, feelings, fears, anger, and longing. It often sounds like: “I want to avoid this”, “I want them to understand”, “I want to explode or disappear”</a:t>
            </a:r>
          </a:p>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 should”: </a:t>
            </a:r>
            <a:r>
              <a:rPr lang="en-US" sz="2400" dirty="0">
                <a:latin typeface="Arial" panose="020B0604020202020204" pitchFamily="34" charset="0"/>
                <a:cs typeface="Arial" panose="020B0604020202020204" pitchFamily="34" charset="0"/>
              </a:rPr>
              <a:t>Comes from rule-bound rational mind. It reflects duty, guilt, social rules, self-criticism. It often sounds like:  “I should be nicer”,  “I should just suck it up”, “I should know better”</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problem is: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Too much “I want” → impulsive, reactive behavior.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Too much “I should” → resentment, shame, emotional suppression</a:t>
            </a:r>
          </a:p>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Wise Mind emerges when neither dominates and both are acknowledged.</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 healthy interpersonal stance usually sounds like: “I want X… and I understand Y… so I will do Z.” That is Wise Mind integrating emotional truth (wants) with values, facts, and long-term goals (</a:t>
            </a:r>
            <a:r>
              <a:rPr lang="en-US" sz="2400" dirty="0" err="1">
                <a:latin typeface="Arial" panose="020B0604020202020204" pitchFamily="34" charset="0"/>
                <a:cs typeface="Arial" panose="020B0604020202020204" pitchFamily="34" charset="0"/>
              </a:rPr>
              <a:t>shoulds</a:t>
            </a:r>
            <a:r>
              <a:rPr lang="en-US" sz="2400" dirty="0">
                <a:latin typeface="Arial" panose="020B0604020202020204" pitchFamily="34" charset="0"/>
                <a:cs typeface="Arial" panose="020B0604020202020204" pitchFamily="34" charset="0"/>
              </a:rPr>
              <a:t>)</a:t>
            </a:r>
          </a:p>
          <a:p>
            <a:br>
              <a:rPr lang="en-US" dirty="0"/>
            </a:br>
            <a:br>
              <a:rPr lang="en-US" dirty="0"/>
            </a:br>
            <a:endParaRPr lang="en-CA" dirty="0"/>
          </a:p>
        </p:txBody>
      </p:sp>
      <p:sp>
        <p:nvSpPr>
          <p:cNvPr id="7" name="TextBox 6">
            <a:extLst>
              <a:ext uri="{FF2B5EF4-FFF2-40B4-BE49-F238E27FC236}">
                <a16:creationId xmlns:a16="http://schemas.microsoft.com/office/drawing/2014/main" id="{8D8B10E2-80E1-F287-08FE-DA0B61BBAAA5}"/>
              </a:ext>
            </a:extLst>
          </p:cNvPr>
          <p:cNvSpPr txBox="1"/>
          <p:nvPr/>
        </p:nvSpPr>
        <p:spPr>
          <a:xfrm>
            <a:off x="2835667" y="-182052"/>
            <a:ext cx="7993295" cy="646331"/>
          </a:xfrm>
          <a:prstGeom prst="rect">
            <a:avLst/>
          </a:prstGeom>
          <a:noFill/>
        </p:spPr>
        <p:txBody>
          <a:bodyPr wrap="square">
            <a:spAutoFit/>
          </a:bodyPr>
          <a:lstStyle/>
          <a:p>
            <a:r>
              <a:rPr lang="en-US" sz="3600" dirty="0">
                <a:solidFill>
                  <a:schemeClr val="bg1"/>
                </a:solidFill>
              </a:rPr>
              <a:t>THE “I WANT / I SHOULD” RATIO </a:t>
            </a:r>
            <a:endParaRPr lang="en-CA" sz="3600" dirty="0">
              <a:solidFill>
                <a:schemeClr val="bg1"/>
              </a:solidFill>
            </a:endParaRPr>
          </a:p>
        </p:txBody>
      </p:sp>
    </p:spTree>
    <p:extLst>
      <p:ext uri="{BB962C8B-B14F-4D97-AF65-F5344CB8AC3E}">
        <p14:creationId xmlns:p14="http://schemas.microsoft.com/office/powerpoint/2010/main" val="39227315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12DC3-5A71-6BA8-BDD7-64393C3DDA1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A41D157-D0A9-CE4A-FA41-75ED781E5DD5}"/>
              </a:ext>
            </a:extLst>
          </p:cNvPr>
          <p:cNvSpPr txBox="1"/>
          <p:nvPr/>
        </p:nvSpPr>
        <p:spPr>
          <a:xfrm>
            <a:off x="0" y="566678"/>
            <a:ext cx="12192000" cy="5724644"/>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Example 1: Interpersonal Effectiveness. Your partner is late again.</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Emotional Mind (“I want” heavy): “I want to yell. I want them to know how disrespectful this is.”</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Overcontrolled Rational Mind (“I should” heavy): “I should be understanding. I should not make a big deal out of this.”</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Wise Mind (Balanced Ratio): “I want reliability, and I also know things happen. I should speak up calmly, so this doesn’t keep building.”</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Resulting behavior (DEAR MAN–style): “When you’re late without telling me, I feel frustrated. I’d like a text if you’re running late so I can plan better.”</a:t>
            </a:r>
          </a:p>
          <a:p>
            <a:pPr marL="28575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Example 2: Boundary-Setting: A friend asks for a last-minute favor you don’t want to do.</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Emotional Mind: “I want to say no and never help again.”</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Overcontrolled Rational Mind: “I should say yes. They need me.”</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Wise Mind: “I want rest tonight, and I value being a supportive friend. I can say no this time without rejecting them.”</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Wise Mind response: “I can’t help tonight, but I could another day.”</a:t>
            </a:r>
            <a:br>
              <a:rPr lang="en-US" dirty="0"/>
            </a:br>
            <a:br>
              <a:rPr lang="en-US" dirty="0"/>
            </a:br>
            <a:endParaRPr lang="en-CA" dirty="0"/>
          </a:p>
        </p:txBody>
      </p:sp>
      <p:sp>
        <p:nvSpPr>
          <p:cNvPr id="7" name="TextBox 6">
            <a:extLst>
              <a:ext uri="{FF2B5EF4-FFF2-40B4-BE49-F238E27FC236}">
                <a16:creationId xmlns:a16="http://schemas.microsoft.com/office/drawing/2014/main" id="{04028CFB-68B8-DC4F-A827-2669E662B0D6}"/>
              </a:ext>
            </a:extLst>
          </p:cNvPr>
          <p:cNvSpPr txBox="1"/>
          <p:nvPr/>
        </p:nvSpPr>
        <p:spPr>
          <a:xfrm>
            <a:off x="2681555" y="-79653"/>
            <a:ext cx="7993295" cy="646331"/>
          </a:xfrm>
          <a:prstGeom prst="rect">
            <a:avLst/>
          </a:prstGeom>
          <a:noFill/>
        </p:spPr>
        <p:txBody>
          <a:bodyPr wrap="square">
            <a:spAutoFit/>
          </a:bodyPr>
          <a:lstStyle/>
          <a:p>
            <a:r>
              <a:rPr lang="en-US" sz="3600" dirty="0">
                <a:solidFill>
                  <a:schemeClr val="bg1"/>
                </a:solidFill>
              </a:rPr>
              <a:t>THE “I WANT / I SHOULD” RATIO </a:t>
            </a:r>
            <a:endParaRPr lang="en-CA" sz="3600" dirty="0">
              <a:solidFill>
                <a:schemeClr val="bg1"/>
              </a:solidFill>
            </a:endParaRPr>
          </a:p>
        </p:txBody>
      </p:sp>
    </p:spTree>
    <p:extLst>
      <p:ext uri="{BB962C8B-B14F-4D97-AF65-F5344CB8AC3E}">
        <p14:creationId xmlns:p14="http://schemas.microsoft.com/office/powerpoint/2010/main" val="32912508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103D6-1C63-1A01-BEF8-2532C08B8B8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FEB1D0-427F-2D2A-DD9E-45F3ABC10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14C70F-B29B-176C-6D99-AE2A2D955506}"/>
              </a:ext>
            </a:extLst>
          </p:cNvPr>
          <p:cNvSpPr>
            <a:spLocks noGrp="1"/>
          </p:cNvSpPr>
          <p:nvPr>
            <p:ph type="title"/>
          </p:nvPr>
        </p:nvSpPr>
        <p:spPr>
          <a:xfrm>
            <a:off x="114304" y="0"/>
            <a:ext cx="5802551" cy="1410511"/>
          </a:xfrm>
        </p:spPr>
        <p:txBody>
          <a:bodyPr>
            <a:normAutofit/>
          </a:bodyPr>
          <a:lstStyle/>
          <a:p>
            <a:pPr algn="ctr"/>
            <a:r>
              <a:rPr lang="en-CA" sz="2400" dirty="0">
                <a:solidFill>
                  <a:schemeClr val="bg1"/>
                </a:solidFill>
              </a:rPr>
              <a:t>Skills training workbook p. 207-241 </a:t>
            </a:r>
            <a:br>
              <a:rPr lang="en-CA" sz="2400" dirty="0">
                <a:solidFill>
                  <a:schemeClr val="bg1"/>
                </a:solidFill>
              </a:rPr>
            </a:br>
            <a:r>
              <a:rPr lang="en-CA" sz="2400" dirty="0">
                <a:solidFill>
                  <a:schemeClr val="bg1"/>
                </a:solidFill>
              </a:rPr>
              <a:t>interpersonal SKILLS</a:t>
            </a:r>
          </a:p>
        </p:txBody>
      </p:sp>
      <p:cxnSp>
        <p:nvCxnSpPr>
          <p:cNvPr id="12" name="Straight Connector 11">
            <a:extLst>
              <a:ext uri="{FF2B5EF4-FFF2-40B4-BE49-F238E27FC236}">
                <a16:creationId xmlns:a16="http://schemas.microsoft.com/office/drawing/2014/main" id="{E2D07941-BF2D-F663-3D3E-8726A9EB91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0E8B4D7-00E1-A4B6-964C-64BDFC553C35}"/>
              </a:ext>
            </a:extLst>
          </p:cNvPr>
          <p:cNvSpPr>
            <a:spLocks noGrp="1"/>
          </p:cNvSpPr>
          <p:nvPr>
            <p:ph idx="1"/>
          </p:nvPr>
        </p:nvSpPr>
        <p:spPr>
          <a:xfrm>
            <a:off x="6121346" y="397419"/>
            <a:ext cx="5807996" cy="5048655"/>
          </a:xfrm>
        </p:spPr>
        <p:txBody>
          <a:bodyPr>
            <a:noAutofit/>
          </a:bodyPr>
          <a:lstStyle/>
          <a:p>
            <a:r>
              <a:rPr lang="en-CA" sz="2400" dirty="0"/>
              <a:t>1. Mindful attention</a:t>
            </a:r>
          </a:p>
          <a:p>
            <a:r>
              <a:rPr lang="en-CA" sz="2400" dirty="0"/>
              <a:t>2. Compassion for others</a:t>
            </a:r>
          </a:p>
          <a:p>
            <a:r>
              <a:rPr lang="en-CA" sz="2400" dirty="0"/>
              <a:t>3. Passive vs. aggressive behavior</a:t>
            </a:r>
          </a:p>
          <a:p>
            <a:r>
              <a:rPr lang="en-CA" sz="2400" dirty="0"/>
              <a:t>4. I want-they want ratio</a:t>
            </a:r>
          </a:p>
          <a:p>
            <a:r>
              <a:rPr lang="en-CA" sz="2400" dirty="0"/>
              <a:t>5. I want-I should ratio</a:t>
            </a:r>
          </a:p>
          <a:p>
            <a:r>
              <a:rPr lang="en-CA" sz="3200" dirty="0">
                <a:solidFill>
                  <a:schemeClr val="bg1"/>
                </a:solidFill>
              </a:rPr>
              <a:t>6. Key interpersonal skills</a:t>
            </a:r>
          </a:p>
          <a:p>
            <a:r>
              <a:rPr lang="en-CA" sz="2400" dirty="0"/>
              <a:t>7. Blocks to using interpersonal skills. Knowing what you want</a:t>
            </a:r>
          </a:p>
          <a:p>
            <a:r>
              <a:rPr lang="en-CA" sz="2400" dirty="0"/>
              <a:t>9. Modulating the intensity of a request</a:t>
            </a:r>
          </a:p>
          <a:p>
            <a:r>
              <a:rPr lang="en-CA" sz="2400" dirty="0"/>
              <a:t>10. Making a simple request</a:t>
            </a:r>
          </a:p>
          <a:p>
            <a:r>
              <a:rPr lang="en-CA" sz="2400" dirty="0"/>
              <a:t>11. Designing basic assertiveness scripts</a:t>
            </a:r>
          </a:p>
          <a:p>
            <a:r>
              <a:rPr lang="en-CA" sz="2400" dirty="0"/>
              <a:t>12. Assertive listening</a:t>
            </a:r>
          </a:p>
          <a:p>
            <a:endParaRPr lang="en-CA" sz="2800" dirty="0"/>
          </a:p>
        </p:txBody>
      </p:sp>
      <p:pic>
        <p:nvPicPr>
          <p:cNvPr id="7" name="Picture 6" descr="Diagram&#10;&#10;Description automatically generated">
            <a:extLst>
              <a:ext uri="{FF2B5EF4-FFF2-40B4-BE49-F238E27FC236}">
                <a16:creationId xmlns:a16="http://schemas.microsoft.com/office/drawing/2014/main" id="{13E61191-8DEC-37E6-129C-A598D2AABF47}"/>
              </a:ext>
            </a:extLst>
          </p:cNvPr>
          <p:cNvPicPr>
            <a:picLocks noChangeAspect="1"/>
          </p:cNvPicPr>
          <p:nvPr/>
        </p:nvPicPr>
        <p:blipFill>
          <a:blip r:embed="rId2"/>
          <a:stretch>
            <a:fillRect/>
          </a:stretch>
        </p:blipFill>
        <p:spPr>
          <a:xfrm>
            <a:off x="262658" y="1318098"/>
            <a:ext cx="5654197" cy="5233481"/>
          </a:xfrm>
          <a:prstGeom prst="rect">
            <a:avLst/>
          </a:prstGeom>
        </p:spPr>
      </p:pic>
    </p:spTree>
    <p:extLst>
      <p:ext uri="{BB962C8B-B14F-4D97-AF65-F5344CB8AC3E}">
        <p14:creationId xmlns:p14="http://schemas.microsoft.com/office/powerpoint/2010/main" val="357224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CF58C-704A-C56D-637C-2AC914585C4B}"/>
              </a:ext>
            </a:extLst>
          </p:cNvPr>
          <p:cNvSpPr>
            <a:spLocks noGrp="1"/>
          </p:cNvSpPr>
          <p:nvPr>
            <p:ph type="title" idx="4294967295"/>
          </p:nvPr>
        </p:nvSpPr>
        <p:spPr>
          <a:xfrm>
            <a:off x="-1" y="225425"/>
            <a:ext cx="4920343" cy="1455738"/>
          </a:xfrm>
        </p:spPr>
        <p:txBody>
          <a:bodyPr>
            <a:noAutofit/>
          </a:bodyPr>
          <a:lstStyle/>
          <a:p>
            <a:pPr algn="ctr"/>
            <a:r>
              <a:rPr lang="en-US" sz="3600" dirty="0">
                <a:solidFill>
                  <a:schemeClr val="bg1"/>
                </a:solidFill>
              </a:rPr>
              <a:t>6 Key Interpersonal Skills</a:t>
            </a:r>
          </a:p>
        </p:txBody>
      </p:sp>
      <p:sp>
        <p:nvSpPr>
          <p:cNvPr id="3" name="Content Placeholder 2">
            <a:extLst>
              <a:ext uri="{FF2B5EF4-FFF2-40B4-BE49-F238E27FC236}">
                <a16:creationId xmlns:a16="http://schemas.microsoft.com/office/drawing/2014/main" id="{65E012FA-4851-75F5-3D44-5ADB34439DEF}"/>
              </a:ext>
            </a:extLst>
          </p:cNvPr>
          <p:cNvSpPr>
            <a:spLocks noGrp="1"/>
          </p:cNvSpPr>
          <p:nvPr>
            <p:ph idx="4294967295"/>
          </p:nvPr>
        </p:nvSpPr>
        <p:spPr>
          <a:xfrm>
            <a:off x="5189538" y="335721"/>
            <a:ext cx="7002462" cy="6613525"/>
          </a:xfrm>
        </p:spPr>
        <p:txBody>
          <a:bodyPr>
            <a:normAutofit/>
          </a:bodyPr>
          <a:lstStyle/>
          <a:p>
            <a:pPr marL="514350" indent="-514350">
              <a:buFont typeface="+mj-lt"/>
              <a:buAutoNum type="arabicPeriod"/>
            </a:pPr>
            <a:r>
              <a:rPr lang="en-US" sz="3200" dirty="0">
                <a:solidFill>
                  <a:schemeClr val="bg1"/>
                </a:solidFill>
              </a:rPr>
              <a:t>Knowing what you want :</a:t>
            </a:r>
            <a:r>
              <a:rPr lang="en-US" sz="3200" dirty="0"/>
              <a:t> Clearly express what you’re feeling, thinking and what you want </a:t>
            </a:r>
          </a:p>
          <a:p>
            <a:pPr marL="514350" indent="-514350">
              <a:buFont typeface="+mj-lt"/>
              <a:buAutoNum type="arabicPeriod"/>
            </a:pPr>
            <a:r>
              <a:rPr lang="en-US" sz="3200" dirty="0">
                <a:solidFill>
                  <a:schemeClr val="bg1"/>
                </a:solidFill>
              </a:rPr>
              <a:t>Asking for what you want </a:t>
            </a:r>
            <a:r>
              <a:rPr lang="en-US" sz="3200" dirty="0"/>
              <a:t>(in a way that protects the relationship): The next section of the workbook will give us a method for doing this in a way that is effective</a:t>
            </a:r>
          </a:p>
          <a:p>
            <a:pPr marL="514350" indent="-514350">
              <a:buFont typeface="+mj-lt"/>
              <a:buAutoNum type="arabicPeriod"/>
            </a:pPr>
            <a:r>
              <a:rPr lang="en-US" sz="3200" dirty="0">
                <a:solidFill>
                  <a:schemeClr val="bg1"/>
                </a:solidFill>
              </a:rPr>
              <a:t>Negotiating areas of conflicting wants</a:t>
            </a:r>
            <a:r>
              <a:rPr lang="en-US" sz="3200" dirty="0"/>
              <a:t>: Recognize that each person’s needs are valid and that to have a good relationship you need to  compromise </a:t>
            </a:r>
          </a:p>
        </p:txBody>
      </p:sp>
      <p:pic>
        <p:nvPicPr>
          <p:cNvPr id="5" name="Picture 4" descr="A closeup of a key and a keyhole">
            <a:extLst>
              <a:ext uri="{FF2B5EF4-FFF2-40B4-BE49-F238E27FC236}">
                <a16:creationId xmlns:a16="http://schemas.microsoft.com/office/drawing/2014/main" id="{DD72DE4C-58B8-1D3D-33BC-7A3D608E838D}"/>
              </a:ext>
            </a:extLst>
          </p:cNvPr>
          <p:cNvPicPr>
            <a:picLocks noChangeAspect="1"/>
          </p:cNvPicPr>
          <p:nvPr/>
        </p:nvPicPr>
        <p:blipFill>
          <a:blip r:embed="rId2"/>
          <a:stretch>
            <a:fillRect/>
          </a:stretch>
        </p:blipFill>
        <p:spPr>
          <a:xfrm>
            <a:off x="199928" y="1681163"/>
            <a:ext cx="4557810" cy="3922643"/>
          </a:xfrm>
          <a:prstGeom prst="rect">
            <a:avLst/>
          </a:prstGeom>
        </p:spPr>
      </p:pic>
    </p:spTree>
    <p:extLst>
      <p:ext uri="{BB962C8B-B14F-4D97-AF65-F5344CB8AC3E}">
        <p14:creationId xmlns:p14="http://schemas.microsoft.com/office/powerpoint/2010/main" val="2758763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D5B82-770F-286B-86CA-6A0DEE3FA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A8A0CF-4733-A631-827C-CDF83E36F706}"/>
              </a:ext>
            </a:extLst>
          </p:cNvPr>
          <p:cNvSpPr>
            <a:spLocks noGrp="1"/>
          </p:cNvSpPr>
          <p:nvPr>
            <p:ph type="title" idx="4294967295"/>
          </p:nvPr>
        </p:nvSpPr>
        <p:spPr>
          <a:xfrm>
            <a:off x="-1" y="225425"/>
            <a:ext cx="4909457" cy="1455738"/>
          </a:xfrm>
        </p:spPr>
        <p:txBody>
          <a:bodyPr>
            <a:noAutofit/>
          </a:bodyPr>
          <a:lstStyle/>
          <a:p>
            <a:pPr algn="ctr"/>
            <a:r>
              <a:rPr lang="en-US" sz="3600" dirty="0">
                <a:solidFill>
                  <a:schemeClr val="bg1"/>
                </a:solidFill>
              </a:rPr>
              <a:t>6 Key Interpersonal Skills</a:t>
            </a:r>
          </a:p>
        </p:txBody>
      </p:sp>
      <p:sp>
        <p:nvSpPr>
          <p:cNvPr id="3" name="Content Placeholder 2">
            <a:extLst>
              <a:ext uri="{FF2B5EF4-FFF2-40B4-BE49-F238E27FC236}">
                <a16:creationId xmlns:a16="http://schemas.microsoft.com/office/drawing/2014/main" id="{CCDFB699-0AEE-15C9-16D1-7EC8A1DCAB2C}"/>
              </a:ext>
            </a:extLst>
          </p:cNvPr>
          <p:cNvSpPr>
            <a:spLocks noGrp="1"/>
          </p:cNvSpPr>
          <p:nvPr>
            <p:ph idx="4294967295"/>
          </p:nvPr>
        </p:nvSpPr>
        <p:spPr>
          <a:xfrm>
            <a:off x="5062098" y="225425"/>
            <a:ext cx="7002462" cy="6613525"/>
          </a:xfrm>
        </p:spPr>
        <p:txBody>
          <a:bodyPr>
            <a:normAutofit/>
          </a:bodyPr>
          <a:lstStyle/>
          <a:p>
            <a:pPr marL="0" indent="0">
              <a:buNone/>
            </a:pPr>
            <a:r>
              <a:rPr lang="en-US" sz="2800" dirty="0"/>
              <a:t>4. </a:t>
            </a:r>
            <a:r>
              <a:rPr lang="en-US" sz="2800" dirty="0">
                <a:solidFill>
                  <a:schemeClr val="bg1"/>
                </a:solidFill>
              </a:rPr>
              <a:t>Getting information: </a:t>
            </a:r>
            <a:r>
              <a:rPr lang="en-US" sz="2800" dirty="0"/>
              <a:t>To communicate effectively you must understand what the other person needs, fears, hopes for, etc.</a:t>
            </a:r>
          </a:p>
          <a:p>
            <a:pPr marL="0" indent="0">
              <a:buNone/>
            </a:pPr>
            <a:r>
              <a:rPr lang="en-US" sz="2800" dirty="0"/>
              <a:t>5. </a:t>
            </a:r>
            <a:r>
              <a:rPr lang="en-US" sz="2800" dirty="0">
                <a:solidFill>
                  <a:schemeClr val="bg1"/>
                </a:solidFill>
              </a:rPr>
              <a:t>Saying no </a:t>
            </a:r>
            <a:r>
              <a:rPr lang="en-US" sz="2800" dirty="0"/>
              <a:t>(in a way that protects the relationship): learning to say no in an assertive way that sets firm boundaries while validating the other persons needs is an important part of effective communication</a:t>
            </a:r>
          </a:p>
          <a:p>
            <a:pPr marL="0" indent="0">
              <a:buNone/>
            </a:pPr>
            <a:r>
              <a:rPr lang="en-US" sz="2800" dirty="0"/>
              <a:t>6. </a:t>
            </a:r>
            <a:r>
              <a:rPr lang="en-US" sz="2800" dirty="0">
                <a:solidFill>
                  <a:schemeClr val="bg1"/>
                </a:solidFill>
              </a:rPr>
              <a:t>Acting according to your values</a:t>
            </a:r>
            <a:r>
              <a:rPr lang="en-US" sz="2800" dirty="0"/>
              <a:t>: Reflect on your values and the kinds of relationships you want. Learn how to act in ways that incorporate your values into your relationships ex. Trustworthy, loving, committed, truthful, transparent</a:t>
            </a:r>
          </a:p>
        </p:txBody>
      </p:sp>
      <p:pic>
        <p:nvPicPr>
          <p:cNvPr id="5" name="Picture 4" descr="A closeup of a key and a keyhole">
            <a:extLst>
              <a:ext uri="{FF2B5EF4-FFF2-40B4-BE49-F238E27FC236}">
                <a16:creationId xmlns:a16="http://schemas.microsoft.com/office/drawing/2014/main" id="{2CEB98CC-1F66-9044-E98D-9849DBA069C4}"/>
              </a:ext>
            </a:extLst>
          </p:cNvPr>
          <p:cNvPicPr>
            <a:picLocks noChangeAspect="1"/>
          </p:cNvPicPr>
          <p:nvPr/>
        </p:nvPicPr>
        <p:blipFill>
          <a:blip r:embed="rId2"/>
          <a:stretch>
            <a:fillRect/>
          </a:stretch>
        </p:blipFill>
        <p:spPr>
          <a:xfrm>
            <a:off x="199928" y="1681163"/>
            <a:ext cx="4557810" cy="3922643"/>
          </a:xfrm>
          <a:prstGeom prst="rect">
            <a:avLst/>
          </a:prstGeom>
        </p:spPr>
      </p:pic>
    </p:spTree>
    <p:extLst>
      <p:ext uri="{BB962C8B-B14F-4D97-AF65-F5344CB8AC3E}">
        <p14:creationId xmlns:p14="http://schemas.microsoft.com/office/powerpoint/2010/main" val="21836307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23B9-F021-FAE6-2F19-DD311C01893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C72946-C8F0-2962-D9D0-BE9076A36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B849FC-F293-C155-A6FA-6F84429FDB42}"/>
              </a:ext>
            </a:extLst>
          </p:cNvPr>
          <p:cNvSpPr>
            <a:spLocks noGrp="1"/>
          </p:cNvSpPr>
          <p:nvPr>
            <p:ph type="title"/>
          </p:nvPr>
        </p:nvSpPr>
        <p:spPr>
          <a:xfrm>
            <a:off x="114304" y="0"/>
            <a:ext cx="5802551" cy="1410511"/>
          </a:xfrm>
        </p:spPr>
        <p:txBody>
          <a:bodyPr>
            <a:normAutofit/>
          </a:bodyPr>
          <a:lstStyle/>
          <a:p>
            <a:pPr algn="ctr"/>
            <a:r>
              <a:rPr lang="en-CA" sz="2400" dirty="0">
                <a:solidFill>
                  <a:schemeClr val="bg1"/>
                </a:solidFill>
              </a:rPr>
              <a:t>Skills training workbook p. 207-241 </a:t>
            </a:r>
            <a:br>
              <a:rPr lang="en-CA" sz="2400" dirty="0">
                <a:solidFill>
                  <a:schemeClr val="bg1"/>
                </a:solidFill>
              </a:rPr>
            </a:br>
            <a:r>
              <a:rPr lang="en-CA" sz="2400" dirty="0">
                <a:solidFill>
                  <a:schemeClr val="bg1"/>
                </a:solidFill>
              </a:rPr>
              <a:t>interpersonal SKILLS</a:t>
            </a:r>
          </a:p>
        </p:txBody>
      </p:sp>
      <p:cxnSp>
        <p:nvCxnSpPr>
          <p:cNvPr id="12" name="Straight Connector 11">
            <a:extLst>
              <a:ext uri="{FF2B5EF4-FFF2-40B4-BE49-F238E27FC236}">
                <a16:creationId xmlns:a16="http://schemas.microsoft.com/office/drawing/2014/main" id="{CBBE9263-85EA-9B18-4550-C754DCF07C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F5CCA89-721E-2DA6-B70F-28C63559ACFB}"/>
              </a:ext>
            </a:extLst>
          </p:cNvPr>
          <p:cNvSpPr>
            <a:spLocks noGrp="1"/>
          </p:cNvSpPr>
          <p:nvPr>
            <p:ph idx="1"/>
          </p:nvPr>
        </p:nvSpPr>
        <p:spPr>
          <a:xfrm>
            <a:off x="6121346" y="397419"/>
            <a:ext cx="5807996" cy="5048655"/>
          </a:xfrm>
        </p:spPr>
        <p:txBody>
          <a:bodyPr>
            <a:noAutofit/>
          </a:bodyPr>
          <a:lstStyle/>
          <a:p>
            <a:r>
              <a:rPr lang="en-CA" sz="2400" dirty="0"/>
              <a:t>1. Mindful attention</a:t>
            </a:r>
          </a:p>
          <a:p>
            <a:r>
              <a:rPr lang="en-CA" sz="2400" dirty="0"/>
              <a:t>2. Compassion for others</a:t>
            </a:r>
          </a:p>
          <a:p>
            <a:r>
              <a:rPr lang="en-CA" sz="2400" dirty="0"/>
              <a:t>3. Passive vs. aggressive behavior</a:t>
            </a:r>
          </a:p>
          <a:p>
            <a:r>
              <a:rPr lang="en-CA" sz="2400" dirty="0"/>
              <a:t>4. I want-they want ratio</a:t>
            </a:r>
          </a:p>
          <a:p>
            <a:r>
              <a:rPr lang="en-CA" sz="2400" dirty="0"/>
              <a:t>5. I want-I should ratio</a:t>
            </a:r>
          </a:p>
          <a:p>
            <a:r>
              <a:rPr lang="en-CA" sz="2400" dirty="0"/>
              <a:t>6. Key interpersonal skills</a:t>
            </a:r>
          </a:p>
          <a:p>
            <a:r>
              <a:rPr lang="en-CA" sz="3200" dirty="0">
                <a:solidFill>
                  <a:schemeClr val="bg1"/>
                </a:solidFill>
              </a:rPr>
              <a:t>7. Blocks to using interpersonal skills. Knowing what you want</a:t>
            </a:r>
          </a:p>
          <a:p>
            <a:r>
              <a:rPr lang="en-CA" sz="2400" dirty="0"/>
              <a:t>9. Modulating the intensity of a request</a:t>
            </a:r>
          </a:p>
          <a:p>
            <a:r>
              <a:rPr lang="en-CA" sz="2400" dirty="0"/>
              <a:t>10. Making a simple request</a:t>
            </a:r>
          </a:p>
          <a:p>
            <a:r>
              <a:rPr lang="en-CA" sz="2400" dirty="0"/>
              <a:t>11. Designing basic assertiveness scripts</a:t>
            </a:r>
          </a:p>
          <a:p>
            <a:r>
              <a:rPr lang="en-CA" sz="2400" dirty="0"/>
              <a:t>12. Assertive listening</a:t>
            </a:r>
          </a:p>
          <a:p>
            <a:endParaRPr lang="en-CA" sz="2800" dirty="0"/>
          </a:p>
        </p:txBody>
      </p:sp>
      <p:pic>
        <p:nvPicPr>
          <p:cNvPr id="7" name="Picture 6" descr="Diagram&#10;&#10;Description automatically generated">
            <a:extLst>
              <a:ext uri="{FF2B5EF4-FFF2-40B4-BE49-F238E27FC236}">
                <a16:creationId xmlns:a16="http://schemas.microsoft.com/office/drawing/2014/main" id="{F2082B23-22FA-15BF-9285-4D8C006FBF1D}"/>
              </a:ext>
            </a:extLst>
          </p:cNvPr>
          <p:cNvPicPr>
            <a:picLocks noChangeAspect="1"/>
          </p:cNvPicPr>
          <p:nvPr/>
        </p:nvPicPr>
        <p:blipFill>
          <a:blip r:embed="rId2"/>
          <a:stretch>
            <a:fillRect/>
          </a:stretch>
        </p:blipFill>
        <p:spPr>
          <a:xfrm>
            <a:off x="262658" y="1318098"/>
            <a:ext cx="5654197" cy="5233481"/>
          </a:xfrm>
          <a:prstGeom prst="rect">
            <a:avLst/>
          </a:prstGeom>
        </p:spPr>
      </p:pic>
    </p:spTree>
    <p:extLst>
      <p:ext uri="{BB962C8B-B14F-4D97-AF65-F5344CB8AC3E}">
        <p14:creationId xmlns:p14="http://schemas.microsoft.com/office/powerpoint/2010/main" val="143126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8BB694-BCC8-4983-A3A5-BD21301C2C3A}"/>
              </a:ext>
            </a:extLst>
          </p:cNvPr>
          <p:cNvPicPr>
            <a:picLocks noChangeAspect="1"/>
          </p:cNvPicPr>
          <p:nvPr/>
        </p:nvPicPr>
        <p:blipFill rotWithShape="1">
          <a:blip r:embed="rId2"/>
          <a:srcRect t="5707" b="9706"/>
          <a:stretch/>
        </p:blipFill>
        <p:spPr>
          <a:xfrm>
            <a:off x="20" y="0"/>
            <a:ext cx="12191980" cy="6857990"/>
          </a:xfrm>
          <a:prstGeom prst="rect">
            <a:avLst/>
          </a:prstGeom>
        </p:spPr>
      </p:pic>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1507473" y="-727955"/>
            <a:ext cx="9151454" cy="1595952"/>
          </a:xfrm>
        </p:spPr>
        <p:txBody>
          <a:bodyPr vert="horz" lIns="91440" tIns="45720" rIns="91440" bIns="45720" rtlCol="0" anchor="b">
            <a:normAutofit/>
          </a:bodyPr>
          <a:lstStyle/>
          <a:p>
            <a:pPr algn="ctr"/>
            <a:r>
              <a:rPr lang="en-US" sz="4800" dirty="0">
                <a:solidFill>
                  <a:schemeClr val="tx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1918229" y="753070"/>
            <a:ext cx="8355542" cy="664647"/>
          </a:xfrm>
        </p:spPr>
        <p:txBody>
          <a:bodyPr vert="horz" lIns="91440" tIns="45720" rIns="91440" bIns="45720" rtlCol="0" anchor="t">
            <a:normAutofit/>
          </a:bodyPr>
          <a:lstStyle/>
          <a:p>
            <a:pPr marL="0" indent="0" algn="ctr">
              <a:buNone/>
            </a:pPr>
            <a:r>
              <a:rPr lang="en-US" cap="all" dirty="0"/>
              <a:t>Feel free to skip it. Followed by a moment of silence </a:t>
            </a:r>
          </a:p>
        </p:txBody>
      </p:sp>
      <p:sp>
        <p:nvSpPr>
          <p:cNvPr id="4" name="Slide Number Placeholder 3">
            <a:extLst>
              <a:ext uri="{FF2B5EF4-FFF2-40B4-BE49-F238E27FC236}">
                <a16:creationId xmlns:a16="http://schemas.microsoft.com/office/drawing/2014/main" id="{8C897EA7-A8C5-691B-FABB-2CEF97D89E94}"/>
              </a:ext>
            </a:extLst>
          </p:cNvPr>
          <p:cNvSpPr>
            <a:spLocks noGrp="1"/>
          </p:cNvSpPr>
          <p:nvPr>
            <p:ph type="sldNum" sz="quarter" idx="12"/>
          </p:nvPr>
        </p:nvSpPr>
        <p:spPr/>
        <p:txBody>
          <a:bodyPr/>
          <a:lstStyle/>
          <a:p>
            <a:fld id="{8954F5B7-5279-43BB-AF99-55E064283C57}" type="slidenum">
              <a:rPr lang="en-CA" smtClean="0"/>
              <a:t>7</a:t>
            </a:fld>
            <a:endParaRPr lang="en-CA"/>
          </a:p>
        </p:txBody>
      </p:sp>
    </p:spTree>
    <p:extLst>
      <p:ext uri="{BB962C8B-B14F-4D97-AF65-F5344CB8AC3E}">
        <p14:creationId xmlns:p14="http://schemas.microsoft.com/office/powerpoint/2010/main" val="314299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DACA-EE18-129E-3689-5EBD8F15D798}"/>
              </a:ext>
            </a:extLst>
          </p:cNvPr>
          <p:cNvSpPr>
            <a:spLocks noGrp="1"/>
          </p:cNvSpPr>
          <p:nvPr>
            <p:ph type="title" idx="4294967295"/>
          </p:nvPr>
        </p:nvSpPr>
        <p:spPr>
          <a:xfrm>
            <a:off x="81280" y="1056639"/>
            <a:ext cx="4629150" cy="1457325"/>
          </a:xfrm>
        </p:spPr>
        <p:txBody>
          <a:bodyPr>
            <a:normAutofit fontScale="90000"/>
          </a:bodyPr>
          <a:lstStyle/>
          <a:p>
            <a:pPr algn="ctr"/>
            <a:r>
              <a:rPr lang="en-US" sz="3200" dirty="0">
                <a:solidFill>
                  <a:schemeClr val="bg1"/>
                </a:solidFill>
              </a:rPr>
              <a:t>7 obstacles to effective communication</a:t>
            </a:r>
            <a:br>
              <a:rPr lang="en-US" sz="3200" dirty="0"/>
            </a:br>
            <a:endParaRPr lang="en-US" sz="3200" dirty="0"/>
          </a:p>
        </p:txBody>
      </p:sp>
      <p:sp>
        <p:nvSpPr>
          <p:cNvPr id="3" name="Content Placeholder 2">
            <a:extLst>
              <a:ext uri="{FF2B5EF4-FFF2-40B4-BE49-F238E27FC236}">
                <a16:creationId xmlns:a16="http://schemas.microsoft.com/office/drawing/2014/main" id="{BCB55A7A-7595-8DDB-4D31-1D24E22715D0}"/>
              </a:ext>
            </a:extLst>
          </p:cNvPr>
          <p:cNvSpPr>
            <a:spLocks noGrp="1"/>
          </p:cNvSpPr>
          <p:nvPr>
            <p:ph idx="4294967295"/>
          </p:nvPr>
        </p:nvSpPr>
        <p:spPr>
          <a:xfrm>
            <a:off x="4747578" y="143668"/>
            <a:ext cx="7389812" cy="6570663"/>
          </a:xfrm>
        </p:spPr>
        <p:txBody>
          <a:bodyPr>
            <a:normAutofit/>
          </a:bodyPr>
          <a:lstStyle/>
          <a:p>
            <a:r>
              <a:rPr lang="en-US" sz="2800" dirty="0">
                <a:solidFill>
                  <a:schemeClr val="bg1"/>
                </a:solidFill>
              </a:rPr>
              <a:t>1. Aggressive habits- </a:t>
            </a:r>
            <a:r>
              <a:rPr lang="en-US" sz="2800" dirty="0"/>
              <a:t>Sometimes we communicate in ways that create fear, shame or hurtful psychological pressure</a:t>
            </a:r>
          </a:p>
          <a:p>
            <a:r>
              <a:rPr lang="en-US" sz="2800" dirty="0">
                <a:solidFill>
                  <a:schemeClr val="bg1"/>
                </a:solidFill>
              </a:rPr>
              <a:t>2. Passive habits- </a:t>
            </a:r>
            <a:r>
              <a:rPr lang="en-US" sz="2800" dirty="0"/>
              <a:t>Sometimes we shut down, surrender or give in to someone to avoid conflict. This leads to us becoming frustrated, resentful and leads to passive aggressive behavior</a:t>
            </a:r>
          </a:p>
          <a:p>
            <a:r>
              <a:rPr lang="en-US" sz="2800" dirty="0">
                <a:solidFill>
                  <a:schemeClr val="bg1"/>
                </a:solidFill>
              </a:rPr>
              <a:t>3. Overwhelming emotions- </a:t>
            </a:r>
            <a:r>
              <a:rPr lang="en-US" sz="2800" dirty="0"/>
              <a:t>Distressing emotions impact our ability to communicate effectively. Sometimes we lose control and say or do things that we later regret.</a:t>
            </a:r>
          </a:p>
          <a:p>
            <a:r>
              <a:rPr lang="en-US" sz="2800" dirty="0">
                <a:solidFill>
                  <a:schemeClr val="bg1"/>
                </a:solidFill>
              </a:rPr>
              <a:t>4. Failure to identify needs- </a:t>
            </a:r>
            <a:r>
              <a:rPr lang="en-US" sz="2800" dirty="0"/>
              <a:t>Communication skills fail when we don’t know what we want because then we can’t ask for what we need </a:t>
            </a:r>
          </a:p>
        </p:txBody>
      </p:sp>
      <p:pic>
        <p:nvPicPr>
          <p:cNvPr id="5" name="Picture 4" descr="Tennis ball and netting">
            <a:extLst>
              <a:ext uri="{FF2B5EF4-FFF2-40B4-BE49-F238E27FC236}">
                <a16:creationId xmlns:a16="http://schemas.microsoft.com/office/drawing/2014/main" id="{E698A979-C72C-C827-2472-0540C7AAD774}"/>
              </a:ext>
            </a:extLst>
          </p:cNvPr>
          <p:cNvPicPr>
            <a:picLocks noChangeAspect="1"/>
          </p:cNvPicPr>
          <p:nvPr/>
        </p:nvPicPr>
        <p:blipFill>
          <a:blip r:embed="rId2"/>
          <a:stretch>
            <a:fillRect/>
          </a:stretch>
        </p:blipFill>
        <p:spPr>
          <a:xfrm>
            <a:off x="293759" y="2163065"/>
            <a:ext cx="4204192" cy="3638296"/>
          </a:xfrm>
          <a:prstGeom prst="rect">
            <a:avLst/>
          </a:prstGeom>
        </p:spPr>
      </p:pic>
    </p:spTree>
    <p:extLst>
      <p:ext uri="{BB962C8B-B14F-4D97-AF65-F5344CB8AC3E}">
        <p14:creationId xmlns:p14="http://schemas.microsoft.com/office/powerpoint/2010/main" val="12401532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DE42B-E890-5C08-D843-FF323656FF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93D0-ECC4-77D6-C5A1-B2357C7DD5CE}"/>
              </a:ext>
            </a:extLst>
          </p:cNvPr>
          <p:cNvSpPr>
            <a:spLocks noGrp="1"/>
          </p:cNvSpPr>
          <p:nvPr>
            <p:ph type="title" idx="4294967295"/>
          </p:nvPr>
        </p:nvSpPr>
        <p:spPr>
          <a:xfrm>
            <a:off x="81280" y="1056639"/>
            <a:ext cx="4629150" cy="1457325"/>
          </a:xfrm>
        </p:spPr>
        <p:txBody>
          <a:bodyPr>
            <a:normAutofit fontScale="90000"/>
          </a:bodyPr>
          <a:lstStyle/>
          <a:p>
            <a:pPr algn="ctr"/>
            <a:r>
              <a:rPr lang="en-US" sz="3200" dirty="0">
                <a:solidFill>
                  <a:schemeClr val="bg1"/>
                </a:solidFill>
              </a:rPr>
              <a:t>7 obstacles to effective communication</a:t>
            </a:r>
            <a:br>
              <a:rPr lang="en-US" sz="3200" dirty="0"/>
            </a:br>
            <a:endParaRPr lang="en-US" sz="3200" dirty="0"/>
          </a:p>
        </p:txBody>
      </p:sp>
      <p:sp>
        <p:nvSpPr>
          <p:cNvPr id="3" name="Content Placeholder 2">
            <a:extLst>
              <a:ext uri="{FF2B5EF4-FFF2-40B4-BE49-F238E27FC236}">
                <a16:creationId xmlns:a16="http://schemas.microsoft.com/office/drawing/2014/main" id="{3290996E-1DDD-9CA2-C628-3C666CF00D3B}"/>
              </a:ext>
            </a:extLst>
          </p:cNvPr>
          <p:cNvSpPr>
            <a:spLocks noGrp="1"/>
          </p:cNvSpPr>
          <p:nvPr>
            <p:ph idx="4294967295"/>
          </p:nvPr>
        </p:nvSpPr>
        <p:spPr>
          <a:xfrm>
            <a:off x="4747578" y="143668"/>
            <a:ext cx="7389812" cy="6570663"/>
          </a:xfrm>
        </p:spPr>
        <p:txBody>
          <a:bodyPr>
            <a:noAutofit/>
          </a:bodyPr>
          <a:lstStyle/>
          <a:p>
            <a:r>
              <a:rPr lang="en-US" sz="2800" dirty="0">
                <a:solidFill>
                  <a:schemeClr val="bg1"/>
                </a:solidFill>
              </a:rPr>
              <a:t>5. Fear- </a:t>
            </a:r>
            <a:r>
              <a:rPr lang="en-US" sz="2800" dirty="0"/>
              <a:t>Fear can push us to use aggressive or aversive communication strategies or causes us to avoid. This leads to ineffective communication</a:t>
            </a:r>
          </a:p>
          <a:p>
            <a:r>
              <a:rPr lang="en-US" sz="2800" dirty="0">
                <a:solidFill>
                  <a:schemeClr val="bg1"/>
                </a:solidFill>
              </a:rPr>
              <a:t>6. Toxic Relationships- </a:t>
            </a:r>
            <a:r>
              <a:rPr lang="en-US" sz="2800" dirty="0"/>
              <a:t>It is difficult to use effective, constructive communication skills when we are engaged with people who consistently use negative, destructive ones. It’s important that we are aware when this is the case. If these encounters can’t be avoided, planning how to deal with them can be very helpful</a:t>
            </a:r>
          </a:p>
          <a:p>
            <a:r>
              <a:rPr lang="en-US" sz="2800" dirty="0">
                <a:solidFill>
                  <a:schemeClr val="bg1"/>
                </a:solidFill>
              </a:rPr>
              <a:t>7. Myths- </a:t>
            </a:r>
            <a:r>
              <a:rPr lang="en-US" sz="2800" dirty="0"/>
              <a:t>Myths or core beliefs we hold about relationships such as  1.we can’t ask for what we need or 2. we can’t say no, can paralyze us and get in the way of effective communication </a:t>
            </a:r>
          </a:p>
        </p:txBody>
      </p:sp>
      <p:pic>
        <p:nvPicPr>
          <p:cNvPr id="5" name="Picture 4" descr="Tennis ball and netting">
            <a:extLst>
              <a:ext uri="{FF2B5EF4-FFF2-40B4-BE49-F238E27FC236}">
                <a16:creationId xmlns:a16="http://schemas.microsoft.com/office/drawing/2014/main" id="{715EBA3E-1D2B-8C3E-D501-1250F28BFF02}"/>
              </a:ext>
            </a:extLst>
          </p:cNvPr>
          <p:cNvPicPr>
            <a:picLocks noChangeAspect="1"/>
          </p:cNvPicPr>
          <p:nvPr/>
        </p:nvPicPr>
        <p:blipFill>
          <a:blip r:embed="rId2"/>
          <a:stretch>
            <a:fillRect/>
          </a:stretch>
        </p:blipFill>
        <p:spPr>
          <a:xfrm>
            <a:off x="293759" y="2163065"/>
            <a:ext cx="4204192" cy="3638296"/>
          </a:xfrm>
          <a:prstGeom prst="rect">
            <a:avLst/>
          </a:prstGeom>
        </p:spPr>
      </p:pic>
    </p:spTree>
    <p:extLst>
      <p:ext uri="{BB962C8B-B14F-4D97-AF65-F5344CB8AC3E}">
        <p14:creationId xmlns:p14="http://schemas.microsoft.com/office/powerpoint/2010/main" val="13694606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70AFB6-92DB-5BB8-F730-396A4FBDF070}"/>
              </a:ext>
            </a:extLst>
          </p:cNvPr>
          <p:cNvSpPr txBox="1"/>
          <p:nvPr/>
        </p:nvSpPr>
        <p:spPr>
          <a:xfrm>
            <a:off x="934949" y="708819"/>
            <a:ext cx="12078984" cy="646331"/>
          </a:xfrm>
          <a:prstGeom prst="rect">
            <a:avLst/>
          </a:prstGeom>
          <a:noFill/>
        </p:spPr>
        <p:txBody>
          <a:bodyPr wrap="square">
            <a:spAutoFit/>
          </a:bodyPr>
          <a:lstStyle/>
          <a:p>
            <a:r>
              <a:rPr lang="en-US" sz="3600" dirty="0">
                <a:solidFill>
                  <a:schemeClr val="bg1"/>
                </a:solidFill>
              </a:rPr>
              <a:t>KNOWING WHAT WE WANT:OUR LEGITIMATE RIGHTS</a:t>
            </a:r>
          </a:p>
        </p:txBody>
      </p:sp>
      <p:sp>
        <p:nvSpPr>
          <p:cNvPr id="7" name="TextBox 6">
            <a:extLst>
              <a:ext uri="{FF2B5EF4-FFF2-40B4-BE49-F238E27FC236}">
                <a16:creationId xmlns:a16="http://schemas.microsoft.com/office/drawing/2014/main" id="{445C7DEC-DD6A-4F6E-E2E9-AA05057FBCC0}"/>
              </a:ext>
            </a:extLst>
          </p:cNvPr>
          <p:cNvSpPr txBox="1"/>
          <p:nvPr/>
        </p:nvSpPr>
        <p:spPr>
          <a:xfrm>
            <a:off x="2169987" y="1736602"/>
            <a:ext cx="7852025" cy="830997"/>
          </a:xfrm>
          <a:prstGeom prst="rect">
            <a:avLst/>
          </a:prstGeom>
          <a:noFill/>
        </p:spPr>
        <p:txBody>
          <a:bodyPr wrap="square">
            <a:spAutoFit/>
          </a:bodyPr>
          <a:lstStyle/>
          <a:p>
            <a:r>
              <a:rPr lang="en-US" sz="2400" dirty="0"/>
              <a:t>how do we know that what we’re asking for is legitimate and neither too little or too much?</a:t>
            </a:r>
            <a:endParaRPr lang="en-CA" sz="2400" dirty="0"/>
          </a:p>
        </p:txBody>
      </p:sp>
    </p:spTree>
    <p:extLst>
      <p:ext uri="{BB962C8B-B14F-4D97-AF65-F5344CB8AC3E}">
        <p14:creationId xmlns:p14="http://schemas.microsoft.com/office/powerpoint/2010/main" val="20933572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13BE-2C42-1CAB-C94E-0179A4EB1DEB}"/>
              </a:ext>
            </a:extLst>
          </p:cNvPr>
          <p:cNvSpPr>
            <a:spLocks noGrp="1"/>
          </p:cNvSpPr>
          <p:nvPr>
            <p:ph type="title" idx="4294967295"/>
          </p:nvPr>
        </p:nvSpPr>
        <p:spPr>
          <a:xfrm>
            <a:off x="156568" y="122259"/>
            <a:ext cx="3890059" cy="1235075"/>
          </a:xfrm>
        </p:spPr>
        <p:txBody>
          <a:bodyPr vert="horz" lIns="91440" tIns="45720" rIns="91440" bIns="45720" rtlCol="0" anchor="ctr">
            <a:normAutofit/>
          </a:bodyPr>
          <a:lstStyle/>
          <a:p>
            <a:pPr algn="ctr"/>
            <a:r>
              <a:rPr lang="en-US" sz="2800" dirty="0">
                <a:solidFill>
                  <a:schemeClr val="bg1"/>
                </a:solidFill>
              </a:rPr>
              <a:t>1. Knowing our </a:t>
            </a:r>
            <a:br>
              <a:rPr lang="en-US" sz="2800" dirty="0">
                <a:solidFill>
                  <a:schemeClr val="bg1"/>
                </a:solidFill>
              </a:rPr>
            </a:br>
            <a:r>
              <a:rPr lang="en-US" sz="2800" dirty="0">
                <a:solidFill>
                  <a:schemeClr val="bg1"/>
                </a:solidFill>
              </a:rPr>
              <a:t>legitimate rights</a:t>
            </a:r>
          </a:p>
        </p:txBody>
      </p:sp>
      <p:sp>
        <p:nvSpPr>
          <p:cNvPr id="4" name="Content Placeholder 3">
            <a:extLst>
              <a:ext uri="{FF2B5EF4-FFF2-40B4-BE49-F238E27FC236}">
                <a16:creationId xmlns:a16="http://schemas.microsoft.com/office/drawing/2014/main" id="{9F6F12BD-1048-22AE-31ED-E0E92AF73526}"/>
              </a:ext>
            </a:extLst>
          </p:cNvPr>
          <p:cNvSpPr>
            <a:spLocks noGrp="1"/>
          </p:cNvSpPr>
          <p:nvPr>
            <p:ph sz="half" idx="4294967295"/>
          </p:nvPr>
        </p:nvSpPr>
        <p:spPr>
          <a:xfrm>
            <a:off x="4520581" y="885532"/>
            <a:ext cx="3706812" cy="5603875"/>
          </a:xfrm>
        </p:spPr>
        <p:txBody>
          <a:bodyPr>
            <a:normAutofit fontScale="70000" lnSpcReduction="20000"/>
          </a:bodyPr>
          <a:lstStyle/>
          <a:p>
            <a:pPr marL="0" indent="0" defTabSz="612648">
              <a:lnSpc>
                <a:spcPct val="100000"/>
              </a:lnSpc>
              <a:spcBef>
                <a:spcPts val="804"/>
              </a:spcBef>
              <a:spcAft>
                <a:spcPts val="134"/>
              </a:spcAft>
              <a:buNone/>
            </a:pPr>
            <a:endParaRPr lang="en-US" sz="1700" kern="1200" dirty="0">
              <a:solidFill>
                <a:schemeClr val="tx1">
                  <a:lumMod val="75000"/>
                  <a:lumOff val="25000"/>
                </a:schemeClr>
              </a:solidFill>
              <a:latin typeface="+mn-lt"/>
              <a:ea typeface="+mn-ea"/>
              <a:cs typeface="+mn-cs"/>
            </a:endParaRPr>
          </a:p>
          <a:p>
            <a:pPr marL="61265" indent="-61265" defTabSz="612648">
              <a:lnSpc>
                <a:spcPct val="100000"/>
              </a:lnSpc>
              <a:spcBef>
                <a:spcPts val="804"/>
              </a:spcBef>
              <a:spcAft>
                <a:spcPts val="134"/>
              </a:spcAft>
              <a:buFont typeface="Arial" panose="020B0604020202020204" pitchFamily="34" charset="0"/>
              <a:buChar char="•"/>
            </a:pPr>
            <a:r>
              <a:rPr lang="en-US" sz="3400" kern="1200" dirty="0">
                <a:solidFill>
                  <a:schemeClr val="tx1">
                    <a:lumMod val="75000"/>
                    <a:lumOff val="25000"/>
                  </a:schemeClr>
                </a:solidFill>
                <a:latin typeface="+mn-lt"/>
                <a:ea typeface="+mn-ea"/>
                <a:cs typeface="+mn-cs"/>
              </a:rPr>
              <a:t>1. To need things from others</a:t>
            </a:r>
          </a:p>
          <a:p>
            <a:pPr marL="61265" indent="-61265" defTabSz="612648">
              <a:lnSpc>
                <a:spcPct val="100000"/>
              </a:lnSpc>
              <a:spcBef>
                <a:spcPts val="804"/>
              </a:spcBef>
              <a:spcAft>
                <a:spcPts val="134"/>
              </a:spcAft>
              <a:buFont typeface="Arial" panose="020B0604020202020204" pitchFamily="34" charset="0"/>
              <a:buChar char="•"/>
            </a:pPr>
            <a:r>
              <a:rPr lang="en-US" sz="3400" kern="1200" dirty="0">
                <a:solidFill>
                  <a:schemeClr val="tx1">
                    <a:lumMod val="75000"/>
                    <a:lumOff val="25000"/>
                  </a:schemeClr>
                </a:solidFill>
                <a:latin typeface="+mn-lt"/>
                <a:ea typeface="+mn-ea"/>
                <a:cs typeface="+mn-cs"/>
              </a:rPr>
              <a:t>2. To sometimes put yourself first </a:t>
            </a:r>
          </a:p>
          <a:p>
            <a:pPr marL="61265" indent="-61265" defTabSz="612648">
              <a:lnSpc>
                <a:spcPct val="100000"/>
              </a:lnSpc>
              <a:spcBef>
                <a:spcPts val="804"/>
              </a:spcBef>
              <a:spcAft>
                <a:spcPts val="134"/>
              </a:spcAft>
              <a:buFont typeface="Arial" panose="020B0604020202020204" pitchFamily="34" charset="0"/>
              <a:buChar char="•"/>
            </a:pPr>
            <a:r>
              <a:rPr lang="en-US" sz="3400" kern="1200" dirty="0">
                <a:solidFill>
                  <a:schemeClr val="tx1">
                    <a:lumMod val="75000"/>
                    <a:lumOff val="25000"/>
                  </a:schemeClr>
                </a:solidFill>
                <a:latin typeface="+mn-lt"/>
                <a:ea typeface="+mn-ea"/>
                <a:cs typeface="+mn-cs"/>
              </a:rPr>
              <a:t>3. To feel and express your emotions/pain</a:t>
            </a:r>
          </a:p>
          <a:p>
            <a:pPr marL="61265" indent="-61265" defTabSz="612648">
              <a:lnSpc>
                <a:spcPct val="100000"/>
              </a:lnSpc>
              <a:spcBef>
                <a:spcPts val="804"/>
              </a:spcBef>
              <a:spcAft>
                <a:spcPts val="134"/>
              </a:spcAft>
              <a:buFont typeface="Arial" panose="020B0604020202020204" pitchFamily="34" charset="0"/>
              <a:buChar char="•"/>
            </a:pPr>
            <a:r>
              <a:rPr lang="en-US" sz="3400" kern="1200" dirty="0">
                <a:solidFill>
                  <a:schemeClr val="tx1">
                    <a:lumMod val="75000"/>
                    <a:lumOff val="25000"/>
                  </a:schemeClr>
                </a:solidFill>
                <a:latin typeface="+mn-lt"/>
                <a:ea typeface="+mn-ea"/>
                <a:cs typeface="+mn-cs"/>
              </a:rPr>
              <a:t>4. To be the final judge of your beliefs and to accept them as legitimate</a:t>
            </a:r>
          </a:p>
          <a:p>
            <a:pPr marL="61265" indent="-61265" defTabSz="612648">
              <a:lnSpc>
                <a:spcPct val="100000"/>
              </a:lnSpc>
              <a:spcBef>
                <a:spcPts val="804"/>
              </a:spcBef>
              <a:spcAft>
                <a:spcPts val="134"/>
              </a:spcAft>
              <a:buFont typeface="Arial" panose="020B0604020202020204" pitchFamily="34" charset="0"/>
              <a:buChar char="•"/>
            </a:pPr>
            <a:r>
              <a:rPr lang="en-US" sz="3400" kern="1200" dirty="0">
                <a:solidFill>
                  <a:schemeClr val="tx1">
                    <a:lumMod val="75000"/>
                    <a:lumOff val="25000"/>
                  </a:schemeClr>
                </a:solidFill>
                <a:latin typeface="+mn-lt"/>
                <a:ea typeface="+mn-ea"/>
                <a:cs typeface="+mn-cs"/>
              </a:rPr>
              <a:t>5. To your opinions and convictions</a:t>
            </a:r>
          </a:p>
          <a:p>
            <a:pPr marL="61265" indent="-61265" defTabSz="612648">
              <a:lnSpc>
                <a:spcPct val="100000"/>
              </a:lnSpc>
              <a:spcBef>
                <a:spcPts val="804"/>
              </a:spcBef>
              <a:spcAft>
                <a:spcPts val="134"/>
              </a:spcAft>
              <a:buFont typeface="Arial" panose="020B0604020202020204" pitchFamily="34" charset="0"/>
              <a:buChar char="•"/>
            </a:pPr>
            <a:r>
              <a:rPr lang="en-US" sz="3400" kern="1200" dirty="0">
                <a:solidFill>
                  <a:schemeClr val="tx1">
                    <a:lumMod val="75000"/>
                    <a:lumOff val="25000"/>
                  </a:schemeClr>
                </a:solidFill>
                <a:latin typeface="+mn-lt"/>
                <a:ea typeface="+mn-ea"/>
                <a:cs typeface="+mn-cs"/>
              </a:rPr>
              <a:t>6. To your experience even if it’s different from that of others</a:t>
            </a:r>
            <a:endParaRPr lang="en-US" sz="3400" dirty="0"/>
          </a:p>
        </p:txBody>
      </p:sp>
      <p:sp>
        <p:nvSpPr>
          <p:cNvPr id="5" name="Content Placeholder 4">
            <a:extLst>
              <a:ext uri="{FF2B5EF4-FFF2-40B4-BE49-F238E27FC236}">
                <a16:creationId xmlns:a16="http://schemas.microsoft.com/office/drawing/2014/main" id="{FCE0F6FC-07EB-5680-062F-76334513338E}"/>
              </a:ext>
            </a:extLst>
          </p:cNvPr>
          <p:cNvSpPr>
            <a:spLocks noGrp="1"/>
          </p:cNvSpPr>
          <p:nvPr>
            <p:ph sz="half" idx="4294967295"/>
          </p:nvPr>
        </p:nvSpPr>
        <p:spPr>
          <a:xfrm>
            <a:off x="8334970" y="-297700"/>
            <a:ext cx="3700462" cy="5176837"/>
          </a:xfrm>
        </p:spPr>
        <p:txBody>
          <a:bodyPr>
            <a:noAutofit/>
          </a:bodyPr>
          <a:lstStyle/>
          <a:p>
            <a:pPr marL="0" indent="0" defTabSz="612648">
              <a:lnSpc>
                <a:spcPct val="100000"/>
              </a:lnSpc>
              <a:spcBef>
                <a:spcPts val="804"/>
              </a:spcBef>
              <a:spcAft>
                <a:spcPts val="134"/>
              </a:spcAft>
              <a:buNone/>
            </a:pPr>
            <a:endParaRPr lang="en-US" sz="2400" kern="1200" dirty="0">
              <a:solidFill>
                <a:schemeClr val="tx1">
                  <a:lumMod val="75000"/>
                  <a:lumOff val="25000"/>
                </a:schemeClr>
              </a:solidFill>
              <a:latin typeface="+mn-lt"/>
              <a:ea typeface="+mn-ea"/>
              <a:cs typeface="+mn-cs"/>
            </a:endParaRPr>
          </a:p>
          <a:p>
            <a:pPr marL="61265" indent="-61265" defTabSz="612648">
              <a:lnSpc>
                <a:spcPct val="100000"/>
              </a:lnSpc>
              <a:spcBef>
                <a:spcPts val="804"/>
              </a:spcBef>
              <a:spcAft>
                <a:spcPts val="134"/>
              </a:spcAft>
              <a:buFont typeface="Arial" panose="020B0604020202020204" pitchFamily="34" charset="0"/>
              <a:buChar char="•"/>
            </a:pPr>
            <a:r>
              <a:rPr lang="en-US" sz="2400" kern="1200" dirty="0">
                <a:solidFill>
                  <a:schemeClr val="tx1">
                    <a:lumMod val="75000"/>
                    <a:lumOff val="25000"/>
                  </a:schemeClr>
                </a:solidFill>
                <a:latin typeface="+mn-lt"/>
                <a:ea typeface="+mn-ea"/>
                <a:cs typeface="+mn-cs"/>
              </a:rPr>
              <a:t>7. To protest any mistreatment or criticism that feels bad to you</a:t>
            </a:r>
          </a:p>
          <a:p>
            <a:pPr marL="61265" indent="-61265" defTabSz="612648">
              <a:lnSpc>
                <a:spcPct val="100000"/>
              </a:lnSpc>
              <a:spcBef>
                <a:spcPts val="804"/>
              </a:spcBef>
              <a:spcAft>
                <a:spcPts val="134"/>
              </a:spcAft>
              <a:buFont typeface="Arial" panose="020B0604020202020204" pitchFamily="34" charset="0"/>
              <a:buChar char="•"/>
            </a:pPr>
            <a:r>
              <a:rPr lang="en-US" sz="2400" kern="1200" dirty="0">
                <a:solidFill>
                  <a:schemeClr val="tx1">
                    <a:lumMod val="75000"/>
                    <a:lumOff val="25000"/>
                  </a:schemeClr>
                </a:solidFill>
                <a:latin typeface="+mn-lt"/>
                <a:ea typeface="+mn-ea"/>
                <a:cs typeface="+mn-cs"/>
              </a:rPr>
              <a:t>8. To negotiate for change</a:t>
            </a:r>
          </a:p>
          <a:p>
            <a:pPr marL="61265" indent="-61265" defTabSz="612648">
              <a:lnSpc>
                <a:spcPct val="100000"/>
              </a:lnSpc>
              <a:spcBef>
                <a:spcPts val="804"/>
              </a:spcBef>
              <a:spcAft>
                <a:spcPts val="134"/>
              </a:spcAft>
              <a:buFont typeface="Arial" panose="020B0604020202020204" pitchFamily="34" charset="0"/>
              <a:buChar char="•"/>
            </a:pPr>
            <a:r>
              <a:rPr lang="en-US" sz="2400" kern="1200" dirty="0">
                <a:solidFill>
                  <a:schemeClr val="tx1">
                    <a:lumMod val="75000"/>
                    <a:lumOff val="25000"/>
                  </a:schemeClr>
                </a:solidFill>
                <a:latin typeface="+mn-lt"/>
                <a:ea typeface="+mn-ea"/>
                <a:cs typeface="+mn-cs"/>
              </a:rPr>
              <a:t>9. To ask for help, emotional support, or anything else you need</a:t>
            </a:r>
          </a:p>
          <a:p>
            <a:pPr marL="61265" indent="-61265" defTabSz="612648">
              <a:lnSpc>
                <a:spcPct val="100000"/>
              </a:lnSpc>
              <a:spcBef>
                <a:spcPts val="804"/>
              </a:spcBef>
              <a:spcAft>
                <a:spcPts val="134"/>
              </a:spcAft>
              <a:buFont typeface="Arial" panose="020B0604020202020204" pitchFamily="34" charset="0"/>
              <a:buChar char="•"/>
            </a:pPr>
            <a:r>
              <a:rPr lang="en-US" sz="2400" kern="1200" dirty="0">
                <a:solidFill>
                  <a:schemeClr val="tx1">
                    <a:lumMod val="75000"/>
                    <a:lumOff val="25000"/>
                  </a:schemeClr>
                </a:solidFill>
                <a:latin typeface="+mn-lt"/>
                <a:ea typeface="+mn-ea"/>
                <a:cs typeface="+mn-cs"/>
              </a:rPr>
              <a:t>10. To say no</a:t>
            </a:r>
          </a:p>
          <a:p>
            <a:pPr marL="61265" indent="-61265" defTabSz="612648">
              <a:lnSpc>
                <a:spcPct val="100000"/>
              </a:lnSpc>
              <a:spcBef>
                <a:spcPts val="804"/>
              </a:spcBef>
              <a:spcAft>
                <a:spcPts val="134"/>
              </a:spcAft>
              <a:buFont typeface="Arial" panose="020B0604020202020204" pitchFamily="34" charset="0"/>
              <a:buChar char="•"/>
            </a:pPr>
            <a:r>
              <a:rPr lang="en-US" sz="2400" kern="1200" dirty="0">
                <a:solidFill>
                  <a:schemeClr val="tx1">
                    <a:lumMod val="75000"/>
                    <a:lumOff val="25000"/>
                  </a:schemeClr>
                </a:solidFill>
                <a:latin typeface="+mn-lt"/>
                <a:ea typeface="+mn-ea"/>
                <a:cs typeface="+mn-cs"/>
              </a:rPr>
              <a:t>11. </a:t>
            </a:r>
            <a:r>
              <a:rPr lang="en-US" sz="2400" dirty="0">
                <a:solidFill>
                  <a:schemeClr val="tx1">
                    <a:lumMod val="75000"/>
                    <a:lumOff val="25000"/>
                  </a:schemeClr>
                </a:solidFill>
              </a:rPr>
              <a:t>T</a:t>
            </a:r>
            <a:r>
              <a:rPr lang="en-US" sz="2400" kern="1200" dirty="0">
                <a:solidFill>
                  <a:schemeClr val="tx1">
                    <a:lumMod val="75000"/>
                    <a:lumOff val="25000"/>
                  </a:schemeClr>
                </a:solidFill>
                <a:latin typeface="+mn-lt"/>
                <a:ea typeface="+mn-ea"/>
                <a:cs typeface="+mn-cs"/>
              </a:rPr>
              <a:t>o not have to justify yourself to others</a:t>
            </a:r>
          </a:p>
          <a:p>
            <a:pPr marL="61265" indent="-61265" defTabSz="612648">
              <a:lnSpc>
                <a:spcPct val="100000"/>
              </a:lnSpc>
              <a:spcBef>
                <a:spcPts val="804"/>
              </a:spcBef>
              <a:spcAft>
                <a:spcPts val="134"/>
              </a:spcAft>
              <a:buFont typeface="Arial" panose="020B0604020202020204" pitchFamily="34" charset="0"/>
              <a:buChar char="•"/>
            </a:pPr>
            <a:r>
              <a:rPr lang="en-US" sz="2400" kern="1200" dirty="0">
                <a:solidFill>
                  <a:schemeClr val="tx1">
                    <a:lumMod val="75000"/>
                    <a:lumOff val="25000"/>
                  </a:schemeClr>
                </a:solidFill>
                <a:latin typeface="+mn-lt"/>
                <a:ea typeface="+mn-ea"/>
                <a:cs typeface="+mn-cs"/>
              </a:rPr>
              <a:t>12. To not take responsibility for someone else’s problems</a:t>
            </a:r>
          </a:p>
          <a:p>
            <a:pPr marL="61265" indent="-61265" defTabSz="612648">
              <a:lnSpc>
                <a:spcPct val="100000"/>
              </a:lnSpc>
              <a:spcBef>
                <a:spcPts val="804"/>
              </a:spcBef>
              <a:spcAft>
                <a:spcPts val="134"/>
              </a:spcAft>
              <a:buFont typeface="Arial" panose="020B0604020202020204" pitchFamily="34" charset="0"/>
              <a:buChar char="•"/>
            </a:pPr>
            <a:r>
              <a:rPr lang="en-US" sz="2400" kern="1200" dirty="0">
                <a:solidFill>
                  <a:schemeClr val="tx1">
                    <a:lumMod val="75000"/>
                    <a:lumOff val="25000"/>
                  </a:schemeClr>
                </a:solidFill>
                <a:latin typeface="+mn-lt"/>
                <a:ea typeface="+mn-ea"/>
                <a:cs typeface="+mn-cs"/>
              </a:rPr>
              <a:t>13. To sometimes inconvenience or disappoint others </a:t>
            </a:r>
            <a:endParaRPr lang="en-US" sz="2400" dirty="0"/>
          </a:p>
        </p:txBody>
      </p:sp>
      <p:sp>
        <p:nvSpPr>
          <p:cNvPr id="6" name="TextBox 5">
            <a:extLst>
              <a:ext uri="{FF2B5EF4-FFF2-40B4-BE49-F238E27FC236}">
                <a16:creationId xmlns:a16="http://schemas.microsoft.com/office/drawing/2014/main" id="{07A6E881-854D-D053-35E5-0EBDC17B5FD3}"/>
              </a:ext>
            </a:extLst>
          </p:cNvPr>
          <p:cNvSpPr txBox="1"/>
          <p:nvPr/>
        </p:nvSpPr>
        <p:spPr>
          <a:xfrm>
            <a:off x="339899" y="1187955"/>
            <a:ext cx="3706728" cy="523220"/>
          </a:xfrm>
          <a:prstGeom prst="rect">
            <a:avLst/>
          </a:prstGeom>
          <a:noFill/>
        </p:spPr>
        <p:txBody>
          <a:bodyPr wrap="square">
            <a:spAutoFit/>
          </a:bodyPr>
          <a:lstStyle/>
          <a:p>
            <a:pPr marL="61265" indent="-61265" defTabSz="612648">
              <a:lnSpc>
                <a:spcPct val="100000"/>
              </a:lnSpc>
              <a:spcBef>
                <a:spcPts val="804"/>
              </a:spcBef>
              <a:spcAft>
                <a:spcPts val="134"/>
              </a:spcAft>
            </a:pPr>
            <a:r>
              <a:rPr lang="en-US" sz="2800" dirty="0">
                <a:solidFill>
                  <a:schemeClr val="tx1">
                    <a:lumMod val="75000"/>
                    <a:lumOff val="25000"/>
                  </a:schemeClr>
                </a:solidFill>
              </a:rPr>
              <a:t>we</a:t>
            </a:r>
            <a:r>
              <a:rPr lang="en-US" sz="2800" kern="1200" dirty="0">
                <a:solidFill>
                  <a:schemeClr val="tx1">
                    <a:lumMod val="75000"/>
                    <a:lumOff val="25000"/>
                  </a:schemeClr>
                </a:solidFill>
                <a:latin typeface="+mn-lt"/>
                <a:ea typeface="+mn-ea"/>
                <a:cs typeface="+mn-cs"/>
              </a:rPr>
              <a:t> have the right to…</a:t>
            </a:r>
          </a:p>
        </p:txBody>
      </p:sp>
      <p:pic>
        <p:nvPicPr>
          <p:cNvPr id="8" name="Picture 7" descr="A picture containing logo&#10;&#10;Description automatically generated">
            <a:extLst>
              <a:ext uri="{FF2B5EF4-FFF2-40B4-BE49-F238E27FC236}">
                <a16:creationId xmlns:a16="http://schemas.microsoft.com/office/drawing/2014/main" id="{5C99C470-A954-1FED-E07C-AF8F64A3DC84}"/>
              </a:ext>
            </a:extLst>
          </p:cNvPr>
          <p:cNvPicPr>
            <a:picLocks noChangeAspect="1"/>
          </p:cNvPicPr>
          <p:nvPr/>
        </p:nvPicPr>
        <p:blipFill>
          <a:blip r:embed="rId2"/>
          <a:stretch>
            <a:fillRect/>
          </a:stretch>
        </p:blipFill>
        <p:spPr>
          <a:xfrm>
            <a:off x="118671" y="1764515"/>
            <a:ext cx="4028278" cy="4952197"/>
          </a:xfrm>
          <a:prstGeom prst="rect">
            <a:avLst/>
          </a:prstGeom>
        </p:spPr>
      </p:pic>
    </p:spTree>
    <p:extLst>
      <p:ext uri="{BB962C8B-B14F-4D97-AF65-F5344CB8AC3E}">
        <p14:creationId xmlns:p14="http://schemas.microsoft.com/office/powerpoint/2010/main" val="10167350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64C58-5EDA-E625-8786-03B85C25386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9083F43-C6CE-DC10-CA43-97F6DCBC217C}"/>
              </a:ext>
            </a:extLst>
          </p:cNvPr>
          <p:cNvSpPr txBox="1"/>
          <p:nvPr/>
        </p:nvSpPr>
        <p:spPr>
          <a:xfrm>
            <a:off x="0" y="338950"/>
            <a:ext cx="12078984" cy="1200329"/>
          </a:xfrm>
          <a:prstGeom prst="rect">
            <a:avLst/>
          </a:prstGeom>
          <a:noFill/>
        </p:spPr>
        <p:txBody>
          <a:bodyPr wrap="square">
            <a:spAutoFit/>
          </a:bodyPr>
          <a:lstStyle/>
          <a:p>
            <a:pPr algn="ctr"/>
            <a:r>
              <a:rPr lang="en-US" sz="3600" dirty="0">
                <a:solidFill>
                  <a:schemeClr val="bg1"/>
                </a:solidFill>
              </a:rPr>
              <a:t>KNOWING WHAT WE WANT THEN ASKING FOR OUR LEGITIMATE RIGHTS</a:t>
            </a:r>
          </a:p>
        </p:txBody>
      </p:sp>
      <p:sp>
        <p:nvSpPr>
          <p:cNvPr id="7" name="TextBox 6">
            <a:extLst>
              <a:ext uri="{FF2B5EF4-FFF2-40B4-BE49-F238E27FC236}">
                <a16:creationId xmlns:a16="http://schemas.microsoft.com/office/drawing/2014/main" id="{EA9113F8-B315-895A-1D23-BC19E8C2276C}"/>
              </a:ext>
            </a:extLst>
          </p:cNvPr>
          <p:cNvSpPr txBox="1"/>
          <p:nvPr/>
        </p:nvSpPr>
        <p:spPr>
          <a:xfrm>
            <a:off x="2375470" y="2127020"/>
            <a:ext cx="7852025" cy="461665"/>
          </a:xfrm>
          <a:prstGeom prst="rect">
            <a:avLst/>
          </a:prstGeom>
          <a:noFill/>
        </p:spPr>
        <p:txBody>
          <a:bodyPr wrap="square">
            <a:spAutoFit/>
          </a:bodyPr>
          <a:lstStyle/>
          <a:p>
            <a:r>
              <a:rPr lang="en-US" sz="2400" dirty="0"/>
              <a:t>If  we know what we want what’s a good way to ask for it? </a:t>
            </a:r>
            <a:endParaRPr lang="en-CA" sz="2400" dirty="0"/>
          </a:p>
        </p:txBody>
      </p:sp>
    </p:spTree>
    <p:extLst>
      <p:ext uri="{BB962C8B-B14F-4D97-AF65-F5344CB8AC3E}">
        <p14:creationId xmlns:p14="http://schemas.microsoft.com/office/powerpoint/2010/main" val="24644423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EE20E-F162-5D1C-1C0C-20ABBCBE57D7}"/>
              </a:ext>
            </a:extLst>
          </p:cNvPr>
          <p:cNvSpPr>
            <a:spLocks noGrp="1"/>
          </p:cNvSpPr>
          <p:nvPr>
            <p:ph type="title" idx="4294967295"/>
          </p:nvPr>
        </p:nvSpPr>
        <p:spPr>
          <a:xfrm>
            <a:off x="-167394" y="0"/>
            <a:ext cx="6056313" cy="1608137"/>
          </a:xfrm>
        </p:spPr>
        <p:txBody>
          <a:bodyPr>
            <a:normAutofit/>
          </a:bodyPr>
          <a:lstStyle/>
          <a:p>
            <a:pPr algn="ctr"/>
            <a:r>
              <a:rPr lang="en-US" sz="3600" dirty="0">
                <a:solidFill>
                  <a:schemeClr val="bg1"/>
                </a:solidFill>
              </a:rPr>
              <a:t>Knowing what we want</a:t>
            </a:r>
          </a:p>
        </p:txBody>
      </p:sp>
      <p:sp>
        <p:nvSpPr>
          <p:cNvPr id="5" name="Content Placeholder 4">
            <a:extLst>
              <a:ext uri="{FF2B5EF4-FFF2-40B4-BE49-F238E27FC236}">
                <a16:creationId xmlns:a16="http://schemas.microsoft.com/office/drawing/2014/main" id="{EA7976DD-8725-65C3-AC8A-3DE7C71AEAB0}"/>
              </a:ext>
            </a:extLst>
          </p:cNvPr>
          <p:cNvSpPr>
            <a:spLocks noGrp="1"/>
          </p:cNvSpPr>
          <p:nvPr>
            <p:ph idx="4294967295"/>
          </p:nvPr>
        </p:nvSpPr>
        <p:spPr>
          <a:xfrm>
            <a:off x="5888919" y="613009"/>
            <a:ext cx="6272414" cy="5969285"/>
          </a:xfrm>
        </p:spPr>
        <p:txBody>
          <a:bodyPr>
            <a:noAutofit/>
          </a:bodyPr>
          <a:lstStyle/>
          <a:p>
            <a:pPr>
              <a:lnSpc>
                <a:spcPct val="90000"/>
              </a:lnSpc>
              <a:buFont typeface="Arial" panose="020B0604020202020204" pitchFamily="34" charset="0"/>
              <a:buChar char="•"/>
            </a:pPr>
            <a:r>
              <a:rPr lang="en-US" sz="2800" dirty="0"/>
              <a:t>If you’re in an interpersonal situation that requires negotiation:</a:t>
            </a:r>
          </a:p>
          <a:p>
            <a:pPr>
              <a:lnSpc>
                <a:spcPct val="90000"/>
              </a:lnSpc>
              <a:buFont typeface="Arial" panose="020B0604020202020204" pitchFamily="34" charset="0"/>
              <a:buChar char="•"/>
            </a:pPr>
            <a:r>
              <a:rPr lang="en-US" sz="2800" dirty="0">
                <a:solidFill>
                  <a:schemeClr val="bg1"/>
                </a:solidFill>
              </a:rPr>
              <a:t>1. </a:t>
            </a:r>
            <a:r>
              <a:rPr lang="en-US" sz="2800" dirty="0"/>
              <a:t>Identify and state the feelings you are experiencing about the situation.</a:t>
            </a:r>
          </a:p>
          <a:p>
            <a:pPr>
              <a:lnSpc>
                <a:spcPct val="90000"/>
              </a:lnSpc>
              <a:buFont typeface="Arial" panose="020B0604020202020204" pitchFamily="34" charset="0"/>
              <a:buChar char="•"/>
            </a:pPr>
            <a:r>
              <a:rPr lang="en-US" sz="2800" dirty="0">
                <a:solidFill>
                  <a:schemeClr val="bg1"/>
                </a:solidFill>
              </a:rPr>
              <a:t>2. </a:t>
            </a:r>
            <a:r>
              <a:rPr lang="en-US" sz="2800" dirty="0"/>
              <a:t>Put those feelings into words.</a:t>
            </a:r>
          </a:p>
          <a:p>
            <a:pPr>
              <a:lnSpc>
                <a:spcPct val="90000"/>
              </a:lnSpc>
              <a:buFont typeface="Arial" panose="020B0604020202020204" pitchFamily="34" charset="0"/>
              <a:buChar char="•"/>
            </a:pPr>
            <a:r>
              <a:rPr lang="en-US" sz="2800" dirty="0">
                <a:solidFill>
                  <a:schemeClr val="bg1"/>
                </a:solidFill>
              </a:rPr>
              <a:t>3. </a:t>
            </a:r>
            <a:r>
              <a:rPr lang="en-US" sz="2800" dirty="0"/>
              <a:t>State what you would like the other person to change: Do more of …Less of…Stop doing …Start doing…When …Where …Frequency…</a:t>
            </a:r>
          </a:p>
          <a:p>
            <a:pPr>
              <a:lnSpc>
                <a:spcPct val="90000"/>
              </a:lnSpc>
              <a:buFont typeface="Arial" panose="020B0604020202020204" pitchFamily="34" charset="0"/>
              <a:buChar char="•"/>
            </a:pPr>
            <a:r>
              <a:rPr lang="en-US" sz="2800" dirty="0">
                <a:solidFill>
                  <a:schemeClr val="bg1"/>
                </a:solidFill>
              </a:rPr>
              <a:t>4. </a:t>
            </a:r>
            <a:r>
              <a:rPr lang="en-US" sz="2800" dirty="0"/>
              <a:t>Organize all this information into one or more clear sentences.</a:t>
            </a:r>
          </a:p>
        </p:txBody>
      </p:sp>
      <p:pic>
        <p:nvPicPr>
          <p:cNvPr id="4" name="Picture 3" descr="A picture containing person&#10;&#10;Description automatically generated">
            <a:extLst>
              <a:ext uri="{FF2B5EF4-FFF2-40B4-BE49-F238E27FC236}">
                <a16:creationId xmlns:a16="http://schemas.microsoft.com/office/drawing/2014/main" id="{708D83A6-BBCD-1032-6176-55FD824B0BFD}"/>
              </a:ext>
            </a:extLst>
          </p:cNvPr>
          <p:cNvPicPr>
            <a:picLocks noChangeAspect="1"/>
          </p:cNvPicPr>
          <p:nvPr/>
        </p:nvPicPr>
        <p:blipFill>
          <a:blip r:embed="rId2"/>
          <a:stretch>
            <a:fillRect/>
          </a:stretch>
        </p:blipFill>
        <p:spPr>
          <a:xfrm>
            <a:off x="155784" y="1496834"/>
            <a:ext cx="5402535" cy="403525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358403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DEABB-F075-B50B-CA63-D1EA114DEEB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F2387DC-701F-8146-3CDA-37F04168B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F42273-4223-B1A6-456F-1934CB4F8AA0}"/>
              </a:ext>
            </a:extLst>
          </p:cNvPr>
          <p:cNvSpPr>
            <a:spLocks noGrp="1"/>
          </p:cNvSpPr>
          <p:nvPr>
            <p:ph type="title"/>
          </p:nvPr>
        </p:nvSpPr>
        <p:spPr>
          <a:xfrm>
            <a:off x="114304" y="0"/>
            <a:ext cx="5802551" cy="1410511"/>
          </a:xfrm>
        </p:spPr>
        <p:txBody>
          <a:bodyPr>
            <a:normAutofit/>
          </a:bodyPr>
          <a:lstStyle/>
          <a:p>
            <a:pPr algn="ctr"/>
            <a:r>
              <a:rPr lang="en-CA" sz="2400" dirty="0">
                <a:solidFill>
                  <a:schemeClr val="bg1"/>
                </a:solidFill>
              </a:rPr>
              <a:t>Skills training workbook p. 207-241 </a:t>
            </a:r>
            <a:br>
              <a:rPr lang="en-CA" sz="2400" dirty="0">
                <a:solidFill>
                  <a:schemeClr val="bg1"/>
                </a:solidFill>
              </a:rPr>
            </a:br>
            <a:r>
              <a:rPr lang="en-CA" sz="2400" dirty="0">
                <a:solidFill>
                  <a:schemeClr val="bg1"/>
                </a:solidFill>
              </a:rPr>
              <a:t>interpersonal SKILLS</a:t>
            </a:r>
          </a:p>
        </p:txBody>
      </p:sp>
      <p:cxnSp>
        <p:nvCxnSpPr>
          <p:cNvPr id="12" name="Straight Connector 11">
            <a:extLst>
              <a:ext uri="{FF2B5EF4-FFF2-40B4-BE49-F238E27FC236}">
                <a16:creationId xmlns:a16="http://schemas.microsoft.com/office/drawing/2014/main" id="{DAF14750-5122-798E-0C0D-C39F93A587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CF75AE8-A27D-FBBA-6353-23CD839A1EFE}"/>
              </a:ext>
            </a:extLst>
          </p:cNvPr>
          <p:cNvSpPr>
            <a:spLocks noGrp="1"/>
          </p:cNvSpPr>
          <p:nvPr>
            <p:ph idx="1"/>
          </p:nvPr>
        </p:nvSpPr>
        <p:spPr>
          <a:xfrm>
            <a:off x="6121346" y="397419"/>
            <a:ext cx="5807996" cy="5048655"/>
          </a:xfrm>
        </p:spPr>
        <p:txBody>
          <a:bodyPr>
            <a:noAutofit/>
          </a:bodyPr>
          <a:lstStyle/>
          <a:p>
            <a:r>
              <a:rPr lang="en-CA" sz="2400" dirty="0"/>
              <a:t>1. Mindful attention</a:t>
            </a:r>
          </a:p>
          <a:p>
            <a:r>
              <a:rPr lang="en-CA" sz="2400" dirty="0"/>
              <a:t>2. Compassion for others</a:t>
            </a:r>
          </a:p>
          <a:p>
            <a:r>
              <a:rPr lang="en-CA" sz="2400" dirty="0"/>
              <a:t>3. Passive vs. aggressive behavior</a:t>
            </a:r>
          </a:p>
          <a:p>
            <a:r>
              <a:rPr lang="en-CA" sz="2400" dirty="0"/>
              <a:t>4. I want-they want ratio</a:t>
            </a:r>
          </a:p>
          <a:p>
            <a:r>
              <a:rPr lang="en-CA" sz="2400" dirty="0"/>
              <a:t>5. I want-I should ratio</a:t>
            </a:r>
          </a:p>
          <a:p>
            <a:r>
              <a:rPr lang="en-CA" sz="2400" dirty="0"/>
              <a:t>6. Key interpersonal skills</a:t>
            </a:r>
          </a:p>
          <a:p>
            <a:r>
              <a:rPr lang="en-CA" sz="2400" dirty="0"/>
              <a:t>7. Blocks to using interpersonal skills. Knowing what you want</a:t>
            </a:r>
          </a:p>
          <a:p>
            <a:r>
              <a:rPr lang="en-CA" sz="3600" dirty="0">
                <a:solidFill>
                  <a:schemeClr val="bg1"/>
                </a:solidFill>
              </a:rPr>
              <a:t>9. Modulating the intensity of a request</a:t>
            </a:r>
          </a:p>
          <a:p>
            <a:r>
              <a:rPr lang="en-CA" sz="2400" dirty="0"/>
              <a:t>10. Making a simple request</a:t>
            </a:r>
          </a:p>
          <a:p>
            <a:r>
              <a:rPr lang="en-CA" sz="2400" dirty="0"/>
              <a:t>11. Designing basic assertiveness scripts</a:t>
            </a:r>
          </a:p>
          <a:p>
            <a:r>
              <a:rPr lang="en-CA" sz="2400" dirty="0"/>
              <a:t>12. Assertive listening</a:t>
            </a:r>
          </a:p>
          <a:p>
            <a:endParaRPr lang="en-CA" sz="2800" dirty="0"/>
          </a:p>
        </p:txBody>
      </p:sp>
      <p:pic>
        <p:nvPicPr>
          <p:cNvPr id="7" name="Picture 6" descr="Diagram&#10;&#10;Description automatically generated">
            <a:extLst>
              <a:ext uri="{FF2B5EF4-FFF2-40B4-BE49-F238E27FC236}">
                <a16:creationId xmlns:a16="http://schemas.microsoft.com/office/drawing/2014/main" id="{EB23D927-5C7B-A368-5147-57856885FB55}"/>
              </a:ext>
            </a:extLst>
          </p:cNvPr>
          <p:cNvPicPr>
            <a:picLocks noChangeAspect="1"/>
          </p:cNvPicPr>
          <p:nvPr/>
        </p:nvPicPr>
        <p:blipFill>
          <a:blip r:embed="rId2"/>
          <a:stretch>
            <a:fillRect/>
          </a:stretch>
        </p:blipFill>
        <p:spPr>
          <a:xfrm>
            <a:off x="262658" y="1318098"/>
            <a:ext cx="5654197" cy="5233481"/>
          </a:xfrm>
          <a:prstGeom prst="rect">
            <a:avLst/>
          </a:prstGeom>
        </p:spPr>
      </p:pic>
    </p:spTree>
    <p:extLst>
      <p:ext uri="{BB962C8B-B14F-4D97-AF65-F5344CB8AC3E}">
        <p14:creationId xmlns:p14="http://schemas.microsoft.com/office/powerpoint/2010/main" val="90083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D1C9E-BDF7-33D8-A79C-B63C05528344}"/>
              </a:ext>
            </a:extLst>
          </p:cNvPr>
          <p:cNvSpPr>
            <a:spLocks noGrp="1"/>
          </p:cNvSpPr>
          <p:nvPr>
            <p:ph type="title" idx="4294967295"/>
          </p:nvPr>
        </p:nvSpPr>
        <p:spPr>
          <a:xfrm>
            <a:off x="121803" y="0"/>
            <a:ext cx="5334000" cy="1608138"/>
          </a:xfrm>
        </p:spPr>
        <p:txBody>
          <a:bodyPr>
            <a:normAutofit/>
          </a:bodyPr>
          <a:lstStyle/>
          <a:p>
            <a:pPr algn="ctr"/>
            <a:r>
              <a:rPr lang="en-US" sz="3600" dirty="0">
                <a:solidFill>
                  <a:schemeClr val="bg1"/>
                </a:solidFill>
              </a:rPr>
              <a:t>Modulate Intensity Of Asking</a:t>
            </a:r>
          </a:p>
        </p:txBody>
      </p:sp>
      <p:sp>
        <p:nvSpPr>
          <p:cNvPr id="1030" name="Content Placeholder 1029">
            <a:extLst>
              <a:ext uri="{FF2B5EF4-FFF2-40B4-BE49-F238E27FC236}">
                <a16:creationId xmlns:a16="http://schemas.microsoft.com/office/drawing/2014/main" id="{D0507359-9493-80A6-A706-09EA5252066E}"/>
              </a:ext>
            </a:extLst>
          </p:cNvPr>
          <p:cNvSpPr>
            <a:spLocks noGrp="1"/>
          </p:cNvSpPr>
          <p:nvPr>
            <p:ph idx="4294967295"/>
          </p:nvPr>
        </p:nvSpPr>
        <p:spPr>
          <a:xfrm>
            <a:off x="5601808" y="175357"/>
            <a:ext cx="6326844" cy="3971925"/>
          </a:xfrm>
        </p:spPr>
        <p:txBody>
          <a:bodyPr>
            <a:noAutofit/>
          </a:bodyPr>
          <a:lstStyle/>
          <a:p>
            <a:pPr>
              <a:buFont typeface="Arial" panose="020B0604020202020204" pitchFamily="34" charset="0"/>
              <a:buChar char="•"/>
            </a:pPr>
            <a:r>
              <a:rPr lang="en-US" sz="2400" dirty="0"/>
              <a:t>Increase or decrease the intensity with which you ask for what you want or need by considering:</a:t>
            </a:r>
          </a:p>
          <a:p>
            <a:pPr>
              <a:buFont typeface="Arial" panose="020B0604020202020204" pitchFamily="34" charset="0"/>
              <a:buChar char="•"/>
            </a:pPr>
            <a:r>
              <a:rPr lang="en-US" sz="2400" dirty="0">
                <a:solidFill>
                  <a:schemeClr val="bg1"/>
                </a:solidFill>
              </a:rPr>
              <a:t>1. </a:t>
            </a:r>
            <a:r>
              <a:rPr lang="en-US" sz="2400" dirty="0"/>
              <a:t>How urgent is my need for what I’m asking?</a:t>
            </a:r>
          </a:p>
          <a:p>
            <a:pPr>
              <a:buFont typeface="Arial" panose="020B0604020202020204" pitchFamily="34" charset="0"/>
              <a:buChar char="•"/>
            </a:pPr>
            <a:r>
              <a:rPr lang="en-US" sz="2400" dirty="0">
                <a:solidFill>
                  <a:schemeClr val="bg1"/>
                </a:solidFill>
              </a:rPr>
              <a:t>2. </a:t>
            </a:r>
            <a:r>
              <a:rPr lang="en-US" sz="2400" dirty="0"/>
              <a:t>How vulnerable is the other person or the relationship to this request? </a:t>
            </a:r>
          </a:p>
          <a:p>
            <a:pPr>
              <a:buFont typeface="Arial" panose="020B0604020202020204" pitchFamily="34" charset="0"/>
              <a:buChar char="•"/>
            </a:pPr>
            <a:r>
              <a:rPr lang="en-US" sz="2400" dirty="0"/>
              <a:t>Rate urgency of your need and vulnerability of the other person/relationship on a scale from </a:t>
            </a:r>
            <a:r>
              <a:rPr lang="en-US" sz="2400" dirty="0">
                <a:solidFill>
                  <a:schemeClr val="bg1"/>
                </a:solidFill>
              </a:rPr>
              <a:t>1.</a:t>
            </a:r>
            <a:r>
              <a:rPr lang="en-US" sz="2400" dirty="0"/>
              <a:t> = low urgency of need, person/relationship highly vulnerable to </a:t>
            </a:r>
            <a:r>
              <a:rPr lang="en-US" sz="2400" dirty="0">
                <a:solidFill>
                  <a:schemeClr val="bg1"/>
                </a:solidFill>
              </a:rPr>
              <a:t>10.</a:t>
            </a:r>
            <a:r>
              <a:rPr lang="en-US" sz="2400" dirty="0"/>
              <a:t> = high urgency need, person/relationship not vulnerable</a:t>
            </a:r>
          </a:p>
          <a:p>
            <a:pPr>
              <a:buFont typeface="Arial" panose="020B0604020202020204" pitchFamily="34" charset="0"/>
              <a:buChar char="•"/>
            </a:pPr>
            <a:r>
              <a:rPr lang="en-US" sz="2400" dirty="0"/>
              <a:t>With less urgent needs and more vulnerable person/relationship we want to dial down intensity of asking</a:t>
            </a:r>
          </a:p>
          <a:p>
            <a:pPr>
              <a:buFont typeface="Arial" panose="020B0604020202020204" pitchFamily="34" charset="0"/>
              <a:buChar char="•"/>
            </a:pPr>
            <a:r>
              <a:rPr lang="en-US" sz="2400" dirty="0"/>
              <a:t>With more urgent need and less vulnerable person/relationship we want to dial up the intensity of asking</a:t>
            </a:r>
          </a:p>
          <a:p>
            <a:pPr>
              <a:buFont typeface="Arial" panose="020B0604020202020204" pitchFamily="34" charset="0"/>
              <a:buChar char="•"/>
            </a:pPr>
            <a:endParaRPr lang="en-US" sz="3200" dirty="0"/>
          </a:p>
        </p:txBody>
      </p:sp>
      <p:pic>
        <p:nvPicPr>
          <p:cNvPr id="4" name="Picture 3" descr="A person sitting at a table&#10;&#10;Description automatically generated with low confidence">
            <a:extLst>
              <a:ext uri="{FF2B5EF4-FFF2-40B4-BE49-F238E27FC236}">
                <a16:creationId xmlns:a16="http://schemas.microsoft.com/office/drawing/2014/main" id="{A9658EF2-2C60-7769-5876-59C8E795472B}"/>
              </a:ext>
            </a:extLst>
          </p:cNvPr>
          <p:cNvPicPr>
            <a:picLocks noChangeAspect="1"/>
          </p:cNvPicPr>
          <p:nvPr/>
        </p:nvPicPr>
        <p:blipFill>
          <a:blip r:embed="rId2"/>
          <a:stretch>
            <a:fillRect/>
          </a:stretch>
        </p:blipFill>
        <p:spPr>
          <a:xfrm>
            <a:off x="409354" y="1608138"/>
            <a:ext cx="4758898" cy="490301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104136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D98B9-65A9-744F-33B3-A8B62EE6A88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524092-9C4B-43F0-13AA-E74AC72E8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E4CD96-113A-6521-AF94-7BDC4FB92E77}"/>
              </a:ext>
            </a:extLst>
          </p:cNvPr>
          <p:cNvSpPr>
            <a:spLocks noGrp="1"/>
          </p:cNvSpPr>
          <p:nvPr>
            <p:ph type="title"/>
          </p:nvPr>
        </p:nvSpPr>
        <p:spPr>
          <a:xfrm>
            <a:off x="114304" y="0"/>
            <a:ext cx="5802551" cy="1410511"/>
          </a:xfrm>
        </p:spPr>
        <p:txBody>
          <a:bodyPr>
            <a:normAutofit/>
          </a:bodyPr>
          <a:lstStyle/>
          <a:p>
            <a:pPr algn="ctr"/>
            <a:r>
              <a:rPr lang="en-CA" sz="2400" dirty="0">
                <a:solidFill>
                  <a:schemeClr val="bg1"/>
                </a:solidFill>
              </a:rPr>
              <a:t>Skills training workbook p. 207-241 </a:t>
            </a:r>
            <a:br>
              <a:rPr lang="en-CA" sz="2400" dirty="0">
                <a:solidFill>
                  <a:schemeClr val="bg1"/>
                </a:solidFill>
              </a:rPr>
            </a:br>
            <a:r>
              <a:rPr lang="en-CA" sz="2400" dirty="0">
                <a:solidFill>
                  <a:schemeClr val="bg1"/>
                </a:solidFill>
              </a:rPr>
              <a:t>interpersonal SKILLS</a:t>
            </a:r>
          </a:p>
        </p:txBody>
      </p:sp>
      <p:cxnSp>
        <p:nvCxnSpPr>
          <p:cNvPr id="12" name="Straight Connector 11">
            <a:extLst>
              <a:ext uri="{FF2B5EF4-FFF2-40B4-BE49-F238E27FC236}">
                <a16:creationId xmlns:a16="http://schemas.microsoft.com/office/drawing/2014/main" id="{BD807A70-9BEB-923F-221D-8FB8CFCF41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A9E6B7-7A13-FF6E-8995-5DA69C221359}"/>
              </a:ext>
            </a:extLst>
          </p:cNvPr>
          <p:cNvSpPr>
            <a:spLocks noGrp="1"/>
          </p:cNvSpPr>
          <p:nvPr>
            <p:ph idx="1"/>
          </p:nvPr>
        </p:nvSpPr>
        <p:spPr>
          <a:xfrm>
            <a:off x="6121346" y="397419"/>
            <a:ext cx="5807996" cy="5048655"/>
          </a:xfrm>
        </p:spPr>
        <p:txBody>
          <a:bodyPr>
            <a:noAutofit/>
          </a:bodyPr>
          <a:lstStyle/>
          <a:p>
            <a:r>
              <a:rPr lang="en-CA" sz="2400" dirty="0"/>
              <a:t>1. Mindful attention</a:t>
            </a:r>
          </a:p>
          <a:p>
            <a:r>
              <a:rPr lang="en-CA" sz="2400" dirty="0"/>
              <a:t>2. Compassion for others</a:t>
            </a:r>
          </a:p>
          <a:p>
            <a:r>
              <a:rPr lang="en-CA" sz="2400" dirty="0"/>
              <a:t>3. Passive vs. aggressive behavior</a:t>
            </a:r>
          </a:p>
          <a:p>
            <a:r>
              <a:rPr lang="en-CA" sz="2400" dirty="0"/>
              <a:t>4. I want-they want ratio</a:t>
            </a:r>
          </a:p>
          <a:p>
            <a:r>
              <a:rPr lang="en-CA" sz="2400" dirty="0"/>
              <a:t>5. I want-I should ratio</a:t>
            </a:r>
          </a:p>
          <a:p>
            <a:r>
              <a:rPr lang="en-CA" sz="2400" dirty="0"/>
              <a:t>6. Key interpersonal skills</a:t>
            </a:r>
          </a:p>
          <a:p>
            <a:r>
              <a:rPr lang="en-CA" sz="2400" dirty="0"/>
              <a:t>7. Blocks to using interpersonal skills. Knowing what you want</a:t>
            </a:r>
          </a:p>
          <a:p>
            <a:r>
              <a:rPr lang="en-CA" sz="2400" dirty="0"/>
              <a:t>9. Modulating the intensity of a request</a:t>
            </a:r>
          </a:p>
          <a:p>
            <a:r>
              <a:rPr lang="en-CA" sz="3600" dirty="0">
                <a:solidFill>
                  <a:schemeClr val="bg1"/>
                </a:solidFill>
              </a:rPr>
              <a:t>10. Making a simple request</a:t>
            </a:r>
          </a:p>
          <a:p>
            <a:r>
              <a:rPr lang="en-CA" sz="2400" dirty="0"/>
              <a:t>11. Designing basic assertiveness scripts</a:t>
            </a:r>
          </a:p>
          <a:p>
            <a:r>
              <a:rPr lang="en-CA" sz="2400" dirty="0"/>
              <a:t>12. Assertive listening</a:t>
            </a:r>
          </a:p>
          <a:p>
            <a:endParaRPr lang="en-CA" sz="2800" dirty="0"/>
          </a:p>
        </p:txBody>
      </p:sp>
      <p:pic>
        <p:nvPicPr>
          <p:cNvPr id="7" name="Picture 6" descr="Diagram&#10;&#10;Description automatically generated">
            <a:extLst>
              <a:ext uri="{FF2B5EF4-FFF2-40B4-BE49-F238E27FC236}">
                <a16:creationId xmlns:a16="http://schemas.microsoft.com/office/drawing/2014/main" id="{CE6EFD34-86EA-AC1F-43C2-57D6F7303EF5}"/>
              </a:ext>
            </a:extLst>
          </p:cNvPr>
          <p:cNvPicPr>
            <a:picLocks noChangeAspect="1"/>
          </p:cNvPicPr>
          <p:nvPr/>
        </p:nvPicPr>
        <p:blipFill>
          <a:blip r:embed="rId2"/>
          <a:stretch>
            <a:fillRect/>
          </a:stretch>
        </p:blipFill>
        <p:spPr>
          <a:xfrm>
            <a:off x="262658" y="1318098"/>
            <a:ext cx="5654197" cy="5233481"/>
          </a:xfrm>
          <a:prstGeom prst="rect">
            <a:avLst/>
          </a:prstGeom>
        </p:spPr>
      </p:pic>
    </p:spTree>
    <p:extLst>
      <p:ext uri="{BB962C8B-B14F-4D97-AF65-F5344CB8AC3E}">
        <p14:creationId xmlns:p14="http://schemas.microsoft.com/office/powerpoint/2010/main" val="215900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B423-C62D-D60D-B987-3F6704A20EA0}"/>
              </a:ext>
            </a:extLst>
          </p:cNvPr>
          <p:cNvSpPr>
            <a:spLocks noGrp="1"/>
          </p:cNvSpPr>
          <p:nvPr>
            <p:ph type="title" idx="4294967295"/>
          </p:nvPr>
        </p:nvSpPr>
        <p:spPr>
          <a:xfrm>
            <a:off x="221364" y="0"/>
            <a:ext cx="5148263" cy="1641475"/>
          </a:xfrm>
        </p:spPr>
        <p:txBody>
          <a:bodyPr>
            <a:normAutofit/>
          </a:bodyPr>
          <a:lstStyle/>
          <a:p>
            <a:pPr algn="ctr"/>
            <a:r>
              <a:rPr lang="en-US" sz="3600" dirty="0">
                <a:solidFill>
                  <a:schemeClr val="bg1"/>
                </a:solidFill>
              </a:rPr>
              <a:t>Making a simple Request</a:t>
            </a:r>
          </a:p>
        </p:txBody>
      </p:sp>
      <p:sp>
        <p:nvSpPr>
          <p:cNvPr id="3" name="Content Placeholder 2">
            <a:extLst>
              <a:ext uri="{FF2B5EF4-FFF2-40B4-BE49-F238E27FC236}">
                <a16:creationId xmlns:a16="http://schemas.microsoft.com/office/drawing/2014/main" id="{5BAB0B50-6C1E-2223-8B1E-A72E81B646AE}"/>
              </a:ext>
            </a:extLst>
          </p:cNvPr>
          <p:cNvSpPr>
            <a:spLocks noGrp="1"/>
          </p:cNvSpPr>
          <p:nvPr>
            <p:ph idx="4294967295"/>
          </p:nvPr>
        </p:nvSpPr>
        <p:spPr>
          <a:xfrm>
            <a:off x="5743777" y="1096963"/>
            <a:ext cx="6104092" cy="5761037"/>
          </a:xfrm>
        </p:spPr>
        <p:txBody>
          <a:bodyPr>
            <a:normAutofit/>
          </a:bodyPr>
          <a:lstStyle/>
          <a:p>
            <a:pPr marL="457200" indent="-457200">
              <a:buFont typeface="+mj-lt"/>
              <a:buAutoNum type="arabicPeriod"/>
            </a:pPr>
            <a:r>
              <a:rPr lang="en-US" sz="2400" dirty="0"/>
              <a:t>Offer a brief justification: Explain the issue in one sentence</a:t>
            </a:r>
          </a:p>
          <a:p>
            <a:pPr marL="457200" indent="-457200">
              <a:buFont typeface="+mj-lt"/>
              <a:buAutoNum type="arabicPeriod"/>
            </a:pPr>
            <a:r>
              <a:rPr lang="en-US" sz="2400" dirty="0"/>
              <a:t>Add a softening statement communicating that you are reasonable and non demanding: “Would you mind if …”</a:t>
            </a:r>
          </a:p>
          <a:p>
            <a:pPr marL="457200" indent="-457200">
              <a:buFont typeface="+mj-lt"/>
              <a:buAutoNum type="arabicPeriod"/>
            </a:pPr>
            <a:r>
              <a:rPr lang="en-US" sz="2400" dirty="0"/>
              <a:t>Add a direct specific request</a:t>
            </a:r>
          </a:p>
          <a:p>
            <a:pPr marL="457200" indent="-457200">
              <a:buFont typeface="+mj-lt"/>
              <a:buAutoNum type="arabicPeriod"/>
            </a:pPr>
            <a:r>
              <a:rPr lang="en-US" sz="2400" dirty="0"/>
              <a:t>Present your request in a clear and calm manner</a:t>
            </a:r>
          </a:p>
          <a:p>
            <a:pPr marL="457200" indent="-457200">
              <a:buFont typeface="+mj-lt"/>
              <a:buAutoNum type="arabicPeriod"/>
            </a:pPr>
            <a:r>
              <a:rPr lang="en-US" sz="2400" dirty="0"/>
              <a:t>End with an appreciation statement which reinforces the other person’s behavior: Ex. "This will really help me out” </a:t>
            </a:r>
          </a:p>
          <a:p>
            <a:pPr marL="0" indent="0">
              <a:buNone/>
            </a:pPr>
            <a:endParaRPr lang="en-US" dirty="0"/>
          </a:p>
        </p:txBody>
      </p:sp>
      <p:pic>
        <p:nvPicPr>
          <p:cNvPr id="6" name="Picture 5" descr="Icon&#10;&#10;Description automatically generated">
            <a:extLst>
              <a:ext uri="{FF2B5EF4-FFF2-40B4-BE49-F238E27FC236}">
                <a16:creationId xmlns:a16="http://schemas.microsoft.com/office/drawing/2014/main" id="{33E537FA-E8BF-C3D3-F307-B019A0AEC4F7}"/>
              </a:ext>
            </a:extLst>
          </p:cNvPr>
          <p:cNvPicPr>
            <a:picLocks noChangeAspect="1"/>
          </p:cNvPicPr>
          <p:nvPr/>
        </p:nvPicPr>
        <p:blipFill>
          <a:blip r:embed="rId2"/>
          <a:stretch>
            <a:fillRect/>
          </a:stretch>
        </p:blipFill>
        <p:spPr>
          <a:xfrm>
            <a:off x="344131" y="1525690"/>
            <a:ext cx="4875141" cy="465724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15709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057358" y="603361"/>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39608" y="995827"/>
            <a:ext cx="3250721" cy="1763849"/>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03312" y="2870472"/>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115838"/>
            <a:ext cx="7523128" cy="1000869"/>
          </a:xfrm>
        </p:spPr>
        <p:txBody>
          <a:bodyPr>
            <a:normAutofit/>
          </a:bodyPr>
          <a:lstStyle/>
          <a:p>
            <a:pPr algn="ctr"/>
            <a:r>
              <a:rPr lang="en-CA" sz="2000" dirty="0">
                <a:solidFill>
                  <a:schemeClr val="bg1"/>
                </a:solidFill>
              </a:rPr>
              <a:t>Check in regularly with your Personal dashboard                </a:t>
            </a:r>
            <a:endParaRPr lang="en-CA" sz="20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22899" y="3208559"/>
            <a:ext cx="3242095" cy="1692955"/>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6541" y="995827"/>
            <a:ext cx="3194694" cy="1763849"/>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601875"/>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8808133" y="603361"/>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59339" y="388329"/>
            <a:ext cx="4500538" cy="6217087"/>
          </a:xfrm>
          <a:prstGeom prst="rect">
            <a:avLst/>
          </a:prstGeom>
          <a:noFill/>
        </p:spPr>
        <p:txBody>
          <a:bodyPr wrap="square">
            <a:spAutoFit/>
          </a:bodyPr>
          <a:lstStyle/>
          <a:p>
            <a:r>
              <a:rPr lang="en-CA" dirty="0"/>
              <a:t>Spend a few moments checking in with yourself by asking:</a:t>
            </a:r>
          </a:p>
          <a:p>
            <a:endParaRPr lang="en-CA" dirty="0"/>
          </a:p>
          <a:p>
            <a:r>
              <a:rPr lang="en-CA" dirty="0">
                <a:solidFill>
                  <a:schemeClr val="bg1"/>
                </a:solidFill>
              </a:rPr>
              <a:t>1)</a:t>
            </a:r>
            <a:r>
              <a:rPr lang="en-CA" dirty="0"/>
              <a:t>What is the current risk that I’ll experience a state of crisis ?</a:t>
            </a:r>
          </a:p>
          <a:p>
            <a:pPr marL="342900" indent="-342900">
              <a:buAutoNum type="alphaLcParenR"/>
            </a:pPr>
            <a:r>
              <a:rPr lang="en-CA" dirty="0"/>
              <a:t>Low b) Moderate c) high d) very high e) extreme</a:t>
            </a:r>
          </a:p>
          <a:p>
            <a:pPr marL="342900" indent="-342900">
              <a:buAutoNum type="alphaLcParenR"/>
            </a:pPr>
            <a:endParaRPr lang="en-CA" dirty="0"/>
          </a:p>
          <a:p>
            <a:r>
              <a:rPr lang="en-CA" dirty="0">
                <a:solidFill>
                  <a:schemeClr val="bg1"/>
                </a:solidFill>
              </a:rPr>
              <a:t>2) </a:t>
            </a:r>
            <a:r>
              <a:rPr lang="en-CA" dirty="0"/>
              <a:t>Am I in the window of tolerance?</a:t>
            </a:r>
          </a:p>
          <a:p>
            <a:r>
              <a:rPr lang="en-CA" dirty="0"/>
              <a:t>a) Yes  b) I’m a little outside c) very outside</a:t>
            </a:r>
          </a:p>
          <a:p>
            <a:endParaRPr lang="en-CA" dirty="0"/>
          </a:p>
          <a:p>
            <a:r>
              <a:rPr lang="en-CA" dirty="0">
                <a:solidFill>
                  <a:schemeClr val="bg1"/>
                </a:solidFill>
              </a:rPr>
              <a:t>3) </a:t>
            </a:r>
            <a:r>
              <a:rPr lang="en-CA" dirty="0"/>
              <a:t>Where is my energy tank right now?</a:t>
            </a:r>
          </a:p>
          <a:p>
            <a:pPr marL="457200" indent="-457200">
              <a:buAutoNum type="alphaLcParenR"/>
            </a:pPr>
            <a:r>
              <a:rPr lang="en-CA" dirty="0"/>
              <a:t>Full b) ¾ c) ½ d) near empty</a:t>
            </a:r>
          </a:p>
          <a:p>
            <a:pPr marL="457200" indent="-457200">
              <a:buAutoNum type="alphaLcParenR"/>
            </a:pPr>
            <a:endParaRPr lang="en-CA" dirty="0"/>
          </a:p>
          <a:p>
            <a:r>
              <a:rPr lang="en-CA" dirty="0">
                <a:solidFill>
                  <a:schemeClr val="bg1"/>
                </a:solidFill>
              </a:rPr>
              <a:t>4) </a:t>
            </a:r>
            <a:r>
              <a:rPr lang="en-CA" dirty="0"/>
              <a:t>Have I been tracking my targets using the holes diary card ? how would I rate my targets right now?</a:t>
            </a:r>
          </a:p>
          <a:p>
            <a:endParaRPr lang="en-CA" dirty="0"/>
          </a:p>
          <a:p>
            <a:r>
              <a:rPr lang="en-CA" dirty="0">
                <a:solidFill>
                  <a:schemeClr val="bg1"/>
                </a:solidFill>
              </a:rPr>
              <a:t>5) </a:t>
            </a:r>
            <a:r>
              <a:rPr lang="en-CA" dirty="0"/>
              <a:t>How well am I focusing on what I’m doing. (for example, the course)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16610" y="2815074"/>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3196486"/>
            <a:ext cx="3250721" cy="1692955"/>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8</a:t>
            </a:fld>
            <a:endParaRPr lang="en-CA"/>
          </a:p>
        </p:txBody>
      </p:sp>
      <p:pic>
        <p:nvPicPr>
          <p:cNvPr id="7" name="Picture 6">
            <a:extLst>
              <a:ext uri="{FF2B5EF4-FFF2-40B4-BE49-F238E27FC236}">
                <a16:creationId xmlns:a16="http://schemas.microsoft.com/office/drawing/2014/main" id="{FF2A5F93-253E-3476-973D-671E2C97A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381" y="5338324"/>
            <a:ext cx="3281507" cy="1478357"/>
          </a:xfrm>
          <a:prstGeom prst="rect">
            <a:avLst/>
          </a:prstGeom>
        </p:spPr>
      </p:pic>
      <p:sp>
        <p:nvSpPr>
          <p:cNvPr id="12" name="TextBox 11">
            <a:extLst>
              <a:ext uri="{FF2B5EF4-FFF2-40B4-BE49-F238E27FC236}">
                <a16:creationId xmlns:a16="http://schemas.microsoft.com/office/drawing/2014/main" id="{09D55D97-5F5F-CFAE-C92C-BF4DAEA6B3F3}"/>
              </a:ext>
            </a:extLst>
          </p:cNvPr>
          <p:cNvSpPr txBox="1"/>
          <p:nvPr/>
        </p:nvSpPr>
        <p:spPr>
          <a:xfrm>
            <a:off x="3103606" y="4981065"/>
            <a:ext cx="2514600" cy="338554"/>
          </a:xfrm>
          <a:prstGeom prst="rect">
            <a:avLst/>
          </a:prstGeom>
          <a:noFill/>
        </p:spPr>
        <p:txBody>
          <a:bodyPr wrap="square">
            <a:spAutoFit/>
          </a:bodyPr>
          <a:lstStyle/>
          <a:p>
            <a:r>
              <a:rPr lang="en-US" sz="1600" dirty="0"/>
              <a:t>ATTENTION METER</a:t>
            </a:r>
            <a:endParaRPr lang="en-CA" sz="1600" dirty="0"/>
          </a:p>
        </p:txBody>
      </p:sp>
      <p:sp>
        <p:nvSpPr>
          <p:cNvPr id="16" name="TextBox 15">
            <a:extLst>
              <a:ext uri="{FF2B5EF4-FFF2-40B4-BE49-F238E27FC236}">
                <a16:creationId xmlns:a16="http://schemas.microsoft.com/office/drawing/2014/main" id="{F2FD4A89-38C1-4DD7-5619-EA9864BBCBE0}"/>
              </a:ext>
            </a:extLst>
          </p:cNvPr>
          <p:cNvSpPr txBox="1"/>
          <p:nvPr/>
        </p:nvSpPr>
        <p:spPr>
          <a:xfrm>
            <a:off x="2885687" y="5347889"/>
            <a:ext cx="6133070"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attention I’m paying</a:t>
            </a:r>
            <a:endParaRPr lang="en-CA" dirty="0">
              <a:solidFill>
                <a:schemeClr val="bg1"/>
              </a:solidFill>
            </a:endParaRPr>
          </a:p>
        </p:txBody>
      </p:sp>
      <p:sp>
        <p:nvSpPr>
          <p:cNvPr id="20" name="TextBox 19">
            <a:extLst>
              <a:ext uri="{FF2B5EF4-FFF2-40B4-BE49-F238E27FC236}">
                <a16:creationId xmlns:a16="http://schemas.microsoft.com/office/drawing/2014/main" id="{61A24372-0E9F-A335-F8FB-742A3A4DFECA}"/>
              </a:ext>
            </a:extLst>
          </p:cNvPr>
          <p:cNvSpPr txBox="1"/>
          <p:nvPr/>
        </p:nvSpPr>
        <p:spPr>
          <a:xfrm>
            <a:off x="2959444" y="6399473"/>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100</a:t>
            </a:r>
            <a:endParaRPr lang="en-CA" dirty="0"/>
          </a:p>
        </p:txBody>
      </p:sp>
      <p:sp>
        <p:nvSpPr>
          <p:cNvPr id="22" name="TextBox 21">
            <a:extLst>
              <a:ext uri="{FF2B5EF4-FFF2-40B4-BE49-F238E27FC236}">
                <a16:creationId xmlns:a16="http://schemas.microsoft.com/office/drawing/2014/main" id="{865FCAC4-7291-40A3-E501-B8EEFE4C76D2}"/>
              </a:ext>
            </a:extLst>
          </p:cNvPr>
          <p:cNvSpPr txBox="1"/>
          <p:nvPr/>
        </p:nvSpPr>
        <p:spPr>
          <a:xfrm>
            <a:off x="4862384" y="6422854"/>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 0</a:t>
            </a:r>
            <a:endParaRPr lang="en-CA" dirty="0"/>
          </a:p>
        </p:txBody>
      </p:sp>
    </p:spTree>
    <p:extLst>
      <p:ext uri="{BB962C8B-B14F-4D97-AF65-F5344CB8AC3E}">
        <p14:creationId xmlns:p14="http://schemas.microsoft.com/office/powerpoint/2010/main" val="2809312734"/>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3F8C6-7F67-8C95-AACF-D643ED30D09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C51FBF4-87BE-2B8B-D235-7CEFDDE4F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053579-9472-0B7F-6539-E2D9D0B0E6D8}"/>
              </a:ext>
            </a:extLst>
          </p:cNvPr>
          <p:cNvSpPr>
            <a:spLocks noGrp="1"/>
          </p:cNvSpPr>
          <p:nvPr>
            <p:ph type="title"/>
          </p:nvPr>
        </p:nvSpPr>
        <p:spPr>
          <a:xfrm>
            <a:off x="114304" y="0"/>
            <a:ext cx="5802551" cy="1410511"/>
          </a:xfrm>
        </p:spPr>
        <p:txBody>
          <a:bodyPr>
            <a:normAutofit/>
          </a:bodyPr>
          <a:lstStyle/>
          <a:p>
            <a:pPr algn="ctr"/>
            <a:r>
              <a:rPr lang="en-CA" sz="2400" dirty="0">
                <a:solidFill>
                  <a:schemeClr val="bg1"/>
                </a:solidFill>
              </a:rPr>
              <a:t>Skills training workbook p. 207-241 </a:t>
            </a:r>
            <a:br>
              <a:rPr lang="en-CA" sz="2400" dirty="0">
                <a:solidFill>
                  <a:schemeClr val="bg1"/>
                </a:solidFill>
              </a:rPr>
            </a:br>
            <a:r>
              <a:rPr lang="en-CA" sz="2400" dirty="0">
                <a:solidFill>
                  <a:schemeClr val="bg1"/>
                </a:solidFill>
              </a:rPr>
              <a:t>interpersonal SKILLS</a:t>
            </a:r>
          </a:p>
        </p:txBody>
      </p:sp>
      <p:cxnSp>
        <p:nvCxnSpPr>
          <p:cNvPr id="12" name="Straight Connector 11">
            <a:extLst>
              <a:ext uri="{FF2B5EF4-FFF2-40B4-BE49-F238E27FC236}">
                <a16:creationId xmlns:a16="http://schemas.microsoft.com/office/drawing/2014/main" id="{C4AD03F8-387A-CBB0-9D2D-347C350AE8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02173A-D4F3-7AF3-E836-22C1FBE7B136}"/>
              </a:ext>
            </a:extLst>
          </p:cNvPr>
          <p:cNvSpPr>
            <a:spLocks noGrp="1"/>
          </p:cNvSpPr>
          <p:nvPr>
            <p:ph idx="1"/>
          </p:nvPr>
        </p:nvSpPr>
        <p:spPr>
          <a:xfrm>
            <a:off x="6121346" y="397419"/>
            <a:ext cx="5807996" cy="5048655"/>
          </a:xfrm>
        </p:spPr>
        <p:txBody>
          <a:bodyPr>
            <a:noAutofit/>
          </a:bodyPr>
          <a:lstStyle/>
          <a:p>
            <a:r>
              <a:rPr lang="en-CA" sz="2400" dirty="0"/>
              <a:t>1. Mindful attention</a:t>
            </a:r>
          </a:p>
          <a:p>
            <a:r>
              <a:rPr lang="en-CA" sz="2400" dirty="0"/>
              <a:t>2. Compassion for others</a:t>
            </a:r>
          </a:p>
          <a:p>
            <a:r>
              <a:rPr lang="en-CA" sz="2400" dirty="0"/>
              <a:t>3. Passive vs. aggressive behavior</a:t>
            </a:r>
          </a:p>
          <a:p>
            <a:r>
              <a:rPr lang="en-CA" sz="2400" dirty="0"/>
              <a:t>4. I want-they want ratio</a:t>
            </a:r>
          </a:p>
          <a:p>
            <a:r>
              <a:rPr lang="en-CA" sz="2400" dirty="0"/>
              <a:t>5. I want-I should ratio</a:t>
            </a:r>
          </a:p>
          <a:p>
            <a:r>
              <a:rPr lang="en-CA" sz="2400" dirty="0"/>
              <a:t>6. Key interpersonal skills</a:t>
            </a:r>
          </a:p>
          <a:p>
            <a:r>
              <a:rPr lang="en-CA" sz="2400" dirty="0"/>
              <a:t>7. Blocks to using interpersonal skills. Knowing what you want</a:t>
            </a:r>
          </a:p>
          <a:p>
            <a:r>
              <a:rPr lang="en-CA" sz="2400" dirty="0"/>
              <a:t>9. Modulating the intensity of a request</a:t>
            </a:r>
          </a:p>
          <a:p>
            <a:r>
              <a:rPr lang="en-CA" sz="2400" dirty="0"/>
              <a:t>10. Making a simple request</a:t>
            </a:r>
          </a:p>
          <a:p>
            <a:r>
              <a:rPr lang="en-CA" sz="3600" dirty="0">
                <a:solidFill>
                  <a:schemeClr val="bg1"/>
                </a:solidFill>
              </a:rPr>
              <a:t>11. Designing basic assertiveness scripts</a:t>
            </a:r>
          </a:p>
          <a:p>
            <a:r>
              <a:rPr lang="en-CA" sz="2400" dirty="0"/>
              <a:t>12. Assertive listening</a:t>
            </a:r>
          </a:p>
          <a:p>
            <a:endParaRPr lang="en-CA" sz="2800" dirty="0"/>
          </a:p>
        </p:txBody>
      </p:sp>
      <p:pic>
        <p:nvPicPr>
          <p:cNvPr id="7" name="Picture 6" descr="Diagram&#10;&#10;Description automatically generated">
            <a:extLst>
              <a:ext uri="{FF2B5EF4-FFF2-40B4-BE49-F238E27FC236}">
                <a16:creationId xmlns:a16="http://schemas.microsoft.com/office/drawing/2014/main" id="{605FEB6B-1FB8-0B8B-DD8D-AD853AF1A03C}"/>
              </a:ext>
            </a:extLst>
          </p:cNvPr>
          <p:cNvPicPr>
            <a:picLocks noChangeAspect="1"/>
          </p:cNvPicPr>
          <p:nvPr/>
        </p:nvPicPr>
        <p:blipFill>
          <a:blip r:embed="rId2"/>
          <a:stretch>
            <a:fillRect/>
          </a:stretch>
        </p:blipFill>
        <p:spPr>
          <a:xfrm>
            <a:off x="262658" y="1318098"/>
            <a:ext cx="5654197" cy="5233481"/>
          </a:xfrm>
          <a:prstGeom prst="rect">
            <a:avLst/>
          </a:prstGeom>
        </p:spPr>
      </p:pic>
    </p:spTree>
    <p:extLst>
      <p:ext uri="{BB962C8B-B14F-4D97-AF65-F5344CB8AC3E}">
        <p14:creationId xmlns:p14="http://schemas.microsoft.com/office/powerpoint/2010/main" val="342311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13D6-8250-3618-F3CA-A614E45FFA24}"/>
              </a:ext>
            </a:extLst>
          </p:cNvPr>
          <p:cNvSpPr>
            <a:spLocks noGrp="1"/>
          </p:cNvSpPr>
          <p:nvPr>
            <p:ph type="title" idx="4294967295"/>
          </p:nvPr>
        </p:nvSpPr>
        <p:spPr>
          <a:xfrm>
            <a:off x="-363680" y="85815"/>
            <a:ext cx="5983288" cy="1450975"/>
          </a:xfrm>
        </p:spPr>
        <p:txBody>
          <a:bodyPr>
            <a:normAutofit/>
          </a:bodyPr>
          <a:lstStyle/>
          <a:p>
            <a:pPr algn="ctr"/>
            <a:r>
              <a:rPr lang="en-US" sz="3600" dirty="0">
                <a:solidFill>
                  <a:schemeClr val="bg1"/>
                </a:solidFill>
              </a:rPr>
              <a:t>Basic Assertiveness Scripts</a:t>
            </a:r>
          </a:p>
        </p:txBody>
      </p:sp>
      <p:sp>
        <p:nvSpPr>
          <p:cNvPr id="3" name="Content Placeholder 2">
            <a:extLst>
              <a:ext uri="{FF2B5EF4-FFF2-40B4-BE49-F238E27FC236}">
                <a16:creationId xmlns:a16="http://schemas.microsoft.com/office/drawing/2014/main" id="{4BE02C8B-53E8-3EA1-8F2F-13A85905FB10}"/>
              </a:ext>
            </a:extLst>
          </p:cNvPr>
          <p:cNvSpPr>
            <a:spLocks noGrp="1"/>
          </p:cNvSpPr>
          <p:nvPr>
            <p:ph idx="4294967295"/>
          </p:nvPr>
        </p:nvSpPr>
        <p:spPr>
          <a:xfrm>
            <a:off x="5225477" y="470196"/>
            <a:ext cx="6796087" cy="6256559"/>
          </a:xfrm>
        </p:spPr>
        <p:txBody>
          <a:bodyPr>
            <a:normAutofit lnSpcReduction="10000"/>
          </a:bodyPr>
          <a:lstStyle/>
          <a:p>
            <a:pPr marL="0" indent="0">
              <a:lnSpc>
                <a:spcPct val="100000"/>
              </a:lnSpc>
              <a:buNone/>
            </a:pPr>
            <a:r>
              <a:rPr lang="en-US" sz="2400" dirty="0"/>
              <a:t>Include: </a:t>
            </a:r>
          </a:p>
          <a:p>
            <a:pPr marL="457200" indent="-457200">
              <a:lnSpc>
                <a:spcPct val="100000"/>
              </a:lnSpc>
              <a:buAutoNum type="arabicPeriod"/>
            </a:pPr>
            <a:r>
              <a:rPr lang="en-US" sz="2400" dirty="0">
                <a:solidFill>
                  <a:schemeClr val="bg1"/>
                </a:solidFill>
              </a:rPr>
              <a:t>I think</a:t>
            </a:r>
            <a:r>
              <a:rPr lang="en-US" sz="2400" dirty="0"/>
              <a:t>: Focus on facts (not judgements or assumptions) </a:t>
            </a:r>
          </a:p>
          <a:p>
            <a:pPr marL="457200" indent="-457200">
              <a:lnSpc>
                <a:spcPct val="100000"/>
              </a:lnSpc>
              <a:buAutoNum type="arabicPeriod"/>
            </a:pPr>
            <a:r>
              <a:rPr lang="en-US" sz="2400" dirty="0">
                <a:solidFill>
                  <a:schemeClr val="bg1"/>
                </a:solidFill>
              </a:rPr>
              <a:t>I Feel</a:t>
            </a:r>
            <a:r>
              <a:rPr lang="en-US" sz="2400" dirty="0"/>
              <a:t>: Give a brief non-judgmental description of any emotion triggered by situation. Don’t dress up ”you” statements as “I” statements ex. I feel that you are selfish</a:t>
            </a:r>
          </a:p>
          <a:p>
            <a:pPr marL="457200" indent="-457200">
              <a:lnSpc>
                <a:spcPct val="100000"/>
              </a:lnSpc>
              <a:buFont typeface="+mj-lt"/>
              <a:buAutoNum type="arabicPeriod"/>
            </a:pPr>
            <a:r>
              <a:rPr lang="en-US" sz="2400" dirty="0">
                <a:solidFill>
                  <a:schemeClr val="bg1"/>
                </a:solidFill>
              </a:rPr>
              <a:t>I want</a:t>
            </a:r>
            <a:r>
              <a:rPr lang="en-US" sz="2400" dirty="0"/>
              <a:t>: State what you’d like the person to do. Make sure that you request:</a:t>
            </a:r>
          </a:p>
          <a:p>
            <a:pPr marL="292608" lvl="1" indent="0">
              <a:lnSpc>
                <a:spcPct val="100000"/>
              </a:lnSpc>
              <a:buNone/>
            </a:pPr>
            <a:r>
              <a:rPr lang="en-US" sz="2400" dirty="0"/>
              <a:t>                   A) Behavioral change</a:t>
            </a:r>
          </a:p>
          <a:p>
            <a:pPr marL="292608" lvl="1" indent="0">
              <a:lnSpc>
                <a:spcPct val="100000"/>
              </a:lnSpc>
              <a:buNone/>
            </a:pPr>
            <a:r>
              <a:rPr lang="en-US" sz="2400" dirty="0"/>
              <a:t>                   B) One change at a time</a:t>
            </a:r>
          </a:p>
          <a:p>
            <a:pPr marL="292608" lvl="1" indent="0">
              <a:lnSpc>
                <a:spcPct val="100000"/>
              </a:lnSpc>
              <a:buNone/>
            </a:pPr>
            <a:r>
              <a:rPr lang="en-US" sz="2400" dirty="0"/>
              <a:t>                   C) Something that can be changed now</a:t>
            </a:r>
          </a:p>
          <a:p>
            <a:pPr marL="292608" lvl="1" indent="0">
              <a:lnSpc>
                <a:spcPct val="100000"/>
              </a:lnSpc>
              <a:buNone/>
            </a:pPr>
            <a:r>
              <a:rPr lang="en-US" sz="2400" dirty="0"/>
              <a:t>                   D) something specific and Concrete</a:t>
            </a:r>
          </a:p>
          <a:p>
            <a:pPr marL="457200" indent="-457200">
              <a:lnSpc>
                <a:spcPct val="100000"/>
              </a:lnSpc>
              <a:buFont typeface="+mj-lt"/>
              <a:buAutoNum type="arabicPeriod"/>
            </a:pPr>
            <a:r>
              <a:rPr lang="en-US" sz="2400" dirty="0">
                <a:solidFill>
                  <a:schemeClr val="bg1"/>
                </a:solidFill>
              </a:rPr>
              <a:t>An appreciation, reinforcement or self-care statement</a:t>
            </a:r>
          </a:p>
        </p:txBody>
      </p:sp>
      <p:pic>
        <p:nvPicPr>
          <p:cNvPr id="6" name="Picture 5" descr="Chart&#10;&#10;Description automatically generated with medium confidence">
            <a:extLst>
              <a:ext uri="{FF2B5EF4-FFF2-40B4-BE49-F238E27FC236}">
                <a16:creationId xmlns:a16="http://schemas.microsoft.com/office/drawing/2014/main" id="{D9C57C4A-57DD-2233-4662-C60CEFE4AE29}"/>
              </a:ext>
            </a:extLst>
          </p:cNvPr>
          <p:cNvPicPr>
            <a:picLocks noChangeAspect="1"/>
          </p:cNvPicPr>
          <p:nvPr/>
        </p:nvPicPr>
        <p:blipFill>
          <a:blip r:embed="rId2"/>
          <a:stretch>
            <a:fillRect/>
          </a:stretch>
        </p:blipFill>
        <p:spPr>
          <a:xfrm>
            <a:off x="375920" y="1464732"/>
            <a:ext cx="4504088" cy="4429760"/>
          </a:xfrm>
          <a:prstGeom prst="rect">
            <a:avLst/>
          </a:prstGeom>
        </p:spPr>
      </p:pic>
    </p:spTree>
    <p:extLst>
      <p:ext uri="{BB962C8B-B14F-4D97-AF65-F5344CB8AC3E}">
        <p14:creationId xmlns:p14="http://schemas.microsoft.com/office/powerpoint/2010/main" val="5687435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64A5B-B7D8-6A0C-B5A1-44D3AF76CABB}"/>
              </a:ext>
            </a:extLst>
          </p:cNvPr>
          <p:cNvSpPr>
            <a:spLocks noGrp="1"/>
          </p:cNvSpPr>
          <p:nvPr>
            <p:ph type="title" idx="4294967295"/>
          </p:nvPr>
        </p:nvSpPr>
        <p:spPr>
          <a:xfrm>
            <a:off x="-381736" y="0"/>
            <a:ext cx="5983288" cy="1450975"/>
          </a:xfrm>
        </p:spPr>
        <p:txBody>
          <a:bodyPr>
            <a:normAutofit/>
          </a:bodyPr>
          <a:lstStyle/>
          <a:p>
            <a:pPr algn="ctr"/>
            <a:r>
              <a:rPr lang="en-US" sz="3600" dirty="0">
                <a:solidFill>
                  <a:schemeClr val="bg1"/>
                </a:solidFill>
              </a:rPr>
              <a:t>Example of </a:t>
            </a:r>
            <a:br>
              <a:rPr lang="en-US" sz="3600" dirty="0">
                <a:solidFill>
                  <a:schemeClr val="bg1"/>
                </a:solidFill>
              </a:rPr>
            </a:br>
            <a:r>
              <a:rPr lang="en-US" sz="3600" dirty="0">
                <a:solidFill>
                  <a:schemeClr val="bg1"/>
                </a:solidFill>
              </a:rPr>
              <a:t>Assertiveness Script</a:t>
            </a:r>
          </a:p>
        </p:txBody>
      </p:sp>
      <p:sp>
        <p:nvSpPr>
          <p:cNvPr id="3" name="Content Placeholder 2">
            <a:extLst>
              <a:ext uri="{FF2B5EF4-FFF2-40B4-BE49-F238E27FC236}">
                <a16:creationId xmlns:a16="http://schemas.microsoft.com/office/drawing/2014/main" id="{BE2048D1-4E56-D3CA-A135-CDE6E40049C4}"/>
              </a:ext>
            </a:extLst>
          </p:cNvPr>
          <p:cNvSpPr>
            <a:spLocks noGrp="1"/>
          </p:cNvSpPr>
          <p:nvPr>
            <p:ph idx="4294967295"/>
          </p:nvPr>
        </p:nvSpPr>
        <p:spPr>
          <a:xfrm>
            <a:off x="5601552" y="1273175"/>
            <a:ext cx="5983287" cy="4311650"/>
          </a:xfrm>
        </p:spPr>
        <p:txBody>
          <a:bodyPr>
            <a:noAutofit/>
          </a:bodyPr>
          <a:lstStyle/>
          <a:p>
            <a:pPr>
              <a:buFont typeface="Arial" panose="020B0604020202020204" pitchFamily="34" charset="0"/>
              <a:buChar char="•"/>
            </a:pPr>
            <a:r>
              <a:rPr lang="en-US" sz="2800" dirty="0">
                <a:solidFill>
                  <a:schemeClr val="bg1"/>
                </a:solidFill>
              </a:rPr>
              <a:t>I think - </a:t>
            </a:r>
            <a:r>
              <a:rPr lang="en-US" sz="2800" dirty="0"/>
              <a:t>I’ve been working against a deadline and haven’t had time to cook dinner</a:t>
            </a:r>
          </a:p>
          <a:p>
            <a:pPr>
              <a:buFont typeface="Arial" panose="020B0604020202020204" pitchFamily="34" charset="0"/>
              <a:buChar char="•"/>
            </a:pPr>
            <a:r>
              <a:rPr lang="en-US" sz="2800" dirty="0">
                <a:solidFill>
                  <a:schemeClr val="bg1"/>
                </a:solidFill>
              </a:rPr>
              <a:t>I feel - </a:t>
            </a:r>
            <a:r>
              <a:rPr lang="en-US" sz="2800" dirty="0"/>
              <a:t>I’m pretty anxious and overwhelmed that I might not get this done</a:t>
            </a:r>
          </a:p>
          <a:p>
            <a:pPr>
              <a:buFont typeface="Arial" panose="020B0604020202020204" pitchFamily="34" charset="0"/>
              <a:buChar char="•"/>
            </a:pPr>
            <a:r>
              <a:rPr lang="en-US" sz="2800" dirty="0">
                <a:solidFill>
                  <a:schemeClr val="bg1"/>
                </a:solidFill>
              </a:rPr>
              <a:t>I want -  </a:t>
            </a:r>
            <a:r>
              <a:rPr lang="en-US" sz="2800" dirty="0"/>
              <a:t>Could you whip something together from leftovers so I can keep working?</a:t>
            </a:r>
          </a:p>
          <a:p>
            <a:pPr>
              <a:buFont typeface="Arial" panose="020B0604020202020204" pitchFamily="34" charset="0"/>
              <a:buChar char="•"/>
            </a:pPr>
            <a:r>
              <a:rPr lang="en-US" sz="2800" dirty="0">
                <a:solidFill>
                  <a:schemeClr val="bg1"/>
                </a:solidFill>
              </a:rPr>
              <a:t>Self- Care - </a:t>
            </a:r>
            <a:r>
              <a:rPr lang="en-US" sz="2800" dirty="0"/>
              <a:t>If that doesn’t work for you, I can order pizza</a:t>
            </a:r>
          </a:p>
        </p:txBody>
      </p:sp>
      <p:pic>
        <p:nvPicPr>
          <p:cNvPr id="6" name="Picture 5" descr="A person cooking food in a kitchen&#10;&#10;Description automatically generated with medium confidence">
            <a:extLst>
              <a:ext uri="{FF2B5EF4-FFF2-40B4-BE49-F238E27FC236}">
                <a16:creationId xmlns:a16="http://schemas.microsoft.com/office/drawing/2014/main" id="{69176F31-2BD3-FC5F-35E5-C87F396EA570}"/>
              </a:ext>
            </a:extLst>
          </p:cNvPr>
          <p:cNvPicPr>
            <a:picLocks noChangeAspect="1"/>
          </p:cNvPicPr>
          <p:nvPr/>
        </p:nvPicPr>
        <p:blipFill>
          <a:blip r:embed="rId2"/>
          <a:stretch>
            <a:fillRect/>
          </a:stretch>
        </p:blipFill>
        <p:spPr>
          <a:xfrm>
            <a:off x="193585" y="1301326"/>
            <a:ext cx="4896576" cy="5374640"/>
          </a:xfrm>
          <a:prstGeom prst="rect">
            <a:avLst/>
          </a:prstGeom>
        </p:spPr>
      </p:pic>
    </p:spTree>
    <p:extLst>
      <p:ext uri="{BB962C8B-B14F-4D97-AF65-F5344CB8AC3E}">
        <p14:creationId xmlns:p14="http://schemas.microsoft.com/office/powerpoint/2010/main" val="9810153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F011-5D2C-08F9-9C2E-1DC48D2CB2C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474BF31-EA1F-C68C-19F1-226FFF6F5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B26F32-1D5C-66D4-3F7E-138A4B8FBCCA}"/>
              </a:ext>
            </a:extLst>
          </p:cNvPr>
          <p:cNvSpPr>
            <a:spLocks noGrp="1"/>
          </p:cNvSpPr>
          <p:nvPr>
            <p:ph type="title"/>
          </p:nvPr>
        </p:nvSpPr>
        <p:spPr>
          <a:xfrm>
            <a:off x="114304" y="0"/>
            <a:ext cx="5802551" cy="1410511"/>
          </a:xfrm>
        </p:spPr>
        <p:txBody>
          <a:bodyPr>
            <a:normAutofit/>
          </a:bodyPr>
          <a:lstStyle/>
          <a:p>
            <a:pPr algn="ctr"/>
            <a:r>
              <a:rPr lang="en-CA" sz="2400" dirty="0">
                <a:solidFill>
                  <a:schemeClr val="bg1"/>
                </a:solidFill>
              </a:rPr>
              <a:t>Skills training workbook p. 207-241 </a:t>
            </a:r>
            <a:br>
              <a:rPr lang="en-CA" sz="2400" dirty="0">
                <a:solidFill>
                  <a:schemeClr val="bg1"/>
                </a:solidFill>
              </a:rPr>
            </a:br>
            <a:r>
              <a:rPr lang="en-CA" sz="2400" dirty="0">
                <a:solidFill>
                  <a:schemeClr val="bg1"/>
                </a:solidFill>
              </a:rPr>
              <a:t>interpersonal SKILLS</a:t>
            </a:r>
          </a:p>
        </p:txBody>
      </p:sp>
      <p:cxnSp>
        <p:nvCxnSpPr>
          <p:cNvPr id="12" name="Straight Connector 11">
            <a:extLst>
              <a:ext uri="{FF2B5EF4-FFF2-40B4-BE49-F238E27FC236}">
                <a16:creationId xmlns:a16="http://schemas.microsoft.com/office/drawing/2014/main" id="{5025F791-1799-FF1F-788D-3DE08904FD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18648C4-B63C-0DB9-BA1C-B62F8B8372D7}"/>
              </a:ext>
            </a:extLst>
          </p:cNvPr>
          <p:cNvSpPr>
            <a:spLocks noGrp="1"/>
          </p:cNvSpPr>
          <p:nvPr>
            <p:ph idx="1"/>
          </p:nvPr>
        </p:nvSpPr>
        <p:spPr>
          <a:xfrm>
            <a:off x="6121346" y="397419"/>
            <a:ext cx="5807996" cy="5048655"/>
          </a:xfrm>
        </p:spPr>
        <p:txBody>
          <a:bodyPr>
            <a:noAutofit/>
          </a:bodyPr>
          <a:lstStyle/>
          <a:p>
            <a:r>
              <a:rPr lang="en-CA" sz="2400" dirty="0"/>
              <a:t>1. Mindful attention</a:t>
            </a:r>
          </a:p>
          <a:p>
            <a:r>
              <a:rPr lang="en-CA" sz="2400" dirty="0"/>
              <a:t>2. Compassion for others</a:t>
            </a:r>
          </a:p>
          <a:p>
            <a:r>
              <a:rPr lang="en-CA" sz="2400" dirty="0"/>
              <a:t>3. Passive vs. aggressive behavior</a:t>
            </a:r>
          </a:p>
          <a:p>
            <a:r>
              <a:rPr lang="en-CA" sz="2400" dirty="0"/>
              <a:t>4. I want-they want ratio</a:t>
            </a:r>
          </a:p>
          <a:p>
            <a:r>
              <a:rPr lang="en-CA" sz="2400" dirty="0"/>
              <a:t>5. I want-I should ratio</a:t>
            </a:r>
          </a:p>
          <a:p>
            <a:r>
              <a:rPr lang="en-CA" sz="2400" dirty="0"/>
              <a:t>6. Key interpersonal skills</a:t>
            </a:r>
          </a:p>
          <a:p>
            <a:r>
              <a:rPr lang="en-CA" sz="2400" dirty="0"/>
              <a:t>7. Blocks to using interpersonal skills. Knowing what you want</a:t>
            </a:r>
          </a:p>
          <a:p>
            <a:r>
              <a:rPr lang="en-CA" sz="2400" dirty="0"/>
              <a:t>9. Modulating the intensity of a request</a:t>
            </a:r>
          </a:p>
          <a:p>
            <a:r>
              <a:rPr lang="en-CA" sz="2400" dirty="0"/>
              <a:t>10. Making a simple request</a:t>
            </a:r>
          </a:p>
          <a:p>
            <a:r>
              <a:rPr lang="en-CA" sz="2400" dirty="0"/>
              <a:t>11. Designing basic assertiveness scripts</a:t>
            </a:r>
          </a:p>
          <a:p>
            <a:r>
              <a:rPr lang="en-CA" sz="3600" dirty="0">
                <a:solidFill>
                  <a:schemeClr val="bg1"/>
                </a:solidFill>
              </a:rPr>
              <a:t>12. Assertive listening</a:t>
            </a:r>
          </a:p>
          <a:p>
            <a:endParaRPr lang="en-CA" sz="2800" dirty="0"/>
          </a:p>
        </p:txBody>
      </p:sp>
      <p:pic>
        <p:nvPicPr>
          <p:cNvPr id="7" name="Picture 6" descr="Diagram&#10;&#10;Description automatically generated">
            <a:extLst>
              <a:ext uri="{FF2B5EF4-FFF2-40B4-BE49-F238E27FC236}">
                <a16:creationId xmlns:a16="http://schemas.microsoft.com/office/drawing/2014/main" id="{D02098C6-B9EB-0C7C-A0E2-8C20ED560819}"/>
              </a:ext>
            </a:extLst>
          </p:cNvPr>
          <p:cNvPicPr>
            <a:picLocks noChangeAspect="1"/>
          </p:cNvPicPr>
          <p:nvPr/>
        </p:nvPicPr>
        <p:blipFill>
          <a:blip r:embed="rId2"/>
          <a:stretch>
            <a:fillRect/>
          </a:stretch>
        </p:blipFill>
        <p:spPr>
          <a:xfrm>
            <a:off x="262658" y="1318098"/>
            <a:ext cx="5654197" cy="5233481"/>
          </a:xfrm>
          <a:prstGeom prst="rect">
            <a:avLst/>
          </a:prstGeom>
        </p:spPr>
      </p:pic>
    </p:spTree>
    <p:extLst>
      <p:ext uri="{BB962C8B-B14F-4D97-AF65-F5344CB8AC3E}">
        <p14:creationId xmlns:p14="http://schemas.microsoft.com/office/powerpoint/2010/main" val="22016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B5F32-25F4-75CD-41F6-B377FC93A580}"/>
              </a:ext>
            </a:extLst>
          </p:cNvPr>
          <p:cNvSpPr>
            <a:spLocks noGrp="1"/>
          </p:cNvSpPr>
          <p:nvPr>
            <p:ph type="title" idx="4294967295"/>
          </p:nvPr>
        </p:nvSpPr>
        <p:spPr>
          <a:xfrm>
            <a:off x="324067" y="0"/>
            <a:ext cx="5127625" cy="1450975"/>
          </a:xfrm>
        </p:spPr>
        <p:txBody>
          <a:bodyPr>
            <a:normAutofit/>
          </a:bodyPr>
          <a:lstStyle/>
          <a:p>
            <a:r>
              <a:rPr lang="en-US" sz="3600" dirty="0">
                <a:solidFill>
                  <a:schemeClr val="bg1"/>
                </a:solidFill>
              </a:rPr>
              <a:t>Assertive Listening</a:t>
            </a:r>
          </a:p>
        </p:txBody>
      </p:sp>
      <p:sp>
        <p:nvSpPr>
          <p:cNvPr id="3" name="Content Placeholder 2">
            <a:extLst>
              <a:ext uri="{FF2B5EF4-FFF2-40B4-BE49-F238E27FC236}">
                <a16:creationId xmlns:a16="http://schemas.microsoft.com/office/drawing/2014/main" id="{3249453D-C61E-F86D-E568-665FD12A8830}"/>
              </a:ext>
            </a:extLst>
          </p:cNvPr>
          <p:cNvSpPr>
            <a:spLocks noGrp="1"/>
          </p:cNvSpPr>
          <p:nvPr>
            <p:ph idx="4294967295"/>
          </p:nvPr>
        </p:nvSpPr>
        <p:spPr>
          <a:xfrm>
            <a:off x="5465522" y="122238"/>
            <a:ext cx="6402411" cy="6735762"/>
          </a:xfrm>
        </p:spPr>
        <p:txBody>
          <a:bodyPr>
            <a:normAutofit lnSpcReduction="10000"/>
          </a:bodyPr>
          <a:lstStyle/>
          <a:p>
            <a:pPr>
              <a:lnSpc>
                <a:spcPct val="100000"/>
              </a:lnSpc>
              <a:buFont typeface="Arial" panose="020B0604020202020204" pitchFamily="34" charset="0"/>
              <a:buChar char="•"/>
            </a:pPr>
            <a:r>
              <a:rPr lang="en-US" sz="2400" dirty="0"/>
              <a:t>Good communication is a two-way street; it’s not just about your needs and wants</a:t>
            </a:r>
          </a:p>
          <a:p>
            <a:pPr>
              <a:lnSpc>
                <a:spcPct val="100000"/>
              </a:lnSpc>
              <a:buFont typeface="Arial" panose="020B0604020202020204" pitchFamily="34" charset="0"/>
              <a:buChar char="•"/>
            </a:pPr>
            <a:r>
              <a:rPr lang="en-US" sz="2400" dirty="0"/>
              <a:t>Active or assertive listening is required for effective communication</a:t>
            </a:r>
          </a:p>
          <a:p>
            <a:pPr>
              <a:lnSpc>
                <a:spcPct val="100000"/>
              </a:lnSpc>
              <a:buFont typeface="Arial" panose="020B0604020202020204" pitchFamily="34" charset="0"/>
              <a:buChar char="•"/>
            </a:pPr>
            <a:r>
              <a:rPr lang="en-US" sz="2400" dirty="0"/>
              <a:t>Active listening helps you to better understand other people’s needs and wants, how they might conflict with yours and how to negotiate a mutually satisfying agreement</a:t>
            </a:r>
          </a:p>
          <a:p>
            <a:pPr>
              <a:lnSpc>
                <a:spcPct val="100000"/>
              </a:lnSpc>
              <a:buFont typeface="Arial" panose="020B0604020202020204" pitchFamily="34" charset="0"/>
              <a:buChar char="•"/>
            </a:pPr>
            <a:r>
              <a:rPr lang="en-US" sz="2400" dirty="0"/>
              <a:t>Actively listening questions include:</a:t>
            </a:r>
          </a:p>
          <a:p>
            <a:pPr lvl="1">
              <a:lnSpc>
                <a:spcPct val="100000"/>
              </a:lnSpc>
              <a:buFont typeface="Arial" panose="020B0604020202020204" pitchFamily="34" charset="0"/>
              <a:buChar char="•"/>
            </a:pPr>
            <a:r>
              <a:rPr lang="en-US" sz="2400" dirty="0"/>
              <a:t>1. What’s the central issue for you?</a:t>
            </a:r>
          </a:p>
          <a:p>
            <a:pPr lvl="1">
              <a:lnSpc>
                <a:spcPct val="100000"/>
              </a:lnSpc>
              <a:buFont typeface="Arial" panose="020B0604020202020204" pitchFamily="34" charset="0"/>
              <a:buChar char="•"/>
            </a:pPr>
            <a:r>
              <a:rPr lang="en-US" sz="2400" dirty="0"/>
              <a:t>2. How do you make sense of the situation?</a:t>
            </a:r>
          </a:p>
          <a:p>
            <a:pPr lvl="1">
              <a:lnSpc>
                <a:spcPct val="100000"/>
              </a:lnSpc>
              <a:buFont typeface="Arial" panose="020B0604020202020204" pitchFamily="34" charset="0"/>
              <a:buChar char="•"/>
            </a:pPr>
            <a:r>
              <a:rPr lang="en-US" sz="2400" dirty="0"/>
              <a:t>3. What are you struggling with? </a:t>
            </a:r>
          </a:p>
          <a:p>
            <a:pPr lvl="1">
              <a:lnSpc>
                <a:spcPct val="100000"/>
              </a:lnSpc>
              <a:buFont typeface="Arial" panose="020B0604020202020204" pitchFamily="34" charset="0"/>
              <a:buChar char="•"/>
            </a:pPr>
            <a:r>
              <a:rPr lang="en-US" sz="2400" dirty="0"/>
              <a:t>4. How does that make you feel?</a:t>
            </a:r>
          </a:p>
          <a:p>
            <a:pPr lvl="1">
              <a:lnSpc>
                <a:spcPct val="100000"/>
              </a:lnSpc>
              <a:buFont typeface="Arial" panose="020B0604020202020204" pitchFamily="34" charset="0"/>
              <a:buChar char="•"/>
            </a:pPr>
            <a:r>
              <a:rPr lang="en-US" sz="2400" dirty="0"/>
              <a:t>5. What do you think needs to change?</a:t>
            </a:r>
          </a:p>
          <a:p>
            <a:pPr lvl="1">
              <a:lnSpc>
                <a:spcPct val="100000"/>
              </a:lnSpc>
              <a:buFont typeface="Arial" panose="020B0604020202020204" pitchFamily="34" charset="0"/>
              <a:buChar char="•"/>
            </a:pPr>
            <a:r>
              <a:rPr lang="en-US" sz="2400" dirty="0"/>
              <a:t>6. What would you like me to do to help with this?</a:t>
            </a:r>
          </a:p>
        </p:txBody>
      </p:sp>
      <p:pic>
        <p:nvPicPr>
          <p:cNvPr id="5" name="Picture 4" descr="A picture containing text, book&#10;&#10;Description automatically generated">
            <a:extLst>
              <a:ext uri="{FF2B5EF4-FFF2-40B4-BE49-F238E27FC236}">
                <a16:creationId xmlns:a16="http://schemas.microsoft.com/office/drawing/2014/main" id="{BFCD99DC-4053-034C-FCC6-22D984A45223}"/>
              </a:ext>
            </a:extLst>
          </p:cNvPr>
          <p:cNvPicPr>
            <a:picLocks noChangeAspect="1"/>
          </p:cNvPicPr>
          <p:nvPr/>
        </p:nvPicPr>
        <p:blipFill>
          <a:blip r:embed="rId2"/>
          <a:stretch>
            <a:fillRect/>
          </a:stretch>
        </p:blipFill>
        <p:spPr>
          <a:xfrm>
            <a:off x="337897" y="1155498"/>
            <a:ext cx="4782742" cy="5334000"/>
          </a:xfrm>
          <a:prstGeom prst="rect">
            <a:avLst/>
          </a:prstGeom>
        </p:spPr>
      </p:pic>
    </p:spTree>
    <p:extLst>
      <p:ext uri="{BB962C8B-B14F-4D97-AF65-F5344CB8AC3E}">
        <p14:creationId xmlns:p14="http://schemas.microsoft.com/office/powerpoint/2010/main" val="8305786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67A3-0247-E5F7-8F3F-9DC647A13818}"/>
              </a:ext>
            </a:extLst>
          </p:cNvPr>
          <p:cNvSpPr>
            <a:spLocks noGrp="1"/>
          </p:cNvSpPr>
          <p:nvPr>
            <p:ph type="title" idx="4294967295"/>
          </p:nvPr>
        </p:nvSpPr>
        <p:spPr>
          <a:xfrm>
            <a:off x="76045" y="221859"/>
            <a:ext cx="5148263" cy="1643063"/>
          </a:xfrm>
        </p:spPr>
        <p:txBody>
          <a:bodyPr>
            <a:normAutofit/>
          </a:bodyPr>
          <a:lstStyle/>
          <a:p>
            <a:pPr algn="ctr"/>
            <a:r>
              <a:rPr lang="en-US" sz="3600" dirty="0">
                <a:solidFill>
                  <a:schemeClr val="bg1"/>
                </a:solidFill>
              </a:rPr>
              <a:t>Blocks to active Listening</a:t>
            </a:r>
          </a:p>
        </p:txBody>
      </p:sp>
      <p:sp>
        <p:nvSpPr>
          <p:cNvPr id="3" name="Content Placeholder 2">
            <a:extLst>
              <a:ext uri="{FF2B5EF4-FFF2-40B4-BE49-F238E27FC236}">
                <a16:creationId xmlns:a16="http://schemas.microsoft.com/office/drawing/2014/main" id="{CEAFD677-3A59-9A42-1D56-8C2DC35D4CE5}"/>
              </a:ext>
            </a:extLst>
          </p:cNvPr>
          <p:cNvSpPr>
            <a:spLocks noGrp="1"/>
          </p:cNvSpPr>
          <p:nvPr>
            <p:ph idx="4294967295"/>
          </p:nvPr>
        </p:nvSpPr>
        <p:spPr>
          <a:xfrm>
            <a:off x="6146800" y="188118"/>
            <a:ext cx="6045200" cy="6481762"/>
          </a:xfrm>
        </p:spPr>
        <p:txBody>
          <a:bodyPr>
            <a:normAutofit/>
          </a:bodyPr>
          <a:lstStyle/>
          <a:p>
            <a:pPr>
              <a:lnSpc>
                <a:spcPct val="90000"/>
              </a:lnSpc>
              <a:buFont typeface="Arial" panose="020B0604020202020204" pitchFamily="34" charset="0"/>
              <a:buChar char="•"/>
            </a:pPr>
            <a:r>
              <a:rPr lang="en-US" sz="2800" dirty="0">
                <a:solidFill>
                  <a:schemeClr val="bg1"/>
                </a:solidFill>
              </a:rPr>
              <a:t>There are a few issues that commonly interfere with active listening:</a:t>
            </a:r>
          </a:p>
          <a:p>
            <a:pPr>
              <a:lnSpc>
                <a:spcPct val="90000"/>
              </a:lnSpc>
              <a:buFont typeface="Arial" panose="020B0604020202020204" pitchFamily="34" charset="0"/>
              <a:buChar char="•"/>
            </a:pPr>
            <a:r>
              <a:rPr lang="en-US" sz="2800" dirty="0">
                <a:solidFill>
                  <a:schemeClr val="bg1"/>
                </a:solidFill>
              </a:rPr>
              <a:t>Assuming</a:t>
            </a:r>
            <a:r>
              <a:rPr lang="en-US" sz="2800" dirty="0"/>
              <a:t> what the other person is thinking/feeling</a:t>
            </a:r>
          </a:p>
          <a:p>
            <a:pPr>
              <a:lnSpc>
                <a:spcPct val="90000"/>
              </a:lnSpc>
              <a:buFont typeface="Arial" panose="020B0604020202020204" pitchFamily="34" charset="0"/>
              <a:buChar char="•"/>
            </a:pPr>
            <a:r>
              <a:rPr lang="en-US" sz="2800" dirty="0">
                <a:solidFill>
                  <a:schemeClr val="bg1"/>
                </a:solidFill>
              </a:rPr>
              <a:t>Rehearsing: </a:t>
            </a:r>
            <a:r>
              <a:rPr lang="en-US" sz="2800" dirty="0"/>
              <a:t>Planning what you’re going to say</a:t>
            </a:r>
          </a:p>
          <a:p>
            <a:pPr>
              <a:lnSpc>
                <a:spcPct val="90000"/>
              </a:lnSpc>
              <a:buFont typeface="Arial" panose="020B0604020202020204" pitchFamily="34" charset="0"/>
              <a:buChar char="•"/>
            </a:pPr>
            <a:r>
              <a:rPr lang="en-US" sz="2800" dirty="0">
                <a:solidFill>
                  <a:schemeClr val="bg1"/>
                </a:solidFill>
              </a:rPr>
              <a:t>Filtering: </a:t>
            </a:r>
            <a:r>
              <a:rPr lang="en-US" sz="2800" dirty="0"/>
              <a:t>Listening only to what is relevant to you</a:t>
            </a:r>
          </a:p>
          <a:p>
            <a:pPr>
              <a:lnSpc>
                <a:spcPct val="90000"/>
              </a:lnSpc>
              <a:buFont typeface="Arial" panose="020B0604020202020204" pitchFamily="34" charset="0"/>
              <a:buChar char="•"/>
            </a:pPr>
            <a:r>
              <a:rPr lang="en-US" sz="2800" dirty="0">
                <a:solidFill>
                  <a:schemeClr val="bg1"/>
                </a:solidFill>
              </a:rPr>
              <a:t>Judging: </a:t>
            </a:r>
            <a:r>
              <a:rPr lang="en-US" sz="2800" dirty="0"/>
              <a:t>Evaluating instead of trying to understand</a:t>
            </a:r>
          </a:p>
          <a:p>
            <a:pPr>
              <a:lnSpc>
                <a:spcPct val="90000"/>
              </a:lnSpc>
              <a:buFont typeface="Arial" panose="020B0604020202020204" pitchFamily="34" charset="0"/>
              <a:buChar char="•"/>
            </a:pPr>
            <a:r>
              <a:rPr lang="en-US" sz="2800" dirty="0">
                <a:solidFill>
                  <a:schemeClr val="bg1"/>
                </a:solidFill>
              </a:rPr>
              <a:t>Daydreaming: </a:t>
            </a:r>
            <a:r>
              <a:rPr lang="en-US" sz="2800" dirty="0"/>
              <a:t>Getting caught up in fantasy/ memories</a:t>
            </a:r>
          </a:p>
        </p:txBody>
      </p:sp>
      <p:pic>
        <p:nvPicPr>
          <p:cNvPr id="6" name="Picture 5" descr="A picture containing tree, outdoor, way, trick&#10;&#10;Description automatically generated">
            <a:extLst>
              <a:ext uri="{FF2B5EF4-FFF2-40B4-BE49-F238E27FC236}">
                <a16:creationId xmlns:a16="http://schemas.microsoft.com/office/drawing/2014/main" id="{60FAAFA4-E130-22B3-4435-EEC5579921DF}"/>
              </a:ext>
            </a:extLst>
          </p:cNvPr>
          <p:cNvPicPr>
            <a:picLocks noChangeAspect="1"/>
          </p:cNvPicPr>
          <p:nvPr/>
        </p:nvPicPr>
        <p:blipFill>
          <a:blip r:embed="rId2"/>
          <a:stretch>
            <a:fillRect/>
          </a:stretch>
        </p:blipFill>
        <p:spPr>
          <a:xfrm>
            <a:off x="213950" y="1692746"/>
            <a:ext cx="5447070" cy="347250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19118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FD134-B50C-D9FD-BE7D-AD97631485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DD3CCE-4469-9045-96A1-CC73C5972E80}"/>
              </a:ext>
            </a:extLst>
          </p:cNvPr>
          <p:cNvSpPr>
            <a:spLocks noGrp="1"/>
          </p:cNvSpPr>
          <p:nvPr>
            <p:ph type="title" idx="4294967295"/>
          </p:nvPr>
        </p:nvSpPr>
        <p:spPr>
          <a:xfrm>
            <a:off x="76045" y="221859"/>
            <a:ext cx="5148263" cy="1643063"/>
          </a:xfrm>
        </p:spPr>
        <p:txBody>
          <a:bodyPr>
            <a:normAutofit/>
          </a:bodyPr>
          <a:lstStyle/>
          <a:p>
            <a:pPr algn="ctr"/>
            <a:r>
              <a:rPr lang="en-US" sz="3600" dirty="0">
                <a:solidFill>
                  <a:schemeClr val="bg1"/>
                </a:solidFill>
              </a:rPr>
              <a:t>Blocks to active Listening</a:t>
            </a:r>
          </a:p>
        </p:txBody>
      </p:sp>
      <p:sp>
        <p:nvSpPr>
          <p:cNvPr id="3" name="Content Placeholder 2">
            <a:extLst>
              <a:ext uri="{FF2B5EF4-FFF2-40B4-BE49-F238E27FC236}">
                <a16:creationId xmlns:a16="http://schemas.microsoft.com/office/drawing/2014/main" id="{24F77F42-3024-57ED-4915-179A93E0AB74}"/>
              </a:ext>
            </a:extLst>
          </p:cNvPr>
          <p:cNvSpPr>
            <a:spLocks noGrp="1"/>
          </p:cNvSpPr>
          <p:nvPr>
            <p:ph idx="4294967295"/>
          </p:nvPr>
        </p:nvSpPr>
        <p:spPr>
          <a:xfrm>
            <a:off x="5932850" y="969509"/>
            <a:ext cx="6045200" cy="6481762"/>
          </a:xfrm>
        </p:spPr>
        <p:txBody>
          <a:bodyPr>
            <a:normAutofit/>
          </a:bodyPr>
          <a:lstStyle/>
          <a:p>
            <a:pPr>
              <a:lnSpc>
                <a:spcPct val="90000"/>
              </a:lnSpc>
              <a:buFont typeface="Arial" panose="020B0604020202020204" pitchFamily="34" charset="0"/>
              <a:buChar char="•"/>
            </a:pPr>
            <a:r>
              <a:rPr lang="en-US" sz="2800" dirty="0">
                <a:solidFill>
                  <a:schemeClr val="bg1"/>
                </a:solidFill>
              </a:rPr>
              <a:t>Advising: </a:t>
            </a:r>
            <a:r>
              <a:rPr lang="en-US" sz="2800" dirty="0"/>
              <a:t>Focusing on suggestions/solutions</a:t>
            </a:r>
          </a:p>
          <a:p>
            <a:pPr>
              <a:lnSpc>
                <a:spcPct val="90000"/>
              </a:lnSpc>
              <a:buFont typeface="Arial" panose="020B0604020202020204" pitchFamily="34" charset="0"/>
              <a:buChar char="•"/>
            </a:pPr>
            <a:r>
              <a:rPr lang="en-US" sz="2800" dirty="0">
                <a:solidFill>
                  <a:schemeClr val="bg1"/>
                </a:solidFill>
              </a:rPr>
              <a:t>Sparring: </a:t>
            </a:r>
            <a:r>
              <a:rPr lang="en-US" sz="2800" dirty="0"/>
              <a:t>Invalidating the person by arguing/debating</a:t>
            </a:r>
          </a:p>
          <a:p>
            <a:pPr>
              <a:lnSpc>
                <a:spcPct val="90000"/>
              </a:lnSpc>
              <a:buFont typeface="Arial" panose="020B0604020202020204" pitchFamily="34" charset="0"/>
              <a:buChar char="•"/>
            </a:pPr>
            <a:r>
              <a:rPr lang="en-US" sz="2800" dirty="0">
                <a:solidFill>
                  <a:schemeClr val="bg1"/>
                </a:solidFill>
              </a:rPr>
              <a:t>Being right</a:t>
            </a:r>
            <a:r>
              <a:rPr lang="en-US" sz="2800" dirty="0"/>
              <a:t>: Ignoring communication that you were wrong</a:t>
            </a:r>
          </a:p>
          <a:p>
            <a:pPr>
              <a:lnSpc>
                <a:spcPct val="90000"/>
              </a:lnSpc>
              <a:buFont typeface="Arial" panose="020B0604020202020204" pitchFamily="34" charset="0"/>
              <a:buChar char="•"/>
            </a:pPr>
            <a:r>
              <a:rPr lang="en-US" sz="2800" dirty="0">
                <a:solidFill>
                  <a:schemeClr val="bg1"/>
                </a:solidFill>
              </a:rPr>
              <a:t>Derailing: </a:t>
            </a:r>
            <a:r>
              <a:rPr lang="en-US" sz="2800" dirty="0"/>
              <a:t>changing the subject</a:t>
            </a:r>
          </a:p>
          <a:p>
            <a:pPr>
              <a:lnSpc>
                <a:spcPct val="90000"/>
              </a:lnSpc>
              <a:buFont typeface="Arial" panose="020B0604020202020204" pitchFamily="34" charset="0"/>
              <a:buChar char="•"/>
            </a:pPr>
            <a:r>
              <a:rPr lang="en-US" sz="2800" dirty="0">
                <a:solidFill>
                  <a:schemeClr val="bg1"/>
                </a:solidFill>
              </a:rPr>
              <a:t>Placating: </a:t>
            </a:r>
            <a:r>
              <a:rPr lang="en-US" sz="2800" dirty="0"/>
              <a:t>Agreeing too quickly</a:t>
            </a:r>
          </a:p>
          <a:p>
            <a:pPr>
              <a:lnSpc>
                <a:spcPct val="90000"/>
              </a:lnSpc>
              <a:buFont typeface="Arial" panose="020B0604020202020204" pitchFamily="34" charset="0"/>
              <a:buChar char="•"/>
            </a:pPr>
            <a:endParaRPr lang="en-US" sz="1500" dirty="0"/>
          </a:p>
        </p:txBody>
      </p:sp>
      <p:pic>
        <p:nvPicPr>
          <p:cNvPr id="6" name="Picture 5" descr="A picture containing tree, outdoor, way, trick&#10;&#10;Description automatically generated">
            <a:extLst>
              <a:ext uri="{FF2B5EF4-FFF2-40B4-BE49-F238E27FC236}">
                <a16:creationId xmlns:a16="http://schemas.microsoft.com/office/drawing/2014/main" id="{6569E3D9-0672-96B8-8511-0E8C3CE42825}"/>
              </a:ext>
            </a:extLst>
          </p:cNvPr>
          <p:cNvPicPr>
            <a:picLocks noChangeAspect="1"/>
          </p:cNvPicPr>
          <p:nvPr/>
        </p:nvPicPr>
        <p:blipFill>
          <a:blip r:embed="rId2"/>
          <a:stretch>
            <a:fillRect/>
          </a:stretch>
        </p:blipFill>
        <p:spPr>
          <a:xfrm>
            <a:off x="213950" y="1692746"/>
            <a:ext cx="5447070" cy="347250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03912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C792CE-8D97-BAC4-9E13-824335A8673A}"/>
              </a:ext>
            </a:extLst>
          </p:cNvPr>
          <p:cNvSpPr txBox="1"/>
          <p:nvPr/>
        </p:nvSpPr>
        <p:spPr>
          <a:xfrm>
            <a:off x="1524428" y="1031261"/>
            <a:ext cx="9143144" cy="1089529"/>
          </a:xfrm>
          <a:prstGeom prst="rect">
            <a:avLst/>
          </a:prstGeom>
          <a:noFill/>
        </p:spPr>
        <p:txBody>
          <a:bodyPr wrap="square">
            <a:spAutoFit/>
          </a:bodyPr>
          <a:lstStyle/>
          <a:p>
            <a:pPr algn="ctr">
              <a:lnSpc>
                <a:spcPct val="90000"/>
              </a:lnSpc>
            </a:pPr>
            <a:r>
              <a:rPr lang="en-US" sz="3600" dirty="0">
                <a:solidFill>
                  <a:schemeClr val="bg1"/>
                </a:solidFill>
              </a:rPr>
              <a:t>WHAT IS DBT’s DEAR MAN GIVE FAST?</a:t>
            </a:r>
          </a:p>
          <a:p>
            <a:pPr algn="ctr">
              <a:lnSpc>
                <a:spcPct val="90000"/>
              </a:lnSpc>
            </a:pPr>
            <a:r>
              <a:rPr lang="en-US" sz="3600" dirty="0">
                <a:solidFill>
                  <a:schemeClr val="bg1"/>
                </a:solidFill>
              </a:rPr>
              <a:t>(the most iconic acronym in DBT)</a:t>
            </a:r>
          </a:p>
        </p:txBody>
      </p:sp>
    </p:spTree>
    <p:extLst>
      <p:ext uri="{BB962C8B-B14F-4D97-AF65-F5344CB8AC3E}">
        <p14:creationId xmlns:p14="http://schemas.microsoft.com/office/powerpoint/2010/main" val="16762120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DF2991-A081-2611-4444-90ABDF59E0CA}"/>
              </a:ext>
            </a:extLst>
          </p:cNvPr>
          <p:cNvSpPr txBox="1"/>
          <p:nvPr/>
        </p:nvSpPr>
        <p:spPr>
          <a:xfrm>
            <a:off x="92467" y="324619"/>
            <a:ext cx="12099533" cy="6832640"/>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800" b="0" i="0" dirty="0">
                <a:effectLst/>
                <a:latin typeface="Arial" panose="020B0604020202020204" pitchFamily="34" charset="0"/>
              </a:rPr>
              <a:t>DBT’s DEAR MAN–GIVE–FAST is a structured way to communicate effectively by balancing three goals at once:</a:t>
            </a:r>
          </a:p>
          <a:p>
            <a:pPr algn="l" rtl="0">
              <a:spcBef>
                <a:spcPts val="600"/>
              </a:spcBef>
            </a:pPr>
            <a:br>
              <a:rPr lang="en-US" sz="2800" b="0" i="0" dirty="0">
                <a:effectLst/>
                <a:latin typeface="Arial" panose="020B0604020202020204" pitchFamily="34" charset="0"/>
              </a:rPr>
            </a:br>
            <a:r>
              <a:rPr lang="en-US" sz="2800" b="0" i="0" dirty="0">
                <a:solidFill>
                  <a:schemeClr val="bg1"/>
                </a:solidFill>
                <a:effectLst/>
                <a:latin typeface="Arial" panose="020B0604020202020204" pitchFamily="34" charset="0"/>
              </a:rPr>
              <a:t>• DEAR MAN</a:t>
            </a:r>
            <a:r>
              <a:rPr lang="en-US" sz="2800" b="0" i="0" dirty="0">
                <a:effectLst/>
                <a:latin typeface="Arial" panose="020B0604020202020204" pitchFamily="34" charset="0"/>
              </a:rPr>
              <a:t>: clearly ask for what you want or say no (get your objective met)</a:t>
            </a:r>
          </a:p>
          <a:p>
            <a:pPr algn="l" rtl="0">
              <a:spcBef>
                <a:spcPts val="600"/>
              </a:spcBef>
            </a:pPr>
            <a:br>
              <a:rPr lang="en-US" sz="2800" b="0" i="0" dirty="0">
                <a:effectLst/>
                <a:latin typeface="Arial" panose="020B0604020202020204" pitchFamily="34" charset="0"/>
              </a:rPr>
            </a:br>
            <a:r>
              <a:rPr lang="en-US" sz="2800" b="0" i="0" dirty="0">
                <a:solidFill>
                  <a:schemeClr val="bg1"/>
                </a:solidFill>
                <a:effectLst/>
                <a:latin typeface="Arial" panose="020B0604020202020204" pitchFamily="34" charset="0"/>
              </a:rPr>
              <a:t>• GIVE</a:t>
            </a:r>
            <a:r>
              <a:rPr lang="en-US" sz="2800" b="0" i="0" dirty="0">
                <a:effectLst/>
                <a:latin typeface="Arial" panose="020B0604020202020204" pitchFamily="34" charset="0"/>
              </a:rPr>
              <a:t>: communicate with care and validation (protect the relationship)</a:t>
            </a:r>
          </a:p>
          <a:p>
            <a:pPr algn="l" rtl="0">
              <a:spcBef>
                <a:spcPts val="600"/>
              </a:spcBef>
            </a:pPr>
            <a:br>
              <a:rPr lang="en-US" sz="2800" b="0" i="0" dirty="0">
                <a:effectLst/>
                <a:latin typeface="Arial" panose="020B0604020202020204" pitchFamily="34" charset="0"/>
              </a:rPr>
            </a:br>
            <a:r>
              <a:rPr lang="en-US" sz="2800" b="0" i="0" dirty="0">
                <a:effectLst/>
                <a:latin typeface="Arial" panose="020B0604020202020204" pitchFamily="34" charset="0"/>
              </a:rPr>
              <a:t>•</a:t>
            </a:r>
            <a:r>
              <a:rPr lang="en-US" sz="2800" b="0" i="0" dirty="0">
                <a:solidFill>
                  <a:schemeClr val="bg1"/>
                </a:solidFill>
                <a:effectLst/>
                <a:latin typeface="Arial" panose="020B0604020202020204" pitchFamily="34" charset="0"/>
              </a:rPr>
              <a:t> FAST</a:t>
            </a:r>
            <a:r>
              <a:rPr lang="en-US" sz="2800" b="0" i="0" dirty="0">
                <a:effectLst/>
                <a:latin typeface="Arial" panose="020B0604020202020204" pitchFamily="34" charset="0"/>
              </a:rPr>
              <a:t>: act with honesty and self-respect (protect your values and dignity)</a:t>
            </a:r>
            <a:endParaRPr lang="en-US" sz="2800" dirty="0">
              <a:latin typeface="Arial" panose="020B0604020202020204" pitchFamily="34" charset="0"/>
            </a:endParaRPr>
          </a:p>
          <a:p>
            <a:pPr marL="285750" indent="-285750" algn="l" rtl="0">
              <a:spcBef>
                <a:spcPts val="600"/>
              </a:spcBef>
              <a:buFont typeface="Arial" panose="020B0604020202020204" pitchFamily="34" charset="0"/>
              <a:buChar char="•"/>
            </a:pPr>
            <a:endParaRPr lang="en-US" sz="2800" b="0" i="0" dirty="0">
              <a:effectLst/>
              <a:latin typeface="Arial" panose="020B0604020202020204" pitchFamily="34" charset="0"/>
            </a:endParaRPr>
          </a:p>
          <a:p>
            <a:pPr marL="285750" indent="-285750" algn="l" rtl="0">
              <a:spcBef>
                <a:spcPts val="600"/>
              </a:spcBef>
              <a:buFont typeface="Arial" panose="020B0604020202020204" pitchFamily="34" charset="0"/>
              <a:buChar char="•"/>
            </a:pPr>
            <a:r>
              <a:rPr lang="en-US" sz="2800" b="0" i="0" dirty="0">
                <a:effectLst/>
                <a:latin typeface="Arial" panose="020B0604020202020204" pitchFamily="34" charset="0"/>
              </a:rPr>
              <a:t>DEAR MAN says what you need, GIVE says it kindly, FAST says it without betraying yourself.</a:t>
            </a:r>
          </a:p>
          <a:p>
            <a:pPr algn="l" rtl="0">
              <a:spcBef>
                <a:spcPts val="600"/>
              </a:spcBef>
              <a:buNone/>
            </a:pP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a:buNone/>
            </a:pPr>
            <a:br>
              <a:rPr lang="en-US" dirty="0"/>
            </a:br>
            <a:endParaRPr lang="en-CA" dirty="0"/>
          </a:p>
        </p:txBody>
      </p:sp>
    </p:spTree>
    <p:extLst>
      <p:ext uri="{BB962C8B-B14F-4D97-AF65-F5344CB8AC3E}">
        <p14:creationId xmlns:p14="http://schemas.microsoft.com/office/powerpoint/2010/main" val="23395351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C27A18-F734-02C4-5E42-DE082D0D6945}"/>
              </a:ext>
            </a:extLst>
          </p:cNvPr>
          <p:cNvSpPr txBox="1"/>
          <p:nvPr/>
        </p:nvSpPr>
        <p:spPr>
          <a:xfrm>
            <a:off x="0" y="555999"/>
            <a:ext cx="12113230" cy="6186309"/>
          </a:xfrm>
          <a:prstGeom prst="rect">
            <a:avLst/>
          </a:prstGeom>
          <a:noFill/>
        </p:spPr>
        <p:txBody>
          <a:bodyPr wrap="square">
            <a:spAutoFit/>
          </a:bodyPr>
          <a:lstStyle/>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rPr>
              <a:t>DEAR MAN – Getting Your Objective Met</a:t>
            </a:r>
          </a:p>
          <a:p>
            <a:pPr marL="285750" indent="-285750">
              <a:buFont typeface="Arial" panose="020B0604020202020204" pitchFamily="34" charset="0"/>
              <a:buChar char="•"/>
            </a:pPr>
            <a:r>
              <a:rPr lang="en-US" sz="2400" b="0" i="0" dirty="0">
                <a:effectLst/>
                <a:latin typeface="Arial" panose="020B0604020202020204" pitchFamily="34" charset="0"/>
              </a:rPr>
              <a:t>D – Describe: State the facts only, without interpretation or blame. What actually happened?</a:t>
            </a:r>
          </a:p>
          <a:p>
            <a:pPr marL="285750" indent="-285750">
              <a:buFont typeface="Arial" panose="020B0604020202020204" pitchFamily="34" charset="0"/>
              <a:buChar char="•"/>
            </a:pPr>
            <a:r>
              <a:rPr lang="en-US" sz="2400" b="0" i="0" dirty="0">
                <a:effectLst/>
                <a:latin typeface="Arial" panose="020B0604020202020204" pitchFamily="34" charset="0"/>
              </a:rPr>
              <a:t>E – Express: Name your feelings using “I” statements. How did this affect me emotionally?</a:t>
            </a:r>
          </a:p>
          <a:p>
            <a:pPr marL="285750" indent="-285750">
              <a:buFont typeface="Arial" panose="020B0604020202020204" pitchFamily="34" charset="0"/>
              <a:buChar char="•"/>
            </a:pPr>
            <a:r>
              <a:rPr lang="en-US" sz="2400" b="0" i="0" dirty="0">
                <a:effectLst/>
                <a:latin typeface="Arial" panose="020B0604020202020204" pitchFamily="34" charset="0"/>
              </a:rPr>
              <a:t>A – Assert: Make a clear, specific request or say no directly. What am I asking for or setting as a boundary?</a:t>
            </a:r>
          </a:p>
          <a:p>
            <a:pPr marL="285750" indent="-285750">
              <a:buFont typeface="Arial" panose="020B0604020202020204" pitchFamily="34" charset="0"/>
              <a:buChar char="•"/>
            </a:pPr>
            <a:r>
              <a:rPr lang="en-US" sz="2400" b="0" i="0" dirty="0">
                <a:effectLst/>
                <a:latin typeface="Arial" panose="020B0604020202020204" pitchFamily="34" charset="0"/>
              </a:rPr>
              <a:t>R – Reinforce: Explain why it helps (you, them, or the relationship). What’s the benefit of saying yes?</a:t>
            </a:r>
          </a:p>
          <a:p>
            <a:pPr marL="285750" indent="-285750">
              <a:buFont typeface="Arial" panose="020B0604020202020204" pitchFamily="34" charset="0"/>
              <a:buChar char="•"/>
            </a:pPr>
            <a:r>
              <a:rPr lang="en-US" sz="2400" b="0" i="0" dirty="0">
                <a:effectLst/>
                <a:latin typeface="Arial" panose="020B0604020202020204" pitchFamily="34" charset="0"/>
              </a:rPr>
              <a:t>M – Mindful: Stay focused and calm; don’t get pulled into side arguments. Repeat your point if needed.</a:t>
            </a:r>
          </a:p>
          <a:p>
            <a:pPr marL="285750" indent="-285750">
              <a:buFont typeface="Arial" panose="020B0604020202020204" pitchFamily="34" charset="0"/>
              <a:buChar char="•"/>
            </a:pPr>
            <a:r>
              <a:rPr lang="en-US" sz="2400" b="0" i="0" dirty="0">
                <a:effectLst/>
                <a:latin typeface="Arial" panose="020B0604020202020204" pitchFamily="34" charset="0"/>
              </a:rPr>
              <a:t>A – Appear confident: Use a steady voice, eye contact, relaxed posture. Act as if your request is reasonable.</a:t>
            </a:r>
          </a:p>
          <a:p>
            <a:pPr marL="285750" indent="-285750">
              <a:buFont typeface="Arial" panose="020B0604020202020204" pitchFamily="34" charset="0"/>
              <a:buChar char="•"/>
            </a:pPr>
            <a:r>
              <a:rPr lang="en-US" sz="2400" b="0" i="0" dirty="0">
                <a:effectLst/>
                <a:latin typeface="Arial" panose="020B0604020202020204" pitchFamily="34" charset="0"/>
              </a:rPr>
              <a:t>N – Negotiate: Be willing to problem-solve or compromise when appropriate. What’s an alternative if this exact request doesn’t work?</a:t>
            </a:r>
          </a:p>
          <a:p>
            <a:pPr marL="285750" indent="-285750">
              <a:buFont typeface="Arial" panose="020B0604020202020204" pitchFamily="34" charset="0"/>
              <a:buChar char="•"/>
            </a:pPr>
            <a:br>
              <a:rPr lang="en-US" dirty="0"/>
            </a:br>
            <a:endParaRPr lang="en-CA" dirty="0"/>
          </a:p>
        </p:txBody>
      </p:sp>
      <p:sp>
        <p:nvSpPr>
          <p:cNvPr id="5" name="TextBox 4">
            <a:extLst>
              <a:ext uri="{FF2B5EF4-FFF2-40B4-BE49-F238E27FC236}">
                <a16:creationId xmlns:a16="http://schemas.microsoft.com/office/drawing/2014/main" id="{1E4C916F-5B0A-4406-DBD8-D38B8FDE2D77}"/>
              </a:ext>
            </a:extLst>
          </p:cNvPr>
          <p:cNvSpPr txBox="1"/>
          <p:nvPr/>
        </p:nvSpPr>
        <p:spPr>
          <a:xfrm>
            <a:off x="3852809" y="0"/>
            <a:ext cx="6102848" cy="646331"/>
          </a:xfrm>
          <a:prstGeom prst="rect">
            <a:avLst/>
          </a:prstGeom>
          <a:noFill/>
        </p:spPr>
        <p:txBody>
          <a:bodyPr wrap="square">
            <a:spAutoFit/>
          </a:bodyPr>
          <a:lstStyle/>
          <a:p>
            <a:r>
              <a:rPr lang="en-US" sz="3600" dirty="0">
                <a:solidFill>
                  <a:schemeClr val="bg1"/>
                </a:solidFill>
              </a:rPr>
              <a:t>DEAR MAN GIVE FAST</a:t>
            </a:r>
            <a:endParaRPr lang="en-CA" sz="3600" dirty="0"/>
          </a:p>
        </p:txBody>
      </p:sp>
    </p:spTree>
    <p:extLst>
      <p:ext uri="{BB962C8B-B14F-4D97-AF65-F5344CB8AC3E}">
        <p14:creationId xmlns:p14="http://schemas.microsoft.com/office/powerpoint/2010/main" val="2729932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68B8CA-BB1F-A0F9-E5AD-E0AF4C2A70B4}"/>
              </a:ext>
            </a:extLst>
          </p:cNvPr>
          <p:cNvSpPr txBox="1"/>
          <p:nvPr/>
        </p:nvSpPr>
        <p:spPr>
          <a:xfrm>
            <a:off x="0" y="0"/>
            <a:ext cx="12192000" cy="6617196"/>
          </a:xfrm>
          <a:prstGeom prst="rect">
            <a:avLst/>
          </a:prstGeom>
          <a:noFill/>
        </p:spPr>
        <p:txBody>
          <a:bodyPr wrap="square">
            <a:spAutoFit/>
          </a:bodyPr>
          <a:lstStyle/>
          <a:p>
            <a:pPr>
              <a:buNone/>
            </a:pPr>
            <a:r>
              <a:rPr lang="en-US" sz="2800" dirty="0">
                <a:solidFill>
                  <a:schemeClr val="bg1"/>
                </a:solidFill>
              </a:rPr>
              <a:t>       FIVE-MINUTE MINDFULNESS PRACTICE-WISE MIND IN RELATIONSHIP</a:t>
            </a:r>
            <a:br>
              <a:rPr lang="en-US" dirty="0"/>
            </a:br>
            <a:br>
              <a:rPr lang="en-US" dirty="0"/>
            </a:br>
            <a:r>
              <a:rPr lang="en-US" dirty="0">
                <a:solidFill>
                  <a:schemeClr val="bg1"/>
                </a:solidFill>
              </a:rPr>
              <a:t>(Settling – ~30 seconds)</a:t>
            </a:r>
            <a:br>
              <a:rPr lang="en-US" dirty="0"/>
            </a:br>
            <a:r>
              <a:rPr lang="en-US" dirty="0"/>
              <a:t>Let’s begin by taking a comfortable posture, feet on the floor and sitting in a way that feels supportive.</a:t>
            </a:r>
            <a:br>
              <a:rPr lang="en-US" dirty="0"/>
            </a:br>
            <a:r>
              <a:rPr lang="en-US" dirty="0"/>
              <a:t>If it feels safe, you may gently close your eyes or simply soften your gaze.</a:t>
            </a:r>
            <a:br>
              <a:rPr lang="en-US" dirty="0"/>
            </a:br>
            <a:br>
              <a:rPr lang="en-US" dirty="0"/>
            </a:br>
            <a:r>
              <a:rPr lang="en-US" dirty="0"/>
              <a:t>Take a slow breath in through the nose…</a:t>
            </a:r>
            <a:br>
              <a:rPr lang="en-US" dirty="0"/>
            </a:br>
            <a:r>
              <a:rPr lang="en-US" dirty="0"/>
              <a:t>and a longer breath out through the mouth.</a:t>
            </a:r>
            <a:br>
              <a:rPr lang="en-US" dirty="0"/>
            </a:br>
            <a:br>
              <a:rPr lang="en-US" dirty="0"/>
            </a:br>
            <a:r>
              <a:rPr lang="en-US" dirty="0"/>
              <a:t>Allow your body to settle.</a:t>
            </a:r>
            <a:br>
              <a:rPr lang="en-US" dirty="0"/>
            </a:br>
            <a:br>
              <a:rPr lang="en-US" dirty="0"/>
            </a:br>
            <a:r>
              <a:rPr lang="en-US" dirty="0">
                <a:solidFill>
                  <a:schemeClr val="bg1"/>
                </a:solidFill>
              </a:rPr>
              <a:t>(Grounding in the body – ~1 minute)</a:t>
            </a:r>
            <a:br>
              <a:rPr lang="en-US" dirty="0"/>
            </a:br>
            <a:r>
              <a:rPr lang="en-US" dirty="0"/>
              <a:t>Bring your attention to the points of contact between your body and what’s supporting you</a:t>
            </a:r>
            <a:br>
              <a:rPr lang="en-US" dirty="0"/>
            </a:br>
            <a:r>
              <a:rPr lang="en-US" dirty="0"/>
              <a:t>the chair, the floor, gravity holding you.</a:t>
            </a:r>
            <a:br>
              <a:rPr lang="en-US" dirty="0"/>
            </a:br>
            <a:br>
              <a:rPr lang="en-US" dirty="0"/>
            </a:br>
            <a:r>
              <a:rPr lang="en-US" dirty="0"/>
              <a:t>Notice your breath as it is, without changing it.</a:t>
            </a:r>
            <a:br>
              <a:rPr lang="en-US" dirty="0"/>
            </a:br>
            <a:r>
              <a:rPr lang="en-US" dirty="0"/>
              <a:t>Just observing the rise and fall…</a:t>
            </a:r>
            <a:br>
              <a:rPr lang="en-US" dirty="0"/>
            </a:br>
            <a:r>
              <a:rPr lang="en-US" dirty="0"/>
              <a:t>the body breathing itself.</a:t>
            </a:r>
            <a:br>
              <a:rPr lang="en-US" dirty="0"/>
            </a:br>
            <a:br>
              <a:rPr lang="en-US" dirty="0"/>
            </a:br>
            <a:r>
              <a:rPr lang="en-US" dirty="0"/>
              <a:t>If your mind wanders, that’s not a problem.</a:t>
            </a:r>
            <a:br>
              <a:rPr lang="en-US" dirty="0"/>
            </a:br>
            <a:r>
              <a:rPr lang="en-US" dirty="0"/>
              <a:t>Gently bring your attention back to the breath and the body.</a:t>
            </a:r>
            <a:br>
              <a:rPr lang="en-US" dirty="0"/>
            </a:br>
            <a:br>
              <a:rPr lang="en-US" dirty="0"/>
            </a:br>
            <a:endParaRPr lang="en-CA" dirty="0"/>
          </a:p>
        </p:txBody>
      </p:sp>
    </p:spTree>
    <p:extLst>
      <p:ext uri="{BB962C8B-B14F-4D97-AF65-F5344CB8AC3E}">
        <p14:creationId xmlns:p14="http://schemas.microsoft.com/office/powerpoint/2010/main" val="11649525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177DE-9949-DB83-7D39-061C4610E22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1683AE-4AC4-3D66-BB25-F52D9383C236}"/>
              </a:ext>
            </a:extLst>
          </p:cNvPr>
          <p:cNvSpPr txBox="1"/>
          <p:nvPr/>
        </p:nvSpPr>
        <p:spPr>
          <a:xfrm>
            <a:off x="174661" y="1100529"/>
            <a:ext cx="12113230" cy="3662541"/>
          </a:xfrm>
          <a:prstGeom prst="rect">
            <a:avLst/>
          </a:prstGeom>
          <a:noFill/>
        </p:spPr>
        <p:txBody>
          <a:bodyPr wrap="square">
            <a:spAutoFit/>
          </a:bodyPr>
          <a:lstStyle/>
          <a:p>
            <a:pPr marL="285750" indent="-285750">
              <a:buFont typeface="Arial" panose="020B0604020202020204" pitchFamily="34" charset="0"/>
              <a:buChar char="•"/>
            </a:pPr>
            <a:r>
              <a:rPr lang="en-US" sz="2800" b="0" i="0" dirty="0">
                <a:solidFill>
                  <a:schemeClr val="bg1"/>
                </a:solidFill>
                <a:effectLst/>
                <a:latin typeface="Arial" panose="020B0604020202020204" pitchFamily="34" charset="0"/>
              </a:rPr>
              <a:t>GIVE – Maintaining the Relationship</a:t>
            </a:r>
          </a:p>
          <a:p>
            <a:pPr marL="285750" indent="-285750">
              <a:buFont typeface="Arial" panose="020B0604020202020204" pitchFamily="34" charset="0"/>
              <a:buChar char="•"/>
            </a:pPr>
            <a:r>
              <a:rPr lang="en-US" sz="2800" b="0" i="0" dirty="0">
                <a:effectLst/>
                <a:latin typeface="Arial" panose="020B0604020202020204" pitchFamily="34" charset="0"/>
              </a:rPr>
              <a:t>G – Gentle: Be respectful; no attacks, threats, or sarcasm.</a:t>
            </a:r>
          </a:p>
          <a:p>
            <a:pPr marL="285750" indent="-285750">
              <a:buFont typeface="Arial" panose="020B0604020202020204" pitchFamily="34" charset="0"/>
              <a:buChar char="•"/>
            </a:pPr>
            <a:r>
              <a:rPr lang="en-US" sz="2800" b="0" i="0" dirty="0">
                <a:effectLst/>
                <a:latin typeface="Arial" panose="020B0604020202020204" pitchFamily="34" charset="0"/>
              </a:rPr>
              <a:t>I – Interested: Listen and show curiosity about the other person’s view.</a:t>
            </a:r>
          </a:p>
          <a:p>
            <a:pPr marL="285750" indent="-285750">
              <a:buFont typeface="Arial" panose="020B0604020202020204" pitchFamily="34" charset="0"/>
              <a:buChar char="•"/>
            </a:pPr>
            <a:r>
              <a:rPr lang="en-US" sz="2800" b="0" i="0" dirty="0">
                <a:effectLst/>
                <a:latin typeface="Arial" panose="020B0604020202020204" pitchFamily="34" charset="0"/>
              </a:rPr>
              <a:t>V – Validate: Acknowledge the other person’s feelings or perspective. “That makes sense given…”</a:t>
            </a:r>
          </a:p>
          <a:p>
            <a:pPr marL="285750" indent="-285750">
              <a:buFont typeface="Arial" panose="020B0604020202020204" pitchFamily="34" charset="0"/>
              <a:buChar char="•"/>
            </a:pPr>
            <a:r>
              <a:rPr lang="en-US" sz="2800" b="0" i="0" dirty="0">
                <a:effectLst/>
                <a:latin typeface="Arial" panose="020B0604020202020204" pitchFamily="34" charset="0"/>
              </a:rPr>
              <a:t>E – Easy manner: Use a calm, non-intense tone; a little warmth or humor if natural.</a:t>
            </a:r>
          </a:p>
          <a:p>
            <a:br>
              <a:rPr lang="en-US" dirty="0"/>
            </a:br>
            <a:endParaRPr lang="en-CA" dirty="0"/>
          </a:p>
        </p:txBody>
      </p:sp>
      <p:sp>
        <p:nvSpPr>
          <p:cNvPr id="5" name="TextBox 4">
            <a:extLst>
              <a:ext uri="{FF2B5EF4-FFF2-40B4-BE49-F238E27FC236}">
                <a16:creationId xmlns:a16="http://schemas.microsoft.com/office/drawing/2014/main" id="{408EA7AD-8D99-23F5-C2AF-88775A33DFFF}"/>
              </a:ext>
            </a:extLst>
          </p:cNvPr>
          <p:cNvSpPr txBox="1"/>
          <p:nvPr/>
        </p:nvSpPr>
        <p:spPr>
          <a:xfrm>
            <a:off x="3852809" y="0"/>
            <a:ext cx="6102848" cy="646331"/>
          </a:xfrm>
          <a:prstGeom prst="rect">
            <a:avLst/>
          </a:prstGeom>
          <a:noFill/>
        </p:spPr>
        <p:txBody>
          <a:bodyPr wrap="square">
            <a:spAutoFit/>
          </a:bodyPr>
          <a:lstStyle/>
          <a:p>
            <a:r>
              <a:rPr lang="en-US" sz="3600" dirty="0">
                <a:solidFill>
                  <a:schemeClr val="bg1"/>
                </a:solidFill>
              </a:rPr>
              <a:t>DEAR MAN GIVE FAST</a:t>
            </a:r>
            <a:endParaRPr lang="en-CA" sz="3600" dirty="0"/>
          </a:p>
        </p:txBody>
      </p:sp>
    </p:spTree>
    <p:extLst>
      <p:ext uri="{BB962C8B-B14F-4D97-AF65-F5344CB8AC3E}">
        <p14:creationId xmlns:p14="http://schemas.microsoft.com/office/powerpoint/2010/main" val="14030259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3CAD1-F137-7509-03CE-2559BFB34D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850D2A5-1954-4509-0924-A03707BB9789}"/>
              </a:ext>
            </a:extLst>
          </p:cNvPr>
          <p:cNvSpPr txBox="1"/>
          <p:nvPr/>
        </p:nvSpPr>
        <p:spPr>
          <a:xfrm>
            <a:off x="226031" y="1038884"/>
            <a:ext cx="12113230" cy="4247317"/>
          </a:xfrm>
          <a:prstGeom prst="rect">
            <a:avLst/>
          </a:prstGeom>
          <a:noFill/>
        </p:spPr>
        <p:txBody>
          <a:bodyPr wrap="square">
            <a:spAutoFit/>
          </a:bodyPr>
          <a:lstStyle/>
          <a:p>
            <a:pPr marL="285750" indent="-285750">
              <a:buFont typeface="Arial" panose="020B0604020202020204" pitchFamily="34" charset="0"/>
              <a:buChar char="•"/>
            </a:pPr>
            <a:r>
              <a:rPr lang="en-US" sz="2800" b="0" i="0" dirty="0">
                <a:solidFill>
                  <a:schemeClr val="bg1"/>
                </a:solidFill>
                <a:effectLst/>
                <a:latin typeface="Arial" panose="020B0604020202020204" pitchFamily="34" charset="0"/>
              </a:rPr>
              <a:t>FAST – Maintaining Self-Respect</a:t>
            </a:r>
          </a:p>
          <a:p>
            <a:pPr marL="285750" indent="-285750">
              <a:buFont typeface="Arial" panose="020B0604020202020204" pitchFamily="34" charset="0"/>
              <a:buChar char="•"/>
            </a:pPr>
            <a:r>
              <a:rPr lang="en-US" sz="2800" b="0" i="0" dirty="0">
                <a:effectLst/>
                <a:latin typeface="Arial" panose="020B0604020202020204" pitchFamily="34" charset="0"/>
              </a:rPr>
              <a:t>F – Fair. Be fair to yourself and the other person.</a:t>
            </a:r>
          </a:p>
          <a:p>
            <a:pPr marL="285750" indent="-285750">
              <a:buFont typeface="Arial" panose="020B0604020202020204" pitchFamily="34" charset="0"/>
              <a:buChar char="•"/>
            </a:pPr>
            <a:r>
              <a:rPr lang="en-US" sz="2800" b="0" i="0" dirty="0">
                <a:effectLst/>
                <a:latin typeface="Arial" panose="020B0604020202020204" pitchFamily="34" charset="0"/>
              </a:rPr>
              <a:t>A – (No) Apologies for existing. Don’t apologize for having needs or values.</a:t>
            </a:r>
          </a:p>
          <a:p>
            <a:pPr marL="285750" indent="-285750">
              <a:buFont typeface="Arial" panose="020B0604020202020204" pitchFamily="34" charset="0"/>
              <a:buChar char="•"/>
            </a:pPr>
            <a:r>
              <a:rPr lang="en-US" sz="2800" b="0" i="0" dirty="0">
                <a:effectLst/>
                <a:latin typeface="Arial" panose="020B0604020202020204" pitchFamily="34" charset="0"/>
              </a:rPr>
              <a:t>S – Stick to values. Speak and act in line with what matters to you.</a:t>
            </a:r>
          </a:p>
          <a:p>
            <a:pPr marL="285750" indent="-285750">
              <a:buFont typeface="Arial" panose="020B0604020202020204" pitchFamily="34" charset="0"/>
              <a:buChar char="•"/>
            </a:pPr>
            <a:r>
              <a:rPr lang="en-US" sz="2800" b="0" i="0" dirty="0">
                <a:effectLst/>
                <a:latin typeface="Arial" panose="020B0604020202020204" pitchFamily="34" charset="0"/>
              </a:rPr>
              <a:t>T – Truthful. Don’t exaggerate, minimize, or manipulate</a:t>
            </a:r>
            <a:r>
              <a:rPr lang="en-US" sz="2800" dirty="0">
                <a:latin typeface="Arial" panose="020B0604020202020204" pitchFamily="34" charset="0"/>
              </a:rPr>
              <a:t>.</a:t>
            </a:r>
          </a:p>
          <a:p>
            <a:br>
              <a:rPr lang="en-US" sz="2800" dirty="0"/>
            </a:br>
            <a:r>
              <a:rPr lang="en-US" sz="2800" dirty="0"/>
              <a:t>                          </a:t>
            </a:r>
            <a:r>
              <a:rPr lang="en-US" sz="2800" b="0" i="0" dirty="0">
                <a:effectLst/>
                <a:latin typeface="Arial" panose="020B0604020202020204" pitchFamily="34" charset="0"/>
              </a:rPr>
              <a:t>DEAR MAN gets results, GIVE protects the relationship, FAST protects self-respect.</a:t>
            </a:r>
            <a:br>
              <a:rPr lang="en-US" dirty="0"/>
            </a:br>
            <a:endParaRPr lang="en-CA" dirty="0"/>
          </a:p>
        </p:txBody>
      </p:sp>
      <p:sp>
        <p:nvSpPr>
          <p:cNvPr id="5" name="TextBox 4">
            <a:extLst>
              <a:ext uri="{FF2B5EF4-FFF2-40B4-BE49-F238E27FC236}">
                <a16:creationId xmlns:a16="http://schemas.microsoft.com/office/drawing/2014/main" id="{14DBFD98-97C9-6125-79B3-A9D656369475}"/>
              </a:ext>
            </a:extLst>
          </p:cNvPr>
          <p:cNvSpPr txBox="1"/>
          <p:nvPr/>
        </p:nvSpPr>
        <p:spPr>
          <a:xfrm>
            <a:off x="3852809" y="0"/>
            <a:ext cx="6102848" cy="646331"/>
          </a:xfrm>
          <a:prstGeom prst="rect">
            <a:avLst/>
          </a:prstGeom>
          <a:noFill/>
        </p:spPr>
        <p:txBody>
          <a:bodyPr wrap="square">
            <a:spAutoFit/>
          </a:bodyPr>
          <a:lstStyle/>
          <a:p>
            <a:r>
              <a:rPr lang="en-US" sz="3600" dirty="0">
                <a:solidFill>
                  <a:schemeClr val="bg1"/>
                </a:solidFill>
              </a:rPr>
              <a:t>DEAR MAN GIVE FAST</a:t>
            </a:r>
            <a:endParaRPr lang="en-CA" sz="3600" dirty="0"/>
          </a:p>
        </p:txBody>
      </p:sp>
    </p:spTree>
    <p:extLst>
      <p:ext uri="{BB962C8B-B14F-4D97-AF65-F5344CB8AC3E}">
        <p14:creationId xmlns:p14="http://schemas.microsoft.com/office/powerpoint/2010/main" val="4685225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2E8F4-EFC7-46C1-9250-799C3137DACA}"/>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CBA039F6-BB15-4ACB-925C-C643C11A7BC0}"/>
              </a:ext>
            </a:extLst>
          </p:cNvPr>
          <p:cNvPicPr>
            <a:picLocks noGrp="1" noChangeAspect="1"/>
          </p:cNvPicPr>
          <p:nvPr>
            <p:ph idx="1"/>
          </p:nvPr>
        </p:nvPicPr>
        <p:blipFill>
          <a:blip r:embed="rId2"/>
          <a:stretch>
            <a:fillRect/>
          </a:stretch>
        </p:blipFill>
        <p:spPr>
          <a:xfrm>
            <a:off x="1" y="0"/>
            <a:ext cx="12192000" cy="6857999"/>
          </a:xfrm>
        </p:spPr>
      </p:pic>
    </p:spTree>
    <p:extLst>
      <p:ext uri="{BB962C8B-B14F-4D97-AF65-F5344CB8AC3E}">
        <p14:creationId xmlns:p14="http://schemas.microsoft.com/office/powerpoint/2010/main" val="1189402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F0BF-165D-4689-AEB6-F23480A63A94}"/>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02E1FAB2-8761-4178-871D-F45B79E16F02}"/>
              </a:ext>
            </a:extLst>
          </p:cNvPr>
          <p:cNvPicPr>
            <a:picLocks noGrp="1" noChangeAspect="1"/>
          </p:cNvPicPr>
          <p:nvPr>
            <p:ph idx="1"/>
          </p:nvPr>
        </p:nvPicPr>
        <p:blipFill>
          <a:blip r:embed="rId2"/>
          <a:stretch>
            <a:fillRect/>
          </a:stretch>
        </p:blipFill>
        <p:spPr>
          <a:xfrm>
            <a:off x="0" y="0"/>
            <a:ext cx="12191999" cy="6858000"/>
          </a:xfrm>
        </p:spPr>
      </p:pic>
    </p:spTree>
    <p:extLst>
      <p:ext uri="{BB962C8B-B14F-4D97-AF65-F5344CB8AC3E}">
        <p14:creationId xmlns:p14="http://schemas.microsoft.com/office/powerpoint/2010/main" val="24965077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6FC17-CDE6-453A-87C8-8052B1342459}"/>
              </a:ext>
            </a:extLst>
          </p:cNvPr>
          <p:cNvSpPr>
            <a:spLocks noGrp="1"/>
          </p:cNvSpPr>
          <p:nvPr>
            <p:ph type="title" idx="4294967295"/>
          </p:nvPr>
        </p:nvSpPr>
        <p:spPr>
          <a:xfrm>
            <a:off x="-33296" y="-395546"/>
            <a:ext cx="4581525" cy="2889250"/>
          </a:xfrm>
        </p:spPr>
        <p:txBody>
          <a:bodyPr>
            <a:normAutofit/>
          </a:bodyPr>
          <a:lstStyle/>
          <a:p>
            <a:pPr algn="ctr"/>
            <a:r>
              <a:rPr lang="en-CA" sz="2400" dirty="0">
                <a:solidFill>
                  <a:schemeClr val="bg1"/>
                </a:solidFill>
              </a:rPr>
              <a:t> DBT’s assertiveness script : dear man give fast</a:t>
            </a:r>
          </a:p>
        </p:txBody>
      </p:sp>
      <p:sp>
        <p:nvSpPr>
          <p:cNvPr id="3" name="Content Placeholder 2">
            <a:extLst>
              <a:ext uri="{FF2B5EF4-FFF2-40B4-BE49-F238E27FC236}">
                <a16:creationId xmlns:a16="http://schemas.microsoft.com/office/drawing/2014/main" id="{0ACFF621-33D1-4BA5-A3D8-1755EB23587D}"/>
              </a:ext>
            </a:extLst>
          </p:cNvPr>
          <p:cNvSpPr>
            <a:spLocks noGrp="1"/>
          </p:cNvSpPr>
          <p:nvPr>
            <p:ph sz="half" idx="4294967295"/>
          </p:nvPr>
        </p:nvSpPr>
        <p:spPr>
          <a:xfrm>
            <a:off x="7750177" y="85725"/>
            <a:ext cx="4359275" cy="6162675"/>
          </a:xfrm>
        </p:spPr>
        <p:txBody>
          <a:bodyPr>
            <a:normAutofit fontScale="85000" lnSpcReduction="20000"/>
          </a:bodyPr>
          <a:lstStyle/>
          <a:p>
            <a:r>
              <a:rPr lang="en-CA" sz="1900" dirty="0">
                <a:solidFill>
                  <a:srgbClr val="FF0000"/>
                </a:solidFill>
                <a:highlight>
                  <a:srgbClr val="FFFF00"/>
                </a:highlight>
              </a:rPr>
              <a:t>D</a:t>
            </a:r>
            <a:r>
              <a:rPr lang="en-CA" sz="1900" dirty="0"/>
              <a:t>escribe situation                               </a:t>
            </a:r>
            <a:endParaRPr lang="en-CA" sz="1900" dirty="0">
              <a:solidFill>
                <a:srgbClr val="FF0000"/>
              </a:solidFill>
              <a:highlight>
                <a:srgbClr val="FFFF00"/>
              </a:highlight>
            </a:endParaRPr>
          </a:p>
          <a:p>
            <a:r>
              <a:rPr lang="en-CA" sz="1900" dirty="0">
                <a:solidFill>
                  <a:srgbClr val="FF0000"/>
                </a:solidFill>
                <a:highlight>
                  <a:srgbClr val="FFFF00"/>
                </a:highlight>
              </a:rPr>
              <a:t>E</a:t>
            </a:r>
            <a:r>
              <a:rPr lang="en-CA" sz="1900" dirty="0"/>
              <a:t>xpress your thoughts and feelings</a:t>
            </a:r>
          </a:p>
          <a:p>
            <a:r>
              <a:rPr lang="en-CA" sz="1900" dirty="0">
                <a:solidFill>
                  <a:srgbClr val="FF0000"/>
                </a:solidFill>
                <a:highlight>
                  <a:srgbClr val="FFFF00"/>
                </a:highlight>
              </a:rPr>
              <a:t>A</a:t>
            </a:r>
            <a:r>
              <a:rPr lang="en-CA" sz="1900" dirty="0"/>
              <a:t>ssert what you would like</a:t>
            </a:r>
          </a:p>
          <a:p>
            <a:r>
              <a:rPr lang="en-CA" sz="1900" dirty="0">
                <a:solidFill>
                  <a:srgbClr val="FF0000"/>
                </a:solidFill>
                <a:highlight>
                  <a:srgbClr val="FFFF00"/>
                </a:highlight>
              </a:rPr>
              <a:t>R</a:t>
            </a:r>
            <a:r>
              <a:rPr lang="en-CA" sz="1900" dirty="0"/>
              <a:t>einforce why what you want is good for both</a:t>
            </a:r>
          </a:p>
          <a:p>
            <a:endParaRPr lang="en-CA" sz="1600" dirty="0"/>
          </a:p>
          <a:p>
            <a:r>
              <a:rPr lang="en-CA" sz="1900" dirty="0">
                <a:solidFill>
                  <a:srgbClr val="FF0000"/>
                </a:solidFill>
                <a:highlight>
                  <a:srgbClr val="FFFF00"/>
                </a:highlight>
              </a:rPr>
              <a:t>M</a:t>
            </a:r>
            <a:r>
              <a:rPr lang="en-CA" sz="1900" dirty="0"/>
              <a:t>indfully- Stick to one situation       </a:t>
            </a:r>
            <a:endParaRPr lang="en-CA" sz="1900" dirty="0">
              <a:solidFill>
                <a:srgbClr val="FF0000"/>
              </a:solidFill>
              <a:highlight>
                <a:srgbClr val="FFFF00"/>
              </a:highlight>
            </a:endParaRPr>
          </a:p>
          <a:p>
            <a:r>
              <a:rPr lang="en-CA" sz="1900" dirty="0">
                <a:solidFill>
                  <a:srgbClr val="FF0000"/>
                </a:solidFill>
                <a:highlight>
                  <a:srgbClr val="FFFF00"/>
                </a:highlight>
              </a:rPr>
              <a:t>A</a:t>
            </a:r>
            <a:r>
              <a:rPr lang="en-CA" sz="1900" dirty="0"/>
              <a:t>ppear confident</a:t>
            </a:r>
          </a:p>
          <a:p>
            <a:r>
              <a:rPr lang="en-CA" sz="1900" dirty="0">
                <a:solidFill>
                  <a:srgbClr val="FF0000"/>
                </a:solidFill>
                <a:highlight>
                  <a:srgbClr val="FFFF00"/>
                </a:highlight>
              </a:rPr>
              <a:t>N</a:t>
            </a:r>
            <a:r>
              <a:rPr lang="en-CA" sz="1900" dirty="0"/>
              <a:t>egotiate…And be</a:t>
            </a:r>
          </a:p>
          <a:p>
            <a:endParaRPr lang="en-CA" sz="1600" dirty="0"/>
          </a:p>
          <a:p>
            <a:r>
              <a:rPr lang="en-CA" sz="1900" dirty="0">
                <a:solidFill>
                  <a:srgbClr val="FF0000"/>
                </a:solidFill>
                <a:highlight>
                  <a:srgbClr val="FFFF00"/>
                </a:highlight>
              </a:rPr>
              <a:t>G</a:t>
            </a:r>
            <a:r>
              <a:rPr lang="en-CA" sz="1900" dirty="0"/>
              <a:t>entle </a:t>
            </a:r>
          </a:p>
          <a:p>
            <a:r>
              <a:rPr lang="en-CA" sz="1900" dirty="0">
                <a:solidFill>
                  <a:srgbClr val="FF0000"/>
                </a:solidFill>
                <a:highlight>
                  <a:srgbClr val="FFFF00"/>
                </a:highlight>
              </a:rPr>
              <a:t>I</a:t>
            </a:r>
            <a:r>
              <a:rPr lang="en-CA" sz="1900" dirty="0"/>
              <a:t>nterested</a:t>
            </a:r>
          </a:p>
          <a:p>
            <a:r>
              <a:rPr lang="en-CA" sz="1900" dirty="0">
                <a:solidFill>
                  <a:srgbClr val="FF0000"/>
                </a:solidFill>
                <a:highlight>
                  <a:srgbClr val="FFFF00"/>
                </a:highlight>
              </a:rPr>
              <a:t>V</a:t>
            </a:r>
            <a:r>
              <a:rPr lang="en-CA" sz="1900" dirty="0"/>
              <a:t>alidating</a:t>
            </a:r>
          </a:p>
          <a:p>
            <a:r>
              <a:rPr lang="en-CA" sz="1900" dirty="0">
                <a:solidFill>
                  <a:srgbClr val="FF0000"/>
                </a:solidFill>
                <a:highlight>
                  <a:srgbClr val="FFFF00"/>
                </a:highlight>
              </a:rPr>
              <a:t>E</a:t>
            </a:r>
            <a:r>
              <a:rPr lang="en-CA" sz="1900" dirty="0"/>
              <a:t>asy in manner…also</a:t>
            </a:r>
          </a:p>
          <a:p>
            <a:endParaRPr lang="en-CA" sz="1600" dirty="0"/>
          </a:p>
          <a:p>
            <a:r>
              <a:rPr lang="en-CA" sz="1900" dirty="0"/>
              <a:t>Be </a:t>
            </a:r>
            <a:r>
              <a:rPr lang="en-CA" sz="1900" dirty="0">
                <a:solidFill>
                  <a:srgbClr val="FF0000"/>
                </a:solidFill>
                <a:highlight>
                  <a:srgbClr val="FFFF00"/>
                </a:highlight>
              </a:rPr>
              <a:t>f</a:t>
            </a:r>
            <a:r>
              <a:rPr lang="en-CA" sz="1900" dirty="0"/>
              <a:t>air</a:t>
            </a:r>
          </a:p>
          <a:p>
            <a:r>
              <a:rPr lang="en-CA" sz="1900" dirty="0"/>
              <a:t>Don’t over </a:t>
            </a:r>
            <a:r>
              <a:rPr lang="en-CA" sz="1900" dirty="0">
                <a:solidFill>
                  <a:srgbClr val="FF0000"/>
                </a:solidFill>
                <a:highlight>
                  <a:srgbClr val="FFFF00"/>
                </a:highlight>
              </a:rPr>
              <a:t>a</a:t>
            </a:r>
            <a:r>
              <a:rPr lang="en-CA" sz="1900" dirty="0"/>
              <a:t>pologize</a:t>
            </a:r>
          </a:p>
          <a:p>
            <a:r>
              <a:rPr lang="en-CA" sz="1900" dirty="0">
                <a:solidFill>
                  <a:srgbClr val="FF0000"/>
                </a:solidFill>
                <a:highlight>
                  <a:srgbClr val="FFFF00"/>
                </a:highlight>
              </a:rPr>
              <a:t>S</a:t>
            </a:r>
            <a:r>
              <a:rPr lang="en-CA" sz="1900" dirty="0"/>
              <a:t>tick to your values</a:t>
            </a:r>
          </a:p>
          <a:p>
            <a:r>
              <a:rPr lang="en-CA" sz="1900" dirty="0"/>
              <a:t>Be </a:t>
            </a:r>
            <a:r>
              <a:rPr lang="en-CA" sz="1900" dirty="0">
                <a:solidFill>
                  <a:srgbClr val="FF0000"/>
                </a:solidFill>
                <a:highlight>
                  <a:srgbClr val="FFFF00"/>
                </a:highlight>
              </a:rPr>
              <a:t>t</a:t>
            </a:r>
            <a:r>
              <a:rPr lang="en-CA" sz="1900" dirty="0"/>
              <a:t>ruthful </a:t>
            </a:r>
          </a:p>
        </p:txBody>
      </p:sp>
      <p:sp>
        <p:nvSpPr>
          <p:cNvPr id="6" name="Content Placeholder 5">
            <a:extLst>
              <a:ext uri="{FF2B5EF4-FFF2-40B4-BE49-F238E27FC236}">
                <a16:creationId xmlns:a16="http://schemas.microsoft.com/office/drawing/2014/main" id="{61CC934F-8A47-4155-A56E-9D8B67CD6CA8}"/>
              </a:ext>
            </a:extLst>
          </p:cNvPr>
          <p:cNvSpPr>
            <a:spLocks noGrp="1"/>
          </p:cNvSpPr>
          <p:nvPr>
            <p:ph sz="quarter" idx="4294967295"/>
          </p:nvPr>
        </p:nvSpPr>
        <p:spPr>
          <a:xfrm>
            <a:off x="4739009" y="609600"/>
            <a:ext cx="3140075" cy="5549900"/>
          </a:xfrm>
        </p:spPr>
        <p:txBody>
          <a:bodyPr>
            <a:normAutofit fontScale="77500" lnSpcReduction="20000"/>
          </a:bodyPr>
          <a:lstStyle/>
          <a:p>
            <a:pPr marL="0" indent="0">
              <a:buNone/>
            </a:pPr>
            <a:r>
              <a:rPr lang="en-CA" sz="2900" dirty="0">
                <a:solidFill>
                  <a:schemeClr val="bg1"/>
                </a:solidFill>
              </a:rPr>
              <a:t>Dear man </a:t>
            </a:r>
            <a:r>
              <a:rPr lang="en-CA" sz="2900" dirty="0"/>
              <a:t>describes</a:t>
            </a:r>
            <a:r>
              <a:rPr lang="en-CA" sz="2900" dirty="0">
                <a:solidFill>
                  <a:srgbClr val="FF0000"/>
                </a:solidFill>
              </a:rPr>
              <a:t> </a:t>
            </a:r>
            <a:r>
              <a:rPr lang="en-CA" sz="2900" dirty="0">
                <a:solidFill>
                  <a:schemeClr val="bg1"/>
                </a:solidFill>
              </a:rPr>
              <a:t>objectives</a:t>
            </a:r>
            <a:r>
              <a:rPr lang="en-CA" sz="2900" dirty="0"/>
              <a:t> </a:t>
            </a:r>
            <a:r>
              <a:rPr lang="en-CA" sz="2900" dirty="0">
                <a:solidFill>
                  <a:schemeClr val="bg1"/>
                </a:solidFill>
              </a:rPr>
              <a:t>effectiveness </a:t>
            </a:r>
            <a:r>
              <a:rPr lang="en-CA" sz="2900" dirty="0"/>
              <a:t>or getting what you need or want in the interaction</a:t>
            </a:r>
          </a:p>
          <a:p>
            <a:endParaRPr lang="en-CA" dirty="0"/>
          </a:p>
          <a:p>
            <a:endParaRPr lang="en-CA" dirty="0"/>
          </a:p>
          <a:p>
            <a:endParaRPr lang="en-CA" dirty="0"/>
          </a:p>
          <a:p>
            <a:pPr marL="0" indent="0">
              <a:buNone/>
            </a:pPr>
            <a:endParaRPr lang="en-CA" sz="2600" dirty="0">
              <a:solidFill>
                <a:schemeClr val="bg1"/>
              </a:solidFill>
            </a:endParaRPr>
          </a:p>
          <a:p>
            <a:pPr marL="0" indent="0">
              <a:buNone/>
            </a:pPr>
            <a:r>
              <a:rPr lang="en-CA" sz="2600" dirty="0">
                <a:solidFill>
                  <a:schemeClr val="bg1"/>
                </a:solidFill>
              </a:rPr>
              <a:t>Give</a:t>
            </a:r>
            <a:r>
              <a:rPr lang="en-CA" sz="2600" dirty="0">
                <a:solidFill>
                  <a:srgbClr val="FF0000"/>
                </a:solidFill>
              </a:rPr>
              <a:t> </a:t>
            </a:r>
            <a:r>
              <a:rPr lang="en-CA" sz="2600" dirty="0"/>
              <a:t>describes</a:t>
            </a:r>
            <a:r>
              <a:rPr lang="en-CA" sz="2600" dirty="0">
                <a:solidFill>
                  <a:schemeClr val="bg1"/>
                </a:solidFill>
              </a:rPr>
              <a:t> relationship effectiveness </a:t>
            </a:r>
            <a:r>
              <a:rPr lang="en-CA" sz="2600" dirty="0"/>
              <a:t>or maintaining a good relationship if that is important to you</a:t>
            </a:r>
          </a:p>
          <a:p>
            <a:endParaRPr lang="en-CA" dirty="0"/>
          </a:p>
          <a:p>
            <a:endParaRPr lang="en-CA" dirty="0"/>
          </a:p>
          <a:p>
            <a:pPr marL="0" indent="0">
              <a:buNone/>
            </a:pPr>
            <a:r>
              <a:rPr lang="en-CA" sz="2600" dirty="0">
                <a:solidFill>
                  <a:schemeClr val="bg1"/>
                </a:solidFill>
              </a:rPr>
              <a:t>Fast</a:t>
            </a:r>
            <a:r>
              <a:rPr lang="en-CA" sz="2600" dirty="0">
                <a:solidFill>
                  <a:srgbClr val="FF0000"/>
                </a:solidFill>
              </a:rPr>
              <a:t> </a:t>
            </a:r>
            <a:r>
              <a:rPr lang="en-CA" sz="2600" dirty="0"/>
              <a:t>describes </a:t>
            </a:r>
            <a:r>
              <a:rPr lang="en-CA" sz="2600" dirty="0">
                <a:solidFill>
                  <a:schemeClr val="bg1"/>
                </a:solidFill>
              </a:rPr>
              <a:t>self-respect</a:t>
            </a:r>
            <a:r>
              <a:rPr lang="en-CA" sz="2600" dirty="0"/>
              <a:t> </a:t>
            </a:r>
            <a:r>
              <a:rPr lang="en-CA" sz="2600" dirty="0">
                <a:solidFill>
                  <a:schemeClr val="bg1"/>
                </a:solidFill>
              </a:rPr>
              <a:t>effectiveness</a:t>
            </a:r>
            <a:r>
              <a:rPr lang="en-CA" sz="2600" dirty="0"/>
              <a:t> or maintaining your self-respect</a:t>
            </a:r>
          </a:p>
          <a:p>
            <a:pPr marL="0" indent="0">
              <a:buNone/>
            </a:pPr>
            <a:endParaRPr lang="en-CA" dirty="0"/>
          </a:p>
        </p:txBody>
      </p:sp>
      <p:pic>
        <p:nvPicPr>
          <p:cNvPr id="3074" name="Picture 2" descr="Leadership and Juggling – the Unlikely Lessons">
            <a:extLst>
              <a:ext uri="{FF2B5EF4-FFF2-40B4-BE49-F238E27FC236}">
                <a16:creationId xmlns:a16="http://schemas.microsoft.com/office/drawing/2014/main" id="{245DFFA5-C78A-436B-8667-9C0E87CFB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48" y="2574640"/>
            <a:ext cx="4226096" cy="28899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D59CB0A-B3CB-9E34-46D9-ADE80B5133ED}"/>
              </a:ext>
            </a:extLst>
          </p:cNvPr>
          <p:cNvSpPr txBox="1"/>
          <p:nvPr/>
        </p:nvSpPr>
        <p:spPr>
          <a:xfrm>
            <a:off x="144418" y="1480221"/>
            <a:ext cx="4226096" cy="923330"/>
          </a:xfrm>
          <a:prstGeom prst="rect">
            <a:avLst/>
          </a:prstGeom>
          <a:noFill/>
        </p:spPr>
        <p:txBody>
          <a:bodyPr wrap="square">
            <a:spAutoFit/>
          </a:bodyPr>
          <a:lstStyle/>
          <a:p>
            <a:pPr algn="ctr"/>
            <a:r>
              <a:rPr lang="en-CA" dirty="0"/>
              <a:t>Or how to juggle 1. getting your objectives met, with 2. preserving the relationship, and 3. maintaining your self-respect </a:t>
            </a:r>
          </a:p>
        </p:txBody>
      </p:sp>
      <p:sp>
        <p:nvSpPr>
          <p:cNvPr id="5" name="TextBox 4">
            <a:extLst>
              <a:ext uri="{FF2B5EF4-FFF2-40B4-BE49-F238E27FC236}">
                <a16:creationId xmlns:a16="http://schemas.microsoft.com/office/drawing/2014/main" id="{5BA62C44-772E-1C3E-68C0-4748AC5CB756}"/>
              </a:ext>
            </a:extLst>
          </p:cNvPr>
          <p:cNvSpPr txBox="1"/>
          <p:nvPr/>
        </p:nvSpPr>
        <p:spPr>
          <a:xfrm>
            <a:off x="5625800" y="236283"/>
            <a:ext cx="2683649" cy="369332"/>
          </a:xfrm>
          <a:prstGeom prst="rect">
            <a:avLst/>
          </a:prstGeom>
          <a:noFill/>
        </p:spPr>
        <p:txBody>
          <a:bodyPr wrap="square">
            <a:spAutoFit/>
          </a:bodyPr>
          <a:lstStyle/>
          <a:p>
            <a:r>
              <a:rPr lang="en-CA" sz="1800" dirty="0">
                <a:solidFill>
                  <a:srgbClr val="FF0000"/>
                </a:solidFill>
                <a:highlight>
                  <a:srgbClr val="FFFF00"/>
                </a:highlight>
              </a:rPr>
              <a:t>what you do</a:t>
            </a:r>
          </a:p>
        </p:txBody>
      </p:sp>
      <p:sp>
        <p:nvSpPr>
          <p:cNvPr id="9" name="TextBox 8">
            <a:extLst>
              <a:ext uri="{FF2B5EF4-FFF2-40B4-BE49-F238E27FC236}">
                <a16:creationId xmlns:a16="http://schemas.microsoft.com/office/drawing/2014/main" id="{2AE17A04-DAF4-0094-6879-362F9ED6CCA0}"/>
              </a:ext>
            </a:extLst>
          </p:cNvPr>
          <p:cNvSpPr txBox="1"/>
          <p:nvPr/>
        </p:nvSpPr>
        <p:spPr>
          <a:xfrm>
            <a:off x="5481381" y="2716998"/>
            <a:ext cx="1608972" cy="369332"/>
          </a:xfrm>
          <a:prstGeom prst="rect">
            <a:avLst/>
          </a:prstGeom>
          <a:noFill/>
        </p:spPr>
        <p:txBody>
          <a:bodyPr wrap="square">
            <a:spAutoFit/>
          </a:bodyPr>
          <a:lstStyle/>
          <a:p>
            <a:r>
              <a:rPr lang="en-CA" sz="1800" dirty="0">
                <a:solidFill>
                  <a:srgbClr val="FF0000"/>
                </a:solidFill>
                <a:highlight>
                  <a:srgbClr val="FFFF00"/>
                </a:highlight>
              </a:rPr>
              <a:t>how to do it</a:t>
            </a:r>
            <a:endParaRPr lang="en-CA" dirty="0"/>
          </a:p>
        </p:txBody>
      </p:sp>
    </p:spTree>
    <p:extLst>
      <p:ext uri="{BB962C8B-B14F-4D97-AF65-F5344CB8AC3E}">
        <p14:creationId xmlns:p14="http://schemas.microsoft.com/office/powerpoint/2010/main" val="198062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B023EC-F8DE-EA2E-09CD-6E03B0302027}"/>
              </a:ext>
            </a:extLst>
          </p:cNvPr>
          <p:cNvSpPr txBox="1"/>
          <p:nvPr/>
        </p:nvSpPr>
        <p:spPr>
          <a:xfrm>
            <a:off x="0" y="523981"/>
            <a:ext cx="12192000" cy="7007111"/>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We’ll now </a:t>
            </a:r>
            <a:r>
              <a:rPr lang="en-CA" sz="2200" kern="0" dirty="0">
                <a:latin typeface="Arial" panose="020B0604020202020204" pitchFamily="34" charset="0"/>
                <a:ea typeface="Times New Roman" panose="02020603050405020304" pitchFamily="18" charset="0"/>
                <a:cs typeface="Times New Roman" panose="02020603050405020304" pitchFamily="18" charset="0"/>
              </a:rPr>
              <a:t>consider some</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examples of high-emotion interpersonal situations, each shown in three steps:</a:t>
            </a:r>
            <a:b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1. How it’s often handled poorly</a:t>
            </a:r>
            <a:b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2. What goes wrong</a:t>
            </a:r>
            <a:b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3. How the same situation can be handled skillfully using DBT’s DEAR MAN + GIVE + FAST</a:t>
            </a:r>
            <a:endParaRPr lang="en-CA" sz="22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CA" sz="22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2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Situation 1: A Partner Keeps Cancelling Plans at the Last Minute</a:t>
            </a:r>
            <a:b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Poorly handled:</a:t>
            </a:r>
            <a:b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“You always cancel. You obviously don’t care about me. I’m sick of being treated like an afterthought.”</a:t>
            </a:r>
            <a:b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What’s happening</a:t>
            </a:r>
            <a:b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latin typeface="Arial" panose="020B0604020202020204" pitchFamily="34" charset="0"/>
                <a:ea typeface="Times New Roman" panose="02020603050405020304" pitchFamily="18" charset="0"/>
                <a:cs typeface="Times New Roman" panose="02020603050405020304" pitchFamily="18" charset="0"/>
              </a:rPr>
              <a:t>This takes a judgemental approach.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Accusations and mind-reading</a:t>
            </a:r>
            <a:b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Emotional mind in the driver’s seat</a:t>
            </a:r>
            <a:b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The other person becomes defensive or withdraws</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671DE58-9318-AD75-579A-08F80FD2BCA2}"/>
              </a:ext>
            </a:extLst>
          </p:cNvPr>
          <p:cNvSpPr txBox="1"/>
          <p:nvPr/>
        </p:nvSpPr>
        <p:spPr>
          <a:xfrm>
            <a:off x="565078" y="761"/>
            <a:ext cx="11493357" cy="523220"/>
          </a:xfrm>
          <a:prstGeom prst="rect">
            <a:avLst/>
          </a:prstGeom>
          <a:noFill/>
        </p:spPr>
        <p:txBody>
          <a:bodyPr wrap="square">
            <a:spAutoFit/>
          </a:bodyPr>
          <a:lstStyle/>
          <a:p>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EXAMPLES OF HIGH-EMOTION INTERPERSONAL SITUATIONS</a:t>
            </a:r>
            <a:endParaRPr lang="en-CA" sz="2800" dirty="0">
              <a:solidFill>
                <a:schemeClr val="bg1"/>
              </a:solidFill>
            </a:endParaRPr>
          </a:p>
        </p:txBody>
      </p:sp>
    </p:spTree>
    <p:extLst>
      <p:ext uri="{BB962C8B-B14F-4D97-AF65-F5344CB8AC3E}">
        <p14:creationId xmlns:p14="http://schemas.microsoft.com/office/powerpoint/2010/main" val="32612840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BFC43-BF59-59FC-625D-307247B7F4F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A786A43-A180-D83E-A0EF-028C03C11795}"/>
              </a:ext>
            </a:extLst>
          </p:cNvPr>
          <p:cNvSpPr txBox="1"/>
          <p:nvPr/>
        </p:nvSpPr>
        <p:spPr>
          <a:xfrm>
            <a:off x="6849" y="0"/>
            <a:ext cx="12192000" cy="8253798"/>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Skillful handling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of the same situation</a:t>
            </a:r>
            <a:r>
              <a:rPr lang="en-CA" kern="0" dirty="0">
                <a:latin typeface="Arial" panose="020B0604020202020204" pitchFamily="34" charset="0"/>
                <a:ea typeface="Times New Roman" panose="02020603050405020304" pitchFamily="18" charset="0"/>
                <a:cs typeface="Times New Roman" panose="02020603050405020304" pitchFamily="18" charset="0"/>
              </a:rPr>
              <a:t> “A Partner Keeps Cancelling Plans at the Last-Minute”</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using DEAR MAN + GIVE + FAST. Here we take a non-judgemental, trying to understand approach.</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DEAR MAN (what you ask for)</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Describe: “We’ve had three plans cancelled in the last month.”</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Express: “I feel disappointed and unimportant when that happens.”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Assert: “I’d like more reliability around plans.”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Reinforce: “It would help me feel closer and more relaxed with you.”</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Mindful: Stay on topic; don’t bring up old grievances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Appear confident: Calm voice, steady posture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Negotiate: “If evenings are hard, could we plan shorter daytime meetups?”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GIVE (how you say it)</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Gentle: No sarcasm or raised voice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Interested: “What’s been making this hard for you?”</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Validate: “I get that your schedule has been overwhelming.”</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Easy manner: Warm tone, maybe even a small smile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FAST (self-respect)</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Fair: To both of you</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No Apologies (for having needs)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Stick to values: Honesty and connection</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Truthful: No exaggerations like “always” or “never”</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393823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2989B-8092-CF8D-2BE8-F781373458B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6E1B084-0773-3E27-A661-3725161647E6}"/>
              </a:ext>
            </a:extLst>
          </p:cNvPr>
          <p:cNvSpPr txBox="1"/>
          <p:nvPr/>
        </p:nvSpPr>
        <p:spPr>
          <a:xfrm>
            <a:off x="85617" y="523220"/>
            <a:ext cx="12192000" cy="6866816"/>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Situation 2: A Colleague Takes Credit for Your Work in a Meeting</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Poorly handled</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“Wow, must be nice to steal someone else’s ideas. Next time I’ll just keep my mouth shut.”</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What’s happening</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Passive-aggressive attack</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Loss of credibility</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Conflict escalates or goes underground</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Skillful handling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of the same situation using DEAR MAN + GIVE + FAST</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DEAR MAN</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Describe: “In the meeting, the proposal I developed was presented without my name.”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Express: “I felt frustrated and overlooked.”</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Assert: “I’d like my contributions to be clearly acknowledged.”</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Reinforce: “That helps me stay engaged and collaborative.”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Mindful: Don’t get pulled into side issues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Appear confident: Direct eye contact, neutral tone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Negotiate: “Could we clarify roles before presentations?”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CE9BED-C1F0-4F1A-A31E-3052830C0D7D}"/>
              </a:ext>
            </a:extLst>
          </p:cNvPr>
          <p:cNvSpPr txBox="1"/>
          <p:nvPr/>
        </p:nvSpPr>
        <p:spPr>
          <a:xfrm>
            <a:off x="739738" y="0"/>
            <a:ext cx="11537879" cy="523220"/>
          </a:xfrm>
          <a:prstGeom prst="rect">
            <a:avLst/>
          </a:prstGeom>
          <a:noFill/>
        </p:spPr>
        <p:txBody>
          <a:bodyPr wrap="square">
            <a:spAutoFit/>
          </a:bodyPr>
          <a:lstStyle/>
          <a:p>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EXAMPLES OF HIGH-EMOTION INTERPERSONAL SITUATIONS</a:t>
            </a:r>
            <a:endParaRPr lang="en-CA" sz="2800" dirty="0">
              <a:solidFill>
                <a:schemeClr val="bg1"/>
              </a:solidFill>
            </a:endParaRPr>
          </a:p>
        </p:txBody>
      </p:sp>
    </p:spTree>
    <p:extLst>
      <p:ext uri="{BB962C8B-B14F-4D97-AF65-F5344CB8AC3E}">
        <p14:creationId xmlns:p14="http://schemas.microsoft.com/office/powerpoint/2010/main" val="14083062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AD0D-85D4-9967-5A69-5CBA4CB7FCB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C619149-E444-FD6C-E96B-9E0EFAA8749E}"/>
              </a:ext>
            </a:extLst>
          </p:cNvPr>
          <p:cNvSpPr txBox="1"/>
          <p:nvPr/>
        </p:nvSpPr>
        <p:spPr>
          <a:xfrm>
            <a:off x="181510" y="88438"/>
            <a:ext cx="12192000" cy="8163260"/>
          </a:xfrm>
          <a:prstGeom prst="rect">
            <a:avLst/>
          </a:prstGeom>
          <a:noFill/>
        </p:spPr>
        <p:txBody>
          <a:bodyPr wrap="square">
            <a:spAutoFit/>
          </a:bodyPr>
          <a:lstStyle/>
          <a:p>
            <a:pPr>
              <a:lnSpc>
                <a:spcPct val="107000"/>
              </a:lnSpc>
              <a:spcAft>
                <a:spcPts val="800"/>
              </a:spcAft>
              <a:buNone/>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GIVE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Gentle: “I wanted to check in about something from the meeting.”</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Interested: “How did you see that discussion?”</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Validate: “I know things move fast in those meetings.”</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Easy manner: Calm, professional tone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FAST</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Fair: Not shaming or blaming</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No Apologies: You didn’t do anything wrong</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Stick to values: Integrity and mutual respect</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Truthful: Stick to observable facts</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DEAR MAN helps you ask effectively,</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GIVE helps you protect the relationship,</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FAST helps you protect your self-respect.</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805910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ACC29-B41F-F046-C9DB-752B9B68621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B7DDA5C-32B9-2573-E1CF-695624CD970C}"/>
              </a:ext>
            </a:extLst>
          </p:cNvPr>
          <p:cNvSpPr txBox="1"/>
          <p:nvPr/>
        </p:nvSpPr>
        <p:spPr>
          <a:xfrm>
            <a:off x="205483" y="534257"/>
            <a:ext cx="12192000" cy="6900287"/>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We’ll now role play same situation handled two different ways.</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ROLE PLAY 1</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Emotional Mind (Unskillful)</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Context: Alex and Jamie are partners. Jamie has cancelled plans at the last minute—again.</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(tight voice, irritated): So, you cancelled again. I shouldn’t be surprised. You always do this.</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Jamie</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(defensive): That’s not fair. Things came up. You’re overreacting.</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(escalating): Overreacting? I rearranged my whole evening. Clearly, I’m just not a priority for you.</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Jamie</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(cold): I can’t deal with this right now. Nothing I do is ever good enough for you.</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(sarcastic): Right. Just cancel next time without even pretending to care.</a:t>
            </a: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(Pause)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16AB3A1-FC78-EF21-D438-D7AE7F8684DD}"/>
              </a:ext>
            </a:extLst>
          </p:cNvPr>
          <p:cNvSpPr txBox="1"/>
          <p:nvPr/>
        </p:nvSpPr>
        <p:spPr>
          <a:xfrm>
            <a:off x="3542017" y="-71919"/>
            <a:ext cx="6159356" cy="523220"/>
          </a:xfrm>
          <a:prstGeom prst="rect">
            <a:avLst/>
          </a:prstGeom>
          <a:noFill/>
        </p:spPr>
        <p:txBody>
          <a:bodyPr wrap="square">
            <a:spAutoFit/>
          </a:bodyPr>
          <a:lstStyle/>
          <a:p>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ROLE PLAY 1 EMOTIONAL MIND</a:t>
            </a:r>
            <a:endParaRPr lang="en-CA" sz="2800" dirty="0">
              <a:solidFill>
                <a:schemeClr val="bg1"/>
              </a:solidFill>
            </a:endParaRPr>
          </a:p>
        </p:txBody>
      </p:sp>
    </p:spTree>
    <p:extLst>
      <p:ext uri="{BB962C8B-B14F-4D97-AF65-F5344CB8AC3E}">
        <p14:creationId xmlns:p14="http://schemas.microsoft.com/office/powerpoint/2010/main" val="25361054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Banded</Template>
  <TotalTime>817</TotalTime>
  <Words>18011</Words>
  <Application>Microsoft Office PowerPoint</Application>
  <PresentationFormat>Widescreen</PresentationFormat>
  <Paragraphs>1367</Paragraphs>
  <Slides>174</Slides>
  <Notes>24</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174</vt:i4>
      </vt:variant>
    </vt:vector>
  </HeadingPairs>
  <TitlesOfParts>
    <vt:vector size="184" baseType="lpstr">
      <vt:lpstr>Aptos</vt:lpstr>
      <vt:lpstr>Arial</vt:lpstr>
      <vt:lpstr>Calibri</vt:lpstr>
      <vt:lpstr>Cambria Math</vt:lpstr>
      <vt:lpstr>Corbel</vt:lpstr>
      <vt:lpstr>Segoe UI Symbol</vt:lpstr>
      <vt:lpstr>Symbol</vt:lpstr>
      <vt:lpstr>Times New Roman</vt:lpstr>
      <vt:lpstr>Wingdings</vt:lpstr>
      <vt:lpstr>Banded</vt:lpstr>
      <vt:lpstr>Welcome to WEEK 20 of simple introducing interpersonal skills   “out beyond ideas of wrongdoing and right doing  there is a field, I'll meet you there”     Rumi </vt:lpstr>
      <vt:lpstr>PowerPoint Presentation</vt:lpstr>
      <vt:lpstr>PowerPoint Presentation</vt:lpstr>
      <vt:lpstr>PowerPoint Presentation</vt:lpstr>
      <vt:lpstr>PowerPoint Presentation</vt:lpstr>
      <vt:lpstr>PowerPoint Presentation</vt:lpstr>
      <vt:lpstr>Warning about meditation</vt:lpstr>
      <vt:lpstr>Check in regularly with your Personal dashboard                </vt:lpstr>
      <vt:lpstr>PowerPoint Presentation</vt:lpstr>
      <vt:lpstr>PowerPoint Presentation</vt:lpstr>
      <vt:lpstr>PowerPoint Presentation</vt:lpstr>
      <vt:lpstr>PowerPoint Presentation</vt:lpstr>
      <vt:lpstr>PowerPoint Presentation</vt:lpstr>
      <vt:lpstr>PowerPoint Presentation</vt:lpstr>
      <vt:lpstr>Homework from last week</vt:lpstr>
      <vt:lpstr>Homework for the COMING week</vt:lpstr>
      <vt:lpstr>PowerPoint Presentation</vt:lpstr>
      <vt:lpstr>PowerPoint Presentation</vt:lpstr>
      <vt:lpstr> REMINDER PARTICIPANT AGREEMENTS </vt:lpstr>
      <vt:lpstr>PowerPoint Presentation</vt:lpstr>
      <vt:lpstr>E-mailed questions, comments, feedback </vt:lpstr>
      <vt:lpstr>PowerPoint Presentation</vt:lpstr>
      <vt:lpstr>Last week, session 19, we talked about dissociation, structural dissociation theory and the three stages of trauma therapy. Is grief also considered a trauma that might cause people to dissociate and if so, do the three stage of trauma therapy also apply to its 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interpersonal skills?</vt:lpstr>
      <vt:lpstr>PowerPoint Presentation</vt:lpstr>
      <vt:lpstr>PowerPoint Presentation</vt:lpstr>
      <vt:lpstr>PowerPoint Presentation</vt:lpstr>
      <vt:lpstr>THE benefits of good interpersonal skills</vt:lpstr>
      <vt:lpstr>Skills training workbook p. 207-241  interpersonal SKILLS</vt:lpstr>
      <vt:lpstr>Skills training workbook p. 207-241  interpersonal SKILLS</vt:lpstr>
      <vt:lpstr>DISTRACTED LISTENING VS. MINDFUL ATTENTION</vt:lpstr>
      <vt:lpstr>Skills training workbook p. 207-241  interpersonal SKILLS</vt:lpstr>
      <vt:lpstr>Compassion</vt:lpstr>
      <vt:lpstr>PowerPoint Presentation</vt:lpstr>
      <vt:lpstr>PowerPoint Presentation</vt:lpstr>
      <vt:lpstr>PowerPoint Presentation</vt:lpstr>
      <vt:lpstr>PowerPoint Presentation</vt:lpstr>
      <vt:lpstr>Skills training workbook p. 207-241  interpersonal SKILLS</vt:lpstr>
      <vt:lpstr>                        Communication styles passive                                     assertive                                     aggressive</vt:lpstr>
      <vt:lpstr>PowerPoint Presentation</vt:lpstr>
      <vt:lpstr>PowerPoint Presentation</vt:lpstr>
      <vt:lpstr>PowerPoint Presentation</vt:lpstr>
      <vt:lpstr>PowerPoint Presentation</vt:lpstr>
      <vt:lpstr>Skills training workbook p. 207-241  interpersonal SKILLS</vt:lpstr>
      <vt:lpstr>I Want They Want Ratio</vt:lpstr>
      <vt:lpstr>PowerPoint Presentation</vt:lpstr>
      <vt:lpstr>PowerPoint Presentation</vt:lpstr>
      <vt:lpstr>Skills training workbook p. 207-241  interpersonal SKILLS</vt:lpstr>
      <vt:lpstr>PowerPoint Presentation</vt:lpstr>
      <vt:lpstr>PowerPoint Presentation</vt:lpstr>
      <vt:lpstr>Skills training workbook p. 207-241  interpersonal SKILLS</vt:lpstr>
      <vt:lpstr>6 Key Interpersonal Skills</vt:lpstr>
      <vt:lpstr>6 Key Interpersonal Skills</vt:lpstr>
      <vt:lpstr>Skills training workbook p. 207-241  interpersonal SKILLS</vt:lpstr>
      <vt:lpstr>7 obstacles to effective communication </vt:lpstr>
      <vt:lpstr>7 obstacles to effective communication </vt:lpstr>
      <vt:lpstr>PowerPoint Presentation</vt:lpstr>
      <vt:lpstr>1. Knowing our  legitimate rights</vt:lpstr>
      <vt:lpstr>PowerPoint Presentation</vt:lpstr>
      <vt:lpstr>Knowing what we want</vt:lpstr>
      <vt:lpstr>Skills training workbook p. 207-241  interpersonal SKILLS</vt:lpstr>
      <vt:lpstr>Modulate Intensity Of Asking</vt:lpstr>
      <vt:lpstr>Skills training workbook p. 207-241  interpersonal SKILLS</vt:lpstr>
      <vt:lpstr>Making a simple Request</vt:lpstr>
      <vt:lpstr>Skills training workbook p. 207-241  interpersonal SKILLS</vt:lpstr>
      <vt:lpstr>Basic Assertiveness Scripts</vt:lpstr>
      <vt:lpstr>Example of  Assertiveness Script</vt:lpstr>
      <vt:lpstr>Skills training workbook p. 207-241  interpersonal SKILLS</vt:lpstr>
      <vt:lpstr>Assertive Listening</vt:lpstr>
      <vt:lpstr>Blocks to active Listening</vt:lpstr>
      <vt:lpstr>Blocks to active Listening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DBT’s assertiveness script : dear man give fast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practicing the goals diary card procedure using 4 case studies YouTube video 7:41-41:21   </vt:lpstr>
      <vt:lpstr>PowerPoint Presentation</vt:lpstr>
      <vt:lpstr>Review of THE SIMPLE TOOLS and strategies</vt:lpstr>
      <vt:lpstr>Review of THE SIMPLE TOOLS and strategies</vt:lpstr>
      <vt:lpstr>Crisis plan algorithm</vt:lpstr>
      <vt:lpstr>PowerPoint Presentation</vt:lpstr>
      <vt:lpstr>PowerPoint Presentation</vt:lpstr>
      <vt:lpstr>Review of THE SIMPLE TOOLS and strategies</vt:lpstr>
      <vt:lpstr>PowerPoint Presentation</vt:lpstr>
      <vt:lpstr>Review of THE SIMPLE TOOLS and strategies</vt:lpstr>
      <vt:lpstr> chain analysis algorithm</vt:lpstr>
      <vt:lpstr>PowerPoint Presentation</vt:lpstr>
      <vt:lpstr>Advanced chain analysis</vt:lpstr>
      <vt:lpstr>Review of THE SIMPLE TOOLS and strategies</vt:lpstr>
      <vt:lpstr>1. How to do Rational mind remediation by imagining you’re helping a friend</vt:lpstr>
      <vt:lpstr>2. alternative rational mind remediation what would an emotionally well-regulated friend do ?</vt:lpstr>
      <vt:lpstr>Review of THE SIMPLE TOOLS and strategies</vt:lpstr>
      <vt:lpstr>Goals diary card procedure algorithm</vt:lpstr>
      <vt:lpstr>Review of THE SIMPLE TOOLS and strategies</vt:lpstr>
      <vt:lpstr>PowerPoint Presentation</vt:lpstr>
      <vt:lpstr>Review of THE SIMPLE TOOLS and strategies</vt:lpstr>
      <vt:lpstr>Editing, splicing and pasting while pendulating  to stay in window of tolerance</vt:lpstr>
      <vt:lpstr>Review of THE SIMPLE TOOLS and strategies</vt:lpstr>
      <vt:lpstr>Stay in your window of tolerance by pendulating</vt:lpstr>
      <vt:lpstr>Review of THE SIMPLE TOOLS and strategies</vt:lpstr>
      <vt:lpstr>Check in regularly with your Personal dashboard                </vt:lpstr>
      <vt:lpstr>Review of THE SIMPLE TOOLS and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 cleto</dc:creator>
  <cp:lastModifiedBy>luis cleto</cp:lastModifiedBy>
  <cp:revision>5</cp:revision>
  <dcterms:created xsi:type="dcterms:W3CDTF">2025-06-16T17:35:05Z</dcterms:created>
  <dcterms:modified xsi:type="dcterms:W3CDTF">2026-02-24T21:43:12Z</dcterms:modified>
</cp:coreProperties>
</file>